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"/>
  </p:notesMasterIdLst>
  <p:sldIdLst>
    <p:sldId id="259" r:id="rId2"/>
    <p:sldId id="260" r:id="rId3"/>
  </p:sldIdLst>
  <p:sldSz cx="274320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142"/>
    <a:srgbClr val="D0384E"/>
    <a:srgbClr val="EE6445"/>
    <a:srgbClr val="FB9C59"/>
    <a:srgbClr val="FECE7C"/>
    <a:srgbClr val="FFF1A7"/>
    <a:srgbClr val="F4FAAD"/>
    <a:srgbClr val="D1EC9C"/>
    <a:srgbClr val="98D6A4"/>
    <a:srgbClr val="5D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6208"/>
  </p:normalViewPr>
  <p:slideViewPr>
    <p:cSldViewPr snapToGrid="0" snapToObjects="1">
      <p:cViewPr>
        <p:scale>
          <a:sx n="65" d="100"/>
          <a:sy n="65" d="100"/>
        </p:scale>
        <p:origin x="-984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55F84-AC0E-BE4F-883E-5D6BE2F6AD1D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2788" y="1143000"/>
            <a:ext cx="2892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647DF-94E4-B84A-BC00-20792AF1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2788" y="1143000"/>
            <a:ext cx="2892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647DF-94E4-B84A-BC00-20792AF10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2788" y="1143000"/>
            <a:ext cx="2892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647DF-94E4-B84A-BC00-20792AF102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788749"/>
            <a:ext cx="23317200" cy="1018709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5368695"/>
            <a:ext cx="20574000" cy="7064585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557867"/>
            <a:ext cx="5915025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557867"/>
            <a:ext cx="17402175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3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7294888"/>
            <a:ext cx="23660100" cy="1217167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9581715"/>
            <a:ext cx="23660100" cy="64007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789333"/>
            <a:ext cx="1165860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557873"/>
            <a:ext cx="2366010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7172962"/>
            <a:ext cx="11605020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688320"/>
            <a:ext cx="11605020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7172962"/>
            <a:ext cx="11662173" cy="351535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688320"/>
            <a:ext cx="11662173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4213020"/>
            <a:ext cx="13887450" cy="207941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50720"/>
            <a:ext cx="8847534" cy="682752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4213020"/>
            <a:ext cx="13887450" cy="207941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778240"/>
            <a:ext cx="8847534" cy="16262775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1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557873"/>
            <a:ext cx="2366010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789333"/>
            <a:ext cx="2366010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4F1B6-8287-5D40-BFDF-01AEF30A921F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7120433"/>
            <a:ext cx="92583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7120433"/>
            <a:ext cx="617220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6D31-7157-AF41-8680-5F3776D18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DB64EB-E53B-5E40-BF7C-23566806E163}"/>
              </a:ext>
            </a:extLst>
          </p:cNvPr>
          <p:cNvGrpSpPr/>
          <p:nvPr/>
        </p:nvGrpSpPr>
        <p:grpSpPr>
          <a:xfrm>
            <a:off x="7219117" y="8269022"/>
            <a:ext cx="7621026" cy="5202404"/>
            <a:chOff x="7166343" y="937544"/>
            <a:chExt cx="7621026" cy="52024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EEFD20F-97E7-B347-B8F5-76A2A703CC45}"/>
                </a:ext>
              </a:extLst>
            </p:cNvPr>
            <p:cNvSpPr/>
            <p:nvPr/>
          </p:nvSpPr>
          <p:spPr>
            <a:xfrm>
              <a:off x="7166343" y="937544"/>
              <a:ext cx="7621026" cy="5202404"/>
            </a:xfrm>
            <a:prstGeom prst="roundRect">
              <a:avLst>
                <a:gd name="adj" fmla="val 8729"/>
              </a:avLst>
            </a:prstGeom>
            <a:noFill/>
            <a:ln w="571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Concatenation: </a:t>
              </a:r>
              <a:r>
                <a:rPr lang="en-US" sz="2200" dirty="0">
                  <a:solidFill>
                    <a:srgbClr val="FF0000"/>
                  </a:solidFill>
                </a:rPr>
                <a:t>”title”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+ </a:t>
              </a:r>
              <a:r>
                <a:rPr lang="en-US" sz="2200" dirty="0">
                  <a:solidFill>
                    <a:schemeClr val="accent1"/>
                  </a:solidFill>
                </a:rPr>
                <a:t>“abstract”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+ </a:t>
              </a:r>
              <a:r>
                <a:rPr lang="en-US" sz="2200" dirty="0">
                  <a:solidFill>
                    <a:schemeClr val="accent6"/>
                  </a:solidFill>
                </a:rPr>
                <a:t>“relevance”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= input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Remove stop words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Unigram and bigram extraction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Remove terms with document frequency exceeding 0.5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Term frequency – Inverse document frequency scoring</a:t>
              </a:r>
            </a:p>
            <a:p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 = word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j = document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df</a:t>
              </a:r>
              <a:r>
                <a:rPr lang="en-US" sz="2200" baseline="-250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= Number of documents containing i 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tf</a:t>
              </a:r>
              <a:r>
                <a:rPr lang="en-US" sz="2200" baseline="-250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i,j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= Frequency of i in j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N = total number of documents</a:t>
              </a:r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B87D25-39E4-B647-85B5-265ECA7127F9}"/>
                    </a:ext>
                  </a:extLst>
                </p:cNvPr>
                <p:cNvSpPr txBox="1"/>
                <p:nvPr/>
              </p:nvSpPr>
              <p:spPr>
                <a:xfrm>
                  <a:off x="7864789" y="3189044"/>
                  <a:ext cx="5982095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 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B87D25-39E4-B647-85B5-265ECA712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789" y="3189044"/>
                  <a:ext cx="5982095" cy="630173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B511BF-AE31-9B4B-A75E-4A8A9F04E012}"/>
              </a:ext>
            </a:extLst>
          </p:cNvPr>
          <p:cNvSpPr/>
          <p:nvPr/>
        </p:nvSpPr>
        <p:spPr>
          <a:xfrm>
            <a:off x="1704967" y="8163757"/>
            <a:ext cx="4313825" cy="5343707"/>
          </a:xfrm>
          <a:prstGeom prst="roundRect">
            <a:avLst>
              <a:gd name="adj" fmla="val 9145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38DCB-2007-2A46-982D-7C105379A86F}"/>
              </a:ext>
            </a:extLst>
          </p:cNvPr>
          <p:cNvCxnSpPr/>
          <p:nvPr/>
        </p:nvCxnSpPr>
        <p:spPr>
          <a:xfrm>
            <a:off x="6230996" y="10940873"/>
            <a:ext cx="808074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9DF33F-A14C-7840-BC4D-00915B2C369A}"/>
              </a:ext>
            </a:extLst>
          </p:cNvPr>
          <p:cNvSpPr/>
          <p:nvPr/>
        </p:nvSpPr>
        <p:spPr>
          <a:xfrm>
            <a:off x="2052835" y="7582501"/>
            <a:ext cx="3722696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Document Corpus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06E0CC2-A9BE-0D45-8563-EA503745A421}"/>
              </a:ext>
            </a:extLst>
          </p:cNvPr>
          <p:cNvSpPr/>
          <p:nvPr/>
        </p:nvSpPr>
        <p:spPr>
          <a:xfrm>
            <a:off x="9123570" y="7582501"/>
            <a:ext cx="3863870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Feature extraction</a:t>
            </a:r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377D1731-D241-D746-887B-08CD586F8265}"/>
              </a:ext>
            </a:extLst>
          </p:cNvPr>
          <p:cNvSpPr>
            <a:spLocks/>
          </p:cNvSpPr>
          <p:nvPr/>
        </p:nvSpPr>
        <p:spPr>
          <a:xfrm>
            <a:off x="18481064" y="9560868"/>
            <a:ext cx="6786907" cy="3690284"/>
          </a:xfrm>
          <a:prstGeom prst="bracketPair">
            <a:avLst>
              <a:gd name="adj" fmla="val 471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6CBFB2E7-B328-0446-8568-136C5D265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90937"/>
              </p:ext>
            </p:extLst>
          </p:nvPr>
        </p:nvGraphicFramePr>
        <p:xfrm>
          <a:off x="18756360" y="9517807"/>
          <a:ext cx="6186810" cy="369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135">
                  <a:extLst>
                    <a:ext uri="{9D8B030D-6E8A-4147-A177-3AD203B41FA5}">
                      <a16:colId xmlns:a16="http://schemas.microsoft.com/office/drawing/2014/main" val="3027157246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126238779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2594818904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481249309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918814296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3908628161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59495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635463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05321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2858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22050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58068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46642"/>
                  </a:ext>
                </a:extLst>
              </a:tr>
            </a:tbl>
          </a:graphicData>
        </a:graphic>
      </p:graphicFrame>
      <p:graphicFrame>
        <p:nvGraphicFramePr>
          <p:cNvPr id="29" name="Table 14">
            <a:extLst>
              <a:ext uri="{FF2B5EF4-FFF2-40B4-BE49-F238E27FC236}">
                <a16:creationId xmlns:a16="http://schemas.microsoft.com/office/drawing/2014/main" id="{9FCBCE16-E7D3-5F48-AA91-183AC2ACC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1571"/>
              </p:ext>
            </p:extLst>
          </p:nvPr>
        </p:nvGraphicFramePr>
        <p:xfrm>
          <a:off x="16355679" y="9517807"/>
          <a:ext cx="2040237" cy="369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37">
                  <a:extLst>
                    <a:ext uri="{9D8B030D-6E8A-4147-A177-3AD203B41FA5}">
                      <a16:colId xmlns:a16="http://schemas.microsoft.com/office/drawing/2014/main" val="3027157246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59495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635463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05321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2858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242149891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20010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32069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D0D997-B6A2-674C-B8C5-B995E9FCCB86}"/>
              </a:ext>
            </a:extLst>
          </p:cNvPr>
          <p:cNvCxnSpPr/>
          <p:nvPr/>
        </p:nvCxnSpPr>
        <p:spPr>
          <a:xfrm>
            <a:off x="14998606" y="10940872"/>
            <a:ext cx="808074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B72A98-14E5-844C-8F99-10623E9CCD1C}"/>
              </a:ext>
            </a:extLst>
          </p:cNvPr>
          <p:cNvSpPr txBox="1"/>
          <p:nvPr/>
        </p:nvSpPr>
        <p:spPr>
          <a:xfrm rot="19045072">
            <a:off x="18953680" y="8879606"/>
            <a:ext cx="124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‘ability’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42143-47BF-0D44-A5A2-9F46A5B1BCF3}"/>
              </a:ext>
            </a:extLst>
          </p:cNvPr>
          <p:cNvSpPr txBox="1"/>
          <p:nvPr/>
        </p:nvSpPr>
        <p:spPr>
          <a:xfrm rot="19045072">
            <a:off x="19882605" y="8720284"/>
            <a:ext cx="171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‘abnormal’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D42B6-C3E3-C446-AA05-8506B5817ECE}"/>
              </a:ext>
            </a:extLst>
          </p:cNvPr>
          <p:cNvSpPr txBox="1"/>
          <p:nvPr/>
        </p:nvSpPr>
        <p:spPr>
          <a:xfrm rot="19045072">
            <a:off x="20897119" y="8735977"/>
            <a:ext cx="16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‘accelerate’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F93B8-F358-334F-B0F1-5BC78DE9BD9B}"/>
              </a:ext>
            </a:extLst>
          </p:cNvPr>
          <p:cNvSpPr txBox="1"/>
          <p:nvPr/>
        </p:nvSpPr>
        <p:spPr>
          <a:xfrm rot="19045072">
            <a:off x="21875105" y="8729967"/>
            <a:ext cx="165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‘accurate’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AD9160-154C-FF41-A66F-AD37233F2360}"/>
              </a:ext>
            </a:extLst>
          </p:cNvPr>
          <p:cNvGrpSpPr/>
          <p:nvPr/>
        </p:nvGrpSpPr>
        <p:grpSpPr>
          <a:xfrm>
            <a:off x="1754507" y="8826215"/>
            <a:ext cx="3041911" cy="2891861"/>
            <a:chOff x="891522" y="1792660"/>
            <a:chExt cx="3193762" cy="3193762"/>
          </a:xfrm>
        </p:grpSpPr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0A3E5A2C-3888-4A48-97A5-BEBD32FE8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2" y="1792660"/>
              <a:ext cx="3193762" cy="319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702EFF-A883-8545-A3D4-73E50E22A729}"/>
                </a:ext>
              </a:extLst>
            </p:cNvPr>
            <p:cNvSpPr/>
            <p:nvPr/>
          </p:nvSpPr>
          <p:spPr>
            <a:xfrm>
              <a:off x="1636771" y="2630790"/>
              <a:ext cx="1660725" cy="1845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0D99468-2985-1741-A4AF-56709009A0B8}"/>
              </a:ext>
            </a:extLst>
          </p:cNvPr>
          <p:cNvSpPr/>
          <p:nvPr/>
        </p:nvSpPr>
        <p:spPr>
          <a:xfrm>
            <a:off x="2844227" y="9481758"/>
            <a:ext cx="2069251" cy="302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6FF6093-17D4-5440-AF74-59C028E6D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 r="16953"/>
          <a:stretch/>
        </p:blipFill>
        <p:spPr bwMode="auto">
          <a:xfrm>
            <a:off x="2797836" y="9410977"/>
            <a:ext cx="2232694" cy="32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D4A1934-9EBC-8947-A351-BDBAE7071395}"/>
              </a:ext>
            </a:extLst>
          </p:cNvPr>
          <p:cNvSpPr/>
          <p:nvPr/>
        </p:nvSpPr>
        <p:spPr>
          <a:xfrm>
            <a:off x="3223882" y="10170654"/>
            <a:ext cx="1944793" cy="212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ED2239-37CA-1441-8816-B9CFCABF12B6}"/>
              </a:ext>
            </a:extLst>
          </p:cNvPr>
          <p:cNvSpPr/>
          <p:nvPr/>
        </p:nvSpPr>
        <p:spPr>
          <a:xfrm>
            <a:off x="3586904" y="11944734"/>
            <a:ext cx="1581764" cy="74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F783BF-6D0D-FE41-921E-420123DA9835}"/>
              </a:ext>
            </a:extLst>
          </p:cNvPr>
          <p:cNvGrpSpPr/>
          <p:nvPr/>
        </p:nvGrpSpPr>
        <p:grpSpPr>
          <a:xfrm>
            <a:off x="3071423" y="10120848"/>
            <a:ext cx="3041911" cy="2891861"/>
            <a:chOff x="891522" y="1792660"/>
            <a:chExt cx="3193762" cy="3193762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E1F5B33A-FD2C-CC43-8E52-9BFEBA20C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2" y="1792660"/>
              <a:ext cx="3193762" cy="319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7388BF-1929-E74B-87D1-E539A5F665D3}"/>
                </a:ext>
              </a:extLst>
            </p:cNvPr>
            <p:cNvSpPr/>
            <p:nvPr/>
          </p:nvSpPr>
          <p:spPr>
            <a:xfrm>
              <a:off x="1636771" y="2630790"/>
              <a:ext cx="1660725" cy="1845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1FA47FC-D3C1-E64E-BE45-FAFF2BA69E44}"/>
              </a:ext>
            </a:extLst>
          </p:cNvPr>
          <p:cNvSpPr/>
          <p:nvPr/>
        </p:nvSpPr>
        <p:spPr>
          <a:xfrm>
            <a:off x="3736616" y="10356944"/>
            <a:ext cx="1809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Title</a:t>
            </a:r>
          </a:p>
          <a:p>
            <a:endParaRPr lang="en-US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/>
                </a:solidFill>
              </a:rPr>
              <a:t>Abstract</a:t>
            </a:r>
          </a:p>
          <a:p>
            <a:endParaRPr lang="en-US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6"/>
                </a:solidFill>
              </a:rPr>
              <a:t>Public Health Relevance Statement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D83B35F-BE97-BA4D-966E-8B80EFD277F1}"/>
              </a:ext>
            </a:extLst>
          </p:cNvPr>
          <p:cNvSpPr/>
          <p:nvPr/>
        </p:nvSpPr>
        <p:spPr>
          <a:xfrm>
            <a:off x="16316167" y="8269023"/>
            <a:ext cx="9288686" cy="5343707"/>
          </a:xfrm>
          <a:prstGeom prst="roundRect">
            <a:avLst>
              <a:gd name="adj" fmla="val 9491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D9CDC3-F6E8-EF4A-AEB3-DDC631D9A9D5}"/>
              </a:ext>
            </a:extLst>
          </p:cNvPr>
          <p:cNvSpPr/>
          <p:nvPr/>
        </p:nvSpPr>
        <p:spPr>
          <a:xfrm>
            <a:off x="18798115" y="7582501"/>
            <a:ext cx="466903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Vectorized documents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58D444-AFF3-C144-92E2-DABFA4B271BA}"/>
              </a:ext>
            </a:extLst>
          </p:cNvPr>
          <p:cNvGrpSpPr/>
          <p:nvPr/>
        </p:nvGrpSpPr>
        <p:grpSpPr>
          <a:xfrm>
            <a:off x="16263125" y="15256015"/>
            <a:ext cx="9341728" cy="6152915"/>
            <a:chOff x="16155889" y="8021086"/>
            <a:chExt cx="9341728" cy="615291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0E73677-6256-794A-99D0-E5C881672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259"/>
            <a:stretch/>
          </p:blipFill>
          <p:spPr>
            <a:xfrm>
              <a:off x="16688182" y="8280800"/>
              <a:ext cx="8809435" cy="5737975"/>
            </a:xfrm>
            <a:prstGeom prst="rect">
              <a:avLst/>
            </a:prstGeom>
          </p:spPr>
        </p:pic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9B31E178-527B-3244-8883-E814F451C0B3}"/>
                </a:ext>
              </a:extLst>
            </p:cNvPr>
            <p:cNvSpPr/>
            <p:nvPr/>
          </p:nvSpPr>
          <p:spPr>
            <a:xfrm>
              <a:off x="16155889" y="8021086"/>
              <a:ext cx="9341728" cy="6152915"/>
            </a:xfrm>
            <a:prstGeom prst="roundRect">
              <a:avLst>
                <a:gd name="adj" fmla="val 8997"/>
              </a:avLst>
            </a:prstGeom>
            <a:noFill/>
            <a:ln w="571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endParaRPr lang="en-US" sz="2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40AD740-B0BC-F74B-AF3F-D05971BAE07C}"/>
              </a:ext>
            </a:extLst>
          </p:cNvPr>
          <p:cNvSpPr/>
          <p:nvPr/>
        </p:nvSpPr>
        <p:spPr>
          <a:xfrm>
            <a:off x="17182486" y="14619573"/>
            <a:ext cx="7556063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Latent Dirichlet Allocation Topic Modeling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210507B-C535-1D49-9C28-6724E3EE41F6}"/>
              </a:ext>
            </a:extLst>
          </p:cNvPr>
          <p:cNvSpPr/>
          <p:nvPr/>
        </p:nvSpPr>
        <p:spPr>
          <a:xfrm>
            <a:off x="8846173" y="15379405"/>
            <a:ext cx="5751945" cy="597681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553794-F163-0D40-B152-5824CC66B752}"/>
              </a:ext>
            </a:extLst>
          </p:cNvPr>
          <p:cNvSpPr/>
          <p:nvPr/>
        </p:nvSpPr>
        <p:spPr>
          <a:xfrm>
            <a:off x="9756065" y="14679034"/>
            <a:ext cx="390835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Centroid initialization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C803ADC-564D-E94D-8FA8-0E4ECD1CEBAC}"/>
              </a:ext>
            </a:extLst>
          </p:cNvPr>
          <p:cNvCxnSpPr>
            <a:cxnSpLocks/>
          </p:cNvCxnSpPr>
          <p:nvPr/>
        </p:nvCxnSpPr>
        <p:spPr>
          <a:xfrm flipH="1">
            <a:off x="14998606" y="18059077"/>
            <a:ext cx="988738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6AF39BF-75B8-DD4F-A0A6-94B3DAE11E85}"/>
              </a:ext>
            </a:extLst>
          </p:cNvPr>
          <p:cNvSpPr/>
          <p:nvPr/>
        </p:nvSpPr>
        <p:spPr>
          <a:xfrm>
            <a:off x="1450508" y="15488721"/>
            <a:ext cx="5751945" cy="5976816"/>
          </a:xfrm>
          <a:prstGeom prst="roundRect">
            <a:avLst>
              <a:gd name="adj" fmla="val 7949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95F9D6E-4DF6-194D-82A9-601FE1D9C28A}"/>
              </a:ext>
            </a:extLst>
          </p:cNvPr>
          <p:cNvSpPr/>
          <p:nvPr/>
        </p:nvSpPr>
        <p:spPr>
          <a:xfrm>
            <a:off x="2384204" y="14738749"/>
            <a:ext cx="390835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K-Means Clustering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A2F4F15-2127-E245-BBB7-302C6AA9C035}"/>
              </a:ext>
            </a:extLst>
          </p:cNvPr>
          <p:cNvCxnSpPr>
            <a:cxnSpLocks/>
          </p:cNvCxnSpPr>
          <p:nvPr/>
        </p:nvCxnSpPr>
        <p:spPr>
          <a:xfrm flipH="1">
            <a:off x="7423194" y="18270997"/>
            <a:ext cx="988738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1BD077D-FDA6-2D43-99FF-1048B0BF972B}"/>
              </a:ext>
            </a:extLst>
          </p:cNvPr>
          <p:cNvCxnSpPr>
            <a:cxnSpLocks/>
          </p:cNvCxnSpPr>
          <p:nvPr/>
        </p:nvCxnSpPr>
        <p:spPr>
          <a:xfrm>
            <a:off x="20960510" y="13790525"/>
            <a:ext cx="0" cy="68176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204281E-7F14-0C42-86C7-D0137EEAC5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242" t="19845" r="35287" b="23037"/>
          <a:stretch/>
        </p:blipFill>
        <p:spPr>
          <a:xfrm>
            <a:off x="1742762" y="15930247"/>
            <a:ext cx="5246203" cy="5090449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1D6CC5A-212D-BB4D-9BF4-80F91E909F45}"/>
              </a:ext>
            </a:extLst>
          </p:cNvPr>
          <p:cNvSpPr/>
          <p:nvPr/>
        </p:nvSpPr>
        <p:spPr>
          <a:xfrm>
            <a:off x="9294463" y="16068110"/>
            <a:ext cx="1519798" cy="812541"/>
          </a:xfrm>
          <a:prstGeom prst="roundRect">
            <a:avLst/>
          </a:prstGeom>
          <a:solidFill>
            <a:srgbClr val="5E4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9B449E4-CBAF-AB44-81B1-51FD7F8D4750}"/>
              </a:ext>
            </a:extLst>
          </p:cNvPr>
          <p:cNvSpPr/>
          <p:nvPr/>
        </p:nvSpPr>
        <p:spPr>
          <a:xfrm>
            <a:off x="11010372" y="16063852"/>
            <a:ext cx="1519798" cy="812541"/>
          </a:xfrm>
          <a:prstGeom prst="roundRect">
            <a:avLst/>
          </a:prstGeom>
          <a:solidFill>
            <a:srgbClr val="368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2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160C277-36E9-CD46-9C66-320D789B5179}"/>
              </a:ext>
            </a:extLst>
          </p:cNvPr>
          <p:cNvSpPr/>
          <p:nvPr/>
        </p:nvSpPr>
        <p:spPr>
          <a:xfrm>
            <a:off x="12727481" y="16063851"/>
            <a:ext cx="1519798" cy="812541"/>
          </a:xfrm>
          <a:prstGeom prst="roundRect">
            <a:avLst/>
          </a:prstGeom>
          <a:solidFill>
            <a:srgbClr val="5D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16E55292-0652-1E46-B3E8-585E48E203D2}"/>
              </a:ext>
            </a:extLst>
          </p:cNvPr>
          <p:cNvSpPr/>
          <p:nvPr/>
        </p:nvSpPr>
        <p:spPr>
          <a:xfrm>
            <a:off x="9250613" y="17379699"/>
            <a:ext cx="1519798" cy="812541"/>
          </a:xfrm>
          <a:prstGeom prst="roundRect">
            <a:avLst/>
          </a:prstGeom>
          <a:solidFill>
            <a:srgbClr val="98D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4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643AEBF-7334-BF4B-BFB1-C73EC8D8EFC5}"/>
              </a:ext>
            </a:extLst>
          </p:cNvPr>
          <p:cNvSpPr/>
          <p:nvPr/>
        </p:nvSpPr>
        <p:spPr>
          <a:xfrm>
            <a:off x="10966522" y="17375441"/>
            <a:ext cx="1519798" cy="812541"/>
          </a:xfrm>
          <a:prstGeom prst="roundRect">
            <a:avLst/>
          </a:prstGeom>
          <a:solidFill>
            <a:srgbClr val="D1E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5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E02E774-A476-9643-BA7B-868B9B147419}"/>
              </a:ext>
            </a:extLst>
          </p:cNvPr>
          <p:cNvSpPr/>
          <p:nvPr/>
        </p:nvSpPr>
        <p:spPr>
          <a:xfrm>
            <a:off x="12683631" y="17375440"/>
            <a:ext cx="1519798" cy="812541"/>
          </a:xfrm>
          <a:prstGeom prst="roundRect">
            <a:avLst/>
          </a:prstGeom>
          <a:solidFill>
            <a:srgbClr val="F4F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6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8EECE9B-8017-B149-BDF2-8AAB93E90AF6}"/>
              </a:ext>
            </a:extLst>
          </p:cNvPr>
          <p:cNvSpPr/>
          <p:nvPr/>
        </p:nvSpPr>
        <p:spPr>
          <a:xfrm>
            <a:off x="9294463" y="18687029"/>
            <a:ext cx="1519798" cy="812541"/>
          </a:xfrm>
          <a:prstGeom prst="roundRect">
            <a:avLst/>
          </a:prstGeom>
          <a:solidFill>
            <a:srgbClr val="FFF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7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279F4F0-2D7B-FF46-BC14-317D39FF3C0E}"/>
              </a:ext>
            </a:extLst>
          </p:cNvPr>
          <p:cNvSpPr/>
          <p:nvPr/>
        </p:nvSpPr>
        <p:spPr>
          <a:xfrm>
            <a:off x="11010372" y="18682771"/>
            <a:ext cx="1519798" cy="812541"/>
          </a:xfrm>
          <a:prstGeom prst="roundRect">
            <a:avLst/>
          </a:prstGeom>
          <a:solidFill>
            <a:srgbClr val="FEC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8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ECD25C5-A38E-B548-9DEF-A2E233277902}"/>
              </a:ext>
            </a:extLst>
          </p:cNvPr>
          <p:cNvSpPr/>
          <p:nvPr/>
        </p:nvSpPr>
        <p:spPr>
          <a:xfrm>
            <a:off x="12727481" y="18682770"/>
            <a:ext cx="1519798" cy="812541"/>
          </a:xfrm>
          <a:prstGeom prst="roundRect">
            <a:avLst/>
          </a:prstGeom>
          <a:solidFill>
            <a:srgbClr val="FB9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9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138214E5-7918-E240-A78B-B6901B1A0930}"/>
              </a:ext>
            </a:extLst>
          </p:cNvPr>
          <p:cNvSpPr/>
          <p:nvPr/>
        </p:nvSpPr>
        <p:spPr>
          <a:xfrm>
            <a:off x="9250613" y="19994359"/>
            <a:ext cx="1519798" cy="812541"/>
          </a:xfrm>
          <a:prstGeom prst="roundRect">
            <a:avLst/>
          </a:prstGeom>
          <a:solidFill>
            <a:srgbClr val="EE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544C7F0-B3AA-DD4C-A8D0-2D4B1A0C5A9B}"/>
              </a:ext>
            </a:extLst>
          </p:cNvPr>
          <p:cNvSpPr/>
          <p:nvPr/>
        </p:nvSpPr>
        <p:spPr>
          <a:xfrm>
            <a:off x="10966522" y="19990101"/>
            <a:ext cx="1519798" cy="812541"/>
          </a:xfrm>
          <a:prstGeom prst="roundRect">
            <a:avLst/>
          </a:prstGeom>
          <a:solidFill>
            <a:srgbClr val="D0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11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69D14D3-96D2-264F-831B-AEE4F8608696}"/>
              </a:ext>
            </a:extLst>
          </p:cNvPr>
          <p:cNvSpPr/>
          <p:nvPr/>
        </p:nvSpPr>
        <p:spPr>
          <a:xfrm>
            <a:off x="12683631" y="19990100"/>
            <a:ext cx="1519798" cy="812541"/>
          </a:xfrm>
          <a:prstGeom prst="roundRect">
            <a:avLst/>
          </a:prstGeom>
          <a:solidFill>
            <a:srgbClr val="9E0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B6251D-B1DE-7243-A38D-F851B7C27A4A}"/>
              </a:ext>
            </a:extLst>
          </p:cNvPr>
          <p:cNvSpPr txBox="1"/>
          <p:nvPr/>
        </p:nvSpPr>
        <p:spPr>
          <a:xfrm rot="19045072">
            <a:off x="23991582" y="8739899"/>
            <a:ext cx="165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‘youth’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B05DD-B1ED-8A40-A7E4-0AF4CD069C80}"/>
              </a:ext>
            </a:extLst>
          </p:cNvPr>
          <p:cNvSpPr txBox="1"/>
          <p:nvPr/>
        </p:nvSpPr>
        <p:spPr>
          <a:xfrm>
            <a:off x="15033813" y="17292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7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ADB64EB-E53B-5E40-BF7C-23566806E163}"/>
              </a:ext>
            </a:extLst>
          </p:cNvPr>
          <p:cNvGrpSpPr/>
          <p:nvPr/>
        </p:nvGrpSpPr>
        <p:grpSpPr>
          <a:xfrm>
            <a:off x="12248317" y="5297222"/>
            <a:ext cx="7621026" cy="5202404"/>
            <a:chOff x="7166343" y="937544"/>
            <a:chExt cx="7621026" cy="520240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EEFD20F-97E7-B347-B8F5-76A2A703CC45}"/>
                </a:ext>
              </a:extLst>
            </p:cNvPr>
            <p:cNvSpPr/>
            <p:nvPr/>
          </p:nvSpPr>
          <p:spPr>
            <a:xfrm>
              <a:off x="7166343" y="937544"/>
              <a:ext cx="7621026" cy="5202404"/>
            </a:xfrm>
            <a:prstGeom prst="roundRect">
              <a:avLst>
                <a:gd name="adj" fmla="val 8729"/>
              </a:avLst>
            </a:prstGeom>
            <a:noFill/>
            <a:ln w="571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Concatenation: </a:t>
              </a:r>
              <a:r>
                <a:rPr lang="en-US" sz="2200" dirty="0">
                  <a:solidFill>
                    <a:srgbClr val="FF0000"/>
                  </a:solidFill>
                </a:rPr>
                <a:t>”title”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+ </a:t>
              </a:r>
              <a:r>
                <a:rPr lang="en-US" sz="2200" dirty="0">
                  <a:solidFill>
                    <a:schemeClr val="accent1"/>
                  </a:solidFill>
                </a:rPr>
                <a:t>“abstract”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+ </a:t>
              </a:r>
              <a:r>
                <a:rPr lang="en-US" sz="2200" dirty="0">
                  <a:solidFill>
                    <a:schemeClr val="accent6"/>
                  </a:solidFill>
                </a:rPr>
                <a:t>“relevance” 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= input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Remove stop words and </a:t>
              </a:r>
              <a:r>
                <a:rPr lang="en-US" sz="2200">
                  <a:solidFill>
                    <a:schemeClr val="bg2">
                      <a:lumMod val="25000"/>
                    </a:schemeClr>
                  </a:solidFill>
                </a:rPr>
                <a:t>perform lemmatization</a:t>
              </a:r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Unigram and bigram extraction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Remove terms with document frequency exceeding 0.1</a:t>
              </a:r>
            </a:p>
            <a:p>
              <a:pPr marL="457200" indent="-457200">
                <a:buAutoNum type="arabicPeriod"/>
              </a:pP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</a:rPr>
                <a:t>Term frequency – Inverse document frequency scoring</a:t>
              </a:r>
            </a:p>
            <a:p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 = word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j = document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df</a:t>
              </a:r>
              <a:r>
                <a:rPr lang="en-US" sz="2200" baseline="-250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= Number of documents containing i 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tf</a:t>
              </a:r>
              <a:r>
                <a:rPr lang="en-US" sz="2200" baseline="-250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i,j</a:t>
              </a:r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 = Frequency of i in j</a:t>
              </a:r>
            </a:p>
            <a:p>
              <a:pPr lvl="3"/>
              <a:r>
                <a:rPr lang="en-US" sz="2200" dirty="0">
                  <a:solidFill>
                    <a:schemeClr val="bg2">
                      <a:lumMod val="25000"/>
                    </a:schemeClr>
                  </a:solidFill>
                  <a:cs typeface="Arial" panose="020B0604020202020204" pitchFamily="34" charset="0"/>
                </a:rPr>
                <a:t>N = total number of documents</a:t>
              </a:r>
              <a:endParaRPr lang="en-US" sz="2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B87D25-39E4-B647-85B5-265ECA7127F9}"/>
                    </a:ext>
                  </a:extLst>
                </p:cNvPr>
                <p:cNvSpPr txBox="1"/>
                <p:nvPr/>
              </p:nvSpPr>
              <p:spPr>
                <a:xfrm>
                  <a:off x="7864789" y="3189044"/>
                  <a:ext cx="5982095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 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7B87D25-39E4-B647-85B5-265ECA712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4789" y="3189044"/>
                  <a:ext cx="5982095" cy="630173"/>
                </a:xfrm>
                <a:prstGeom prst="rect">
                  <a:avLst/>
                </a:prstGeom>
                <a:blipFill>
                  <a:blip r:embed="rId3"/>
                  <a:stretch>
                    <a:fillRect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B511BF-AE31-9B4B-A75E-4A8A9F04E012}"/>
              </a:ext>
            </a:extLst>
          </p:cNvPr>
          <p:cNvSpPr/>
          <p:nvPr/>
        </p:nvSpPr>
        <p:spPr>
          <a:xfrm>
            <a:off x="6734167" y="5191957"/>
            <a:ext cx="4313825" cy="5343707"/>
          </a:xfrm>
          <a:prstGeom prst="roundRect">
            <a:avLst>
              <a:gd name="adj" fmla="val 9145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38DCB-2007-2A46-982D-7C105379A86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047992" y="7898424"/>
            <a:ext cx="1200325" cy="9528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39DF33F-A14C-7840-BC4D-00915B2C369A}"/>
              </a:ext>
            </a:extLst>
          </p:cNvPr>
          <p:cNvSpPr/>
          <p:nvPr/>
        </p:nvSpPr>
        <p:spPr>
          <a:xfrm>
            <a:off x="7082035" y="4610701"/>
            <a:ext cx="3722696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Document Corpus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06E0CC2-A9BE-0D45-8563-EA503745A421}"/>
              </a:ext>
            </a:extLst>
          </p:cNvPr>
          <p:cNvSpPr/>
          <p:nvPr/>
        </p:nvSpPr>
        <p:spPr>
          <a:xfrm>
            <a:off x="14152770" y="4610701"/>
            <a:ext cx="3863870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Feature extraction</a:t>
            </a:r>
          </a:p>
        </p:txBody>
      </p:sp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377D1731-D241-D746-887B-08CD586F8265}"/>
              </a:ext>
            </a:extLst>
          </p:cNvPr>
          <p:cNvSpPr>
            <a:spLocks/>
          </p:cNvSpPr>
          <p:nvPr/>
        </p:nvSpPr>
        <p:spPr>
          <a:xfrm>
            <a:off x="10772696" y="12943096"/>
            <a:ext cx="6786907" cy="3690284"/>
          </a:xfrm>
          <a:prstGeom prst="bracketPair">
            <a:avLst>
              <a:gd name="adj" fmla="val 471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4">
            <a:extLst>
              <a:ext uri="{FF2B5EF4-FFF2-40B4-BE49-F238E27FC236}">
                <a16:creationId xmlns:a16="http://schemas.microsoft.com/office/drawing/2014/main" id="{6CBFB2E7-B328-0446-8568-136C5D265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097029"/>
              </p:ext>
            </p:extLst>
          </p:nvPr>
        </p:nvGraphicFramePr>
        <p:xfrm>
          <a:off x="11047992" y="12900035"/>
          <a:ext cx="6186810" cy="369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135">
                  <a:extLst>
                    <a:ext uri="{9D8B030D-6E8A-4147-A177-3AD203B41FA5}">
                      <a16:colId xmlns:a16="http://schemas.microsoft.com/office/drawing/2014/main" val="3027157246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126238779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2594818904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481249309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1918814296"/>
                    </a:ext>
                  </a:extLst>
                </a:gridCol>
                <a:gridCol w="1031135">
                  <a:extLst>
                    <a:ext uri="{9D8B030D-6E8A-4147-A177-3AD203B41FA5}">
                      <a16:colId xmlns:a16="http://schemas.microsoft.com/office/drawing/2014/main" val="3908628161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59495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0.211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635463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05321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2858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22050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58068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0.028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046642"/>
                  </a:ext>
                </a:extLst>
              </a:tr>
            </a:tbl>
          </a:graphicData>
        </a:graphic>
      </p:graphicFrame>
      <p:graphicFrame>
        <p:nvGraphicFramePr>
          <p:cNvPr id="29" name="Table 14">
            <a:extLst>
              <a:ext uri="{FF2B5EF4-FFF2-40B4-BE49-F238E27FC236}">
                <a16:creationId xmlns:a16="http://schemas.microsoft.com/office/drawing/2014/main" id="{9FCBCE16-E7D3-5F48-AA91-183AC2ACC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79305"/>
              </p:ext>
            </p:extLst>
          </p:nvPr>
        </p:nvGraphicFramePr>
        <p:xfrm>
          <a:off x="8647311" y="12900035"/>
          <a:ext cx="2040237" cy="3690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0237">
                  <a:extLst>
                    <a:ext uri="{9D8B030D-6E8A-4147-A177-3AD203B41FA5}">
                      <a16:colId xmlns:a16="http://schemas.microsoft.com/office/drawing/2014/main" val="3027157246"/>
                    </a:ext>
                  </a:extLst>
                </a:gridCol>
              </a:tblGrid>
              <a:tr h="520982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359495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635463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marL="0" marR="0" lvl="0" indent="0" algn="ctr" defTabSz="24384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305321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72858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vert="vert" anchor="ctr"/>
                </a:tc>
                <a:extLst>
                  <a:ext uri="{0D108BD9-81ED-4DB2-BD59-A6C34878D82A}">
                    <a16:rowId xmlns:a16="http://schemas.microsoft.com/office/drawing/2014/main" val="242149891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200102"/>
                  </a:ext>
                </a:extLst>
              </a:tr>
              <a:tr h="528217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+mn-lt"/>
                          <a:cs typeface="Arial" panose="020B0604020202020204" pitchFamily="34" charset="0"/>
                        </a:rPr>
                        <a:t>Document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32069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8B72A98-14E5-844C-8F99-10623E9CCD1C}"/>
              </a:ext>
            </a:extLst>
          </p:cNvPr>
          <p:cNvSpPr txBox="1"/>
          <p:nvPr/>
        </p:nvSpPr>
        <p:spPr>
          <a:xfrm rot="19045072">
            <a:off x="11245312" y="12261834"/>
            <a:ext cx="124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‘ability’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42143-47BF-0D44-A5A2-9F46A5B1BCF3}"/>
              </a:ext>
            </a:extLst>
          </p:cNvPr>
          <p:cNvSpPr txBox="1"/>
          <p:nvPr/>
        </p:nvSpPr>
        <p:spPr>
          <a:xfrm rot="19045072">
            <a:off x="12174237" y="12102512"/>
            <a:ext cx="171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‘abnormal’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D42B6-C3E3-C446-AA05-8506B5817ECE}"/>
              </a:ext>
            </a:extLst>
          </p:cNvPr>
          <p:cNvSpPr txBox="1"/>
          <p:nvPr/>
        </p:nvSpPr>
        <p:spPr>
          <a:xfrm rot="19045072">
            <a:off x="13188751" y="12118205"/>
            <a:ext cx="166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‘accelerate’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FF93B8-F358-334F-B0F1-5BC78DE9BD9B}"/>
              </a:ext>
            </a:extLst>
          </p:cNvPr>
          <p:cNvSpPr txBox="1"/>
          <p:nvPr/>
        </p:nvSpPr>
        <p:spPr>
          <a:xfrm rot="19045072">
            <a:off x="14166737" y="12112195"/>
            <a:ext cx="165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‘accurate’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AD9160-154C-FF41-A66F-AD37233F2360}"/>
              </a:ext>
            </a:extLst>
          </p:cNvPr>
          <p:cNvGrpSpPr/>
          <p:nvPr/>
        </p:nvGrpSpPr>
        <p:grpSpPr>
          <a:xfrm>
            <a:off x="6783707" y="5854415"/>
            <a:ext cx="3041911" cy="2891861"/>
            <a:chOff x="891522" y="1792660"/>
            <a:chExt cx="3193762" cy="3193762"/>
          </a:xfrm>
        </p:grpSpPr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0A3E5A2C-3888-4A48-97A5-BEBD32FE8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2" y="1792660"/>
              <a:ext cx="3193762" cy="319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702EFF-A883-8545-A3D4-73E50E22A729}"/>
                </a:ext>
              </a:extLst>
            </p:cNvPr>
            <p:cNvSpPr/>
            <p:nvPr/>
          </p:nvSpPr>
          <p:spPr>
            <a:xfrm>
              <a:off x="1636771" y="2630790"/>
              <a:ext cx="1660725" cy="1845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0D99468-2985-1741-A4AF-56709009A0B8}"/>
              </a:ext>
            </a:extLst>
          </p:cNvPr>
          <p:cNvSpPr/>
          <p:nvPr/>
        </p:nvSpPr>
        <p:spPr>
          <a:xfrm>
            <a:off x="7873427" y="6509958"/>
            <a:ext cx="2069251" cy="302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6FF6093-17D4-5440-AF74-59C028E6D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 r="16953"/>
          <a:stretch/>
        </p:blipFill>
        <p:spPr bwMode="auto">
          <a:xfrm>
            <a:off x="7827036" y="6439177"/>
            <a:ext cx="2232694" cy="328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D4A1934-9EBC-8947-A351-BDBAE7071395}"/>
              </a:ext>
            </a:extLst>
          </p:cNvPr>
          <p:cNvSpPr/>
          <p:nvPr/>
        </p:nvSpPr>
        <p:spPr>
          <a:xfrm>
            <a:off x="8253082" y="7198854"/>
            <a:ext cx="1944793" cy="212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ED2239-37CA-1441-8816-B9CFCABF12B6}"/>
              </a:ext>
            </a:extLst>
          </p:cNvPr>
          <p:cNvSpPr/>
          <p:nvPr/>
        </p:nvSpPr>
        <p:spPr>
          <a:xfrm>
            <a:off x="8616104" y="8972934"/>
            <a:ext cx="1581764" cy="74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F783BF-6D0D-FE41-921E-420123DA9835}"/>
              </a:ext>
            </a:extLst>
          </p:cNvPr>
          <p:cNvGrpSpPr/>
          <p:nvPr/>
        </p:nvGrpSpPr>
        <p:grpSpPr>
          <a:xfrm>
            <a:off x="8100623" y="7149048"/>
            <a:ext cx="3041911" cy="2891861"/>
            <a:chOff x="891522" y="1792660"/>
            <a:chExt cx="3193762" cy="3193762"/>
          </a:xfrm>
        </p:grpSpPr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E1F5B33A-FD2C-CC43-8E52-9BFEBA20C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522" y="1792660"/>
              <a:ext cx="3193762" cy="3193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77388BF-1929-E74B-87D1-E539A5F665D3}"/>
                </a:ext>
              </a:extLst>
            </p:cNvPr>
            <p:cNvSpPr/>
            <p:nvPr/>
          </p:nvSpPr>
          <p:spPr>
            <a:xfrm>
              <a:off x="1636771" y="2630790"/>
              <a:ext cx="1660725" cy="1845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1FA47FC-D3C1-E64E-BE45-FAFF2BA69E44}"/>
              </a:ext>
            </a:extLst>
          </p:cNvPr>
          <p:cNvSpPr/>
          <p:nvPr/>
        </p:nvSpPr>
        <p:spPr>
          <a:xfrm>
            <a:off x="8765816" y="7385144"/>
            <a:ext cx="1809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Title</a:t>
            </a:r>
          </a:p>
          <a:p>
            <a:endParaRPr lang="en-US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/>
                </a:solidFill>
              </a:rPr>
              <a:t>Abstract</a:t>
            </a:r>
          </a:p>
          <a:p>
            <a:endParaRPr lang="en-US" sz="2000" b="1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6"/>
                </a:solidFill>
              </a:rPr>
              <a:t>Public Health Relevance Statement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D83B35F-BE97-BA4D-966E-8B80EFD277F1}"/>
              </a:ext>
            </a:extLst>
          </p:cNvPr>
          <p:cNvSpPr/>
          <p:nvPr/>
        </p:nvSpPr>
        <p:spPr>
          <a:xfrm>
            <a:off x="6899930" y="11647932"/>
            <a:ext cx="13233472" cy="5716546"/>
          </a:xfrm>
          <a:prstGeom prst="roundRect">
            <a:avLst>
              <a:gd name="adj" fmla="val 9491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D9CDC3-F6E8-EF4A-AEB3-DDC631D9A9D5}"/>
              </a:ext>
            </a:extLst>
          </p:cNvPr>
          <p:cNvSpPr/>
          <p:nvPr/>
        </p:nvSpPr>
        <p:spPr>
          <a:xfrm>
            <a:off x="11088182" y="10960334"/>
            <a:ext cx="466903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Vectorized documents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0210507B-C535-1D49-9C28-6724E3EE41F6}"/>
              </a:ext>
            </a:extLst>
          </p:cNvPr>
          <p:cNvSpPr/>
          <p:nvPr/>
        </p:nvSpPr>
        <p:spPr>
          <a:xfrm>
            <a:off x="6899930" y="18464646"/>
            <a:ext cx="5751945" cy="597681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C553794-F163-0D40-B152-5824CC66B752}"/>
              </a:ext>
            </a:extLst>
          </p:cNvPr>
          <p:cNvSpPr/>
          <p:nvPr/>
        </p:nvSpPr>
        <p:spPr>
          <a:xfrm>
            <a:off x="7809822" y="17764275"/>
            <a:ext cx="390835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K-Means Clustering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6AF39BF-75B8-DD4F-A0A6-94B3DAE11E85}"/>
              </a:ext>
            </a:extLst>
          </p:cNvPr>
          <p:cNvSpPr/>
          <p:nvPr/>
        </p:nvSpPr>
        <p:spPr>
          <a:xfrm>
            <a:off x="14465235" y="18467451"/>
            <a:ext cx="5751945" cy="5976816"/>
          </a:xfrm>
          <a:prstGeom prst="roundRect">
            <a:avLst>
              <a:gd name="adj" fmla="val 7949"/>
            </a:avLst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95F9D6E-4DF6-194D-82A9-601FE1D9C28A}"/>
              </a:ext>
            </a:extLst>
          </p:cNvPr>
          <p:cNvSpPr/>
          <p:nvPr/>
        </p:nvSpPr>
        <p:spPr>
          <a:xfrm>
            <a:off x="15398931" y="17717479"/>
            <a:ext cx="3908357" cy="8125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Topic generation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A2F4F15-2127-E245-BBB7-302C6AA9C035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2679687" y="21455859"/>
            <a:ext cx="1785548" cy="0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3204281E-7F14-0C42-86C7-D0137EEAC5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242" t="19845" r="35287" b="23037"/>
          <a:stretch/>
        </p:blipFill>
        <p:spPr>
          <a:xfrm>
            <a:off x="7140898" y="18918464"/>
            <a:ext cx="5246203" cy="5090449"/>
          </a:xfrm>
          <a:prstGeom prst="rect">
            <a:avLst/>
          </a:prstGeom>
        </p:spPr>
      </p:pic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1D6CC5A-212D-BB4D-9BF4-80F91E909F45}"/>
              </a:ext>
            </a:extLst>
          </p:cNvPr>
          <p:cNvSpPr/>
          <p:nvPr/>
        </p:nvSpPr>
        <p:spPr>
          <a:xfrm>
            <a:off x="14914020" y="19008249"/>
            <a:ext cx="1519798" cy="812541"/>
          </a:xfrm>
          <a:prstGeom prst="roundRect">
            <a:avLst/>
          </a:prstGeom>
          <a:solidFill>
            <a:srgbClr val="5E4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59B449E4-CBAF-AB44-81B1-51FD7F8D4750}"/>
              </a:ext>
            </a:extLst>
          </p:cNvPr>
          <p:cNvSpPr/>
          <p:nvPr/>
        </p:nvSpPr>
        <p:spPr>
          <a:xfrm>
            <a:off x="16629929" y="19003991"/>
            <a:ext cx="1519798" cy="812541"/>
          </a:xfrm>
          <a:prstGeom prst="roundRect">
            <a:avLst/>
          </a:prstGeom>
          <a:solidFill>
            <a:srgbClr val="368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2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160C277-36E9-CD46-9C66-320D789B5179}"/>
              </a:ext>
            </a:extLst>
          </p:cNvPr>
          <p:cNvSpPr/>
          <p:nvPr/>
        </p:nvSpPr>
        <p:spPr>
          <a:xfrm>
            <a:off x="18347038" y="19003990"/>
            <a:ext cx="1519798" cy="812541"/>
          </a:xfrm>
          <a:prstGeom prst="roundRect">
            <a:avLst/>
          </a:prstGeom>
          <a:solidFill>
            <a:srgbClr val="5DB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16E55292-0652-1E46-B3E8-585E48E203D2}"/>
              </a:ext>
            </a:extLst>
          </p:cNvPr>
          <p:cNvSpPr/>
          <p:nvPr/>
        </p:nvSpPr>
        <p:spPr>
          <a:xfrm>
            <a:off x="14870170" y="20319838"/>
            <a:ext cx="1519798" cy="812541"/>
          </a:xfrm>
          <a:prstGeom prst="roundRect">
            <a:avLst/>
          </a:prstGeom>
          <a:solidFill>
            <a:srgbClr val="98D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4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2643AEBF-7334-BF4B-BFB1-C73EC8D8EFC5}"/>
              </a:ext>
            </a:extLst>
          </p:cNvPr>
          <p:cNvSpPr/>
          <p:nvPr/>
        </p:nvSpPr>
        <p:spPr>
          <a:xfrm>
            <a:off x="16586079" y="20315580"/>
            <a:ext cx="1519798" cy="812541"/>
          </a:xfrm>
          <a:prstGeom prst="roundRect">
            <a:avLst/>
          </a:prstGeom>
          <a:solidFill>
            <a:srgbClr val="D1E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5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E02E774-A476-9643-BA7B-868B9B147419}"/>
              </a:ext>
            </a:extLst>
          </p:cNvPr>
          <p:cNvSpPr/>
          <p:nvPr/>
        </p:nvSpPr>
        <p:spPr>
          <a:xfrm>
            <a:off x="18303188" y="20315579"/>
            <a:ext cx="1519798" cy="812541"/>
          </a:xfrm>
          <a:prstGeom prst="roundRect">
            <a:avLst/>
          </a:prstGeom>
          <a:solidFill>
            <a:srgbClr val="F4F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6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8EECE9B-8017-B149-BDF2-8AAB93E90AF6}"/>
              </a:ext>
            </a:extLst>
          </p:cNvPr>
          <p:cNvSpPr/>
          <p:nvPr/>
        </p:nvSpPr>
        <p:spPr>
          <a:xfrm>
            <a:off x="14914020" y="21627168"/>
            <a:ext cx="1519798" cy="812541"/>
          </a:xfrm>
          <a:prstGeom prst="roundRect">
            <a:avLst/>
          </a:prstGeom>
          <a:solidFill>
            <a:srgbClr val="FFF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7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279F4F0-2D7B-FF46-BC14-317D39FF3C0E}"/>
              </a:ext>
            </a:extLst>
          </p:cNvPr>
          <p:cNvSpPr/>
          <p:nvPr/>
        </p:nvSpPr>
        <p:spPr>
          <a:xfrm>
            <a:off x="16629929" y="21622910"/>
            <a:ext cx="1519798" cy="812541"/>
          </a:xfrm>
          <a:prstGeom prst="roundRect">
            <a:avLst/>
          </a:prstGeom>
          <a:solidFill>
            <a:srgbClr val="FEC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8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6ECD25C5-A38E-B548-9DEF-A2E233277902}"/>
              </a:ext>
            </a:extLst>
          </p:cNvPr>
          <p:cNvSpPr/>
          <p:nvPr/>
        </p:nvSpPr>
        <p:spPr>
          <a:xfrm>
            <a:off x="18347038" y="21622909"/>
            <a:ext cx="1519798" cy="812541"/>
          </a:xfrm>
          <a:prstGeom prst="roundRect">
            <a:avLst/>
          </a:prstGeom>
          <a:solidFill>
            <a:srgbClr val="FB9C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Topic 9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138214E5-7918-E240-A78B-B6901B1A0930}"/>
              </a:ext>
            </a:extLst>
          </p:cNvPr>
          <p:cNvSpPr/>
          <p:nvPr/>
        </p:nvSpPr>
        <p:spPr>
          <a:xfrm>
            <a:off x="14870170" y="22934498"/>
            <a:ext cx="1519798" cy="812541"/>
          </a:xfrm>
          <a:prstGeom prst="roundRect">
            <a:avLst/>
          </a:prstGeom>
          <a:solidFill>
            <a:srgbClr val="EE64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10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544C7F0-B3AA-DD4C-A8D0-2D4B1A0C5A9B}"/>
              </a:ext>
            </a:extLst>
          </p:cNvPr>
          <p:cNvSpPr/>
          <p:nvPr/>
        </p:nvSpPr>
        <p:spPr>
          <a:xfrm>
            <a:off x="16586079" y="22930240"/>
            <a:ext cx="1519798" cy="812541"/>
          </a:xfrm>
          <a:prstGeom prst="roundRect">
            <a:avLst/>
          </a:prstGeom>
          <a:solidFill>
            <a:srgbClr val="D03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11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B69D14D3-96D2-264F-831B-AEE4F8608696}"/>
              </a:ext>
            </a:extLst>
          </p:cNvPr>
          <p:cNvSpPr/>
          <p:nvPr/>
        </p:nvSpPr>
        <p:spPr>
          <a:xfrm>
            <a:off x="18303188" y="22930239"/>
            <a:ext cx="1519798" cy="812541"/>
          </a:xfrm>
          <a:prstGeom prst="roundRect">
            <a:avLst/>
          </a:prstGeom>
          <a:solidFill>
            <a:srgbClr val="9E0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Topic 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B6251D-B1DE-7243-A38D-F851B7C27A4A}"/>
              </a:ext>
            </a:extLst>
          </p:cNvPr>
          <p:cNvSpPr txBox="1"/>
          <p:nvPr/>
        </p:nvSpPr>
        <p:spPr>
          <a:xfrm rot="19045072">
            <a:off x="16283214" y="12122127"/>
            <a:ext cx="165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‘youth’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197A279-982E-B44B-864B-AAE64CC50461}"/>
              </a:ext>
            </a:extLst>
          </p:cNvPr>
          <p:cNvCxnSpPr>
            <a:cxnSpLocks/>
            <a:stCxn id="62" idx="1"/>
            <a:endCxn id="68" idx="1"/>
          </p:cNvCxnSpPr>
          <p:nvPr/>
        </p:nvCxnSpPr>
        <p:spPr>
          <a:xfrm rot="10800000" flipV="1">
            <a:off x="6899930" y="14506204"/>
            <a:ext cx="12700" cy="6946849"/>
          </a:xfrm>
          <a:prstGeom prst="bentConnector3">
            <a:avLst>
              <a:gd name="adj1" fmla="val 5263638"/>
            </a:avLst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EB667CC2-2BD2-9344-8C30-A6EBE2629926}"/>
              </a:ext>
            </a:extLst>
          </p:cNvPr>
          <p:cNvCxnSpPr>
            <a:cxnSpLocks/>
            <a:endCxn id="62" idx="3"/>
          </p:cNvCxnSpPr>
          <p:nvPr/>
        </p:nvCxnSpPr>
        <p:spPr>
          <a:xfrm rot="16200000" flipH="1">
            <a:off x="16589805" y="10962608"/>
            <a:ext cx="6957484" cy="129710"/>
          </a:xfrm>
          <a:prstGeom prst="bentConnector4">
            <a:avLst>
              <a:gd name="adj1" fmla="val -582"/>
              <a:gd name="adj2" fmla="val 515422"/>
            </a:avLst>
          </a:prstGeom>
          <a:ln w="762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78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4528</TotalTime>
  <Words>352</Words>
  <Application>Microsoft Macintosh PowerPoint</Application>
  <PresentationFormat>Custom</PresentationFormat>
  <Paragraphs>165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Feyisope R Eweje</dc:creator>
  <cp:lastModifiedBy>Eweje, Feyisope</cp:lastModifiedBy>
  <cp:revision>39</cp:revision>
  <dcterms:created xsi:type="dcterms:W3CDTF">2021-05-30T01:15:44Z</dcterms:created>
  <dcterms:modified xsi:type="dcterms:W3CDTF">2021-11-17T18:18:33Z</dcterms:modified>
</cp:coreProperties>
</file>