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60" r:id="rId4"/>
    <p:sldId id="258" r:id="rId5"/>
    <p:sldId id="278" r:id="rId6"/>
    <p:sldId id="279" r:id="rId7"/>
    <p:sldId id="259" r:id="rId8"/>
    <p:sldId id="267" r:id="rId9"/>
    <p:sldId id="266" r:id="rId10"/>
    <p:sldId id="274" r:id="rId11"/>
    <p:sldId id="280" r:id="rId12"/>
    <p:sldId id="275" r:id="rId13"/>
    <p:sldId id="276"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p:scale>
          <a:sx n="75" d="100"/>
          <a:sy n="75" d="100"/>
        </p:scale>
        <p:origin x="-378" y="-5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de-D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pPr/>
              <a:t>06.08.2024</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pPr/>
              <a:t>‹nº›</a:t>
            </a:fld>
            <a:endParaRPr lang="de-DE"/>
          </a:p>
        </p:txBody>
      </p:sp>
    </p:spTree>
    <p:extLst>
      <p:ext uri="{BB962C8B-B14F-4D97-AF65-F5344CB8AC3E}">
        <p14:creationId xmlns="" xmlns:p14="http://schemas.microsoft.com/office/powerpoint/2010/main" val="877683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pPr/>
              <a:t>06.08.2024</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pPr/>
              <a:t>‹nº›</a:t>
            </a:fld>
            <a:endParaRPr lang="de-DE"/>
          </a:p>
        </p:txBody>
      </p:sp>
    </p:spTree>
    <p:extLst>
      <p:ext uri="{BB962C8B-B14F-4D97-AF65-F5344CB8AC3E}">
        <p14:creationId xmlns="" xmlns:p14="http://schemas.microsoft.com/office/powerpoint/2010/main" val="746588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endParaRPr lang="de-DE"/>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pPr/>
              <a:t>06.08.2024</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pPr/>
              <a:t>‹nº›</a:t>
            </a:fld>
            <a:endParaRPr lang="de-DE"/>
          </a:p>
        </p:txBody>
      </p:sp>
    </p:spTree>
    <p:extLst>
      <p:ext uri="{BB962C8B-B14F-4D97-AF65-F5344CB8AC3E}">
        <p14:creationId xmlns="" xmlns:p14="http://schemas.microsoft.com/office/powerpoint/2010/main" val="130639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pPr/>
              <a:t>06.08.2024</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pPr/>
              <a:t>‹nº›</a:t>
            </a:fld>
            <a:endParaRPr lang="de-DE"/>
          </a:p>
        </p:txBody>
      </p:sp>
    </p:spTree>
    <p:extLst>
      <p:ext uri="{BB962C8B-B14F-4D97-AF65-F5344CB8AC3E}">
        <p14:creationId xmlns="" xmlns:p14="http://schemas.microsoft.com/office/powerpoint/2010/main" val="314005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de-DE"/>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F0E51C7C-CEA3-4CAA-BE4B-344879E7C377}" type="datetimeFigureOut">
              <a:rPr lang="de-DE" smtClean="0"/>
              <a:pPr/>
              <a:t>06.08.2024</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pPr/>
              <a:t>‹nº›</a:t>
            </a:fld>
            <a:endParaRPr lang="de-DE"/>
          </a:p>
        </p:txBody>
      </p:sp>
    </p:spTree>
    <p:extLst>
      <p:ext uri="{BB962C8B-B14F-4D97-AF65-F5344CB8AC3E}">
        <p14:creationId xmlns="" xmlns:p14="http://schemas.microsoft.com/office/powerpoint/2010/main" val="3781375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Conteúdo 2"/>
          <p:cNvSpPr>
            <a:spLocks noGrp="1"/>
          </p:cNvSpPr>
          <p:nvPr>
            <p:ph sz="half" idx="1"/>
          </p:nvPr>
        </p:nvSpPr>
        <p:spPr>
          <a:xfrm>
            <a:off x="838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Conteúdo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5" name="Espaço Reservado para Data 4"/>
          <p:cNvSpPr>
            <a:spLocks noGrp="1"/>
          </p:cNvSpPr>
          <p:nvPr>
            <p:ph type="dt" sz="half" idx="10"/>
          </p:nvPr>
        </p:nvSpPr>
        <p:spPr/>
        <p:txBody>
          <a:bodyPr/>
          <a:lstStyle/>
          <a:p>
            <a:fld id="{F0E51C7C-CEA3-4CAA-BE4B-344879E7C377}" type="datetimeFigureOut">
              <a:rPr lang="de-DE" smtClean="0"/>
              <a:pPr/>
              <a:t>06.08.2024</a:t>
            </a:fld>
            <a:endParaRPr lang="de-DE"/>
          </a:p>
        </p:txBody>
      </p:sp>
      <p:sp>
        <p:nvSpPr>
          <p:cNvPr id="6" name="Espaço Reservado para Rodapé 5"/>
          <p:cNvSpPr>
            <a:spLocks noGrp="1"/>
          </p:cNvSpPr>
          <p:nvPr>
            <p:ph type="ftr" sz="quarter" idx="11"/>
          </p:nvPr>
        </p:nvSpPr>
        <p:spPr/>
        <p:txBody>
          <a:bodyPr/>
          <a:lstStyle/>
          <a:p>
            <a:endParaRPr lang="de-DE"/>
          </a:p>
        </p:txBody>
      </p:sp>
      <p:sp>
        <p:nvSpPr>
          <p:cNvPr id="7" name="Espaço Reservado para Número de Slide 6"/>
          <p:cNvSpPr>
            <a:spLocks noGrp="1"/>
          </p:cNvSpPr>
          <p:nvPr>
            <p:ph type="sldNum" sz="quarter" idx="12"/>
          </p:nvPr>
        </p:nvSpPr>
        <p:spPr/>
        <p:txBody>
          <a:bodyPr/>
          <a:lstStyle/>
          <a:p>
            <a:fld id="{754FE2FE-B55E-4328-8F5C-2CEB8781A47B}" type="slidenum">
              <a:rPr lang="de-DE" smtClean="0"/>
              <a:pPr/>
              <a:t>‹nº›</a:t>
            </a:fld>
            <a:endParaRPr lang="de-DE"/>
          </a:p>
        </p:txBody>
      </p:sp>
    </p:spTree>
    <p:extLst>
      <p:ext uri="{BB962C8B-B14F-4D97-AF65-F5344CB8AC3E}">
        <p14:creationId xmlns="" xmlns:p14="http://schemas.microsoft.com/office/powerpoint/2010/main" val="212461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endParaRPr lang="de-DE"/>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7" name="Espaço Reservado para Data 6"/>
          <p:cNvSpPr>
            <a:spLocks noGrp="1"/>
          </p:cNvSpPr>
          <p:nvPr>
            <p:ph type="dt" sz="half" idx="10"/>
          </p:nvPr>
        </p:nvSpPr>
        <p:spPr/>
        <p:txBody>
          <a:bodyPr/>
          <a:lstStyle/>
          <a:p>
            <a:fld id="{F0E51C7C-CEA3-4CAA-BE4B-344879E7C377}" type="datetimeFigureOut">
              <a:rPr lang="de-DE" smtClean="0"/>
              <a:pPr/>
              <a:t>06.08.2024</a:t>
            </a:fld>
            <a:endParaRPr lang="de-DE"/>
          </a:p>
        </p:txBody>
      </p:sp>
      <p:sp>
        <p:nvSpPr>
          <p:cNvPr id="8" name="Espaço Reservado para Rodapé 7"/>
          <p:cNvSpPr>
            <a:spLocks noGrp="1"/>
          </p:cNvSpPr>
          <p:nvPr>
            <p:ph type="ftr" sz="quarter" idx="11"/>
          </p:nvPr>
        </p:nvSpPr>
        <p:spPr/>
        <p:txBody>
          <a:bodyPr/>
          <a:lstStyle/>
          <a:p>
            <a:endParaRPr lang="de-DE"/>
          </a:p>
        </p:txBody>
      </p:sp>
      <p:sp>
        <p:nvSpPr>
          <p:cNvPr id="9" name="Espaço Reservado para Número de Slide 8"/>
          <p:cNvSpPr>
            <a:spLocks noGrp="1"/>
          </p:cNvSpPr>
          <p:nvPr>
            <p:ph type="sldNum" sz="quarter" idx="12"/>
          </p:nvPr>
        </p:nvSpPr>
        <p:spPr/>
        <p:txBody>
          <a:bodyPr/>
          <a:lstStyle/>
          <a:p>
            <a:fld id="{754FE2FE-B55E-4328-8F5C-2CEB8781A47B}" type="slidenum">
              <a:rPr lang="de-DE" smtClean="0"/>
              <a:pPr/>
              <a:t>‹nº›</a:t>
            </a:fld>
            <a:endParaRPr lang="de-DE"/>
          </a:p>
        </p:txBody>
      </p:sp>
    </p:spTree>
    <p:extLst>
      <p:ext uri="{BB962C8B-B14F-4D97-AF65-F5344CB8AC3E}">
        <p14:creationId xmlns="" xmlns:p14="http://schemas.microsoft.com/office/powerpoint/2010/main" val="3694421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Data 2"/>
          <p:cNvSpPr>
            <a:spLocks noGrp="1"/>
          </p:cNvSpPr>
          <p:nvPr>
            <p:ph type="dt" sz="half" idx="10"/>
          </p:nvPr>
        </p:nvSpPr>
        <p:spPr/>
        <p:txBody>
          <a:bodyPr/>
          <a:lstStyle/>
          <a:p>
            <a:fld id="{F0E51C7C-CEA3-4CAA-BE4B-344879E7C377}" type="datetimeFigureOut">
              <a:rPr lang="de-DE" smtClean="0"/>
              <a:pPr/>
              <a:t>06.08.2024</a:t>
            </a:fld>
            <a:endParaRPr lang="de-DE"/>
          </a:p>
        </p:txBody>
      </p:sp>
      <p:sp>
        <p:nvSpPr>
          <p:cNvPr id="4" name="Espaço Reservado para Rodapé 3"/>
          <p:cNvSpPr>
            <a:spLocks noGrp="1"/>
          </p:cNvSpPr>
          <p:nvPr>
            <p:ph type="ftr" sz="quarter" idx="11"/>
          </p:nvPr>
        </p:nvSpPr>
        <p:spPr/>
        <p:txBody>
          <a:bodyPr/>
          <a:lstStyle/>
          <a:p>
            <a:endParaRPr lang="de-DE"/>
          </a:p>
        </p:txBody>
      </p:sp>
      <p:sp>
        <p:nvSpPr>
          <p:cNvPr id="5" name="Espaço Reservado para Número de Slide 4"/>
          <p:cNvSpPr>
            <a:spLocks noGrp="1"/>
          </p:cNvSpPr>
          <p:nvPr>
            <p:ph type="sldNum" sz="quarter" idx="12"/>
          </p:nvPr>
        </p:nvSpPr>
        <p:spPr/>
        <p:txBody>
          <a:bodyPr/>
          <a:lstStyle/>
          <a:p>
            <a:fld id="{754FE2FE-B55E-4328-8F5C-2CEB8781A47B}" type="slidenum">
              <a:rPr lang="de-DE" smtClean="0"/>
              <a:pPr/>
              <a:t>‹nº›</a:t>
            </a:fld>
            <a:endParaRPr lang="de-DE"/>
          </a:p>
        </p:txBody>
      </p:sp>
    </p:spTree>
    <p:extLst>
      <p:ext uri="{BB962C8B-B14F-4D97-AF65-F5344CB8AC3E}">
        <p14:creationId xmlns="" xmlns:p14="http://schemas.microsoft.com/office/powerpoint/2010/main" val="3108533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F0E51C7C-CEA3-4CAA-BE4B-344879E7C377}" type="datetimeFigureOut">
              <a:rPr lang="de-DE" smtClean="0"/>
              <a:pPr/>
              <a:t>06.08.2024</a:t>
            </a:fld>
            <a:endParaRPr lang="de-DE"/>
          </a:p>
        </p:txBody>
      </p:sp>
      <p:sp>
        <p:nvSpPr>
          <p:cNvPr id="3" name="Espaço Reservado para Rodapé 2"/>
          <p:cNvSpPr>
            <a:spLocks noGrp="1"/>
          </p:cNvSpPr>
          <p:nvPr>
            <p:ph type="ftr" sz="quarter" idx="11"/>
          </p:nvPr>
        </p:nvSpPr>
        <p:spPr/>
        <p:txBody>
          <a:bodyPr/>
          <a:lstStyle/>
          <a:p>
            <a:endParaRPr lang="de-DE"/>
          </a:p>
        </p:txBody>
      </p:sp>
      <p:sp>
        <p:nvSpPr>
          <p:cNvPr id="4" name="Espaço Reservado para Número de Slide 3"/>
          <p:cNvSpPr>
            <a:spLocks noGrp="1"/>
          </p:cNvSpPr>
          <p:nvPr>
            <p:ph type="sldNum" sz="quarter" idx="12"/>
          </p:nvPr>
        </p:nvSpPr>
        <p:spPr/>
        <p:txBody>
          <a:bodyPr/>
          <a:lstStyle/>
          <a:p>
            <a:fld id="{754FE2FE-B55E-4328-8F5C-2CEB8781A47B}" type="slidenum">
              <a:rPr lang="de-DE" smtClean="0"/>
              <a:pPr/>
              <a:t>‹nº›</a:t>
            </a:fld>
            <a:endParaRPr lang="de-DE"/>
          </a:p>
        </p:txBody>
      </p:sp>
    </p:spTree>
    <p:extLst>
      <p:ext uri="{BB962C8B-B14F-4D97-AF65-F5344CB8AC3E}">
        <p14:creationId xmlns="" xmlns:p14="http://schemas.microsoft.com/office/powerpoint/2010/main" val="578281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de-DE"/>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F0E51C7C-CEA3-4CAA-BE4B-344879E7C377}" type="datetimeFigureOut">
              <a:rPr lang="de-DE" smtClean="0"/>
              <a:pPr/>
              <a:t>06.08.2024</a:t>
            </a:fld>
            <a:endParaRPr lang="de-DE"/>
          </a:p>
        </p:txBody>
      </p:sp>
      <p:sp>
        <p:nvSpPr>
          <p:cNvPr id="6" name="Espaço Reservado para Rodapé 5"/>
          <p:cNvSpPr>
            <a:spLocks noGrp="1"/>
          </p:cNvSpPr>
          <p:nvPr>
            <p:ph type="ftr" sz="quarter" idx="11"/>
          </p:nvPr>
        </p:nvSpPr>
        <p:spPr/>
        <p:txBody>
          <a:bodyPr/>
          <a:lstStyle/>
          <a:p>
            <a:endParaRPr lang="de-DE"/>
          </a:p>
        </p:txBody>
      </p:sp>
      <p:sp>
        <p:nvSpPr>
          <p:cNvPr id="7" name="Espaço Reservado para Número de Slide 6"/>
          <p:cNvSpPr>
            <a:spLocks noGrp="1"/>
          </p:cNvSpPr>
          <p:nvPr>
            <p:ph type="sldNum" sz="quarter" idx="12"/>
          </p:nvPr>
        </p:nvSpPr>
        <p:spPr/>
        <p:txBody>
          <a:bodyPr/>
          <a:lstStyle/>
          <a:p>
            <a:fld id="{754FE2FE-B55E-4328-8F5C-2CEB8781A47B}" type="slidenum">
              <a:rPr lang="de-DE" smtClean="0"/>
              <a:pPr/>
              <a:t>‹nº›</a:t>
            </a:fld>
            <a:endParaRPr lang="de-DE"/>
          </a:p>
        </p:txBody>
      </p:sp>
    </p:spTree>
    <p:extLst>
      <p:ext uri="{BB962C8B-B14F-4D97-AF65-F5344CB8AC3E}">
        <p14:creationId xmlns="" xmlns:p14="http://schemas.microsoft.com/office/powerpoint/2010/main" val="2217836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de-DE"/>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F0E51C7C-CEA3-4CAA-BE4B-344879E7C377}" type="datetimeFigureOut">
              <a:rPr lang="de-DE" smtClean="0"/>
              <a:pPr/>
              <a:t>06.08.2024</a:t>
            </a:fld>
            <a:endParaRPr lang="de-DE"/>
          </a:p>
        </p:txBody>
      </p:sp>
      <p:sp>
        <p:nvSpPr>
          <p:cNvPr id="6" name="Espaço Reservado para Rodapé 5"/>
          <p:cNvSpPr>
            <a:spLocks noGrp="1"/>
          </p:cNvSpPr>
          <p:nvPr>
            <p:ph type="ftr" sz="quarter" idx="11"/>
          </p:nvPr>
        </p:nvSpPr>
        <p:spPr/>
        <p:txBody>
          <a:bodyPr/>
          <a:lstStyle/>
          <a:p>
            <a:endParaRPr lang="de-DE"/>
          </a:p>
        </p:txBody>
      </p:sp>
      <p:sp>
        <p:nvSpPr>
          <p:cNvPr id="7" name="Espaço Reservado para Número de Slide 6"/>
          <p:cNvSpPr>
            <a:spLocks noGrp="1"/>
          </p:cNvSpPr>
          <p:nvPr>
            <p:ph type="sldNum" sz="quarter" idx="12"/>
          </p:nvPr>
        </p:nvSpPr>
        <p:spPr/>
        <p:txBody>
          <a:bodyPr/>
          <a:lstStyle/>
          <a:p>
            <a:fld id="{754FE2FE-B55E-4328-8F5C-2CEB8781A47B}" type="slidenum">
              <a:rPr lang="de-DE" smtClean="0"/>
              <a:pPr/>
              <a:t>‹nº›</a:t>
            </a:fld>
            <a:endParaRPr lang="de-DE"/>
          </a:p>
        </p:txBody>
      </p:sp>
    </p:spTree>
    <p:extLst>
      <p:ext uri="{BB962C8B-B14F-4D97-AF65-F5344CB8AC3E}">
        <p14:creationId xmlns="" xmlns:p14="http://schemas.microsoft.com/office/powerpoint/2010/main" val="2245566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de-DE"/>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E51C7C-CEA3-4CAA-BE4B-344879E7C377}" type="datetimeFigureOut">
              <a:rPr lang="de-DE" smtClean="0"/>
              <a:pPr/>
              <a:t>06.08.2024</a:t>
            </a:fld>
            <a:endParaRPr lang="de-DE"/>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FE2FE-B55E-4328-8F5C-2CEB8781A47B}" type="slidenum">
              <a:rPr lang="de-DE" smtClean="0"/>
              <a:pPr/>
              <a:t>‹nº›</a:t>
            </a:fld>
            <a:endParaRPr lang="de-DE"/>
          </a:p>
        </p:txBody>
      </p:sp>
    </p:spTree>
    <p:extLst>
      <p:ext uri="{BB962C8B-B14F-4D97-AF65-F5344CB8AC3E}">
        <p14:creationId xmlns="" xmlns:p14="http://schemas.microsoft.com/office/powerpoint/2010/main" val="2675746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atlasbrasil.org.br/"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t="1125"/>
          <a:stretch>
            <a:fillRect/>
          </a:stretch>
        </p:blipFill>
        <p:spPr bwMode="auto">
          <a:xfrm>
            <a:off x="0" y="0"/>
            <a:ext cx="12192000" cy="6870376"/>
          </a:xfrm>
          <a:prstGeom prst="rect">
            <a:avLst/>
          </a:prstGeom>
          <a:noFill/>
          <a:ln w="9525">
            <a:noFill/>
            <a:miter lim="800000"/>
            <a:headEnd/>
            <a:tailEnd/>
          </a:ln>
          <a:effectLst/>
        </p:spPr>
      </p:pic>
      <p:sp>
        <p:nvSpPr>
          <p:cNvPr id="2" name="Título 1"/>
          <p:cNvSpPr>
            <a:spLocks noGrp="1"/>
          </p:cNvSpPr>
          <p:nvPr>
            <p:ph type="ctrTitle"/>
          </p:nvPr>
        </p:nvSpPr>
        <p:spPr>
          <a:xfrm>
            <a:off x="1410789" y="1039114"/>
            <a:ext cx="9370423" cy="1055189"/>
          </a:xfrm>
        </p:spPr>
        <p:txBody>
          <a:bodyPr>
            <a:normAutofit/>
          </a:bodyPr>
          <a:lstStyle/>
          <a:p>
            <a:r>
              <a:rPr lang="pt-BR" sz="3000" dirty="0">
                <a:latin typeface="Arial" pitchFamily="34" charset="0"/>
                <a:cs typeface="Arial" pitchFamily="34" charset="0"/>
              </a:rPr>
              <a:t>Fatores Contextuais e Desigualdade Social em Saúde</a:t>
            </a:r>
            <a:br>
              <a:rPr lang="pt-BR" sz="3000" dirty="0">
                <a:latin typeface="Arial" pitchFamily="34" charset="0"/>
                <a:cs typeface="Arial" pitchFamily="34" charset="0"/>
              </a:rPr>
            </a:br>
            <a:r>
              <a:rPr lang="pt-BR" sz="3000" dirty="0">
                <a:latin typeface="Arial" pitchFamily="34" charset="0"/>
                <a:cs typeface="Arial" pitchFamily="34" charset="0"/>
              </a:rPr>
              <a:t> </a:t>
            </a:r>
            <a:r>
              <a:rPr lang="pt-BR" sz="2200" dirty="0">
                <a:latin typeface="Arial" pitchFamily="34" charset="0"/>
                <a:cs typeface="Arial" pitchFamily="34" charset="0"/>
              </a:rPr>
              <a:t>Evidências da Pesquisa Nacional de Saúde 2019</a:t>
            </a:r>
          </a:p>
        </p:txBody>
      </p:sp>
      <p:sp>
        <p:nvSpPr>
          <p:cNvPr id="3" name="Subtítulo 2"/>
          <p:cNvSpPr>
            <a:spLocks noGrp="1"/>
          </p:cNvSpPr>
          <p:nvPr>
            <p:ph type="subTitle" idx="1"/>
          </p:nvPr>
        </p:nvSpPr>
        <p:spPr>
          <a:xfrm>
            <a:off x="916577" y="2537401"/>
            <a:ext cx="10358846" cy="2651760"/>
          </a:xfrm>
        </p:spPr>
        <p:txBody>
          <a:bodyPr>
            <a:noAutofit/>
          </a:bodyPr>
          <a:lstStyle/>
          <a:p>
            <a:pPr>
              <a:lnSpc>
                <a:spcPct val="150000"/>
              </a:lnSpc>
            </a:pPr>
            <a:r>
              <a:rPr lang="pt-BR" sz="2000" b="1" dirty="0">
                <a:latin typeface="Arial" pitchFamily="34" charset="0"/>
                <a:cs typeface="Arial" pitchFamily="34" charset="0"/>
              </a:rPr>
              <a:t>Sophia Araújo de Moraes</a:t>
            </a:r>
          </a:p>
          <a:p>
            <a:pPr>
              <a:lnSpc>
                <a:spcPct val="150000"/>
              </a:lnSpc>
            </a:pPr>
            <a:r>
              <a:rPr lang="pt-BR" sz="1600" dirty="0">
                <a:latin typeface="Arial" pitchFamily="34" charset="0"/>
                <a:cs typeface="Arial" pitchFamily="34" charset="0"/>
              </a:rPr>
              <a:t>(Bolsista de Iniciação Científica PIBIC/CNPq)</a:t>
            </a:r>
          </a:p>
          <a:p>
            <a:pPr algn="l">
              <a:lnSpc>
                <a:spcPct val="150000"/>
              </a:lnSpc>
              <a:spcBef>
                <a:spcPts val="600"/>
              </a:spcBef>
            </a:pPr>
            <a:endParaRPr lang="pt-BR" sz="1200" dirty="0">
              <a:latin typeface="Arial" pitchFamily="34" charset="0"/>
              <a:cs typeface="Arial" pitchFamily="34" charset="0"/>
            </a:endParaRPr>
          </a:p>
          <a:p>
            <a:pPr algn="l">
              <a:lnSpc>
                <a:spcPct val="150000"/>
              </a:lnSpc>
              <a:spcBef>
                <a:spcPts val="600"/>
              </a:spcBef>
            </a:pPr>
            <a:r>
              <a:rPr lang="pt-BR" sz="1200" dirty="0">
                <a:latin typeface="Arial" pitchFamily="34" charset="0"/>
                <a:cs typeface="Arial" pitchFamily="34" charset="0"/>
              </a:rPr>
              <a:t>Orientadora: Dra. Juliana Vaz de Melo </a:t>
            </a:r>
            <a:r>
              <a:rPr lang="pt-BR" sz="1200" dirty="0" err="1">
                <a:latin typeface="Arial" pitchFamily="34" charset="0"/>
                <a:cs typeface="Arial" pitchFamily="34" charset="0"/>
              </a:rPr>
              <a:t>Mambrini</a:t>
            </a:r>
            <a:endParaRPr lang="pt-BR" sz="1200" dirty="0">
              <a:latin typeface="Arial" pitchFamily="34" charset="0"/>
              <a:cs typeface="Arial" pitchFamily="34" charset="0"/>
            </a:endParaRPr>
          </a:p>
          <a:p>
            <a:pPr algn="l">
              <a:lnSpc>
                <a:spcPct val="150000"/>
              </a:lnSpc>
              <a:spcBef>
                <a:spcPts val="600"/>
              </a:spcBef>
            </a:pPr>
            <a:r>
              <a:rPr lang="pt-BR" sz="1200" dirty="0">
                <a:latin typeface="Arial" pitchFamily="34" charset="0"/>
                <a:cs typeface="Arial" pitchFamily="34" charset="0"/>
              </a:rPr>
              <a:t>Núcleo de Estudos em Saúde Pública e Envelhecimento</a:t>
            </a:r>
          </a:p>
          <a:p>
            <a:pPr algn="l">
              <a:lnSpc>
                <a:spcPct val="150000"/>
              </a:lnSpc>
              <a:spcBef>
                <a:spcPts val="600"/>
              </a:spcBef>
            </a:pPr>
            <a:r>
              <a:rPr lang="pt-BR" sz="1200" dirty="0">
                <a:latin typeface="Arial" pitchFamily="34" charset="0"/>
                <a:cs typeface="Arial" pitchFamily="34" charset="0"/>
              </a:rPr>
              <a:t>Instituto René Rachou / Fiocruz Minas</a:t>
            </a:r>
          </a:p>
          <a:p>
            <a:pPr algn="l">
              <a:lnSpc>
                <a:spcPct val="150000"/>
              </a:lnSpc>
              <a:spcBef>
                <a:spcPts val="600"/>
              </a:spcBef>
            </a:pPr>
            <a:endParaRPr lang="pt-BR" sz="1200" dirty="0">
              <a:latin typeface="Arial" pitchFamily="34" charset="0"/>
              <a:cs typeface="Arial" pitchFamily="34" charset="0"/>
            </a:endParaRPr>
          </a:p>
          <a:p>
            <a:pPr algn="l">
              <a:lnSpc>
                <a:spcPct val="150000"/>
              </a:lnSpc>
              <a:spcBef>
                <a:spcPts val="600"/>
              </a:spcBef>
            </a:pPr>
            <a:endParaRPr lang="pt-BR" sz="1200" dirty="0">
              <a:latin typeface="Arial" pitchFamily="34" charset="0"/>
              <a:cs typeface="Arial" pitchFamily="34" charset="0"/>
            </a:endParaRPr>
          </a:p>
          <a:p>
            <a:pPr>
              <a:lnSpc>
                <a:spcPct val="150000"/>
              </a:lnSpc>
              <a:spcBef>
                <a:spcPts val="600"/>
              </a:spcBef>
            </a:pPr>
            <a:r>
              <a:rPr lang="pt-BR" sz="1600" b="1" dirty="0">
                <a:latin typeface="Arial" pitchFamily="34" charset="0"/>
                <a:cs typeface="Arial" pitchFamily="34" charset="0"/>
              </a:rPr>
              <a:t>Maio de 2022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srcRect t="1125"/>
          <a:stretch>
            <a:fillRect/>
          </a:stretch>
        </p:blipFill>
        <p:spPr bwMode="auto">
          <a:xfrm>
            <a:off x="0" y="0"/>
            <a:ext cx="12192000" cy="6870376"/>
          </a:xfrm>
          <a:prstGeom prst="rect">
            <a:avLst/>
          </a:prstGeom>
          <a:noFill/>
          <a:ln w="9525">
            <a:noFill/>
            <a:miter lim="800000"/>
            <a:headEnd/>
            <a:tailEnd/>
          </a:ln>
          <a:effectLst/>
        </p:spPr>
      </p:pic>
      <p:sp>
        <p:nvSpPr>
          <p:cNvPr id="12" name="Título 1">
            <a:extLst>
              <a:ext uri="{FF2B5EF4-FFF2-40B4-BE49-F238E27FC236}">
                <a16:creationId xmlns="" xmlns:a16="http://schemas.microsoft.com/office/drawing/2014/main" id="{2A5D4E9A-AF4C-E0A3-BF0F-0622DAE3F545}"/>
              </a:ext>
            </a:extLst>
          </p:cNvPr>
          <p:cNvSpPr txBox="1">
            <a:spLocks/>
          </p:cNvSpPr>
          <p:nvPr/>
        </p:nvSpPr>
        <p:spPr>
          <a:xfrm>
            <a:off x="9059091" y="621858"/>
            <a:ext cx="2706189" cy="543284"/>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pt-BR" sz="2200" b="1" dirty="0">
                <a:latin typeface="Arial" pitchFamily="34" charset="0"/>
                <a:ea typeface="+mj-ea"/>
                <a:cs typeface="Arial" pitchFamily="34" charset="0"/>
              </a:rPr>
              <a:t>RESULTADOS</a:t>
            </a:r>
            <a:endParaRPr kumimoji="0" lang="pt-BR" sz="2200" b="1" i="0"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grpSp>
        <p:nvGrpSpPr>
          <p:cNvPr id="4" name="Agrupar 3">
            <a:extLst>
              <a:ext uri="{FF2B5EF4-FFF2-40B4-BE49-F238E27FC236}">
                <a16:creationId xmlns="" xmlns:a16="http://schemas.microsoft.com/office/drawing/2014/main" id="{4B41E434-4FD6-9591-019C-F3EAAE6BD5D4}"/>
              </a:ext>
            </a:extLst>
          </p:cNvPr>
          <p:cNvGrpSpPr/>
          <p:nvPr/>
        </p:nvGrpSpPr>
        <p:grpSpPr>
          <a:xfrm>
            <a:off x="3043769" y="560882"/>
            <a:ext cx="3516554" cy="2643856"/>
            <a:chOff x="1206199" y="2011682"/>
            <a:chExt cx="3871228" cy="3139535"/>
          </a:xfrm>
        </p:grpSpPr>
        <p:pic>
          <p:nvPicPr>
            <p:cNvPr id="3074" name="Picture 2"/>
            <p:cNvPicPr>
              <a:picLocks noChangeAspect="1" noChangeArrowheads="1"/>
            </p:cNvPicPr>
            <p:nvPr/>
          </p:nvPicPr>
          <p:blipFill>
            <a:blip r:embed="rId3" cstate="print"/>
            <a:srcRect/>
            <a:stretch>
              <a:fillRect/>
            </a:stretch>
          </p:blipFill>
          <p:spPr bwMode="auto">
            <a:xfrm>
              <a:off x="1206199" y="2107369"/>
              <a:ext cx="3871228" cy="3043848"/>
            </a:xfrm>
            <a:prstGeom prst="rect">
              <a:avLst/>
            </a:prstGeom>
            <a:noFill/>
            <a:ln w="9525">
              <a:noFill/>
              <a:miter lim="800000"/>
              <a:headEnd/>
              <a:tailEnd/>
            </a:ln>
            <a:effectLst/>
          </p:spPr>
        </p:pic>
        <p:sp>
          <p:nvSpPr>
            <p:cNvPr id="3" name="Retângulo 2">
              <a:extLst>
                <a:ext uri="{FF2B5EF4-FFF2-40B4-BE49-F238E27FC236}">
                  <a16:creationId xmlns="" xmlns:a16="http://schemas.microsoft.com/office/drawing/2014/main" id="{5122CFDA-0E5A-3385-FCC6-B5EA8704D8E9}"/>
                </a:ext>
              </a:extLst>
            </p:cNvPr>
            <p:cNvSpPr/>
            <p:nvPr/>
          </p:nvSpPr>
          <p:spPr>
            <a:xfrm>
              <a:off x="1489806" y="2011682"/>
              <a:ext cx="3439245" cy="5312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6" name="Agrupar 5">
            <a:extLst>
              <a:ext uri="{FF2B5EF4-FFF2-40B4-BE49-F238E27FC236}">
                <a16:creationId xmlns="" xmlns:a16="http://schemas.microsoft.com/office/drawing/2014/main" id="{C1CC35AC-1B37-1F9F-2F89-40F8071303EA}"/>
              </a:ext>
            </a:extLst>
          </p:cNvPr>
          <p:cNvGrpSpPr/>
          <p:nvPr/>
        </p:nvGrpSpPr>
        <p:grpSpPr>
          <a:xfrm>
            <a:off x="918486" y="2432062"/>
            <a:ext cx="4300972" cy="2965636"/>
            <a:chOff x="918486" y="2536570"/>
            <a:chExt cx="4300972" cy="2965636"/>
          </a:xfrm>
        </p:grpSpPr>
        <p:pic>
          <p:nvPicPr>
            <p:cNvPr id="8" name="Picture 2">
              <a:extLst>
                <a:ext uri="{FF2B5EF4-FFF2-40B4-BE49-F238E27FC236}">
                  <a16:creationId xmlns="" xmlns:a16="http://schemas.microsoft.com/office/drawing/2014/main" id="{45CECCFB-CF0E-60E2-EE0B-A744BB93D6E8}"/>
                </a:ext>
              </a:extLst>
            </p:cNvPr>
            <p:cNvPicPr>
              <a:picLocks noChangeAspect="1" noChangeArrowheads="1"/>
            </p:cNvPicPr>
            <p:nvPr/>
          </p:nvPicPr>
          <p:blipFill>
            <a:blip r:embed="rId4" cstate="print"/>
            <a:srcRect l="6038" t="9821" r="5283" b="8333"/>
            <a:stretch>
              <a:fillRect/>
            </a:stretch>
          </p:blipFill>
          <p:spPr bwMode="auto">
            <a:xfrm>
              <a:off x="918486" y="2536570"/>
              <a:ext cx="4300972" cy="2965636"/>
            </a:xfrm>
            <a:prstGeom prst="rect">
              <a:avLst/>
            </a:prstGeom>
            <a:noFill/>
            <a:ln w="9525">
              <a:noFill/>
              <a:miter lim="800000"/>
              <a:headEnd/>
              <a:tailEnd/>
            </a:ln>
            <a:effectLst/>
          </p:spPr>
        </p:pic>
        <p:sp>
          <p:nvSpPr>
            <p:cNvPr id="5" name="Retângulo 4">
              <a:extLst>
                <a:ext uri="{FF2B5EF4-FFF2-40B4-BE49-F238E27FC236}">
                  <a16:creationId xmlns="" xmlns:a16="http://schemas.microsoft.com/office/drawing/2014/main" id="{B181D063-A7A6-7F48-6A64-0E26B78745A3}"/>
                </a:ext>
              </a:extLst>
            </p:cNvPr>
            <p:cNvSpPr/>
            <p:nvPr/>
          </p:nvSpPr>
          <p:spPr>
            <a:xfrm>
              <a:off x="1323703" y="2536570"/>
              <a:ext cx="3317966" cy="447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14" name="Agrupar 13">
            <a:extLst>
              <a:ext uri="{FF2B5EF4-FFF2-40B4-BE49-F238E27FC236}">
                <a16:creationId xmlns="" xmlns:a16="http://schemas.microsoft.com/office/drawing/2014/main" id="{23B3D106-5A6F-44FD-AA67-E6994E40E8BB}"/>
              </a:ext>
            </a:extLst>
          </p:cNvPr>
          <p:cNvGrpSpPr/>
          <p:nvPr/>
        </p:nvGrpSpPr>
        <p:grpSpPr>
          <a:xfrm>
            <a:off x="7194764" y="2503936"/>
            <a:ext cx="4511268" cy="3015291"/>
            <a:chOff x="7206607" y="2536570"/>
            <a:chExt cx="4511268" cy="3015291"/>
          </a:xfrm>
        </p:grpSpPr>
        <p:pic>
          <p:nvPicPr>
            <p:cNvPr id="11" name="Picture 2">
              <a:extLst>
                <a:ext uri="{FF2B5EF4-FFF2-40B4-BE49-F238E27FC236}">
                  <a16:creationId xmlns="" xmlns:a16="http://schemas.microsoft.com/office/drawing/2014/main" id="{BDDD0532-D1E0-B9AD-1BA5-8DC27242A04B}"/>
                </a:ext>
              </a:extLst>
            </p:cNvPr>
            <p:cNvPicPr>
              <a:picLocks noChangeAspect="1" noChangeArrowheads="1"/>
            </p:cNvPicPr>
            <p:nvPr/>
          </p:nvPicPr>
          <p:blipFill>
            <a:blip r:embed="rId5" cstate="print"/>
            <a:srcRect l="6354" t="7127" b="8638"/>
            <a:stretch>
              <a:fillRect/>
            </a:stretch>
          </p:blipFill>
          <p:spPr bwMode="auto">
            <a:xfrm>
              <a:off x="7206607" y="2536570"/>
              <a:ext cx="4511268" cy="3015291"/>
            </a:xfrm>
            <a:prstGeom prst="rect">
              <a:avLst/>
            </a:prstGeom>
            <a:noFill/>
            <a:ln w="9525">
              <a:noFill/>
              <a:miter lim="800000"/>
              <a:headEnd/>
              <a:tailEnd/>
            </a:ln>
            <a:effectLst/>
          </p:spPr>
        </p:pic>
        <p:sp>
          <p:nvSpPr>
            <p:cNvPr id="13" name="Retângulo 12">
              <a:extLst>
                <a:ext uri="{FF2B5EF4-FFF2-40B4-BE49-F238E27FC236}">
                  <a16:creationId xmlns="" xmlns:a16="http://schemas.microsoft.com/office/drawing/2014/main" id="{38DFE5F6-50C8-3731-8EB5-F60C5096F105}"/>
                </a:ext>
              </a:extLst>
            </p:cNvPr>
            <p:cNvSpPr/>
            <p:nvPr/>
          </p:nvSpPr>
          <p:spPr>
            <a:xfrm>
              <a:off x="7611293" y="2571406"/>
              <a:ext cx="3176253" cy="447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18" name="CaixaDeTexto 17">
            <a:extLst>
              <a:ext uri="{FF2B5EF4-FFF2-40B4-BE49-F238E27FC236}">
                <a16:creationId xmlns="" xmlns:a16="http://schemas.microsoft.com/office/drawing/2014/main" id="{2338C4F7-0F7E-BDC5-DDBF-6D5CACB67E17}"/>
              </a:ext>
            </a:extLst>
          </p:cNvPr>
          <p:cNvSpPr txBox="1"/>
          <p:nvPr/>
        </p:nvSpPr>
        <p:spPr>
          <a:xfrm>
            <a:off x="6279803" y="1308299"/>
            <a:ext cx="3613134" cy="738664"/>
          </a:xfrm>
          <a:prstGeom prst="rect">
            <a:avLst/>
          </a:prstGeom>
          <a:noFill/>
        </p:spPr>
        <p:txBody>
          <a:bodyPr wrap="square" rtlCol="0">
            <a:spAutoFit/>
          </a:bodyPr>
          <a:lstStyle/>
          <a:p>
            <a:r>
              <a:rPr lang="pt-BR" sz="1400" b="1" dirty="0">
                <a:latin typeface="Arial" panose="020B0604020202020204" pitchFamily="34" charset="0"/>
                <a:cs typeface="Arial" panose="020B0604020202020204" pitchFamily="34" charset="0"/>
              </a:rPr>
              <a:t>Figura 3:</a:t>
            </a:r>
            <a:r>
              <a:rPr lang="pt-BR" sz="1400" dirty="0">
                <a:latin typeface="Arial" panose="020B0604020202020204" pitchFamily="34" charset="0"/>
                <a:cs typeface="Arial" panose="020B0604020202020204" pitchFamily="34" charset="0"/>
              </a:rPr>
              <a:t> Matriz de Correlação entre CIX (Autoavaliação do estado de saúde) e variáveis contextuais</a:t>
            </a:r>
          </a:p>
        </p:txBody>
      </p:sp>
      <p:sp>
        <p:nvSpPr>
          <p:cNvPr id="19" name="CaixaDeTexto 18">
            <a:extLst>
              <a:ext uri="{FF2B5EF4-FFF2-40B4-BE49-F238E27FC236}">
                <a16:creationId xmlns="" xmlns:a16="http://schemas.microsoft.com/office/drawing/2014/main" id="{2243ADDA-BBB5-9054-0E3F-4AFC9CD45674}"/>
              </a:ext>
            </a:extLst>
          </p:cNvPr>
          <p:cNvSpPr txBox="1"/>
          <p:nvPr/>
        </p:nvSpPr>
        <p:spPr>
          <a:xfrm>
            <a:off x="918486" y="5522717"/>
            <a:ext cx="4300972" cy="738664"/>
          </a:xfrm>
          <a:prstGeom prst="rect">
            <a:avLst/>
          </a:prstGeom>
          <a:noFill/>
        </p:spPr>
        <p:txBody>
          <a:bodyPr wrap="square" rtlCol="0">
            <a:spAutoFit/>
          </a:bodyPr>
          <a:lstStyle/>
          <a:p>
            <a:pPr algn="ctr"/>
            <a:r>
              <a:rPr lang="pt-BR" sz="1400" b="1" dirty="0">
                <a:latin typeface="Arial" panose="020B0604020202020204" pitchFamily="34" charset="0"/>
                <a:cs typeface="Arial" panose="020B0604020202020204" pitchFamily="34" charset="0"/>
              </a:rPr>
              <a:t>Figura 4:</a:t>
            </a:r>
            <a:r>
              <a:rPr lang="pt-BR" sz="1400" dirty="0">
                <a:latin typeface="Arial" panose="020B0604020202020204" pitchFamily="34" charset="0"/>
                <a:cs typeface="Arial" panose="020B0604020202020204" pitchFamily="34" charset="0"/>
              </a:rPr>
              <a:t> Desigualdade Social em Saúde (CIX autoavaliação do estado de saúde) x Renda per capita. Brasil, 2019.</a:t>
            </a:r>
          </a:p>
        </p:txBody>
      </p:sp>
      <p:sp>
        <p:nvSpPr>
          <p:cNvPr id="20" name="CaixaDeTexto 19">
            <a:extLst>
              <a:ext uri="{FF2B5EF4-FFF2-40B4-BE49-F238E27FC236}">
                <a16:creationId xmlns="" xmlns:a16="http://schemas.microsoft.com/office/drawing/2014/main" id="{4F74FE7E-824C-47B3-36D5-E62C06E3B7E1}"/>
              </a:ext>
            </a:extLst>
          </p:cNvPr>
          <p:cNvSpPr txBox="1"/>
          <p:nvPr/>
        </p:nvSpPr>
        <p:spPr>
          <a:xfrm>
            <a:off x="7299912" y="5519227"/>
            <a:ext cx="4300972" cy="738664"/>
          </a:xfrm>
          <a:prstGeom prst="rect">
            <a:avLst/>
          </a:prstGeom>
          <a:noFill/>
        </p:spPr>
        <p:txBody>
          <a:bodyPr wrap="square" rtlCol="0">
            <a:spAutoFit/>
          </a:bodyPr>
          <a:lstStyle/>
          <a:p>
            <a:pPr algn="ctr"/>
            <a:r>
              <a:rPr lang="pt-BR" sz="1400" b="1" dirty="0">
                <a:latin typeface="Arial" panose="020B0604020202020204" pitchFamily="34" charset="0"/>
                <a:cs typeface="Arial" panose="020B0604020202020204" pitchFamily="34" charset="0"/>
              </a:rPr>
              <a:t>Figura 5:</a:t>
            </a:r>
            <a:r>
              <a:rPr lang="pt-BR" sz="1400" dirty="0">
                <a:latin typeface="Arial" panose="020B0604020202020204" pitchFamily="34" charset="0"/>
                <a:cs typeface="Arial" panose="020B0604020202020204" pitchFamily="34" charset="0"/>
              </a:rPr>
              <a:t> Desigualdade Social em Saúde (CIX autoavaliação do estado de saúde) x IDHM.</a:t>
            </a:r>
          </a:p>
          <a:p>
            <a:pPr algn="ctr"/>
            <a:r>
              <a:rPr lang="pt-BR" sz="1400" dirty="0">
                <a:latin typeface="Arial" panose="020B0604020202020204" pitchFamily="34" charset="0"/>
                <a:cs typeface="Arial" panose="020B0604020202020204" pitchFamily="34" charset="0"/>
              </a:rPr>
              <a:t>Brasil, 2019.</a:t>
            </a:r>
          </a:p>
        </p:txBody>
      </p:sp>
      <p:sp>
        <p:nvSpPr>
          <p:cNvPr id="16" name="Retângulo: Cantos Arredondados 15">
            <a:extLst>
              <a:ext uri="{FF2B5EF4-FFF2-40B4-BE49-F238E27FC236}">
                <a16:creationId xmlns="" xmlns:a16="http://schemas.microsoft.com/office/drawing/2014/main" id="{CEC285FB-23C3-C86C-CAFB-D8A09CCAD5E6}"/>
              </a:ext>
            </a:extLst>
          </p:cNvPr>
          <p:cNvSpPr/>
          <p:nvPr/>
        </p:nvSpPr>
        <p:spPr>
          <a:xfrm>
            <a:off x="3962402" y="1460301"/>
            <a:ext cx="1863634" cy="295349"/>
          </a:xfrm>
          <a:prstGeom prst="round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srcRect t="1125"/>
          <a:stretch>
            <a:fillRect/>
          </a:stretch>
        </p:blipFill>
        <p:spPr bwMode="auto">
          <a:xfrm>
            <a:off x="0" y="0"/>
            <a:ext cx="12192000" cy="6870376"/>
          </a:xfrm>
          <a:prstGeom prst="rect">
            <a:avLst/>
          </a:prstGeom>
          <a:noFill/>
          <a:ln w="9525">
            <a:noFill/>
            <a:miter lim="800000"/>
            <a:headEnd/>
            <a:tailEnd/>
          </a:ln>
          <a:effectLst/>
        </p:spPr>
      </p:pic>
      <p:sp>
        <p:nvSpPr>
          <p:cNvPr id="11" name="Título 1">
            <a:extLst>
              <a:ext uri="{FF2B5EF4-FFF2-40B4-BE49-F238E27FC236}">
                <a16:creationId xmlns="" xmlns:a16="http://schemas.microsoft.com/office/drawing/2014/main" id="{E5B86732-AA1B-6786-5372-9887A39884DB}"/>
              </a:ext>
            </a:extLst>
          </p:cNvPr>
          <p:cNvSpPr txBox="1">
            <a:spLocks/>
          </p:cNvSpPr>
          <p:nvPr/>
        </p:nvSpPr>
        <p:spPr>
          <a:xfrm>
            <a:off x="9059091" y="621858"/>
            <a:ext cx="2706189" cy="543284"/>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pt-BR" sz="2200" b="1" dirty="0">
                <a:latin typeface="Arial" pitchFamily="34" charset="0"/>
                <a:ea typeface="+mj-ea"/>
                <a:cs typeface="Arial" pitchFamily="34" charset="0"/>
              </a:rPr>
              <a:t>RESULTADOS</a:t>
            </a:r>
            <a:endParaRPr kumimoji="0" lang="pt-BR" sz="2200" b="1" i="0"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grpSp>
        <p:nvGrpSpPr>
          <p:cNvPr id="3" name="Agrupar 2">
            <a:extLst>
              <a:ext uri="{FF2B5EF4-FFF2-40B4-BE49-F238E27FC236}">
                <a16:creationId xmlns="" xmlns:a16="http://schemas.microsoft.com/office/drawing/2014/main" id="{8445A6A8-FDD7-4987-04F0-15F4263F854F}"/>
              </a:ext>
            </a:extLst>
          </p:cNvPr>
          <p:cNvGrpSpPr/>
          <p:nvPr/>
        </p:nvGrpSpPr>
        <p:grpSpPr>
          <a:xfrm>
            <a:off x="490628" y="620617"/>
            <a:ext cx="4342629" cy="2793138"/>
            <a:chOff x="551588" y="1143136"/>
            <a:chExt cx="6328183" cy="4571727"/>
          </a:xfrm>
        </p:grpSpPr>
        <p:pic>
          <p:nvPicPr>
            <p:cNvPr id="3075" name="Picture 3"/>
            <p:cNvPicPr>
              <a:picLocks noChangeAspect="1" noChangeArrowheads="1"/>
            </p:cNvPicPr>
            <p:nvPr/>
          </p:nvPicPr>
          <p:blipFill>
            <a:blip r:embed="rId3" cstate="print"/>
            <a:srcRect/>
            <a:stretch>
              <a:fillRect/>
            </a:stretch>
          </p:blipFill>
          <p:spPr bwMode="auto">
            <a:xfrm>
              <a:off x="551588" y="1143136"/>
              <a:ext cx="6255461" cy="4571727"/>
            </a:xfrm>
            <a:prstGeom prst="rect">
              <a:avLst/>
            </a:prstGeom>
            <a:noFill/>
            <a:ln w="9525">
              <a:noFill/>
              <a:miter lim="800000"/>
              <a:headEnd/>
              <a:tailEnd/>
            </a:ln>
            <a:effectLst/>
          </p:spPr>
        </p:pic>
        <p:sp>
          <p:nvSpPr>
            <p:cNvPr id="2" name="Retângulo 1">
              <a:extLst>
                <a:ext uri="{FF2B5EF4-FFF2-40B4-BE49-F238E27FC236}">
                  <a16:creationId xmlns="" xmlns:a16="http://schemas.microsoft.com/office/drawing/2014/main" id="{ECE21462-0125-BD6A-5EE7-6F61B44E3455}"/>
                </a:ext>
              </a:extLst>
            </p:cNvPr>
            <p:cNvSpPr/>
            <p:nvPr/>
          </p:nvSpPr>
          <p:spPr>
            <a:xfrm>
              <a:off x="1236617" y="1165142"/>
              <a:ext cx="5643154" cy="7333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12" name="CaixaDeTexto 11">
            <a:extLst>
              <a:ext uri="{FF2B5EF4-FFF2-40B4-BE49-F238E27FC236}">
                <a16:creationId xmlns="" xmlns:a16="http://schemas.microsoft.com/office/drawing/2014/main" id="{AA451B38-B3C1-59B7-F7F9-267B85856B27}"/>
              </a:ext>
            </a:extLst>
          </p:cNvPr>
          <p:cNvSpPr txBox="1"/>
          <p:nvPr/>
        </p:nvSpPr>
        <p:spPr>
          <a:xfrm>
            <a:off x="4363917" y="1360544"/>
            <a:ext cx="3613134" cy="523220"/>
          </a:xfrm>
          <a:prstGeom prst="rect">
            <a:avLst/>
          </a:prstGeom>
          <a:noFill/>
        </p:spPr>
        <p:txBody>
          <a:bodyPr wrap="square" rtlCol="0">
            <a:spAutoFit/>
          </a:bodyPr>
          <a:lstStyle/>
          <a:p>
            <a:r>
              <a:rPr lang="pt-BR" sz="1400" b="1" dirty="0">
                <a:latin typeface="Arial" panose="020B0604020202020204" pitchFamily="34" charset="0"/>
                <a:cs typeface="Arial" panose="020B0604020202020204" pitchFamily="34" charset="0"/>
              </a:rPr>
              <a:t>Figura 6:</a:t>
            </a:r>
            <a:r>
              <a:rPr lang="pt-BR" sz="1400" dirty="0">
                <a:latin typeface="Arial" panose="020B0604020202020204" pitchFamily="34" charset="0"/>
                <a:cs typeface="Arial" panose="020B0604020202020204" pitchFamily="34" charset="0"/>
              </a:rPr>
              <a:t> Matriz de Correlação entre CIX (multimorbidade) e variáveis contextuais</a:t>
            </a:r>
          </a:p>
        </p:txBody>
      </p:sp>
      <p:grpSp>
        <p:nvGrpSpPr>
          <p:cNvPr id="5" name="Agrupar 4">
            <a:extLst>
              <a:ext uri="{FF2B5EF4-FFF2-40B4-BE49-F238E27FC236}">
                <a16:creationId xmlns="" xmlns:a16="http://schemas.microsoft.com/office/drawing/2014/main" id="{043C1F89-3D17-DF00-EEF6-C13855E82D49}"/>
              </a:ext>
            </a:extLst>
          </p:cNvPr>
          <p:cNvGrpSpPr/>
          <p:nvPr/>
        </p:nvGrpSpPr>
        <p:grpSpPr>
          <a:xfrm>
            <a:off x="5120645" y="2332308"/>
            <a:ext cx="5103223" cy="3060640"/>
            <a:chOff x="5007428" y="2436816"/>
            <a:chExt cx="5103223" cy="3060640"/>
          </a:xfrm>
        </p:grpSpPr>
        <p:pic>
          <p:nvPicPr>
            <p:cNvPr id="8" name="Picture 3">
              <a:extLst>
                <a:ext uri="{FF2B5EF4-FFF2-40B4-BE49-F238E27FC236}">
                  <a16:creationId xmlns="" xmlns:a16="http://schemas.microsoft.com/office/drawing/2014/main" id="{FB8D19E6-452F-B8D2-65DC-E628856F927B}"/>
                </a:ext>
              </a:extLst>
            </p:cNvPr>
            <p:cNvPicPr>
              <a:picLocks noChangeAspect="1" noChangeArrowheads="1"/>
            </p:cNvPicPr>
            <p:nvPr/>
          </p:nvPicPr>
          <p:blipFill>
            <a:blip r:embed="rId4" cstate="print"/>
            <a:srcRect t="7811" b="4264"/>
            <a:stretch>
              <a:fillRect/>
            </a:stretch>
          </p:blipFill>
          <p:spPr bwMode="auto">
            <a:xfrm>
              <a:off x="5007428" y="2436816"/>
              <a:ext cx="5103223" cy="3060640"/>
            </a:xfrm>
            <a:prstGeom prst="rect">
              <a:avLst/>
            </a:prstGeom>
            <a:noFill/>
            <a:ln w="9525">
              <a:noFill/>
              <a:miter lim="800000"/>
              <a:headEnd/>
              <a:tailEnd/>
            </a:ln>
            <a:effectLst/>
          </p:spPr>
        </p:pic>
        <p:sp>
          <p:nvSpPr>
            <p:cNvPr id="4" name="Retângulo 3">
              <a:extLst>
                <a:ext uri="{FF2B5EF4-FFF2-40B4-BE49-F238E27FC236}">
                  <a16:creationId xmlns="" xmlns:a16="http://schemas.microsoft.com/office/drawing/2014/main" id="{989E0637-0EEE-54CA-52C1-2AE90F29FE1C}"/>
                </a:ext>
              </a:extLst>
            </p:cNvPr>
            <p:cNvSpPr/>
            <p:nvPr/>
          </p:nvSpPr>
          <p:spPr>
            <a:xfrm>
              <a:off x="5817326" y="2436816"/>
              <a:ext cx="2159725" cy="4021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14" name="CaixaDeTexto 13">
            <a:extLst>
              <a:ext uri="{FF2B5EF4-FFF2-40B4-BE49-F238E27FC236}">
                <a16:creationId xmlns="" xmlns:a16="http://schemas.microsoft.com/office/drawing/2014/main" id="{DF4489F2-85C5-5E58-9158-BCFC05B37CCC}"/>
              </a:ext>
            </a:extLst>
          </p:cNvPr>
          <p:cNvSpPr txBox="1"/>
          <p:nvPr/>
        </p:nvSpPr>
        <p:spPr>
          <a:xfrm>
            <a:off x="5826565" y="5419097"/>
            <a:ext cx="4300972" cy="738664"/>
          </a:xfrm>
          <a:prstGeom prst="rect">
            <a:avLst/>
          </a:prstGeom>
          <a:noFill/>
        </p:spPr>
        <p:txBody>
          <a:bodyPr wrap="square" rtlCol="0">
            <a:spAutoFit/>
          </a:bodyPr>
          <a:lstStyle/>
          <a:p>
            <a:pPr algn="ctr"/>
            <a:r>
              <a:rPr lang="pt-BR" sz="1400" b="1" dirty="0">
                <a:latin typeface="Arial" panose="020B0604020202020204" pitchFamily="34" charset="0"/>
                <a:cs typeface="Arial" panose="020B0604020202020204" pitchFamily="34" charset="0"/>
              </a:rPr>
              <a:t>Figura 7:</a:t>
            </a:r>
            <a:r>
              <a:rPr lang="pt-BR" sz="1400" dirty="0">
                <a:latin typeface="Arial" panose="020B0604020202020204" pitchFamily="34" charset="0"/>
                <a:cs typeface="Arial" panose="020B0604020202020204" pitchFamily="34" charset="0"/>
              </a:rPr>
              <a:t> Desigualdade Social em Saúde (CIX multimorbidade) x Índice de Gini.</a:t>
            </a:r>
          </a:p>
          <a:p>
            <a:pPr algn="ctr"/>
            <a:r>
              <a:rPr lang="pt-BR" sz="1400" dirty="0">
                <a:latin typeface="Arial" panose="020B0604020202020204" pitchFamily="34" charset="0"/>
                <a:cs typeface="Arial" panose="020B0604020202020204" pitchFamily="34" charset="0"/>
              </a:rPr>
              <a:t>Brasil, 2019.</a:t>
            </a:r>
          </a:p>
        </p:txBody>
      </p:sp>
    </p:spTree>
    <p:extLst>
      <p:ext uri="{BB962C8B-B14F-4D97-AF65-F5344CB8AC3E}">
        <p14:creationId xmlns="" xmlns:p14="http://schemas.microsoft.com/office/powerpoint/2010/main" val="3310119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srcRect t="1125"/>
          <a:stretch>
            <a:fillRect/>
          </a:stretch>
        </p:blipFill>
        <p:spPr bwMode="auto">
          <a:xfrm>
            <a:off x="0" y="0"/>
            <a:ext cx="12192000" cy="6870376"/>
          </a:xfrm>
          <a:prstGeom prst="rect">
            <a:avLst/>
          </a:prstGeom>
          <a:noFill/>
          <a:ln w="9525">
            <a:noFill/>
            <a:miter lim="800000"/>
            <a:headEnd/>
            <a:tailEnd/>
          </a:ln>
          <a:effectLst/>
        </p:spPr>
      </p:pic>
      <p:sp>
        <p:nvSpPr>
          <p:cNvPr id="6" name="Subtítulo 2"/>
          <p:cNvSpPr txBox="1">
            <a:spLocks/>
          </p:cNvSpPr>
          <p:nvPr/>
        </p:nvSpPr>
        <p:spPr>
          <a:xfrm>
            <a:off x="427232" y="768403"/>
            <a:ext cx="11201400" cy="8556172"/>
          </a:xfrm>
          <a:prstGeom prst="rect">
            <a:avLst/>
          </a:prstGeom>
        </p:spPr>
        <p:txBody>
          <a:bodyPr vert="horz" lIns="91440" tIns="45720" rIns="91440" bIns="45720" rtlCol="0">
            <a:noAutofit/>
          </a:bodyPr>
          <a:lstStyle/>
          <a:p>
            <a:pPr marL="228600" lvl="0" indent="-228600" algn="just">
              <a:spcBef>
                <a:spcPts val="1000"/>
              </a:spcBef>
            </a:pPr>
            <a:endParaRPr kumimoji="0" lang="pt-BR" sz="16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9" name="CaixaDeTexto 8"/>
          <p:cNvSpPr txBox="1"/>
          <p:nvPr/>
        </p:nvSpPr>
        <p:spPr>
          <a:xfrm>
            <a:off x="979715" y="1550128"/>
            <a:ext cx="10232571" cy="1524007"/>
          </a:xfrm>
          <a:prstGeom prst="rect">
            <a:avLst/>
          </a:prstGeom>
          <a:noFill/>
        </p:spPr>
        <p:txBody>
          <a:bodyPr wrap="square" rtlCol="0">
            <a:spAutoFit/>
          </a:bodyPr>
          <a:lstStyle/>
          <a:p>
            <a:pPr algn="just">
              <a:lnSpc>
                <a:spcPct val="150000"/>
              </a:lnSpc>
              <a:spcBef>
                <a:spcPts val="600"/>
              </a:spcBef>
            </a:pPr>
            <a:r>
              <a:rPr lang="pt-BR" sz="1600" dirty="0">
                <a:latin typeface="Arial" pitchFamily="34" charset="0"/>
                <a:cs typeface="Arial" pitchFamily="34" charset="0"/>
              </a:rPr>
              <a:t>Os resultados encontrados até o momento reforçam a necessidade e a importância de se considerar os fatores contextuais na análise de desigualdade social em saúde na população brasileira, evidenciando que as iniquidades em saúde são determinadas também por fatores macroeconômicos e sociais, para além daqueles individuais já bem estabelecidos na literatura.</a:t>
            </a:r>
          </a:p>
        </p:txBody>
      </p:sp>
      <p:sp>
        <p:nvSpPr>
          <p:cNvPr id="7" name="Título 1"/>
          <p:cNvSpPr txBox="1">
            <a:spLocks/>
          </p:cNvSpPr>
          <p:nvPr/>
        </p:nvSpPr>
        <p:spPr>
          <a:xfrm>
            <a:off x="838200" y="768403"/>
            <a:ext cx="10515600" cy="557160"/>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pt-BR" sz="2200" b="1" dirty="0">
                <a:latin typeface="Arial" pitchFamily="34" charset="0"/>
                <a:ea typeface="+mj-ea"/>
                <a:cs typeface="Arial" pitchFamily="34" charset="0"/>
              </a:rPr>
              <a:t>CONSIDERAÇÕES FINAIS</a:t>
            </a:r>
            <a:endParaRPr kumimoji="0" lang="pt-BR" sz="2200" b="1" i="0"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t="1125"/>
          <a:stretch>
            <a:fillRect/>
          </a:stretch>
        </p:blipFill>
        <p:spPr bwMode="auto">
          <a:xfrm>
            <a:off x="0" y="-12376"/>
            <a:ext cx="12192000" cy="6870376"/>
          </a:xfrm>
          <a:prstGeom prst="rect">
            <a:avLst/>
          </a:prstGeom>
          <a:noFill/>
          <a:ln w="9525">
            <a:noFill/>
            <a:miter lim="800000"/>
            <a:headEnd/>
            <a:tailEnd/>
          </a:ln>
          <a:effectLst/>
        </p:spPr>
      </p:pic>
      <p:sp>
        <p:nvSpPr>
          <p:cNvPr id="3" name="Espaço Reservado para Conteúdo 2"/>
          <p:cNvSpPr>
            <a:spLocks noGrp="1"/>
          </p:cNvSpPr>
          <p:nvPr>
            <p:ph idx="1"/>
          </p:nvPr>
        </p:nvSpPr>
        <p:spPr>
          <a:xfrm>
            <a:off x="492034" y="1120227"/>
            <a:ext cx="11207932" cy="3843655"/>
          </a:xfrm>
        </p:spPr>
        <p:txBody>
          <a:bodyPr>
            <a:noAutofit/>
          </a:bodyPr>
          <a:lstStyle/>
          <a:p>
            <a:pPr marL="0" indent="0" algn="just">
              <a:lnSpc>
                <a:spcPct val="170000"/>
              </a:lnSpc>
              <a:spcBef>
                <a:spcPts val="600"/>
              </a:spcBef>
              <a:buNone/>
            </a:pPr>
            <a:r>
              <a:rPr lang="pt-BR" sz="1400" dirty="0">
                <a:latin typeface="Arial" pitchFamily="34" charset="0"/>
                <a:cs typeface="Arial" pitchFamily="34" charset="0"/>
              </a:rPr>
              <a:t>ATLAS BRASIL [internet]. </a:t>
            </a:r>
            <a:r>
              <a:rPr lang="pt-BR" sz="1400" b="1" dirty="0">
                <a:latin typeface="Arial" pitchFamily="34" charset="0"/>
                <a:cs typeface="Arial" pitchFamily="34" charset="0"/>
              </a:rPr>
              <a:t>Atlas Brasil: Sobre o Atlas</a:t>
            </a:r>
            <a:r>
              <a:rPr lang="pt-BR" sz="1400" dirty="0">
                <a:latin typeface="Arial" pitchFamily="34" charset="0"/>
                <a:cs typeface="Arial" pitchFamily="34" charset="0"/>
              </a:rPr>
              <a:t>. Brasília: Instituto de Pesquisa Econômica Aplicada, Fundação João Pinheiro, Programa das Nações Unidas para o Desenvolvimento (PNUD Brasil). Disponível em: &lt;http://www.atlasbrasil.org.br/acervo/atlas&gt; Acesso em: 11 fev. 2021.</a:t>
            </a:r>
          </a:p>
          <a:p>
            <a:pPr marL="0" indent="0" algn="just">
              <a:lnSpc>
                <a:spcPct val="170000"/>
              </a:lnSpc>
              <a:spcBef>
                <a:spcPts val="600"/>
              </a:spcBef>
              <a:buNone/>
            </a:pPr>
            <a:r>
              <a:rPr lang="pt-BR" sz="1400" dirty="0">
                <a:latin typeface="Arial" pitchFamily="34" charset="0"/>
                <a:cs typeface="Arial" pitchFamily="34" charset="0"/>
              </a:rPr>
              <a:t>BRAGA LS, LIMA-COSTA MF, CESAR CC, MACINKO J. Social </a:t>
            </a:r>
            <a:r>
              <a:rPr lang="pt-BR" sz="1400" dirty="0" err="1">
                <a:latin typeface="Arial" pitchFamily="34" charset="0"/>
                <a:cs typeface="Arial" pitchFamily="34" charset="0"/>
              </a:rPr>
              <a:t>Inequalities</a:t>
            </a:r>
            <a:r>
              <a:rPr lang="pt-BR" sz="1400" dirty="0">
                <a:latin typeface="Arial" pitchFamily="34" charset="0"/>
                <a:cs typeface="Arial" pitchFamily="34" charset="0"/>
              </a:rPr>
              <a:t> </a:t>
            </a:r>
            <a:r>
              <a:rPr lang="pt-BR" sz="1400" dirty="0" err="1">
                <a:latin typeface="Arial" pitchFamily="34" charset="0"/>
                <a:cs typeface="Arial" pitchFamily="34" charset="0"/>
              </a:rPr>
              <a:t>on</a:t>
            </a:r>
            <a:r>
              <a:rPr lang="pt-BR" sz="1400" dirty="0">
                <a:latin typeface="Arial" pitchFamily="34" charset="0"/>
                <a:cs typeface="Arial" pitchFamily="34" charset="0"/>
              </a:rPr>
              <a:t> </a:t>
            </a:r>
            <a:r>
              <a:rPr lang="pt-BR" sz="1400" dirty="0" err="1">
                <a:latin typeface="Arial" pitchFamily="34" charset="0"/>
                <a:cs typeface="Arial" pitchFamily="34" charset="0"/>
              </a:rPr>
              <a:t>Selected</a:t>
            </a:r>
            <a:r>
              <a:rPr lang="pt-BR" sz="1400" dirty="0">
                <a:latin typeface="Arial" pitchFamily="34" charset="0"/>
                <a:cs typeface="Arial" pitchFamily="34" charset="0"/>
              </a:rPr>
              <a:t> </a:t>
            </a:r>
            <a:r>
              <a:rPr lang="pt-BR" sz="1400" dirty="0" err="1">
                <a:latin typeface="Arial" pitchFamily="34" charset="0"/>
                <a:cs typeface="Arial" pitchFamily="34" charset="0"/>
              </a:rPr>
              <a:t>Determinants</a:t>
            </a:r>
            <a:r>
              <a:rPr lang="pt-BR" sz="1400" dirty="0">
                <a:latin typeface="Arial" pitchFamily="34" charset="0"/>
                <a:cs typeface="Arial" pitchFamily="34" charset="0"/>
              </a:rPr>
              <a:t> </a:t>
            </a:r>
            <a:r>
              <a:rPr lang="pt-BR" sz="1400" dirty="0" err="1">
                <a:latin typeface="Arial" pitchFamily="34" charset="0"/>
                <a:cs typeface="Arial" pitchFamily="34" charset="0"/>
              </a:rPr>
              <a:t>of</a:t>
            </a:r>
            <a:r>
              <a:rPr lang="pt-BR" sz="1400" dirty="0">
                <a:latin typeface="Arial" pitchFamily="34" charset="0"/>
                <a:cs typeface="Arial" pitchFamily="34" charset="0"/>
              </a:rPr>
              <a:t> </a:t>
            </a:r>
            <a:r>
              <a:rPr lang="pt-BR" sz="1400" dirty="0" err="1">
                <a:latin typeface="Arial" pitchFamily="34" charset="0"/>
                <a:cs typeface="Arial" pitchFamily="34" charset="0"/>
              </a:rPr>
              <a:t>Active</a:t>
            </a:r>
            <a:r>
              <a:rPr lang="pt-BR" sz="1400" dirty="0">
                <a:latin typeface="Arial" pitchFamily="34" charset="0"/>
                <a:cs typeface="Arial" pitchFamily="34" charset="0"/>
              </a:rPr>
              <a:t> </a:t>
            </a:r>
            <a:r>
              <a:rPr lang="pt-BR" sz="1400" dirty="0" err="1">
                <a:latin typeface="Arial" pitchFamily="34" charset="0"/>
                <a:cs typeface="Arial" pitchFamily="34" charset="0"/>
              </a:rPr>
              <a:t>Aging</a:t>
            </a:r>
            <a:r>
              <a:rPr lang="pt-BR" sz="1400" dirty="0">
                <a:latin typeface="Arial" pitchFamily="34" charset="0"/>
                <a:cs typeface="Arial" pitchFamily="34" charset="0"/>
              </a:rPr>
              <a:t> </a:t>
            </a:r>
            <a:r>
              <a:rPr lang="pt-BR" sz="1400" dirty="0" err="1">
                <a:latin typeface="Arial" pitchFamily="34" charset="0"/>
                <a:cs typeface="Arial" pitchFamily="34" charset="0"/>
              </a:rPr>
              <a:t>and</a:t>
            </a:r>
            <a:r>
              <a:rPr lang="pt-BR" sz="1400" dirty="0">
                <a:latin typeface="Arial" pitchFamily="34" charset="0"/>
                <a:cs typeface="Arial" pitchFamily="34" charset="0"/>
              </a:rPr>
              <a:t> </a:t>
            </a:r>
            <a:r>
              <a:rPr lang="pt-BR" sz="1400" dirty="0" err="1">
                <a:latin typeface="Arial" pitchFamily="34" charset="0"/>
                <a:cs typeface="Arial" pitchFamily="34" charset="0"/>
              </a:rPr>
              <a:t>Health</a:t>
            </a:r>
            <a:r>
              <a:rPr lang="pt-BR" sz="1400" dirty="0">
                <a:latin typeface="Arial" pitchFamily="34" charset="0"/>
                <a:cs typeface="Arial" pitchFamily="34" charset="0"/>
              </a:rPr>
              <a:t> Status </a:t>
            </a:r>
            <a:r>
              <a:rPr lang="pt-BR" sz="1400" dirty="0" err="1">
                <a:latin typeface="Arial" pitchFamily="34" charset="0"/>
                <a:cs typeface="Arial" pitchFamily="34" charset="0"/>
              </a:rPr>
              <a:t>Indicators</a:t>
            </a:r>
            <a:r>
              <a:rPr lang="pt-BR" sz="1400" dirty="0">
                <a:latin typeface="Arial" pitchFamily="34" charset="0"/>
                <a:cs typeface="Arial" pitchFamily="34" charset="0"/>
              </a:rPr>
              <a:t> in a </a:t>
            </a:r>
            <a:r>
              <a:rPr lang="pt-BR" sz="1400" dirty="0" err="1">
                <a:latin typeface="Arial" pitchFamily="34" charset="0"/>
                <a:cs typeface="Arial" pitchFamily="34" charset="0"/>
              </a:rPr>
              <a:t>Large</a:t>
            </a:r>
            <a:r>
              <a:rPr lang="pt-BR" sz="1400" dirty="0">
                <a:latin typeface="Arial" pitchFamily="34" charset="0"/>
                <a:cs typeface="Arial" pitchFamily="34" charset="0"/>
              </a:rPr>
              <a:t> </a:t>
            </a:r>
            <a:r>
              <a:rPr lang="pt-BR" sz="1400" dirty="0" err="1">
                <a:latin typeface="Arial" pitchFamily="34" charset="0"/>
                <a:cs typeface="Arial" pitchFamily="34" charset="0"/>
              </a:rPr>
              <a:t>Brazilian</a:t>
            </a:r>
            <a:r>
              <a:rPr lang="pt-BR" sz="1400" dirty="0">
                <a:latin typeface="Arial" pitchFamily="34" charset="0"/>
                <a:cs typeface="Arial" pitchFamily="34" charset="0"/>
              </a:rPr>
              <a:t> City (2003-2010). </a:t>
            </a:r>
            <a:r>
              <a:rPr lang="pt-BR" sz="1400" dirty="0" err="1">
                <a:latin typeface="Arial" pitchFamily="34" charset="0"/>
                <a:cs typeface="Arial" pitchFamily="34" charset="0"/>
              </a:rPr>
              <a:t>Journal</a:t>
            </a:r>
            <a:r>
              <a:rPr lang="pt-BR" sz="1400" dirty="0">
                <a:latin typeface="Arial" pitchFamily="34" charset="0"/>
                <a:cs typeface="Arial" pitchFamily="34" charset="0"/>
              </a:rPr>
              <a:t> </a:t>
            </a:r>
            <a:r>
              <a:rPr lang="pt-BR" sz="1400" dirty="0" err="1">
                <a:latin typeface="Arial" pitchFamily="34" charset="0"/>
                <a:cs typeface="Arial" pitchFamily="34" charset="0"/>
              </a:rPr>
              <a:t>of</a:t>
            </a:r>
            <a:r>
              <a:rPr lang="pt-BR" sz="1400" dirty="0">
                <a:latin typeface="Arial" pitchFamily="34" charset="0"/>
                <a:cs typeface="Arial" pitchFamily="34" charset="0"/>
              </a:rPr>
              <a:t> </a:t>
            </a:r>
            <a:r>
              <a:rPr lang="pt-BR" sz="1400" dirty="0" err="1">
                <a:latin typeface="Arial" pitchFamily="34" charset="0"/>
                <a:cs typeface="Arial" pitchFamily="34" charset="0"/>
              </a:rPr>
              <a:t>Aging</a:t>
            </a:r>
            <a:r>
              <a:rPr lang="pt-BR" sz="1400" dirty="0">
                <a:latin typeface="Arial" pitchFamily="34" charset="0"/>
                <a:cs typeface="Arial" pitchFamily="34" charset="0"/>
              </a:rPr>
              <a:t> </a:t>
            </a:r>
            <a:r>
              <a:rPr lang="pt-BR" sz="1400" dirty="0" err="1">
                <a:latin typeface="Arial" pitchFamily="34" charset="0"/>
                <a:cs typeface="Arial" pitchFamily="34" charset="0"/>
              </a:rPr>
              <a:t>and</a:t>
            </a:r>
            <a:r>
              <a:rPr lang="pt-BR" sz="1400" dirty="0">
                <a:latin typeface="Arial" pitchFamily="34" charset="0"/>
                <a:cs typeface="Arial" pitchFamily="34" charset="0"/>
              </a:rPr>
              <a:t> </a:t>
            </a:r>
            <a:r>
              <a:rPr lang="pt-BR" sz="1400" dirty="0" err="1">
                <a:latin typeface="Arial" pitchFamily="34" charset="0"/>
                <a:cs typeface="Arial" pitchFamily="34" charset="0"/>
              </a:rPr>
              <a:t>Health</a:t>
            </a:r>
            <a:r>
              <a:rPr lang="pt-BR" sz="1400" dirty="0">
                <a:latin typeface="Arial" pitchFamily="34" charset="0"/>
                <a:cs typeface="Arial" pitchFamily="34" charset="0"/>
              </a:rPr>
              <a:t>, v. 28, n. 1, p. 1-17. 2015.</a:t>
            </a:r>
          </a:p>
          <a:p>
            <a:pPr marL="0" indent="0" algn="just">
              <a:lnSpc>
                <a:spcPct val="170000"/>
              </a:lnSpc>
              <a:spcBef>
                <a:spcPts val="600"/>
              </a:spcBef>
              <a:buNone/>
            </a:pPr>
            <a:r>
              <a:rPr lang="pt-BR" sz="1400" dirty="0">
                <a:latin typeface="Arial" pitchFamily="34" charset="0"/>
                <a:cs typeface="Arial" pitchFamily="34" charset="0"/>
              </a:rPr>
              <a:t>MARMOT M, BELL R. Social </a:t>
            </a:r>
            <a:r>
              <a:rPr lang="pt-BR" sz="1400" dirty="0" err="1">
                <a:latin typeface="Arial" pitchFamily="34" charset="0"/>
                <a:cs typeface="Arial" pitchFamily="34" charset="0"/>
              </a:rPr>
              <a:t>inequalities</a:t>
            </a:r>
            <a:r>
              <a:rPr lang="pt-BR" sz="1400" dirty="0">
                <a:latin typeface="Arial" pitchFamily="34" charset="0"/>
                <a:cs typeface="Arial" pitchFamily="34" charset="0"/>
              </a:rPr>
              <a:t> in </a:t>
            </a:r>
            <a:r>
              <a:rPr lang="pt-BR" sz="1400" dirty="0" err="1">
                <a:latin typeface="Arial" pitchFamily="34" charset="0"/>
                <a:cs typeface="Arial" pitchFamily="34" charset="0"/>
              </a:rPr>
              <a:t>health</a:t>
            </a:r>
            <a:r>
              <a:rPr lang="pt-BR" sz="1400" dirty="0">
                <a:latin typeface="Arial" pitchFamily="34" charset="0"/>
                <a:cs typeface="Arial" pitchFamily="34" charset="0"/>
              </a:rPr>
              <a:t>: a </a:t>
            </a:r>
            <a:r>
              <a:rPr lang="pt-BR" sz="1400" dirty="0" err="1">
                <a:latin typeface="Arial" pitchFamily="34" charset="0"/>
                <a:cs typeface="Arial" pitchFamily="34" charset="0"/>
              </a:rPr>
              <a:t>proper</a:t>
            </a:r>
            <a:r>
              <a:rPr lang="pt-BR" sz="1400" dirty="0">
                <a:latin typeface="Arial" pitchFamily="34" charset="0"/>
                <a:cs typeface="Arial" pitchFamily="34" charset="0"/>
              </a:rPr>
              <a:t> </a:t>
            </a:r>
            <a:r>
              <a:rPr lang="pt-BR" sz="1400" dirty="0" err="1">
                <a:latin typeface="Arial" pitchFamily="34" charset="0"/>
                <a:cs typeface="Arial" pitchFamily="34" charset="0"/>
              </a:rPr>
              <a:t>concern</a:t>
            </a:r>
            <a:r>
              <a:rPr lang="pt-BR" sz="1400" dirty="0">
                <a:latin typeface="Arial" pitchFamily="34" charset="0"/>
                <a:cs typeface="Arial" pitchFamily="34" charset="0"/>
              </a:rPr>
              <a:t> </a:t>
            </a:r>
            <a:r>
              <a:rPr lang="pt-BR" sz="1400" dirty="0" err="1">
                <a:latin typeface="Arial" pitchFamily="34" charset="0"/>
                <a:cs typeface="Arial" pitchFamily="34" charset="0"/>
              </a:rPr>
              <a:t>of</a:t>
            </a:r>
            <a:r>
              <a:rPr lang="pt-BR" sz="1400" dirty="0">
                <a:latin typeface="Arial" pitchFamily="34" charset="0"/>
                <a:cs typeface="Arial" pitchFamily="34" charset="0"/>
              </a:rPr>
              <a:t> </a:t>
            </a:r>
            <a:r>
              <a:rPr lang="pt-BR" sz="1400" dirty="0" err="1">
                <a:latin typeface="Arial" pitchFamily="34" charset="0"/>
                <a:cs typeface="Arial" pitchFamily="34" charset="0"/>
              </a:rPr>
              <a:t>epidemiology</a:t>
            </a:r>
            <a:r>
              <a:rPr lang="pt-BR" sz="1400" dirty="0">
                <a:latin typeface="Arial" pitchFamily="34" charset="0"/>
                <a:cs typeface="Arial" pitchFamily="34" charset="0"/>
              </a:rPr>
              <a:t>. </a:t>
            </a:r>
            <a:r>
              <a:rPr lang="pt-BR" sz="1400" dirty="0" err="1">
                <a:latin typeface="Arial" pitchFamily="34" charset="0"/>
                <a:cs typeface="Arial" pitchFamily="34" charset="0"/>
              </a:rPr>
              <a:t>Annals</a:t>
            </a:r>
            <a:r>
              <a:rPr lang="pt-BR" sz="1400" dirty="0">
                <a:latin typeface="Arial" pitchFamily="34" charset="0"/>
                <a:cs typeface="Arial" pitchFamily="34" charset="0"/>
              </a:rPr>
              <a:t> </a:t>
            </a:r>
            <a:r>
              <a:rPr lang="pt-BR" sz="1400" dirty="0" err="1">
                <a:latin typeface="Arial" pitchFamily="34" charset="0"/>
                <a:cs typeface="Arial" pitchFamily="34" charset="0"/>
              </a:rPr>
              <a:t>of</a:t>
            </a:r>
            <a:r>
              <a:rPr lang="pt-BR" sz="1400" dirty="0">
                <a:latin typeface="Arial" pitchFamily="34" charset="0"/>
                <a:cs typeface="Arial" pitchFamily="34" charset="0"/>
              </a:rPr>
              <a:t> </a:t>
            </a:r>
            <a:r>
              <a:rPr lang="pt-BR" sz="1400" dirty="0" err="1">
                <a:latin typeface="Arial" pitchFamily="34" charset="0"/>
                <a:cs typeface="Arial" pitchFamily="34" charset="0"/>
              </a:rPr>
              <a:t>Epidemiology</a:t>
            </a:r>
            <a:r>
              <a:rPr lang="pt-BR" sz="1400" dirty="0">
                <a:latin typeface="Arial" pitchFamily="34" charset="0"/>
                <a:cs typeface="Arial" pitchFamily="34" charset="0"/>
              </a:rPr>
              <a:t> 2016, 26:238-240.</a:t>
            </a:r>
          </a:p>
          <a:p>
            <a:pPr marL="0" indent="0" algn="just">
              <a:lnSpc>
                <a:spcPct val="170000"/>
              </a:lnSpc>
              <a:spcBef>
                <a:spcPts val="600"/>
              </a:spcBef>
              <a:buNone/>
            </a:pPr>
            <a:r>
              <a:rPr lang="pt-BR" sz="1400" dirty="0">
                <a:latin typeface="Arial" pitchFamily="34" charset="0"/>
                <a:cs typeface="Arial" pitchFamily="34" charset="0"/>
              </a:rPr>
              <a:t>PINTO, L. F., GIOVANELLA, L. Do Programa à Estratégia Saúde da Família: expansão do acesso e redução das internações por condições sensíveis à atenção básica (ICSAB). Ciência e Saúde Coletiva, v. 23, n. 6, p. 1903-1914. 2018.</a:t>
            </a:r>
          </a:p>
          <a:p>
            <a:pPr marL="0" indent="0" algn="just">
              <a:lnSpc>
                <a:spcPct val="170000"/>
              </a:lnSpc>
              <a:spcBef>
                <a:spcPts val="600"/>
              </a:spcBef>
              <a:buNone/>
            </a:pPr>
            <a:r>
              <a:rPr lang="pt-BR" sz="1400" dirty="0">
                <a:latin typeface="Arial" pitchFamily="34" charset="0"/>
                <a:cs typeface="Arial" pitchFamily="34" charset="0"/>
              </a:rPr>
              <a:t>SILVA, I. C. M. D. </a:t>
            </a:r>
            <a:r>
              <a:rPr lang="pt-BR" sz="1400" dirty="0" err="1">
                <a:latin typeface="Arial" pitchFamily="34" charset="0"/>
                <a:cs typeface="Arial" pitchFamily="34" charset="0"/>
              </a:rPr>
              <a:t>et</a:t>
            </a:r>
            <a:r>
              <a:rPr lang="pt-BR" sz="1400" dirty="0">
                <a:latin typeface="Arial" pitchFamily="34" charset="0"/>
                <a:cs typeface="Arial" pitchFamily="34" charset="0"/>
              </a:rPr>
              <a:t> al. Mensuração de desigualdades sociais em saúde: conceitos e abordagens metodológicas no contexto brasileiro. </a:t>
            </a:r>
            <a:r>
              <a:rPr lang="pt-BR" sz="1400" dirty="0" err="1">
                <a:latin typeface="Arial" pitchFamily="34" charset="0"/>
                <a:cs typeface="Arial" pitchFamily="34" charset="0"/>
              </a:rPr>
              <a:t>Epidemiol</a:t>
            </a:r>
            <a:r>
              <a:rPr lang="pt-BR" sz="1400" dirty="0">
                <a:latin typeface="Arial" pitchFamily="34" charset="0"/>
                <a:cs typeface="Arial" pitchFamily="34" charset="0"/>
              </a:rPr>
              <a:t>. Serv. Saúde, v. 27, n. 1, p. 1-12. 2018.</a:t>
            </a:r>
          </a:p>
          <a:p>
            <a:pPr marL="0" indent="0" algn="just">
              <a:lnSpc>
                <a:spcPct val="170000"/>
              </a:lnSpc>
              <a:spcBef>
                <a:spcPts val="600"/>
              </a:spcBef>
              <a:buNone/>
            </a:pPr>
            <a:r>
              <a:rPr lang="en-CA" sz="1400" dirty="0">
                <a:latin typeface="Arial" pitchFamily="34" charset="0"/>
                <a:cs typeface="Arial" pitchFamily="34" charset="0"/>
              </a:rPr>
              <a:t>STOPA, S. R. </a:t>
            </a:r>
            <a:r>
              <a:rPr lang="en-CA" sz="1400" i="1" dirty="0">
                <a:latin typeface="Arial" pitchFamily="34" charset="0"/>
                <a:cs typeface="Arial" pitchFamily="34" charset="0"/>
              </a:rPr>
              <a:t>et al.</a:t>
            </a:r>
            <a:r>
              <a:rPr lang="en-CA" sz="1400" dirty="0">
                <a:latin typeface="Arial" pitchFamily="34" charset="0"/>
                <a:cs typeface="Arial" pitchFamily="34" charset="0"/>
              </a:rPr>
              <a:t> </a:t>
            </a:r>
            <a:r>
              <a:rPr lang="pt-BR" sz="1400" dirty="0">
                <a:latin typeface="Arial" pitchFamily="34" charset="0"/>
                <a:cs typeface="Arial" pitchFamily="34" charset="0"/>
              </a:rPr>
              <a:t>Pesquisa Nacional de Saúde 2019: histórico, métodos e perspectivas. Epidemiologia e Serviços de Saúde, v. 29, n. 5, p. e2020315, 2020.</a:t>
            </a:r>
          </a:p>
          <a:p>
            <a:pPr marL="0" indent="0" algn="just">
              <a:lnSpc>
                <a:spcPct val="170000"/>
              </a:lnSpc>
              <a:spcBef>
                <a:spcPts val="600"/>
              </a:spcBef>
              <a:buNone/>
            </a:pPr>
            <a:r>
              <a:rPr lang="pt-BR" sz="1400" dirty="0">
                <a:latin typeface="Arial" pitchFamily="34" charset="0"/>
                <a:cs typeface="Arial" pitchFamily="34" charset="0"/>
              </a:rPr>
              <a:t>WORLD HEALTH ORGANIZATION (WHO). The world </a:t>
            </a:r>
            <a:r>
              <a:rPr lang="pt-BR" sz="1400" dirty="0" err="1">
                <a:latin typeface="Arial" pitchFamily="34" charset="0"/>
                <a:cs typeface="Arial" pitchFamily="34" charset="0"/>
              </a:rPr>
              <a:t>health</a:t>
            </a:r>
            <a:r>
              <a:rPr lang="pt-BR" sz="1400" dirty="0">
                <a:latin typeface="Arial" pitchFamily="34" charset="0"/>
                <a:cs typeface="Arial" pitchFamily="34" charset="0"/>
              </a:rPr>
              <a:t> </a:t>
            </a:r>
            <a:r>
              <a:rPr lang="pt-BR" sz="1400" dirty="0" err="1">
                <a:latin typeface="Arial" pitchFamily="34" charset="0"/>
                <a:cs typeface="Arial" pitchFamily="34" charset="0"/>
              </a:rPr>
              <a:t>report</a:t>
            </a:r>
            <a:r>
              <a:rPr lang="pt-BR" sz="1400" dirty="0">
                <a:latin typeface="Arial" pitchFamily="34" charset="0"/>
                <a:cs typeface="Arial" pitchFamily="34" charset="0"/>
              </a:rPr>
              <a:t> 2000. </a:t>
            </a:r>
            <a:r>
              <a:rPr lang="pt-BR" sz="1400" dirty="0" err="1">
                <a:latin typeface="Arial" pitchFamily="34" charset="0"/>
                <a:cs typeface="Arial" pitchFamily="34" charset="0"/>
              </a:rPr>
              <a:t>Health</a:t>
            </a:r>
            <a:r>
              <a:rPr lang="pt-BR" sz="1400" dirty="0">
                <a:latin typeface="Arial" pitchFamily="34" charset="0"/>
                <a:cs typeface="Arial" pitchFamily="34" charset="0"/>
              </a:rPr>
              <a:t> systems: </a:t>
            </a:r>
            <a:r>
              <a:rPr lang="pt-BR" sz="1400" dirty="0" err="1">
                <a:latin typeface="Arial" pitchFamily="34" charset="0"/>
                <a:cs typeface="Arial" pitchFamily="34" charset="0"/>
              </a:rPr>
              <a:t>improving</a:t>
            </a:r>
            <a:r>
              <a:rPr lang="pt-BR" sz="1400" dirty="0">
                <a:latin typeface="Arial" pitchFamily="34" charset="0"/>
                <a:cs typeface="Arial" pitchFamily="34" charset="0"/>
              </a:rPr>
              <a:t> performance. </a:t>
            </a:r>
            <a:r>
              <a:rPr lang="pt-BR" sz="1400" dirty="0" err="1">
                <a:latin typeface="Arial" pitchFamily="34" charset="0"/>
                <a:cs typeface="Arial" pitchFamily="34" charset="0"/>
              </a:rPr>
              <a:t>Geneva</a:t>
            </a:r>
            <a:r>
              <a:rPr lang="pt-BR" sz="1400" dirty="0">
                <a:latin typeface="Arial" pitchFamily="34" charset="0"/>
                <a:cs typeface="Arial" pitchFamily="34" charset="0"/>
              </a:rPr>
              <a:t>: WHO, 2000. </a:t>
            </a:r>
          </a:p>
          <a:p>
            <a:pPr algn="just">
              <a:lnSpc>
                <a:spcPct val="170000"/>
              </a:lnSpc>
              <a:spcBef>
                <a:spcPts val="600"/>
              </a:spcBef>
              <a:buNone/>
            </a:pPr>
            <a:endParaRPr lang="pt-BR" sz="1400" dirty="0"/>
          </a:p>
        </p:txBody>
      </p:sp>
      <p:sp>
        <p:nvSpPr>
          <p:cNvPr id="5" name="Título 1"/>
          <p:cNvSpPr txBox="1">
            <a:spLocks/>
          </p:cNvSpPr>
          <p:nvPr/>
        </p:nvSpPr>
        <p:spPr>
          <a:xfrm>
            <a:off x="838200" y="539919"/>
            <a:ext cx="10515600" cy="541792"/>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pt-BR" sz="2200" b="1" i="0" strike="noStrike" kern="1200" cap="none" spc="0" normalizeH="0" baseline="0" noProof="0" dirty="0">
                <a:ln>
                  <a:noFill/>
                </a:ln>
                <a:solidFill>
                  <a:schemeClr val="tx1"/>
                </a:solidFill>
                <a:effectLst/>
                <a:uLnTx/>
                <a:uFillTx/>
                <a:latin typeface="Arial" pitchFamily="34" charset="0"/>
                <a:ea typeface="+mj-ea"/>
                <a:cs typeface="Arial" pitchFamily="34" charset="0"/>
              </a:rPr>
              <a:t>PRINCIPAIS REFERÊNCIAS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t="1125"/>
          <a:stretch>
            <a:fillRect/>
          </a:stretch>
        </p:blipFill>
        <p:spPr bwMode="auto">
          <a:xfrm>
            <a:off x="0" y="-12376"/>
            <a:ext cx="12192000" cy="6870376"/>
          </a:xfrm>
          <a:prstGeom prst="rect">
            <a:avLst/>
          </a:prstGeom>
          <a:noFill/>
          <a:ln w="9525">
            <a:noFill/>
            <a:miter lim="800000"/>
            <a:headEnd/>
            <a:tailEnd/>
          </a:ln>
          <a:effectLst/>
        </p:spPr>
      </p:pic>
      <p:sp>
        <p:nvSpPr>
          <p:cNvPr id="3" name="Subtítulo 2"/>
          <p:cNvSpPr>
            <a:spLocks noGrp="1"/>
          </p:cNvSpPr>
          <p:nvPr>
            <p:ph type="subTitle" idx="1"/>
          </p:nvPr>
        </p:nvSpPr>
        <p:spPr>
          <a:xfrm>
            <a:off x="570412" y="1564242"/>
            <a:ext cx="11051177" cy="4707159"/>
          </a:xfrm>
        </p:spPr>
        <p:txBody>
          <a:bodyPr>
            <a:noAutofit/>
          </a:bodyPr>
          <a:lstStyle/>
          <a:p>
            <a:pPr algn="just">
              <a:lnSpc>
                <a:spcPct val="150000"/>
              </a:lnSpc>
              <a:spcBef>
                <a:spcPts val="600"/>
              </a:spcBef>
            </a:pPr>
            <a:r>
              <a:rPr lang="pt-BR" sz="1600" dirty="0">
                <a:latin typeface="Arial" pitchFamily="34" charset="0"/>
                <a:cs typeface="Arial" pitchFamily="34" charset="0"/>
              </a:rPr>
              <a:t>As desigualdades em saúde têm ocupado cada vez mais espaço nos estudos no campo da Saúde Coletiva, dado seu papel central na conformação do perfil epidemiológico das populações. Especialmente no Brasil, um país fortemente marcado pelas desigualdades sociais, todo </a:t>
            </a:r>
            <a:r>
              <a:rPr lang="pt-BR" sz="1600" b="1" dirty="0">
                <a:solidFill>
                  <a:schemeClr val="accent6">
                    <a:lumMod val="75000"/>
                  </a:schemeClr>
                </a:solidFill>
                <a:latin typeface="Arial" pitchFamily="34" charset="0"/>
                <a:cs typeface="Arial" pitchFamily="34" charset="0"/>
              </a:rPr>
              <a:t>o debate acerca da desigualdade em saúde é permeado pela condição socioeconômica</a:t>
            </a:r>
            <a:r>
              <a:rPr lang="pt-BR" sz="1600" dirty="0">
                <a:latin typeface="Arial" pitchFamily="34" charset="0"/>
                <a:cs typeface="Arial" pitchFamily="34" charset="0"/>
              </a:rPr>
              <a:t>.</a:t>
            </a:r>
          </a:p>
          <a:p>
            <a:pPr algn="just">
              <a:lnSpc>
                <a:spcPct val="100000"/>
              </a:lnSpc>
              <a:spcBef>
                <a:spcPts val="600"/>
              </a:spcBef>
            </a:pPr>
            <a:endParaRPr lang="pt-BR" sz="1600" dirty="0">
              <a:latin typeface="Arial" pitchFamily="34" charset="0"/>
              <a:cs typeface="Arial" pitchFamily="34" charset="0"/>
            </a:endParaRPr>
          </a:p>
          <a:p>
            <a:pPr algn="just">
              <a:lnSpc>
                <a:spcPct val="150000"/>
              </a:lnSpc>
              <a:spcBef>
                <a:spcPts val="600"/>
              </a:spcBef>
            </a:pPr>
            <a:r>
              <a:rPr lang="pt-BR" sz="1600" b="1" dirty="0">
                <a:solidFill>
                  <a:schemeClr val="accent6">
                    <a:lumMod val="75000"/>
                  </a:schemeClr>
                </a:solidFill>
                <a:latin typeface="Arial" pitchFamily="34" charset="0"/>
                <a:cs typeface="Arial" pitchFamily="34" charset="0"/>
              </a:rPr>
              <a:t>Apesar dos avanços </a:t>
            </a:r>
            <a:r>
              <a:rPr lang="pt-BR" sz="1600" dirty="0">
                <a:latin typeface="Arial" pitchFamily="34" charset="0"/>
                <a:cs typeface="Arial" pitchFamily="34" charset="0"/>
              </a:rPr>
              <a:t>observados nas últimas décadas no combate a essas diferenças, principalmente com a criação do Sistema Único de Saúde (SUS) em 1988 pela Constituição Federal Brasileira e mais com a implantação da Estratégia Saúde da Família, </a:t>
            </a:r>
            <a:r>
              <a:rPr lang="pt-BR" sz="1600" b="1" dirty="0">
                <a:solidFill>
                  <a:schemeClr val="accent6">
                    <a:lumMod val="75000"/>
                  </a:schemeClr>
                </a:solidFill>
                <a:latin typeface="Arial" pitchFamily="34" charset="0"/>
                <a:cs typeface="Arial" pitchFamily="34" charset="0"/>
              </a:rPr>
              <a:t>estudos revelam a persistência de desigualdades em saúde</a:t>
            </a:r>
            <a:r>
              <a:rPr lang="pt-BR" sz="1600" dirty="0">
                <a:latin typeface="Arial" pitchFamily="34" charset="0"/>
                <a:cs typeface="Arial" pitchFamily="34" charset="0"/>
              </a:rPr>
              <a:t>, tornando-se relevante, portanto, o aprofundamento nessa temática, de forma a subsidiar a elaboração de estratégias e políticas públicas. </a:t>
            </a:r>
            <a:r>
              <a:rPr lang="pt-BR" sz="1600" b="1" dirty="0">
                <a:solidFill>
                  <a:schemeClr val="accent6">
                    <a:lumMod val="75000"/>
                  </a:schemeClr>
                </a:solidFill>
                <a:latin typeface="Arial" pitchFamily="34" charset="0"/>
                <a:cs typeface="Arial" pitchFamily="34" charset="0"/>
              </a:rPr>
              <a:t>Estudos têm demonstrado a associação entre fatores contextuais e diferentes desfechos de saúde, independente de fatores individuais, colocando o contexto como um importante determinante de eventos de saúde</a:t>
            </a:r>
            <a:r>
              <a:rPr lang="pt-BR" sz="1600" dirty="0">
                <a:latin typeface="Arial" pitchFamily="34" charset="0"/>
                <a:cs typeface="Arial" pitchFamily="34" charset="0"/>
              </a:rPr>
              <a:t>. Contudo, a relação entre fatores contextuais e a desigualdade social em saúde é pouco explorada na literatura.</a:t>
            </a:r>
          </a:p>
        </p:txBody>
      </p:sp>
      <p:sp>
        <p:nvSpPr>
          <p:cNvPr id="4" name="Título 1"/>
          <p:cNvSpPr txBox="1">
            <a:spLocks/>
          </p:cNvSpPr>
          <p:nvPr/>
        </p:nvSpPr>
        <p:spPr>
          <a:xfrm>
            <a:off x="838200" y="767754"/>
            <a:ext cx="10515600" cy="488801"/>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pt-BR" sz="2200" b="1" i="0" strike="noStrike" kern="1200" cap="none" spc="0" normalizeH="0" baseline="0" noProof="0" dirty="0">
                <a:ln>
                  <a:noFill/>
                </a:ln>
                <a:solidFill>
                  <a:schemeClr val="tx1"/>
                </a:solidFill>
                <a:effectLst/>
                <a:uLnTx/>
                <a:uFillTx/>
                <a:latin typeface="Arial" pitchFamily="34" charset="0"/>
                <a:ea typeface="+mj-ea"/>
                <a:cs typeface="Arial" pitchFamily="34" charset="0"/>
              </a:rPr>
              <a:t>INTRODUÇÃO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t="1125"/>
          <a:stretch>
            <a:fillRect/>
          </a:stretch>
        </p:blipFill>
        <p:spPr bwMode="auto">
          <a:xfrm>
            <a:off x="0" y="-12376"/>
            <a:ext cx="12192000" cy="6870376"/>
          </a:xfrm>
          <a:prstGeom prst="rect">
            <a:avLst/>
          </a:prstGeom>
          <a:noFill/>
          <a:ln w="9525">
            <a:noFill/>
            <a:miter lim="800000"/>
            <a:headEnd/>
            <a:tailEnd/>
          </a:ln>
          <a:effectLst/>
        </p:spPr>
      </p:pic>
      <p:sp>
        <p:nvSpPr>
          <p:cNvPr id="3" name="Subtítulo 2"/>
          <p:cNvSpPr>
            <a:spLocks noGrp="1"/>
          </p:cNvSpPr>
          <p:nvPr>
            <p:ph type="subTitle" idx="1"/>
          </p:nvPr>
        </p:nvSpPr>
        <p:spPr>
          <a:xfrm>
            <a:off x="495300" y="1677837"/>
            <a:ext cx="11201400" cy="3817189"/>
          </a:xfrm>
        </p:spPr>
        <p:txBody>
          <a:bodyPr>
            <a:noAutofit/>
          </a:bodyPr>
          <a:lstStyle/>
          <a:p>
            <a:pPr algn="just">
              <a:lnSpc>
                <a:spcPct val="100000"/>
              </a:lnSpc>
            </a:pPr>
            <a:r>
              <a:rPr lang="pt-BR" sz="1600" b="1" dirty="0">
                <a:latin typeface="Arial" pitchFamily="34" charset="0"/>
                <a:cs typeface="Arial" pitchFamily="34" charset="0"/>
              </a:rPr>
              <a:t>Objetivo Geral</a:t>
            </a:r>
            <a:endParaRPr lang="pt-BR" sz="1600" dirty="0">
              <a:latin typeface="Arial" pitchFamily="34" charset="0"/>
              <a:cs typeface="Arial" pitchFamily="34" charset="0"/>
            </a:endParaRPr>
          </a:p>
          <a:p>
            <a:pPr algn="just">
              <a:lnSpc>
                <a:spcPct val="100000"/>
              </a:lnSpc>
            </a:pPr>
            <a:r>
              <a:rPr lang="pt-BR" sz="1600" dirty="0">
                <a:latin typeface="Arial" pitchFamily="34" charset="0"/>
                <a:cs typeface="Arial" pitchFamily="34" charset="0"/>
              </a:rPr>
              <a:t>Investigar a relação entre desigualdade social em saúde e fatores contextuais nas Unidades Federativas do Brasil.</a:t>
            </a:r>
          </a:p>
          <a:p>
            <a:pPr algn="just">
              <a:lnSpc>
                <a:spcPct val="100000"/>
              </a:lnSpc>
            </a:pPr>
            <a:endParaRPr lang="pt-BR" sz="1600" dirty="0">
              <a:latin typeface="Arial" pitchFamily="34" charset="0"/>
              <a:cs typeface="Arial" pitchFamily="34" charset="0"/>
            </a:endParaRPr>
          </a:p>
          <a:p>
            <a:pPr algn="just">
              <a:lnSpc>
                <a:spcPct val="100000"/>
              </a:lnSpc>
            </a:pPr>
            <a:endParaRPr lang="pt-BR" sz="1600" dirty="0">
              <a:latin typeface="Arial" pitchFamily="34" charset="0"/>
              <a:cs typeface="Arial" pitchFamily="34" charset="0"/>
            </a:endParaRPr>
          </a:p>
          <a:p>
            <a:pPr algn="just">
              <a:lnSpc>
                <a:spcPct val="150000"/>
              </a:lnSpc>
              <a:spcBef>
                <a:spcPts val="600"/>
              </a:spcBef>
            </a:pPr>
            <a:r>
              <a:rPr lang="pt-BR" sz="1600" b="1" dirty="0">
                <a:latin typeface="Arial" pitchFamily="34" charset="0"/>
                <a:cs typeface="Arial" pitchFamily="34" charset="0"/>
              </a:rPr>
              <a:t>Objetivos Específicos</a:t>
            </a:r>
          </a:p>
          <a:p>
            <a:pPr algn="just">
              <a:lnSpc>
                <a:spcPct val="150000"/>
              </a:lnSpc>
              <a:spcBef>
                <a:spcPts val="600"/>
              </a:spcBef>
            </a:pPr>
            <a:r>
              <a:rPr lang="pt-BR" sz="1600" dirty="0">
                <a:latin typeface="Arial" pitchFamily="34" charset="0"/>
                <a:cs typeface="Arial" pitchFamily="34" charset="0"/>
              </a:rPr>
              <a:t>• Estimar a desigualdade social em saúde para cada Unidade da Federação;</a:t>
            </a:r>
          </a:p>
          <a:p>
            <a:pPr algn="just">
              <a:lnSpc>
                <a:spcPct val="150000"/>
              </a:lnSpc>
              <a:spcBef>
                <a:spcPts val="600"/>
              </a:spcBef>
            </a:pPr>
            <a:r>
              <a:rPr lang="pt-BR" sz="1600" dirty="0">
                <a:latin typeface="Arial" pitchFamily="34" charset="0"/>
                <a:cs typeface="Arial" pitchFamily="34" charset="0"/>
              </a:rPr>
              <a:t>• Mapear a desigualdade social em saúde no Brasil;</a:t>
            </a:r>
          </a:p>
          <a:p>
            <a:pPr algn="just">
              <a:lnSpc>
                <a:spcPct val="150000"/>
              </a:lnSpc>
              <a:spcBef>
                <a:spcPts val="600"/>
              </a:spcBef>
            </a:pPr>
            <a:r>
              <a:rPr lang="pt-BR" sz="1600" dirty="0">
                <a:latin typeface="Arial" pitchFamily="34" charset="0"/>
                <a:cs typeface="Arial" pitchFamily="34" charset="0"/>
              </a:rPr>
              <a:t>• Verificar a associação entre desigualdade social em saúde e fatores contextuais, como o Índice de Desenvolvimento Humano (IDH), renda </a:t>
            </a:r>
            <a:r>
              <a:rPr lang="pt-BR" sz="1600" i="1" dirty="0">
                <a:latin typeface="Arial" pitchFamily="34" charset="0"/>
                <a:cs typeface="Arial" pitchFamily="34" charset="0"/>
              </a:rPr>
              <a:t>per capita</a:t>
            </a:r>
            <a:r>
              <a:rPr lang="pt-BR" sz="1600" dirty="0">
                <a:latin typeface="Arial" pitchFamily="34" charset="0"/>
                <a:cs typeface="Arial" pitchFamily="34" charset="0"/>
              </a:rPr>
              <a:t> e desigualdade de renda, avaliada pelo Índice de Gini.</a:t>
            </a:r>
          </a:p>
        </p:txBody>
      </p:sp>
      <p:sp>
        <p:nvSpPr>
          <p:cNvPr id="4" name="Título 1"/>
          <p:cNvSpPr txBox="1">
            <a:spLocks/>
          </p:cNvSpPr>
          <p:nvPr/>
        </p:nvSpPr>
        <p:spPr>
          <a:xfrm>
            <a:off x="472440" y="0"/>
            <a:ext cx="10515600" cy="1325563"/>
          </a:xfrm>
          <a:prstGeom prst="rect">
            <a:avLst/>
          </a:prstGeom>
        </p:spPr>
        <p:txBody>
          <a:bodyPr vert="horz" lIns="91440" tIns="45720" rIns="91440" bIns="45720" rtlCol="0" anchor="b">
            <a:normAutofit/>
          </a:bodyPr>
          <a:lstStyle/>
          <a:p>
            <a:pPr marL="0" marR="0" lvl="0" indent="0" defTabSz="914400" rtl="0" eaLnBrk="1" fontAlgn="auto" latinLnBrk="0" hangingPunct="1">
              <a:lnSpc>
                <a:spcPct val="90000"/>
              </a:lnSpc>
              <a:spcBef>
                <a:spcPct val="0"/>
              </a:spcBef>
              <a:spcAft>
                <a:spcPts val="0"/>
              </a:spcAft>
              <a:buClrTx/>
              <a:buSzTx/>
              <a:buFontTx/>
              <a:buNone/>
              <a:tabLst/>
              <a:defRPr/>
            </a:pPr>
            <a:endParaRPr kumimoji="0" lang="pt-BR" sz="2000" b="1" i="0" u="sng"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5" name="Título 1"/>
          <p:cNvSpPr txBox="1">
            <a:spLocks/>
          </p:cNvSpPr>
          <p:nvPr/>
        </p:nvSpPr>
        <p:spPr>
          <a:xfrm>
            <a:off x="838200" y="879894"/>
            <a:ext cx="10515600" cy="445669"/>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pt-BR" sz="2200" b="1" noProof="0" dirty="0">
                <a:latin typeface="Arial" pitchFamily="34" charset="0"/>
                <a:ea typeface="+mj-ea"/>
                <a:cs typeface="Arial" pitchFamily="34" charset="0"/>
              </a:rPr>
              <a:t>OBJETIVOS</a:t>
            </a:r>
            <a:endParaRPr kumimoji="0" lang="pt-BR" sz="2200" b="1" i="0"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t="1125"/>
          <a:stretch>
            <a:fillRect/>
          </a:stretch>
        </p:blipFill>
        <p:spPr bwMode="auto">
          <a:xfrm>
            <a:off x="0" y="0"/>
            <a:ext cx="12192000" cy="6870376"/>
          </a:xfrm>
          <a:prstGeom prst="rect">
            <a:avLst/>
          </a:prstGeom>
          <a:noFill/>
          <a:ln w="9525">
            <a:noFill/>
            <a:miter lim="800000"/>
            <a:headEnd/>
            <a:tailEnd/>
          </a:ln>
          <a:effectLst/>
        </p:spPr>
      </p:pic>
      <p:sp>
        <p:nvSpPr>
          <p:cNvPr id="5" name="Título 1"/>
          <p:cNvSpPr txBox="1">
            <a:spLocks/>
          </p:cNvSpPr>
          <p:nvPr/>
        </p:nvSpPr>
        <p:spPr>
          <a:xfrm>
            <a:off x="559526" y="1836874"/>
            <a:ext cx="10515600" cy="132556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pt-BR" sz="1600" b="1"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6" name="Subtítulo 2"/>
          <p:cNvSpPr txBox="1">
            <a:spLocks/>
          </p:cNvSpPr>
          <p:nvPr/>
        </p:nvSpPr>
        <p:spPr>
          <a:xfrm>
            <a:off x="417308" y="1325563"/>
            <a:ext cx="11357385" cy="5103685"/>
          </a:xfrm>
          <a:prstGeom prst="rect">
            <a:avLst/>
          </a:prstGeom>
        </p:spPr>
        <p:txBody>
          <a:bodyPr vert="horz" lIns="91440" tIns="45720" rIns="91440" bIns="45720" rtlCol="0">
            <a:noAutofit/>
          </a:bodyPr>
          <a:lstStyle/>
          <a:p>
            <a:pPr fontAlgn="base">
              <a:lnSpc>
                <a:spcPct val="150000"/>
              </a:lnSpc>
              <a:spcBef>
                <a:spcPts val="600"/>
              </a:spcBef>
            </a:pPr>
            <a:r>
              <a:rPr lang="pt-BR" sz="1600" b="1" dirty="0">
                <a:latin typeface="Arial" pitchFamily="34" charset="0"/>
                <a:cs typeface="Arial" pitchFamily="34" charset="0"/>
              </a:rPr>
              <a:t>Fonte de dados e população de estudo</a:t>
            </a:r>
            <a:endParaRPr lang="pt-BR" sz="1600" dirty="0">
              <a:latin typeface="Arial" pitchFamily="34" charset="0"/>
              <a:cs typeface="Arial" pitchFamily="34" charset="0"/>
            </a:endParaRPr>
          </a:p>
          <a:p>
            <a:pPr algn="just" fontAlgn="base">
              <a:lnSpc>
                <a:spcPct val="150000"/>
              </a:lnSpc>
              <a:spcBef>
                <a:spcPts val="600"/>
              </a:spcBef>
              <a:buNone/>
            </a:pPr>
            <a:r>
              <a:rPr lang="pt-BR" sz="1600" dirty="0">
                <a:latin typeface="Arial" pitchFamily="34" charset="0"/>
                <a:cs typeface="Arial" pitchFamily="34" charset="0"/>
              </a:rPr>
              <a:t>Estudo transversal baseado em dados da </a:t>
            </a:r>
            <a:r>
              <a:rPr lang="pt-BR" sz="1600" b="1" dirty="0">
                <a:solidFill>
                  <a:schemeClr val="accent6">
                    <a:lumMod val="75000"/>
                  </a:schemeClr>
                </a:solidFill>
                <a:latin typeface="Arial" pitchFamily="34" charset="0"/>
                <a:cs typeface="Arial" pitchFamily="34" charset="0"/>
              </a:rPr>
              <a:t>Pesquisa Nacional de Saúde</a:t>
            </a:r>
            <a:r>
              <a:rPr lang="pt-BR" sz="1600" dirty="0">
                <a:latin typeface="Arial" pitchFamily="34" charset="0"/>
                <a:cs typeface="Arial" pitchFamily="34" charset="0"/>
              </a:rPr>
              <a:t> (PNS 2019).</a:t>
            </a:r>
          </a:p>
          <a:p>
            <a:pPr algn="just" fontAlgn="base">
              <a:lnSpc>
                <a:spcPct val="150000"/>
              </a:lnSpc>
              <a:spcBef>
                <a:spcPts val="600"/>
              </a:spcBef>
              <a:buNone/>
            </a:pPr>
            <a:r>
              <a:rPr lang="pt-BR" sz="1600" dirty="0">
                <a:latin typeface="Arial" pitchFamily="34" charset="0"/>
                <a:cs typeface="Arial" pitchFamily="34" charset="0"/>
              </a:rPr>
              <a:t>Foram incluídos no estudo os indivíduos que se declararam brancos, pardos ou negros, com 60 anos e mais, que tinham informação válida para a autoavaliação de saúde e diagnóstico médico de doenças crônicas (</a:t>
            </a:r>
            <a:r>
              <a:rPr lang="pt-BR" sz="1600" b="1" dirty="0">
                <a:solidFill>
                  <a:schemeClr val="accent6">
                    <a:lumMod val="75000"/>
                  </a:schemeClr>
                </a:solidFill>
                <a:latin typeface="Arial" pitchFamily="34" charset="0"/>
                <a:cs typeface="Arial" pitchFamily="34" charset="0"/>
              </a:rPr>
              <a:t>n=55.066</a:t>
            </a:r>
            <a:r>
              <a:rPr lang="pt-BR" sz="1600" dirty="0">
                <a:latin typeface="Arial" pitchFamily="34" charset="0"/>
                <a:cs typeface="Arial" pitchFamily="34" charset="0"/>
              </a:rPr>
              <a:t>).</a:t>
            </a:r>
          </a:p>
          <a:p>
            <a:pPr fontAlgn="base">
              <a:lnSpc>
                <a:spcPct val="150000"/>
              </a:lnSpc>
              <a:spcBef>
                <a:spcPts val="600"/>
              </a:spcBef>
              <a:buNone/>
            </a:pPr>
            <a:endParaRPr lang="pt-BR" sz="1600" dirty="0">
              <a:latin typeface="Arial" pitchFamily="34" charset="0"/>
              <a:cs typeface="Arial" pitchFamily="34" charset="0"/>
            </a:endParaRPr>
          </a:p>
          <a:p>
            <a:pPr lvl="0" fontAlgn="base">
              <a:lnSpc>
                <a:spcPct val="150000"/>
              </a:lnSpc>
              <a:spcBef>
                <a:spcPts val="600"/>
              </a:spcBef>
              <a:buNone/>
            </a:pPr>
            <a:r>
              <a:rPr lang="pt-BR" sz="1600" b="1" dirty="0">
                <a:latin typeface="Arial" pitchFamily="34" charset="0"/>
                <a:cs typeface="Arial" pitchFamily="34" charset="0"/>
              </a:rPr>
              <a:t>Variáveis de estudo</a:t>
            </a:r>
            <a:endParaRPr lang="pt-BR" sz="1600" dirty="0">
              <a:latin typeface="Arial" pitchFamily="34" charset="0"/>
              <a:cs typeface="Arial" pitchFamily="34" charset="0"/>
            </a:endParaRPr>
          </a:p>
          <a:p>
            <a:pPr fontAlgn="base">
              <a:lnSpc>
                <a:spcPct val="150000"/>
              </a:lnSpc>
              <a:spcBef>
                <a:spcPts val="600"/>
              </a:spcBef>
              <a:buNone/>
            </a:pPr>
            <a:r>
              <a:rPr lang="pt-BR" sz="1600" u="sng" dirty="0">
                <a:latin typeface="Arial" pitchFamily="34" charset="0"/>
                <a:cs typeface="Arial" pitchFamily="34" charset="0"/>
              </a:rPr>
              <a:t>Desfechos de saúde:</a:t>
            </a:r>
          </a:p>
          <a:p>
            <a:pPr marL="342900" indent="-342900" fontAlgn="base">
              <a:lnSpc>
                <a:spcPct val="150000"/>
              </a:lnSpc>
              <a:spcBef>
                <a:spcPts val="600"/>
              </a:spcBef>
              <a:buFontTx/>
              <a:buAutoNum type="arabicParenR"/>
            </a:pPr>
            <a:r>
              <a:rPr lang="pt-BR" sz="1600" b="1" dirty="0">
                <a:solidFill>
                  <a:schemeClr val="accent6">
                    <a:lumMod val="75000"/>
                  </a:schemeClr>
                </a:solidFill>
                <a:latin typeface="Arial" pitchFamily="34" charset="0"/>
                <a:cs typeface="Arial" pitchFamily="34" charset="0"/>
              </a:rPr>
              <a:t>Autoavaliação do estado de saúde </a:t>
            </a:r>
            <a:r>
              <a:rPr lang="pt-BR" sz="1600" dirty="0">
                <a:latin typeface="Arial" pitchFamily="34" charset="0"/>
                <a:cs typeface="Arial" pitchFamily="34" charset="0"/>
              </a:rPr>
              <a:t>(</a:t>
            </a:r>
            <a:r>
              <a:rPr lang="pt-BR" sz="1600" i="1" dirty="0">
                <a:latin typeface="Arial" pitchFamily="34" charset="0"/>
                <a:cs typeface="Arial" pitchFamily="34" charset="0"/>
              </a:rPr>
              <a:t>“Em geral, como o(a) Sr(a) avalia a sua saúde?”</a:t>
            </a:r>
            <a:r>
              <a:rPr lang="pt-BR" sz="1600" dirty="0">
                <a:latin typeface="Arial" pitchFamily="34" charset="0"/>
                <a:cs typeface="Arial" pitchFamily="34" charset="0"/>
              </a:rPr>
              <a:t>), categorizada como: 0, para  Regular, ruim ou muito ruim, e 1, para Bom ou Muito bom;</a:t>
            </a:r>
          </a:p>
          <a:p>
            <a:pPr marL="342900" indent="-342900" fontAlgn="base">
              <a:lnSpc>
                <a:spcPct val="150000"/>
              </a:lnSpc>
              <a:spcBef>
                <a:spcPts val="600"/>
              </a:spcBef>
              <a:buFontTx/>
              <a:buAutoNum type="arabicParenR"/>
            </a:pPr>
            <a:r>
              <a:rPr lang="pt-BR" sz="1600" b="1" dirty="0">
                <a:solidFill>
                  <a:schemeClr val="accent6">
                    <a:lumMod val="75000"/>
                  </a:schemeClr>
                </a:solidFill>
                <a:latin typeface="Arial" pitchFamily="34" charset="0"/>
                <a:cs typeface="Arial" pitchFamily="34" charset="0"/>
              </a:rPr>
              <a:t>Multimorbidade</a:t>
            </a:r>
            <a:r>
              <a:rPr lang="pt-BR" sz="1600" dirty="0">
                <a:latin typeface="Arial" pitchFamily="34" charset="0"/>
                <a:cs typeface="Arial" pitchFamily="34" charset="0"/>
              </a:rPr>
              <a:t> (presença de duas ou mais doenças crônicas), sendo considerado o auto relato de diagnóstico médico para as seguintes doenças: hipertensão arterial, diabetes, doença cardíaca, AVC, asma, artrite ou reumatismo, problema crônico de coluna, depressão, doença crônica no pulmão e diagnóstico de câncer.</a:t>
            </a:r>
          </a:p>
          <a:p>
            <a:pPr fontAlgn="base">
              <a:lnSpc>
                <a:spcPct val="150000"/>
              </a:lnSpc>
              <a:spcBef>
                <a:spcPts val="600"/>
              </a:spcBef>
              <a:buNone/>
            </a:pPr>
            <a:endParaRPr lang="pt-BR" sz="1600" dirty="0">
              <a:latin typeface="Arial" pitchFamily="34" charset="0"/>
              <a:cs typeface="Arial" pitchFamily="34" charset="0"/>
            </a:endParaRPr>
          </a:p>
        </p:txBody>
      </p:sp>
      <p:sp>
        <p:nvSpPr>
          <p:cNvPr id="8" name="Título 1"/>
          <p:cNvSpPr txBox="1">
            <a:spLocks/>
          </p:cNvSpPr>
          <p:nvPr/>
        </p:nvSpPr>
        <p:spPr>
          <a:xfrm>
            <a:off x="576944" y="-222069"/>
            <a:ext cx="10515600" cy="1325563"/>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pt-BR" sz="2200" b="1" dirty="0">
                <a:latin typeface="Arial" pitchFamily="34" charset="0"/>
                <a:ea typeface="+mj-ea"/>
                <a:cs typeface="Arial" pitchFamily="34" charset="0"/>
              </a:rPr>
              <a:t>METODOLOGIA</a:t>
            </a:r>
            <a:endParaRPr kumimoji="0" lang="pt-BR" sz="2200" b="1" i="0"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3" name="Imagem 2">
            <a:extLst>
              <a:ext uri="{FF2B5EF4-FFF2-40B4-BE49-F238E27FC236}">
                <a16:creationId xmlns="" xmlns:a16="http://schemas.microsoft.com/office/drawing/2014/main" id="{5EB07804-3CE8-56AB-DCD1-FE4294ED3B67}"/>
              </a:ext>
            </a:extLst>
          </p:cNvPr>
          <p:cNvPicPr>
            <a:picLocks noChangeAspect="1"/>
          </p:cNvPicPr>
          <p:nvPr/>
        </p:nvPicPr>
        <p:blipFill>
          <a:blip r:embed="rId3" cstate="print"/>
          <a:stretch>
            <a:fillRect/>
          </a:stretch>
        </p:blipFill>
        <p:spPr>
          <a:xfrm>
            <a:off x="8586248" y="1409283"/>
            <a:ext cx="1592921" cy="63311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t="1125"/>
          <a:stretch>
            <a:fillRect/>
          </a:stretch>
        </p:blipFill>
        <p:spPr bwMode="auto">
          <a:xfrm>
            <a:off x="0" y="0"/>
            <a:ext cx="12192000" cy="6870376"/>
          </a:xfrm>
          <a:prstGeom prst="rect">
            <a:avLst/>
          </a:prstGeom>
          <a:noFill/>
          <a:ln w="9525">
            <a:noFill/>
            <a:miter lim="800000"/>
            <a:headEnd/>
            <a:tailEnd/>
          </a:ln>
          <a:effectLst/>
        </p:spPr>
      </p:pic>
      <p:sp>
        <p:nvSpPr>
          <p:cNvPr id="5" name="Título 1"/>
          <p:cNvSpPr txBox="1">
            <a:spLocks/>
          </p:cNvSpPr>
          <p:nvPr/>
        </p:nvSpPr>
        <p:spPr>
          <a:xfrm>
            <a:off x="559526" y="1836874"/>
            <a:ext cx="10515600" cy="132556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pt-BR" sz="1600" b="1"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6" name="Subtítulo 2"/>
          <p:cNvSpPr txBox="1">
            <a:spLocks/>
          </p:cNvSpPr>
          <p:nvPr/>
        </p:nvSpPr>
        <p:spPr>
          <a:xfrm>
            <a:off x="417308" y="1397480"/>
            <a:ext cx="11357385" cy="4149305"/>
          </a:xfrm>
          <a:prstGeom prst="rect">
            <a:avLst/>
          </a:prstGeom>
        </p:spPr>
        <p:txBody>
          <a:bodyPr vert="horz" lIns="91440" tIns="45720" rIns="91440" bIns="45720" rtlCol="0">
            <a:noAutofit/>
          </a:bodyPr>
          <a:lstStyle/>
          <a:p>
            <a:pPr marL="342900" indent="-342900" fontAlgn="base">
              <a:lnSpc>
                <a:spcPct val="150000"/>
              </a:lnSpc>
              <a:spcBef>
                <a:spcPts val="600"/>
              </a:spcBef>
            </a:pPr>
            <a:r>
              <a:rPr lang="pt-BR" sz="1600" b="1" dirty="0">
                <a:latin typeface="Arial" pitchFamily="34" charset="0"/>
                <a:cs typeface="Arial" pitchFamily="34" charset="0"/>
              </a:rPr>
              <a:t>Variáveis de estudo</a:t>
            </a:r>
            <a:endParaRPr lang="pt-BR" sz="1600" u="sng" dirty="0">
              <a:latin typeface="Arial" pitchFamily="34" charset="0"/>
              <a:cs typeface="Arial" pitchFamily="34" charset="0"/>
            </a:endParaRPr>
          </a:p>
          <a:p>
            <a:pPr marL="342900" indent="-342900" fontAlgn="base">
              <a:lnSpc>
                <a:spcPct val="150000"/>
              </a:lnSpc>
              <a:spcBef>
                <a:spcPts val="600"/>
              </a:spcBef>
            </a:pPr>
            <a:r>
              <a:rPr lang="pt-BR" sz="1600" u="sng" dirty="0">
                <a:latin typeface="Arial" pitchFamily="34" charset="0"/>
                <a:cs typeface="Arial" pitchFamily="34" charset="0"/>
              </a:rPr>
              <a:t>Indicador socioeconômico:</a:t>
            </a:r>
          </a:p>
          <a:p>
            <a:pPr marL="342900" indent="-342900" fontAlgn="base">
              <a:lnSpc>
                <a:spcPct val="150000"/>
              </a:lnSpc>
              <a:spcBef>
                <a:spcPts val="600"/>
              </a:spcBef>
            </a:pPr>
            <a:r>
              <a:rPr lang="pt-BR" sz="1300" i="1" u="sng" dirty="0">
                <a:latin typeface="Arial" pitchFamily="34" charset="0"/>
                <a:cs typeface="Arial" pitchFamily="34" charset="0"/>
              </a:rPr>
              <a:t>(para quantificação da desigualdade social em saúde)</a:t>
            </a:r>
          </a:p>
          <a:p>
            <a:pPr algn="just" fontAlgn="base">
              <a:lnSpc>
                <a:spcPct val="150000"/>
              </a:lnSpc>
              <a:spcBef>
                <a:spcPts val="600"/>
              </a:spcBef>
            </a:pPr>
            <a:r>
              <a:rPr lang="pt-BR" sz="1600" b="1" dirty="0">
                <a:solidFill>
                  <a:schemeClr val="accent6">
                    <a:lumMod val="75000"/>
                  </a:schemeClr>
                </a:solidFill>
                <a:latin typeface="Arial" pitchFamily="34" charset="0"/>
                <a:cs typeface="Arial" pitchFamily="34" charset="0"/>
              </a:rPr>
              <a:t>Escolaridade</a:t>
            </a:r>
            <a:r>
              <a:rPr lang="pt-BR" sz="1600" dirty="0">
                <a:latin typeface="Arial" pitchFamily="34" charset="0"/>
                <a:cs typeface="Arial" pitchFamily="34" charset="0"/>
              </a:rPr>
              <a:t>, categorizada como:  1 “Ensino Fundamental incompleto“, 2 “Ensino Médio incompleto"  e 3 “Ensino Médio completo"</a:t>
            </a:r>
          </a:p>
          <a:p>
            <a:pPr fontAlgn="base">
              <a:lnSpc>
                <a:spcPct val="120000"/>
              </a:lnSpc>
              <a:buNone/>
            </a:pPr>
            <a:endParaRPr lang="pt-BR" sz="1600" u="sng" dirty="0">
              <a:latin typeface="Arial" pitchFamily="34" charset="0"/>
              <a:cs typeface="Arial" pitchFamily="34" charset="0"/>
            </a:endParaRPr>
          </a:p>
          <a:p>
            <a:pPr fontAlgn="base">
              <a:lnSpc>
                <a:spcPct val="120000"/>
              </a:lnSpc>
              <a:buNone/>
            </a:pPr>
            <a:endParaRPr lang="pt-BR" sz="1600" u="sng" dirty="0">
              <a:latin typeface="Arial" pitchFamily="34" charset="0"/>
              <a:cs typeface="Arial" pitchFamily="34" charset="0"/>
            </a:endParaRPr>
          </a:p>
          <a:p>
            <a:pPr fontAlgn="base">
              <a:lnSpc>
                <a:spcPct val="150000"/>
              </a:lnSpc>
              <a:spcBef>
                <a:spcPts val="600"/>
              </a:spcBef>
              <a:buNone/>
            </a:pPr>
            <a:r>
              <a:rPr lang="pt-BR" sz="1600" u="sng" dirty="0">
                <a:latin typeface="Arial" pitchFamily="34" charset="0"/>
                <a:cs typeface="Arial" pitchFamily="34" charset="0"/>
              </a:rPr>
              <a:t>Variáveis de caracterização do contexto (UF):</a:t>
            </a:r>
          </a:p>
          <a:p>
            <a:pPr fontAlgn="base">
              <a:lnSpc>
                <a:spcPct val="150000"/>
              </a:lnSpc>
              <a:spcBef>
                <a:spcPts val="600"/>
              </a:spcBef>
              <a:buNone/>
            </a:pPr>
            <a:r>
              <a:rPr lang="pt-BR" sz="1600" dirty="0">
                <a:latin typeface="Arial" pitchFamily="34" charset="0"/>
                <a:cs typeface="Arial" pitchFamily="34" charset="0"/>
              </a:rPr>
              <a:t>Fonte dos dados: Atlas do Desenvolvimento Humano (</a:t>
            </a:r>
            <a:r>
              <a:rPr lang="pt-BR" sz="1600" dirty="0">
                <a:latin typeface="Arial" pitchFamily="34" charset="0"/>
                <a:cs typeface="Arial" pitchFamily="34" charset="0"/>
                <a:hlinkClick r:id="rId3"/>
              </a:rPr>
              <a:t>http://www.atlasbrasil.org.br/</a:t>
            </a:r>
            <a:r>
              <a:rPr lang="pt-BR" sz="1600" dirty="0">
                <a:latin typeface="Arial" pitchFamily="34" charset="0"/>
                <a:cs typeface="Arial" pitchFamily="34" charset="0"/>
              </a:rPr>
              <a:t>)</a:t>
            </a:r>
          </a:p>
          <a:p>
            <a:pPr lvl="1" fontAlgn="base">
              <a:lnSpc>
                <a:spcPct val="150000"/>
              </a:lnSpc>
              <a:spcBef>
                <a:spcPts val="600"/>
              </a:spcBef>
              <a:buFont typeface="Arial" pitchFamily="34" charset="0"/>
              <a:buChar char="•"/>
            </a:pPr>
            <a:r>
              <a:rPr lang="pt-BR" sz="1600" dirty="0">
                <a:latin typeface="Arial" pitchFamily="34" charset="0"/>
                <a:cs typeface="Arial" pitchFamily="34" charset="0"/>
              </a:rPr>
              <a:t> Índice de Desenvolvimento Humano Municipal (IDHM) </a:t>
            </a:r>
          </a:p>
          <a:p>
            <a:pPr lvl="1" fontAlgn="base">
              <a:lnSpc>
                <a:spcPct val="150000"/>
              </a:lnSpc>
              <a:spcBef>
                <a:spcPts val="600"/>
              </a:spcBef>
              <a:buFont typeface="Arial" pitchFamily="34" charset="0"/>
              <a:buChar char="•"/>
            </a:pPr>
            <a:r>
              <a:rPr lang="pt-BR" sz="1600" dirty="0">
                <a:latin typeface="Arial" pitchFamily="34" charset="0"/>
                <a:cs typeface="Arial" pitchFamily="34" charset="0"/>
              </a:rPr>
              <a:t> Índice de Gini </a:t>
            </a:r>
          </a:p>
          <a:p>
            <a:pPr lvl="1" fontAlgn="base">
              <a:lnSpc>
                <a:spcPct val="150000"/>
              </a:lnSpc>
              <a:spcBef>
                <a:spcPts val="600"/>
              </a:spcBef>
              <a:buFont typeface="Arial" pitchFamily="34" charset="0"/>
              <a:buChar char="•"/>
            </a:pPr>
            <a:r>
              <a:rPr lang="pt-BR" sz="1600" dirty="0">
                <a:latin typeface="Arial" pitchFamily="34" charset="0"/>
                <a:cs typeface="Arial" pitchFamily="34" charset="0"/>
              </a:rPr>
              <a:t> Renda </a:t>
            </a:r>
            <a:r>
              <a:rPr lang="pt-BR" sz="1600" i="1" dirty="0">
                <a:latin typeface="Arial" pitchFamily="34" charset="0"/>
                <a:cs typeface="Arial" pitchFamily="34" charset="0"/>
              </a:rPr>
              <a:t>per capita</a:t>
            </a:r>
          </a:p>
          <a:p>
            <a:pPr fontAlgn="base">
              <a:lnSpc>
                <a:spcPct val="120000"/>
              </a:lnSpc>
            </a:pPr>
            <a:endParaRPr lang="pt-BR" sz="1600" dirty="0">
              <a:latin typeface="Arial" pitchFamily="34" charset="0"/>
              <a:cs typeface="Arial" pitchFamily="34" charset="0"/>
            </a:endParaRPr>
          </a:p>
          <a:p>
            <a:pPr marL="228600" lvl="0" indent="-228600" algn="just">
              <a:spcBef>
                <a:spcPts val="1000"/>
              </a:spcBef>
              <a:defRPr/>
            </a:pPr>
            <a:endParaRPr lang="pt-BR" sz="1600" dirty="0">
              <a:latin typeface="Arial" pitchFamily="34" charset="0"/>
              <a:cs typeface="Arial" pitchFamily="34" charset="0"/>
            </a:endParaRPr>
          </a:p>
          <a:p>
            <a:pPr fontAlgn="base">
              <a:lnSpc>
                <a:spcPct val="120000"/>
              </a:lnSpc>
              <a:buNone/>
            </a:pPr>
            <a:endParaRPr lang="pt-BR" sz="1600" dirty="0">
              <a:latin typeface="Arial" pitchFamily="34" charset="0"/>
              <a:cs typeface="Arial" pitchFamily="34" charset="0"/>
            </a:endParaRPr>
          </a:p>
        </p:txBody>
      </p:sp>
      <p:sp>
        <p:nvSpPr>
          <p:cNvPr id="8" name="Título 1"/>
          <p:cNvSpPr txBox="1">
            <a:spLocks/>
          </p:cNvSpPr>
          <p:nvPr/>
        </p:nvSpPr>
        <p:spPr>
          <a:xfrm>
            <a:off x="576944" y="628684"/>
            <a:ext cx="10515600" cy="474810"/>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pt-BR" sz="2200" b="1" dirty="0">
                <a:latin typeface="Arial" pitchFamily="34" charset="0"/>
                <a:ea typeface="+mj-ea"/>
                <a:cs typeface="Arial" pitchFamily="34" charset="0"/>
              </a:rPr>
              <a:t>METODOLOGIA</a:t>
            </a:r>
            <a:endParaRPr kumimoji="0" lang="pt-BR" sz="2200" b="1" i="0"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9" name="Imagem 8">
            <a:extLst>
              <a:ext uri="{FF2B5EF4-FFF2-40B4-BE49-F238E27FC236}">
                <a16:creationId xmlns="" xmlns:a16="http://schemas.microsoft.com/office/drawing/2014/main" id="{7914FC06-9A1A-8C51-17C9-3F449E40522A}"/>
              </a:ext>
            </a:extLst>
          </p:cNvPr>
          <p:cNvPicPr>
            <a:picLocks noChangeAspect="1"/>
          </p:cNvPicPr>
          <p:nvPr/>
        </p:nvPicPr>
        <p:blipFill>
          <a:blip r:embed="rId4" cstate="print"/>
          <a:stretch>
            <a:fillRect/>
          </a:stretch>
        </p:blipFill>
        <p:spPr>
          <a:xfrm>
            <a:off x="4840228" y="4017800"/>
            <a:ext cx="1463133" cy="542117"/>
          </a:xfrm>
          <a:prstGeom prst="rect">
            <a:avLst/>
          </a:prstGeom>
        </p:spPr>
      </p:pic>
      <p:pic>
        <p:nvPicPr>
          <p:cNvPr id="11" name="Imagem 10">
            <a:extLst>
              <a:ext uri="{FF2B5EF4-FFF2-40B4-BE49-F238E27FC236}">
                <a16:creationId xmlns="" xmlns:a16="http://schemas.microsoft.com/office/drawing/2014/main" id="{5137F5E5-3797-057F-DFA3-1A497E5B2795}"/>
              </a:ext>
            </a:extLst>
          </p:cNvPr>
          <p:cNvPicPr>
            <a:picLocks noChangeAspect="1"/>
          </p:cNvPicPr>
          <p:nvPr/>
        </p:nvPicPr>
        <p:blipFill>
          <a:blip r:embed="rId5" cstate="print"/>
          <a:stretch>
            <a:fillRect/>
          </a:stretch>
        </p:blipFill>
        <p:spPr>
          <a:xfrm>
            <a:off x="6508720" y="5345603"/>
            <a:ext cx="2186707" cy="88371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t="1125"/>
          <a:stretch>
            <a:fillRect/>
          </a:stretch>
        </p:blipFill>
        <p:spPr bwMode="auto">
          <a:xfrm>
            <a:off x="0" y="0"/>
            <a:ext cx="12192000" cy="6870376"/>
          </a:xfrm>
          <a:prstGeom prst="rect">
            <a:avLst/>
          </a:prstGeom>
          <a:noFill/>
          <a:ln w="9525">
            <a:noFill/>
            <a:miter lim="800000"/>
            <a:headEnd/>
            <a:tailEnd/>
          </a:ln>
          <a:effectLst/>
        </p:spPr>
      </p:pic>
      <p:sp>
        <p:nvSpPr>
          <p:cNvPr id="5" name="Título 1"/>
          <p:cNvSpPr txBox="1">
            <a:spLocks/>
          </p:cNvSpPr>
          <p:nvPr/>
        </p:nvSpPr>
        <p:spPr>
          <a:xfrm>
            <a:off x="559526" y="1836874"/>
            <a:ext cx="10515600" cy="132556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pt-BR" sz="1600" b="1"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6" name="Subtítulo 2"/>
          <p:cNvSpPr txBox="1">
            <a:spLocks/>
          </p:cNvSpPr>
          <p:nvPr/>
        </p:nvSpPr>
        <p:spPr>
          <a:xfrm>
            <a:off x="417307" y="1337625"/>
            <a:ext cx="11357385" cy="4182749"/>
          </a:xfrm>
          <a:prstGeom prst="rect">
            <a:avLst/>
          </a:prstGeom>
        </p:spPr>
        <p:txBody>
          <a:bodyPr vert="horz" lIns="91440" tIns="45720" rIns="91440" bIns="45720" rtlCol="0">
            <a:noAutofit/>
          </a:bodyPr>
          <a:lstStyle/>
          <a:p>
            <a:pPr lvl="0" algn="just" fontAlgn="base">
              <a:lnSpc>
                <a:spcPct val="150000"/>
              </a:lnSpc>
              <a:spcBef>
                <a:spcPts val="600"/>
              </a:spcBef>
            </a:pPr>
            <a:r>
              <a:rPr lang="pt-BR" sz="1600" b="1" dirty="0">
                <a:latin typeface="Arial" pitchFamily="34" charset="0"/>
                <a:cs typeface="Arial" pitchFamily="34" charset="0"/>
              </a:rPr>
              <a:t>Análise de dados</a:t>
            </a:r>
            <a:endParaRPr lang="pt-BR" sz="1600" dirty="0">
              <a:latin typeface="Arial" pitchFamily="34" charset="0"/>
              <a:cs typeface="Arial" pitchFamily="34" charset="0"/>
            </a:endParaRPr>
          </a:p>
          <a:p>
            <a:pPr algn="just" fontAlgn="base">
              <a:lnSpc>
                <a:spcPct val="150000"/>
              </a:lnSpc>
              <a:spcBef>
                <a:spcPts val="600"/>
              </a:spcBef>
              <a:buFont typeface="Arial" pitchFamily="34" charset="0"/>
              <a:buChar char="•"/>
            </a:pPr>
            <a:r>
              <a:rPr lang="pt-BR" sz="1600" dirty="0">
                <a:latin typeface="Arial" pitchFamily="34" charset="0"/>
                <a:cs typeface="Arial" pitchFamily="34" charset="0"/>
              </a:rPr>
              <a:t> Para caracterização da amostra estudada foram utilizadas </a:t>
            </a:r>
            <a:r>
              <a:rPr lang="pt-BR" sz="1600" b="1" dirty="0">
                <a:solidFill>
                  <a:schemeClr val="accent6">
                    <a:lumMod val="75000"/>
                  </a:schemeClr>
                </a:solidFill>
                <a:latin typeface="Arial" pitchFamily="34" charset="0"/>
                <a:cs typeface="Arial" pitchFamily="34" charset="0"/>
              </a:rPr>
              <a:t>medidas descritivas</a:t>
            </a:r>
            <a:r>
              <a:rPr lang="pt-BR" sz="1600" dirty="0">
                <a:latin typeface="Arial" pitchFamily="34" charset="0"/>
                <a:cs typeface="Arial" pitchFamily="34" charset="0"/>
              </a:rPr>
              <a:t>, tais como: distribuição de frequência, médias e desvios-padrão;</a:t>
            </a:r>
          </a:p>
          <a:p>
            <a:pPr algn="just" fontAlgn="base">
              <a:lnSpc>
                <a:spcPct val="150000"/>
              </a:lnSpc>
              <a:spcBef>
                <a:spcPts val="600"/>
              </a:spcBef>
              <a:buFont typeface="Arial" pitchFamily="34" charset="0"/>
              <a:buChar char="•"/>
            </a:pPr>
            <a:r>
              <a:rPr lang="pt-BR" sz="1600" dirty="0">
                <a:latin typeface="Arial" pitchFamily="34" charset="0"/>
                <a:cs typeface="Arial" pitchFamily="34" charset="0"/>
              </a:rPr>
              <a:t> Para mensuração da desigualdade social em saúde foi utilizado o </a:t>
            </a:r>
            <a:r>
              <a:rPr lang="pt-BR" sz="1600" b="1" dirty="0">
                <a:solidFill>
                  <a:schemeClr val="accent6">
                    <a:lumMod val="75000"/>
                  </a:schemeClr>
                </a:solidFill>
                <a:latin typeface="Arial" pitchFamily="34" charset="0"/>
                <a:cs typeface="Arial" pitchFamily="34" charset="0"/>
              </a:rPr>
              <a:t>índice de concentração (CIX)</a:t>
            </a:r>
            <a:r>
              <a:rPr lang="pt-BR" sz="1600" dirty="0">
                <a:latin typeface="Arial" pitchFamily="34" charset="0"/>
                <a:cs typeface="Arial" pitchFamily="34" charset="0"/>
              </a:rPr>
              <a:t>;</a:t>
            </a:r>
          </a:p>
          <a:p>
            <a:pPr algn="just" fontAlgn="base">
              <a:lnSpc>
                <a:spcPct val="150000"/>
              </a:lnSpc>
              <a:spcBef>
                <a:spcPts val="600"/>
              </a:spcBef>
              <a:buFont typeface="Arial" pitchFamily="34" charset="0"/>
              <a:buChar char="•"/>
            </a:pPr>
            <a:r>
              <a:rPr lang="pt-BR" sz="1600" dirty="0">
                <a:latin typeface="Arial" pitchFamily="34" charset="0"/>
                <a:cs typeface="Arial" pitchFamily="34" charset="0"/>
              </a:rPr>
              <a:t> Para analisar a associação entre desigualdade social em saúde e os indicadores de caracterização contextuais, foi utilizado o </a:t>
            </a:r>
            <a:r>
              <a:rPr lang="pt-BR" sz="1600" b="1" dirty="0">
                <a:solidFill>
                  <a:schemeClr val="accent6">
                    <a:lumMod val="75000"/>
                  </a:schemeClr>
                </a:solidFill>
                <a:latin typeface="Arial" pitchFamily="34" charset="0"/>
                <a:cs typeface="Arial" pitchFamily="34" charset="0"/>
              </a:rPr>
              <a:t>coeficiente de correlação de Pearson</a:t>
            </a:r>
            <a:r>
              <a:rPr lang="pt-BR" sz="1600" dirty="0">
                <a:latin typeface="Arial" pitchFamily="34" charset="0"/>
                <a:cs typeface="Arial" pitchFamily="34" charset="0"/>
              </a:rPr>
              <a:t>;</a:t>
            </a:r>
          </a:p>
          <a:p>
            <a:pPr algn="just" fontAlgn="base">
              <a:lnSpc>
                <a:spcPct val="150000"/>
              </a:lnSpc>
              <a:spcBef>
                <a:spcPts val="600"/>
              </a:spcBef>
              <a:buFont typeface="Arial" pitchFamily="34" charset="0"/>
              <a:buChar char="•"/>
            </a:pPr>
            <a:r>
              <a:rPr lang="pt-BR" sz="1600" dirty="0">
                <a:latin typeface="Arial" pitchFamily="34" charset="0"/>
                <a:cs typeface="Arial" pitchFamily="34" charset="0"/>
              </a:rPr>
              <a:t> A distribuição espacial da desigualdade social em saúde foi ilustrada com base em </a:t>
            </a:r>
            <a:r>
              <a:rPr lang="pt-BR" sz="1600" b="1" dirty="0">
                <a:solidFill>
                  <a:schemeClr val="accent6">
                    <a:lumMod val="75000"/>
                  </a:schemeClr>
                </a:solidFill>
                <a:latin typeface="Arial" pitchFamily="34" charset="0"/>
                <a:cs typeface="Arial" pitchFamily="34" charset="0"/>
              </a:rPr>
              <a:t>mapas temáticos</a:t>
            </a:r>
            <a:r>
              <a:rPr lang="pt-BR" sz="1600" dirty="0">
                <a:latin typeface="Arial" pitchFamily="34" charset="0"/>
                <a:cs typeface="Arial" pitchFamily="34" charset="0"/>
              </a:rPr>
              <a:t>.</a:t>
            </a:r>
          </a:p>
          <a:p>
            <a:pPr algn="just" fontAlgn="base">
              <a:lnSpc>
                <a:spcPct val="150000"/>
              </a:lnSpc>
              <a:spcBef>
                <a:spcPts val="600"/>
              </a:spcBef>
            </a:pPr>
            <a:endParaRPr lang="pt-BR" sz="1600" dirty="0">
              <a:latin typeface="Arial" pitchFamily="34" charset="0"/>
              <a:cs typeface="Arial" pitchFamily="34" charset="0"/>
            </a:endParaRPr>
          </a:p>
          <a:p>
            <a:pPr algn="just" fontAlgn="base">
              <a:lnSpc>
                <a:spcPct val="150000"/>
              </a:lnSpc>
              <a:spcBef>
                <a:spcPts val="600"/>
              </a:spcBef>
            </a:pPr>
            <a:r>
              <a:rPr lang="pt-BR" sz="1600" dirty="0">
                <a:latin typeface="Arial" pitchFamily="34" charset="0"/>
                <a:cs typeface="Arial" pitchFamily="34" charset="0"/>
              </a:rPr>
              <a:t>As análises estatísticas foram realizadas no </a:t>
            </a:r>
            <a:r>
              <a:rPr lang="pt-BR" sz="1600" i="1" dirty="0">
                <a:latin typeface="Arial" pitchFamily="34" charset="0"/>
                <a:cs typeface="Arial" pitchFamily="34" charset="0"/>
              </a:rPr>
              <a:t>software</a:t>
            </a:r>
            <a:r>
              <a:rPr lang="pt-BR" sz="1600" dirty="0">
                <a:latin typeface="Arial" pitchFamily="34" charset="0"/>
                <a:cs typeface="Arial" pitchFamily="34" charset="0"/>
              </a:rPr>
              <a:t> </a:t>
            </a:r>
            <a:r>
              <a:rPr lang="pt-BR" sz="1600" dirty="0" err="1">
                <a:latin typeface="Arial" pitchFamily="34" charset="0"/>
                <a:cs typeface="Arial" pitchFamily="34" charset="0"/>
              </a:rPr>
              <a:t>Stata</a:t>
            </a:r>
            <a:r>
              <a:rPr lang="pt-BR" sz="1600" dirty="0">
                <a:latin typeface="Arial" pitchFamily="34" charset="0"/>
                <a:cs typeface="Arial" pitchFamily="34" charset="0"/>
              </a:rPr>
              <a:t> 13.0 e no ambiente R . Em todas as análises foi considerado o desenho complexo da amostra da PNS, sendo considerado o nível de 5% de significância.</a:t>
            </a:r>
          </a:p>
          <a:p>
            <a:pPr algn="just" fontAlgn="base">
              <a:lnSpc>
                <a:spcPct val="120000"/>
              </a:lnSpc>
            </a:pPr>
            <a:endParaRPr lang="pt-BR" sz="1600" dirty="0">
              <a:latin typeface="Arial" pitchFamily="34" charset="0"/>
              <a:cs typeface="Arial" pitchFamily="34" charset="0"/>
            </a:endParaRPr>
          </a:p>
          <a:p>
            <a:pPr marL="228600" lvl="0" indent="-228600" algn="just">
              <a:spcBef>
                <a:spcPts val="1000"/>
              </a:spcBef>
              <a:defRPr/>
            </a:pPr>
            <a:endParaRPr lang="pt-BR" sz="1600" dirty="0">
              <a:latin typeface="Arial" pitchFamily="34" charset="0"/>
              <a:cs typeface="Arial" pitchFamily="34" charset="0"/>
            </a:endParaRPr>
          </a:p>
          <a:p>
            <a:pPr algn="just" fontAlgn="base">
              <a:lnSpc>
                <a:spcPct val="120000"/>
              </a:lnSpc>
              <a:buNone/>
            </a:pPr>
            <a:endParaRPr lang="pt-BR" sz="1600" dirty="0">
              <a:latin typeface="Arial" pitchFamily="34" charset="0"/>
              <a:cs typeface="Arial" pitchFamily="34" charset="0"/>
            </a:endParaRPr>
          </a:p>
        </p:txBody>
      </p:sp>
      <p:sp>
        <p:nvSpPr>
          <p:cNvPr id="8" name="Título 1"/>
          <p:cNvSpPr txBox="1">
            <a:spLocks/>
          </p:cNvSpPr>
          <p:nvPr/>
        </p:nvSpPr>
        <p:spPr>
          <a:xfrm>
            <a:off x="838200" y="628684"/>
            <a:ext cx="10515600" cy="474810"/>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pt-BR" sz="2200" b="1" dirty="0">
                <a:latin typeface="Arial" pitchFamily="34" charset="0"/>
                <a:ea typeface="+mj-ea"/>
                <a:cs typeface="Arial" pitchFamily="34" charset="0"/>
              </a:rPr>
              <a:t>METODOLOGIA</a:t>
            </a:r>
            <a:endParaRPr kumimoji="0" lang="pt-BR" sz="2200" b="1" i="0"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Tree>
    <p:extLst>
      <p:ext uri="{BB962C8B-B14F-4D97-AF65-F5344CB8AC3E}">
        <p14:creationId xmlns="" xmlns:p14="http://schemas.microsoft.com/office/powerpoint/2010/main" val="2846099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t="1125"/>
          <a:stretch>
            <a:fillRect/>
          </a:stretch>
        </p:blipFill>
        <p:spPr bwMode="auto">
          <a:xfrm>
            <a:off x="0" y="-12376"/>
            <a:ext cx="12192000" cy="6870376"/>
          </a:xfrm>
          <a:prstGeom prst="rect">
            <a:avLst/>
          </a:prstGeom>
          <a:noFill/>
          <a:ln w="9525">
            <a:noFill/>
            <a:miter lim="800000"/>
            <a:headEnd/>
            <a:tailEnd/>
          </a:ln>
          <a:effectLst/>
        </p:spPr>
      </p:pic>
      <p:sp>
        <p:nvSpPr>
          <p:cNvPr id="6" name="Espaço Reservado para Conteúdo 2"/>
          <p:cNvSpPr>
            <a:spLocks noGrp="1"/>
          </p:cNvSpPr>
          <p:nvPr>
            <p:ph idx="1"/>
          </p:nvPr>
        </p:nvSpPr>
        <p:spPr>
          <a:xfrm>
            <a:off x="434340" y="1321239"/>
            <a:ext cx="11323320" cy="1817455"/>
          </a:xfrm>
        </p:spPr>
        <p:txBody>
          <a:bodyPr>
            <a:noAutofit/>
          </a:bodyPr>
          <a:lstStyle/>
          <a:p>
            <a:pPr fontAlgn="base">
              <a:lnSpc>
                <a:spcPct val="150000"/>
              </a:lnSpc>
              <a:spcBef>
                <a:spcPts val="600"/>
              </a:spcBef>
            </a:pPr>
            <a:r>
              <a:rPr lang="pt-BR" sz="1600" dirty="0">
                <a:latin typeface="Arial" panose="020B0604020202020204" pitchFamily="34" charset="0"/>
                <a:cs typeface="Arial" pitchFamily="34" charset="0"/>
              </a:rPr>
              <a:t>Foi analisada amostra de 55.066 participantes da PNS 2019;</a:t>
            </a:r>
          </a:p>
          <a:p>
            <a:pPr fontAlgn="base">
              <a:lnSpc>
                <a:spcPct val="150000"/>
              </a:lnSpc>
              <a:spcBef>
                <a:spcPts val="600"/>
              </a:spcBef>
            </a:pPr>
            <a:r>
              <a:rPr lang="pt-BR" sz="1600" dirty="0">
                <a:latin typeface="Arial" panose="020B0604020202020204" pitchFamily="34" charset="0"/>
                <a:cs typeface="Arial" pitchFamily="34" charset="0"/>
              </a:rPr>
              <a:t>Perfil sociodemográfico: idade média igual a 69,7 anos, 56,7% do sexo feminino e 63,5% com Ensino Fundamental Incompleto;</a:t>
            </a:r>
          </a:p>
          <a:p>
            <a:pPr fontAlgn="base">
              <a:lnSpc>
                <a:spcPct val="150000"/>
              </a:lnSpc>
              <a:spcBef>
                <a:spcPts val="600"/>
              </a:spcBef>
            </a:pPr>
            <a:r>
              <a:rPr lang="pt-BR" sz="1600" dirty="0">
                <a:latin typeface="Arial" panose="020B0604020202020204" pitchFamily="34" charset="0"/>
                <a:cs typeface="Arial" pitchFamily="34" charset="0"/>
              </a:rPr>
              <a:t>Desfechos de saúde: 33,0% autoavaliaram seu estado de saúde como regular, ruim ou muito ruim, e 23,4% relataram possuir diagnóstico médico para pelo menos duas doenças crônicas consideradas no estudo.</a:t>
            </a:r>
            <a:endParaRPr lang="pt-BR" sz="1600" u="sng" dirty="0">
              <a:latin typeface="Arial" panose="020B0604020202020204" pitchFamily="34" charset="0"/>
              <a:cs typeface="Arial" pitchFamily="34" charset="0"/>
            </a:endParaRPr>
          </a:p>
        </p:txBody>
      </p:sp>
      <p:sp>
        <p:nvSpPr>
          <p:cNvPr id="10" name="Título 1"/>
          <p:cNvSpPr txBox="1">
            <a:spLocks/>
          </p:cNvSpPr>
          <p:nvPr/>
        </p:nvSpPr>
        <p:spPr>
          <a:xfrm>
            <a:off x="838200" y="646981"/>
            <a:ext cx="10515600" cy="543284"/>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pt-BR" sz="2200" b="1" dirty="0">
                <a:latin typeface="Arial" pitchFamily="34" charset="0"/>
                <a:ea typeface="+mj-ea"/>
                <a:cs typeface="Arial" pitchFamily="34" charset="0"/>
              </a:rPr>
              <a:t>RESULTADOS</a:t>
            </a:r>
            <a:endParaRPr kumimoji="0" lang="pt-BR" sz="2200" b="1" i="0"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5" name="CaixaDeTexto 4">
            <a:extLst>
              <a:ext uri="{FF2B5EF4-FFF2-40B4-BE49-F238E27FC236}">
                <a16:creationId xmlns="" xmlns:a16="http://schemas.microsoft.com/office/drawing/2014/main" id="{845C8BB9-7B96-29CC-C668-014773342A1C}"/>
              </a:ext>
            </a:extLst>
          </p:cNvPr>
          <p:cNvSpPr txBox="1"/>
          <p:nvPr/>
        </p:nvSpPr>
        <p:spPr>
          <a:xfrm>
            <a:off x="8970752" y="5579367"/>
            <a:ext cx="2166261" cy="523220"/>
          </a:xfrm>
          <a:prstGeom prst="rect">
            <a:avLst/>
          </a:prstGeom>
          <a:noFill/>
        </p:spPr>
        <p:txBody>
          <a:bodyPr wrap="square" rtlCol="0">
            <a:spAutoFit/>
          </a:bodyPr>
          <a:lstStyle/>
          <a:p>
            <a:r>
              <a:rPr lang="pt-BR" sz="1400" b="1" dirty="0">
                <a:latin typeface="Arial" panose="020B0604020202020204" pitchFamily="34" charset="0"/>
                <a:cs typeface="Arial" panose="020B0604020202020204" pitchFamily="34" charset="0"/>
              </a:rPr>
              <a:t>Figura 1:</a:t>
            </a:r>
            <a:r>
              <a:rPr lang="pt-BR" sz="1400" dirty="0">
                <a:latin typeface="Arial" panose="020B0604020202020204" pitchFamily="34" charset="0"/>
                <a:cs typeface="Arial" panose="020B0604020202020204" pitchFamily="34" charset="0"/>
              </a:rPr>
              <a:t> Mapa temático dos desfechos de saúde </a:t>
            </a:r>
          </a:p>
        </p:txBody>
      </p:sp>
      <p:grpSp>
        <p:nvGrpSpPr>
          <p:cNvPr id="16" name="Agrupar 15">
            <a:extLst>
              <a:ext uri="{FF2B5EF4-FFF2-40B4-BE49-F238E27FC236}">
                <a16:creationId xmlns="" xmlns:a16="http://schemas.microsoft.com/office/drawing/2014/main" id="{1A7465BE-6D38-AFB6-89C2-9B047518AA90}"/>
              </a:ext>
            </a:extLst>
          </p:cNvPr>
          <p:cNvGrpSpPr/>
          <p:nvPr/>
        </p:nvGrpSpPr>
        <p:grpSpPr>
          <a:xfrm>
            <a:off x="3221249" y="3525871"/>
            <a:ext cx="5749503" cy="2572454"/>
            <a:chOff x="3221249" y="3660497"/>
            <a:chExt cx="5749503" cy="2572454"/>
          </a:xfrm>
        </p:grpSpPr>
        <p:grpSp>
          <p:nvGrpSpPr>
            <p:cNvPr id="3" name="Agrupar 2">
              <a:extLst>
                <a:ext uri="{FF2B5EF4-FFF2-40B4-BE49-F238E27FC236}">
                  <a16:creationId xmlns="" xmlns:a16="http://schemas.microsoft.com/office/drawing/2014/main" id="{A5DB36AD-34FB-185A-0A44-8EB173ACBB73}"/>
                </a:ext>
              </a:extLst>
            </p:cNvPr>
            <p:cNvGrpSpPr/>
            <p:nvPr/>
          </p:nvGrpSpPr>
          <p:grpSpPr>
            <a:xfrm>
              <a:off x="3226574" y="3660497"/>
              <a:ext cx="5744178" cy="2390079"/>
              <a:chOff x="2933996" y="3548356"/>
              <a:chExt cx="5744178" cy="2390079"/>
            </a:xfrm>
          </p:grpSpPr>
          <p:pic>
            <p:nvPicPr>
              <p:cNvPr id="9" name="Picture 2">
                <a:extLst>
                  <a:ext uri="{FF2B5EF4-FFF2-40B4-BE49-F238E27FC236}">
                    <a16:creationId xmlns="" xmlns:a16="http://schemas.microsoft.com/office/drawing/2014/main" id="{B7FBDE7B-7CBE-5B6B-82B8-2653C1DFBBA5}"/>
                  </a:ext>
                </a:extLst>
              </p:cNvPr>
              <p:cNvPicPr>
                <a:picLocks noChangeAspect="1" noChangeArrowheads="1"/>
              </p:cNvPicPr>
              <p:nvPr/>
            </p:nvPicPr>
            <p:blipFill>
              <a:blip r:embed="rId3" cstate="print"/>
              <a:srcRect b="13036"/>
              <a:stretch>
                <a:fillRect/>
              </a:stretch>
            </p:blipFill>
            <p:spPr bwMode="auto">
              <a:xfrm>
                <a:off x="2933996" y="3548356"/>
                <a:ext cx="5744178" cy="2390079"/>
              </a:xfrm>
              <a:prstGeom prst="rect">
                <a:avLst/>
              </a:prstGeom>
              <a:noFill/>
              <a:ln w="9525">
                <a:noFill/>
                <a:miter lim="800000"/>
                <a:headEnd/>
                <a:tailEnd/>
              </a:ln>
              <a:effectLst/>
            </p:spPr>
          </p:pic>
          <p:sp>
            <p:nvSpPr>
              <p:cNvPr id="2" name="Retângulo 1">
                <a:extLst>
                  <a:ext uri="{FF2B5EF4-FFF2-40B4-BE49-F238E27FC236}">
                    <a16:creationId xmlns="" xmlns:a16="http://schemas.microsoft.com/office/drawing/2014/main" id="{40DED1F8-81F7-E8C6-F407-E03155F0F0FA}"/>
                  </a:ext>
                </a:extLst>
              </p:cNvPr>
              <p:cNvSpPr/>
              <p:nvPr/>
            </p:nvSpPr>
            <p:spPr>
              <a:xfrm>
                <a:off x="3726611" y="3796094"/>
                <a:ext cx="465827" cy="1293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a:extLst>
                  <a:ext uri="{FF2B5EF4-FFF2-40B4-BE49-F238E27FC236}">
                    <a16:creationId xmlns="" xmlns:a16="http://schemas.microsoft.com/office/drawing/2014/main" id="{B9DCE614-2A1E-E9A8-1AA8-FA1D9F213312}"/>
                  </a:ext>
                </a:extLst>
              </p:cNvPr>
              <p:cNvSpPr/>
              <p:nvPr/>
            </p:nvSpPr>
            <p:spPr>
              <a:xfrm>
                <a:off x="6346163" y="3927165"/>
                <a:ext cx="465827" cy="1293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grpSp>
        <p:sp>
          <p:nvSpPr>
            <p:cNvPr id="12" name="Retângulo 11">
              <a:extLst>
                <a:ext uri="{FF2B5EF4-FFF2-40B4-BE49-F238E27FC236}">
                  <a16:creationId xmlns="" xmlns:a16="http://schemas.microsoft.com/office/drawing/2014/main" id="{5865918C-0E08-6BA5-30A7-DC5CE9607C7E}"/>
                </a:ext>
              </a:extLst>
            </p:cNvPr>
            <p:cNvSpPr/>
            <p:nvPr/>
          </p:nvSpPr>
          <p:spPr>
            <a:xfrm>
              <a:off x="3226574" y="3804249"/>
              <a:ext cx="5744178" cy="239007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CaixaDeTexto 12">
              <a:extLst>
                <a:ext uri="{FF2B5EF4-FFF2-40B4-BE49-F238E27FC236}">
                  <a16:creationId xmlns="" xmlns:a16="http://schemas.microsoft.com/office/drawing/2014/main" id="{8D6311AF-D9AA-1453-D19C-66FB835C72C4}"/>
                </a:ext>
              </a:extLst>
            </p:cNvPr>
            <p:cNvSpPr txBox="1"/>
            <p:nvPr/>
          </p:nvSpPr>
          <p:spPr>
            <a:xfrm>
              <a:off x="3221249" y="5986730"/>
              <a:ext cx="2406770" cy="246221"/>
            </a:xfrm>
            <a:prstGeom prst="rect">
              <a:avLst/>
            </a:prstGeom>
            <a:noFill/>
          </p:spPr>
          <p:txBody>
            <a:bodyPr wrap="square" rtlCol="0">
              <a:spAutoFit/>
            </a:bodyPr>
            <a:lstStyle/>
            <a:p>
              <a:r>
                <a:rPr lang="pt-BR" sz="1000" dirty="0">
                  <a:latin typeface="Arial" panose="020B0604020202020204" pitchFamily="34" charset="0"/>
                  <a:cs typeface="Arial" panose="020B0604020202020204" pitchFamily="34" charset="0"/>
                </a:rPr>
                <a:t>Fonte: Elaboração própria</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cstate="print"/>
          <a:srcRect t="1125"/>
          <a:stretch>
            <a:fillRect/>
          </a:stretch>
        </p:blipFill>
        <p:spPr bwMode="auto">
          <a:xfrm>
            <a:off x="0" y="0"/>
            <a:ext cx="12192000" cy="6870376"/>
          </a:xfrm>
          <a:prstGeom prst="rect">
            <a:avLst/>
          </a:prstGeom>
          <a:noFill/>
          <a:ln w="9525">
            <a:noFill/>
            <a:miter lim="800000"/>
            <a:headEnd/>
            <a:tailEnd/>
          </a:ln>
          <a:effectLst/>
        </p:spPr>
      </p:pic>
      <p:graphicFrame>
        <p:nvGraphicFramePr>
          <p:cNvPr id="3" name="Tabela 2">
            <a:extLst>
              <a:ext uri="{FF2B5EF4-FFF2-40B4-BE49-F238E27FC236}">
                <a16:creationId xmlns="" xmlns:a16="http://schemas.microsoft.com/office/drawing/2014/main" id="{0D6FB630-5519-2398-41E8-5FE689A2FF87}"/>
              </a:ext>
            </a:extLst>
          </p:cNvPr>
          <p:cNvGraphicFramePr>
            <a:graphicFrameLocks noGrp="1"/>
          </p:cNvGraphicFramePr>
          <p:nvPr>
            <p:extLst>
              <p:ext uri="{D42A27DB-BD31-4B8C-83A1-F6EECF244321}">
                <p14:modId xmlns="" xmlns:p14="http://schemas.microsoft.com/office/powerpoint/2010/main" val="44425523"/>
              </p:ext>
            </p:extLst>
          </p:nvPr>
        </p:nvGraphicFramePr>
        <p:xfrm>
          <a:off x="1462678" y="1595437"/>
          <a:ext cx="4302760" cy="3667125"/>
        </p:xfrm>
        <a:graphic>
          <a:graphicData uri="http://schemas.openxmlformats.org/drawingml/2006/table">
            <a:tbl>
              <a:tblPr firstRow="1" firstCol="1" bandRow="1"/>
              <a:tblGrid>
                <a:gridCol w="1710690">
                  <a:extLst>
                    <a:ext uri="{9D8B030D-6E8A-4147-A177-3AD203B41FA5}">
                      <a16:colId xmlns="" xmlns:a16="http://schemas.microsoft.com/office/drawing/2014/main" val="3815166487"/>
                    </a:ext>
                  </a:extLst>
                </a:gridCol>
                <a:gridCol w="1296035">
                  <a:extLst>
                    <a:ext uri="{9D8B030D-6E8A-4147-A177-3AD203B41FA5}">
                      <a16:colId xmlns="" xmlns:a16="http://schemas.microsoft.com/office/drawing/2014/main" val="3854835969"/>
                    </a:ext>
                  </a:extLst>
                </a:gridCol>
                <a:gridCol w="1296035">
                  <a:extLst>
                    <a:ext uri="{9D8B030D-6E8A-4147-A177-3AD203B41FA5}">
                      <a16:colId xmlns="" xmlns:a16="http://schemas.microsoft.com/office/drawing/2014/main" val="3618955387"/>
                    </a:ext>
                  </a:extLst>
                </a:gridCol>
              </a:tblGrid>
              <a:tr h="649605">
                <a:tc>
                  <a:txBody>
                    <a:bodyPr/>
                    <a:lstStyle/>
                    <a:p>
                      <a:pPr algn="ctr"/>
                      <a:r>
                        <a:rPr lang="pt-PT" sz="1100" b="1" dirty="0">
                          <a:effectLst/>
                          <a:latin typeface="Arial" panose="020B0604020202020204" pitchFamily="34" charset="0"/>
                          <a:ea typeface="Arial MT"/>
                          <a:cs typeface="Arial MT"/>
                        </a:rPr>
                        <a:t>Unidades da Federação</a:t>
                      </a:r>
                      <a:endParaRPr lang="pt-BR" sz="1100" dirty="0">
                        <a:effectLst/>
                        <a:latin typeface="Arial MT"/>
                        <a:ea typeface="Arial MT"/>
                        <a:cs typeface="Arial M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b="1">
                          <a:effectLst/>
                          <a:latin typeface="Arial" panose="020B0604020202020204" pitchFamily="34" charset="0"/>
                          <a:ea typeface="Arial MT"/>
                          <a:cs typeface="Arial MT"/>
                        </a:rPr>
                        <a:t>CIX (Autoavaliação</a:t>
                      </a:r>
                      <a:endParaRPr lang="pt-BR" sz="1100">
                        <a:effectLst/>
                        <a:latin typeface="Arial MT"/>
                        <a:ea typeface="Arial MT"/>
                        <a:cs typeface="Arial MT"/>
                      </a:endParaRPr>
                    </a:p>
                    <a:p>
                      <a:pPr algn="ctr"/>
                      <a:r>
                        <a:rPr lang="pt-PT" sz="1100" b="1">
                          <a:effectLst/>
                          <a:latin typeface="Arial" panose="020B0604020202020204" pitchFamily="34" charset="0"/>
                          <a:ea typeface="Arial MT"/>
                          <a:cs typeface="Arial MT"/>
                        </a:rPr>
                        <a:t>da saúde)</a:t>
                      </a:r>
                      <a:endParaRPr lang="pt-BR" sz="1100">
                        <a:effectLst/>
                        <a:latin typeface="Arial MT"/>
                        <a:ea typeface="Arial MT"/>
                        <a:cs typeface="Arial M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b="1">
                          <a:effectLst/>
                          <a:latin typeface="Arial" panose="020B0604020202020204" pitchFamily="34" charset="0"/>
                          <a:ea typeface="Arial MT"/>
                          <a:cs typeface="Arial MT"/>
                        </a:rPr>
                        <a:t>CIX (Multimorbidade)</a:t>
                      </a:r>
                      <a:endParaRPr lang="pt-BR" sz="1100">
                        <a:effectLst/>
                        <a:latin typeface="Arial MT"/>
                        <a:ea typeface="Arial MT"/>
                        <a:cs typeface="Arial M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3417019136"/>
                  </a:ext>
                </a:extLst>
              </a:tr>
              <a:tr h="0">
                <a:tc>
                  <a:txBody>
                    <a:bodyPr/>
                    <a:lstStyle/>
                    <a:p>
                      <a:r>
                        <a:rPr lang="pt-PT" sz="1100" i="1">
                          <a:effectLst/>
                          <a:latin typeface="Arial" panose="020B0604020202020204" pitchFamily="34" charset="0"/>
                          <a:ea typeface="Arial MT"/>
                          <a:cs typeface="Arial MT"/>
                        </a:rPr>
                        <a:t>Região Norte</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dirty="0">
                          <a:effectLst/>
                          <a:latin typeface="Arial" panose="020B0604020202020204" pitchFamily="34" charset="0"/>
                          <a:ea typeface="Arial MT"/>
                          <a:cs typeface="Arial MT"/>
                        </a:rPr>
                        <a:t> </a:t>
                      </a:r>
                      <a:endParaRPr lang="pt-BR" sz="1100" dirty="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dirty="0">
                          <a:effectLst/>
                          <a:latin typeface="Arial" panose="020B0604020202020204" pitchFamily="34" charset="0"/>
                          <a:ea typeface="Arial MT"/>
                          <a:cs typeface="Arial MT"/>
                        </a:rPr>
                        <a:t> </a:t>
                      </a:r>
                      <a:endParaRPr lang="pt-BR" sz="1100" dirty="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630290612"/>
                  </a:ext>
                </a:extLst>
              </a:tr>
              <a:tr h="0">
                <a:tc>
                  <a:txBody>
                    <a:bodyPr/>
                    <a:lstStyle/>
                    <a:p>
                      <a:r>
                        <a:rPr lang="pt-PT" sz="1100">
                          <a:effectLst/>
                          <a:latin typeface="Arial" panose="020B0604020202020204" pitchFamily="34" charset="0"/>
                          <a:ea typeface="Arial MT"/>
                          <a:cs typeface="Arial MT"/>
                        </a:rPr>
                        <a:t>   RO</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0,0951</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dirty="0">
                          <a:effectLst/>
                          <a:latin typeface="Arial" panose="020B0604020202020204" pitchFamily="34" charset="0"/>
                          <a:ea typeface="Arial MT"/>
                          <a:cs typeface="Arial MT"/>
                        </a:rPr>
                        <a:t>0,0354</a:t>
                      </a:r>
                      <a:endParaRPr lang="pt-BR" sz="1100" dirty="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3876702870"/>
                  </a:ext>
                </a:extLst>
              </a:tr>
              <a:tr h="0">
                <a:tc>
                  <a:txBody>
                    <a:bodyPr/>
                    <a:lstStyle/>
                    <a:p>
                      <a:r>
                        <a:rPr lang="pt-PT" sz="1100">
                          <a:effectLst/>
                          <a:latin typeface="Arial" panose="020B0604020202020204" pitchFamily="34" charset="0"/>
                          <a:ea typeface="Arial MT"/>
                          <a:cs typeface="Arial MT"/>
                        </a:rPr>
                        <a:t>   AC</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0,1016</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0,0513</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589515122"/>
                  </a:ext>
                </a:extLst>
              </a:tr>
              <a:tr h="0">
                <a:tc>
                  <a:txBody>
                    <a:bodyPr/>
                    <a:lstStyle/>
                    <a:p>
                      <a:r>
                        <a:rPr lang="pt-PT" sz="1100">
                          <a:effectLst/>
                          <a:latin typeface="Arial" panose="020B0604020202020204" pitchFamily="34" charset="0"/>
                          <a:ea typeface="Arial MT"/>
                          <a:cs typeface="Arial MT"/>
                        </a:rPr>
                        <a:t>   AM</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0,0587</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0,0291</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3131746643"/>
                  </a:ext>
                </a:extLst>
              </a:tr>
              <a:tr h="0">
                <a:tc>
                  <a:txBody>
                    <a:bodyPr/>
                    <a:lstStyle/>
                    <a:p>
                      <a:r>
                        <a:rPr lang="pt-PT" sz="1100">
                          <a:effectLst/>
                          <a:latin typeface="Arial" panose="020B0604020202020204" pitchFamily="34" charset="0"/>
                          <a:ea typeface="Arial MT"/>
                          <a:cs typeface="Arial MT"/>
                        </a:rPr>
                        <a:t>   RR</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0,0709</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0,0333</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082751612"/>
                  </a:ext>
                </a:extLst>
              </a:tr>
              <a:tr h="0">
                <a:tc>
                  <a:txBody>
                    <a:bodyPr/>
                    <a:lstStyle/>
                    <a:p>
                      <a:r>
                        <a:rPr lang="pt-PT" sz="1100">
                          <a:effectLst/>
                          <a:latin typeface="Arial" panose="020B0604020202020204" pitchFamily="34" charset="0"/>
                          <a:ea typeface="Arial MT"/>
                          <a:cs typeface="Arial MT"/>
                        </a:rPr>
                        <a:t>   PA</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0,0848</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0,0455</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170423532"/>
                  </a:ext>
                </a:extLst>
              </a:tr>
              <a:tr h="0">
                <a:tc>
                  <a:txBody>
                    <a:bodyPr/>
                    <a:lstStyle/>
                    <a:p>
                      <a:r>
                        <a:rPr lang="pt-PT" sz="1100">
                          <a:effectLst/>
                          <a:latin typeface="Arial" panose="020B0604020202020204" pitchFamily="34" charset="0"/>
                          <a:ea typeface="Arial MT"/>
                          <a:cs typeface="Arial MT"/>
                        </a:rPr>
                        <a:t>   AP</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0,0879</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0,0361</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881483432"/>
                  </a:ext>
                </a:extLst>
              </a:tr>
              <a:tr h="0">
                <a:tc>
                  <a:txBody>
                    <a:bodyPr/>
                    <a:lstStyle/>
                    <a:p>
                      <a:r>
                        <a:rPr lang="pt-PT" sz="1100">
                          <a:effectLst/>
                          <a:latin typeface="Arial" panose="020B0604020202020204" pitchFamily="34" charset="0"/>
                          <a:ea typeface="Arial MT"/>
                          <a:cs typeface="Arial MT"/>
                        </a:rPr>
                        <a:t>   TO</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0,0805</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0,0493</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512428697"/>
                  </a:ext>
                </a:extLst>
              </a:tr>
              <a:tr h="0">
                <a:tc>
                  <a:txBody>
                    <a:bodyPr/>
                    <a:lstStyle/>
                    <a:p>
                      <a:r>
                        <a:rPr lang="pt-PT" sz="1100" i="1">
                          <a:effectLst/>
                          <a:latin typeface="Arial" panose="020B0604020202020204" pitchFamily="34" charset="0"/>
                          <a:ea typeface="Arial MT"/>
                          <a:cs typeface="Arial MT"/>
                        </a:rPr>
                        <a:t>Região Nordeste</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 </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 </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317345815"/>
                  </a:ext>
                </a:extLst>
              </a:tr>
              <a:tr h="0">
                <a:tc>
                  <a:txBody>
                    <a:bodyPr/>
                    <a:lstStyle/>
                    <a:p>
                      <a:r>
                        <a:rPr lang="pt-PT" sz="1100">
                          <a:effectLst/>
                          <a:latin typeface="Arial" panose="020B0604020202020204" pitchFamily="34" charset="0"/>
                          <a:ea typeface="Arial MT"/>
                          <a:cs typeface="Arial MT"/>
                        </a:rPr>
                        <a:t>   MA</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0,1389</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0,0584</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3100784043"/>
                  </a:ext>
                </a:extLst>
              </a:tr>
              <a:tr h="0">
                <a:tc>
                  <a:txBody>
                    <a:bodyPr/>
                    <a:lstStyle/>
                    <a:p>
                      <a:r>
                        <a:rPr lang="pt-PT" sz="1100">
                          <a:effectLst/>
                          <a:latin typeface="Arial" panose="020B0604020202020204" pitchFamily="34" charset="0"/>
                          <a:ea typeface="Arial MT"/>
                          <a:cs typeface="Arial MT"/>
                        </a:rPr>
                        <a:t>   PI</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0,0895</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0,0419</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588017889"/>
                  </a:ext>
                </a:extLst>
              </a:tr>
              <a:tr h="0">
                <a:tc>
                  <a:txBody>
                    <a:bodyPr/>
                    <a:lstStyle/>
                    <a:p>
                      <a:r>
                        <a:rPr lang="pt-PT" sz="1100">
                          <a:effectLst/>
                          <a:latin typeface="Arial" panose="020B0604020202020204" pitchFamily="34" charset="0"/>
                          <a:ea typeface="Arial MT"/>
                          <a:cs typeface="Arial MT"/>
                        </a:rPr>
                        <a:t>   CE</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0,1066</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0,0592</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387795595"/>
                  </a:ext>
                </a:extLst>
              </a:tr>
              <a:tr h="0">
                <a:tc>
                  <a:txBody>
                    <a:bodyPr/>
                    <a:lstStyle/>
                    <a:p>
                      <a:r>
                        <a:rPr lang="pt-PT" sz="1100">
                          <a:effectLst/>
                          <a:latin typeface="Arial" panose="020B0604020202020204" pitchFamily="34" charset="0"/>
                          <a:ea typeface="Arial MT"/>
                          <a:cs typeface="Arial MT"/>
                        </a:rPr>
                        <a:t>   RN</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0,1147</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0,0258</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522762545"/>
                  </a:ext>
                </a:extLst>
              </a:tr>
              <a:tr h="0">
                <a:tc>
                  <a:txBody>
                    <a:bodyPr/>
                    <a:lstStyle/>
                    <a:p>
                      <a:r>
                        <a:rPr lang="pt-PT" sz="1100">
                          <a:effectLst/>
                          <a:latin typeface="Arial" panose="020B0604020202020204" pitchFamily="34" charset="0"/>
                          <a:ea typeface="Arial MT"/>
                          <a:cs typeface="Arial MT"/>
                        </a:rPr>
                        <a:t>   PB</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0,1119</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0,0619</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538715176"/>
                  </a:ext>
                </a:extLst>
              </a:tr>
              <a:tr h="0">
                <a:tc>
                  <a:txBody>
                    <a:bodyPr/>
                    <a:lstStyle/>
                    <a:p>
                      <a:r>
                        <a:rPr lang="pt-PT" sz="1100">
                          <a:effectLst/>
                          <a:latin typeface="Arial" panose="020B0604020202020204" pitchFamily="34" charset="0"/>
                          <a:ea typeface="Arial MT"/>
                          <a:cs typeface="Arial MT"/>
                        </a:rPr>
                        <a:t>   PE</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0,0987</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0,0483</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3885982582"/>
                  </a:ext>
                </a:extLst>
              </a:tr>
              <a:tr h="0">
                <a:tc>
                  <a:txBody>
                    <a:bodyPr/>
                    <a:lstStyle/>
                    <a:p>
                      <a:r>
                        <a:rPr lang="pt-PT" sz="1100">
                          <a:effectLst/>
                          <a:latin typeface="Arial" panose="020B0604020202020204" pitchFamily="34" charset="0"/>
                          <a:ea typeface="Arial MT"/>
                          <a:cs typeface="Arial MT"/>
                        </a:rPr>
                        <a:t>   AL</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0,1184</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0,0569</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060425640"/>
                  </a:ext>
                </a:extLst>
              </a:tr>
              <a:tr h="0">
                <a:tc>
                  <a:txBody>
                    <a:bodyPr/>
                    <a:lstStyle/>
                    <a:p>
                      <a:r>
                        <a:rPr lang="pt-PT" sz="1100">
                          <a:effectLst/>
                          <a:latin typeface="Arial" panose="020B0604020202020204" pitchFamily="34" charset="0"/>
                          <a:ea typeface="Arial MT"/>
                          <a:cs typeface="Arial MT"/>
                        </a:rPr>
                        <a:t>   SE</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0,0864</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0,0536</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797920924"/>
                  </a:ext>
                </a:extLst>
              </a:tr>
              <a:tr h="0">
                <a:tc>
                  <a:txBody>
                    <a:bodyPr/>
                    <a:lstStyle/>
                    <a:p>
                      <a:r>
                        <a:rPr lang="pt-PT" sz="1100">
                          <a:effectLst/>
                          <a:latin typeface="Arial" panose="020B0604020202020204" pitchFamily="34" charset="0"/>
                          <a:ea typeface="Arial MT"/>
                          <a:cs typeface="Arial MT"/>
                        </a:rPr>
                        <a:t>   BA</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0,1083</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dirty="0">
                          <a:effectLst/>
                          <a:latin typeface="Arial" panose="020B0604020202020204" pitchFamily="34" charset="0"/>
                          <a:ea typeface="Arial MT"/>
                          <a:cs typeface="Arial MT"/>
                        </a:rPr>
                        <a:t>0,0540</a:t>
                      </a:r>
                      <a:endParaRPr lang="pt-BR" sz="1100" dirty="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742294064"/>
                  </a:ext>
                </a:extLst>
              </a:tr>
            </a:tbl>
          </a:graphicData>
        </a:graphic>
      </p:graphicFrame>
      <p:graphicFrame>
        <p:nvGraphicFramePr>
          <p:cNvPr id="4" name="Tabela 3">
            <a:extLst>
              <a:ext uri="{FF2B5EF4-FFF2-40B4-BE49-F238E27FC236}">
                <a16:creationId xmlns="" xmlns:a16="http://schemas.microsoft.com/office/drawing/2014/main" id="{CD5F2EDA-E81A-0EB7-4443-4C14652E7F0A}"/>
              </a:ext>
            </a:extLst>
          </p:cNvPr>
          <p:cNvGraphicFramePr>
            <a:graphicFrameLocks noGrp="1"/>
          </p:cNvGraphicFramePr>
          <p:nvPr>
            <p:extLst>
              <p:ext uri="{D42A27DB-BD31-4B8C-83A1-F6EECF244321}">
                <p14:modId xmlns="" xmlns:p14="http://schemas.microsoft.com/office/powerpoint/2010/main" val="1094645613"/>
              </p:ext>
            </p:extLst>
          </p:nvPr>
        </p:nvGraphicFramePr>
        <p:xfrm>
          <a:off x="6426562" y="1918016"/>
          <a:ext cx="4302760" cy="3021965"/>
        </p:xfrm>
        <a:graphic>
          <a:graphicData uri="http://schemas.openxmlformats.org/drawingml/2006/table">
            <a:tbl>
              <a:tblPr firstRow="1" firstCol="1" bandRow="1"/>
              <a:tblGrid>
                <a:gridCol w="1710690">
                  <a:extLst>
                    <a:ext uri="{9D8B030D-6E8A-4147-A177-3AD203B41FA5}">
                      <a16:colId xmlns="" xmlns:a16="http://schemas.microsoft.com/office/drawing/2014/main" val="3092643267"/>
                    </a:ext>
                  </a:extLst>
                </a:gridCol>
                <a:gridCol w="1296035">
                  <a:extLst>
                    <a:ext uri="{9D8B030D-6E8A-4147-A177-3AD203B41FA5}">
                      <a16:colId xmlns="" xmlns:a16="http://schemas.microsoft.com/office/drawing/2014/main" val="3237264677"/>
                    </a:ext>
                  </a:extLst>
                </a:gridCol>
                <a:gridCol w="1296035">
                  <a:extLst>
                    <a:ext uri="{9D8B030D-6E8A-4147-A177-3AD203B41FA5}">
                      <a16:colId xmlns="" xmlns:a16="http://schemas.microsoft.com/office/drawing/2014/main" val="2630301635"/>
                    </a:ext>
                  </a:extLst>
                </a:gridCol>
              </a:tblGrid>
              <a:tr h="675005">
                <a:tc>
                  <a:txBody>
                    <a:bodyPr/>
                    <a:lstStyle/>
                    <a:p>
                      <a:r>
                        <a:rPr lang="pt-PT" sz="1100" b="1">
                          <a:effectLst/>
                          <a:latin typeface="Arial" panose="020B0604020202020204" pitchFamily="34" charset="0"/>
                          <a:ea typeface="Arial MT"/>
                          <a:cs typeface="Arial MT"/>
                        </a:rPr>
                        <a:t>Unidades da Federação</a:t>
                      </a:r>
                      <a:endParaRPr lang="pt-BR" sz="1100">
                        <a:effectLst/>
                        <a:latin typeface="Arial MT"/>
                        <a:ea typeface="Arial MT"/>
                        <a:cs typeface="Arial M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b="1">
                          <a:effectLst/>
                          <a:latin typeface="Arial" panose="020B0604020202020204" pitchFamily="34" charset="0"/>
                          <a:ea typeface="Arial MT"/>
                          <a:cs typeface="Arial MT"/>
                        </a:rPr>
                        <a:t>CIX (Autoavaliação</a:t>
                      </a:r>
                      <a:endParaRPr lang="pt-BR" sz="1100">
                        <a:effectLst/>
                        <a:latin typeface="Arial MT"/>
                        <a:ea typeface="Arial MT"/>
                        <a:cs typeface="Arial MT"/>
                      </a:endParaRPr>
                    </a:p>
                    <a:p>
                      <a:pPr algn="ctr"/>
                      <a:r>
                        <a:rPr lang="pt-PT" sz="1100" b="1">
                          <a:effectLst/>
                          <a:latin typeface="Arial" panose="020B0604020202020204" pitchFamily="34" charset="0"/>
                          <a:ea typeface="Arial MT"/>
                          <a:cs typeface="Arial MT"/>
                        </a:rPr>
                        <a:t>da saúde)</a:t>
                      </a:r>
                      <a:endParaRPr lang="pt-BR" sz="1100">
                        <a:effectLst/>
                        <a:latin typeface="Arial MT"/>
                        <a:ea typeface="Arial MT"/>
                        <a:cs typeface="Arial M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b="1">
                          <a:effectLst/>
                          <a:latin typeface="Arial" panose="020B0604020202020204" pitchFamily="34" charset="0"/>
                          <a:ea typeface="Arial MT"/>
                          <a:cs typeface="Arial MT"/>
                        </a:rPr>
                        <a:t>CIX (Multimorbidade)</a:t>
                      </a:r>
                      <a:endParaRPr lang="pt-BR" sz="1100">
                        <a:effectLst/>
                        <a:latin typeface="Arial MT"/>
                        <a:ea typeface="Arial MT"/>
                        <a:cs typeface="Arial M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4227250264"/>
                  </a:ext>
                </a:extLst>
              </a:tr>
              <a:tr h="0">
                <a:tc>
                  <a:txBody>
                    <a:bodyPr/>
                    <a:lstStyle/>
                    <a:p>
                      <a:r>
                        <a:rPr lang="pt-PT" sz="1100" i="1">
                          <a:effectLst/>
                          <a:latin typeface="Arial" panose="020B0604020202020204" pitchFamily="34" charset="0"/>
                          <a:ea typeface="Arial MT"/>
                          <a:cs typeface="Arial MT"/>
                        </a:rPr>
                        <a:t>Região Sudeste</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 </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 </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309158814"/>
                  </a:ext>
                </a:extLst>
              </a:tr>
              <a:tr h="0">
                <a:tc>
                  <a:txBody>
                    <a:bodyPr/>
                    <a:lstStyle/>
                    <a:p>
                      <a:r>
                        <a:rPr lang="pt-PT" sz="1100">
                          <a:effectLst/>
                          <a:latin typeface="Arial" panose="020B0604020202020204" pitchFamily="34" charset="0"/>
                          <a:ea typeface="Arial MT"/>
                          <a:cs typeface="Arial MT"/>
                        </a:rPr>
                        <a:t>   MG</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0,0956</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0,0772</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616925488"/>
                  </a:ext>
                </a:extLst>
              </a:tr>
              <a:tr h="0">
                <a:tc>
                  <a:txBody>
                    <a:bodyPr/>
                    <a:lstStyle/>
                    <a:p>
                      <a:r>
                        <a:rPr lang="pt-PT" sz="1100">
                          <a:effectLst/>
                          <a:latin typeface="Arial" panose="020B0604020202020204" pitchFamily="34" charset="0"/>
                          <a:ea typeface="Arial MT"/>
                          <a:cs typeface="Arial MT"/>
                        </a:rPr>
                        <a:t>   ES</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0,1016</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0,0618</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3796671686"/>
                  </a:ext>
                </a:extLst>
              </a:tr>
              <a:tr h="0">
                <a:tc>
                  <a:txBody>
                    <a:bodyPr/>
                    <a:lstStyle/>
                    <a:p>
                      <a:r>
                        <a:rPr lang="pt-PT" sz="1100">
                          <a:effectLst/>
                          <a:latin typeface="Arial" panose="020B0604020202020204" pitchFamily="34" charset="0"/>
                          <a:ea typeface="Arial MT"/>
                          <a:cs typeface="Arial MT"/>
                        </a:rPr>
                        <a:t>   RJ</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0,0728</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0,0435</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3759625418"/>
                  </a:ext>
                </a:extLst>
              </a:tr>
              <a:tr h="0">
                <a:tc>
                  <a:txBody>
                    <a:bodyPr/>
                    <a:lstStyle/>
                    <a:p>
                      <a:r>
                        <a:rPr lang="pt-PT" sz="1100">
                          <a:effectLst/>
                          <a:latin typeface="Arial" panose="020B0604020202020204" pitchFamily="34" charset="0"/>
                          <a:ea typeface="Arial MT"/>
                          <a:cs typeface="Arial MT"/>
                        </a:rPr>
                        <a:t>   SP</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0,0805</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0,0528</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543284487"/>
                  </a:ext>
                </a:extLst>
              </a:tr>
              <a:tr h="0">
                <a:tc>
                  <a:txBody>
                    <a:bodyPr/>
                    <a:lstStyle/>
                    <a:p>
                      <a:r>
                        <a:rPr lang="pt-PT" sz="1100" i="1">
                          <a:effectLst/>
                          <a:latin typeface="Arial" panose="020B0604020202020204" pitchFamily="34" charset="0"/>
                          <a:ea typeface="Arial MT"/>
                          <a:cs typeface="Arial MT"/>
                        </a:rPr>
                        <a:t>Região Sul</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 </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 </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848020110"/>
                  </a:ext>
                </a:extLst>
              </a:tr>
              <a:tr h="0">
                <a:tc>
                  <a:txBody>
                    <a:bodyPr/>
                    <a:lstStyle/>
                    <a:p>
                      <a:r>
                        <a:rPr lang="pt-PT" sz="1100">
                          <a:effectLst/>
                          <a:latin typeface="Arial" panose="020B0604020202020204" pitchFamily="34" charset="0"/>
                          <a:ea typeface="Arial MT"/>
                          <a:cs typeface="Arial MT"/>
                        </a:rPr>
                        <a:t>   PR</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0,1002</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0,0528</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4043338022"/>
                  </a:ext>
                </a:extLst>
              </a:tr>
              <a:tr h="0">
                <a:tc>
                  <a:txBody>
                    <a:bodyPr/>
                    <a:lstStyle/>
                    <a:p>
                      <a:r>
                        <a:rPr lang="pt-PT" sz="1100">
                          <a:effectLst/>
                          <a:latin typeface="Arial" panose="020B0604020202020204" pitchFamily="34" charset="0"/>
                          <a:ea typeface="Arial MT"/>
                          <a:cs typeface="Arial MT"/>
                        </a:rPr>
                        <a:t>   SC</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0,0868</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0,0741</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445812720"/>
                  </a:ext>
                </a:extLst>
              </a:tr>
              <a:tr h="0">
                <a:tc>
                  <a:txBody>
                    <a:bodyPr/>
                    <a:lstStyle/>
                    <a:p>
                      <a:r>
                        <a:rPr lang="pt-PT" sz="1100">
                          <a:effectLst/>
                          <a:latin typeface="Arial" panose="020B0604020202020204" pitchFamily="34" charset="0"/>
                          <a:ea typeface="Arial MT"/>
                          <a:cs typeface="Arial MT"/>
                        </a:rPr>
                        <a:t>   RS</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0,1078</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0,0953</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4139203830"/>
                  </a:ext>
                </a:extLst>
              </a:tr>
              <a:tr h="0">
                <a:tc>
                  <a:txBody>
                    <a:bodyPr/>
                    <a:lstStyle/>
                    <a:p>
                      <a:r>
                        <a:rPr lang="pt-PT" sz="1100" i="1">
                          <a:effectLst/>
                          <a:latin typeface="Arial" panose="020B0604020202020204" pitchFamily="34" charset="0"/>
                          <a:ea typeface="Arial MT"/>
                          <a:cs typeface="Arial MT"/>
                        </a:rPr>
                        <a:t>Região Centro-Oeste</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 </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 </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3634082093"/>
                  </a:ext>
                </a:extLst>
              </a:tr>
              <a:tr h="0">
                <a:tc>
                  <a:txBody>
                    <a:bodyPr/>
                    <a:lstStyle/>
                    <a:p>
                      <a:r>
                        <a:rPr lang="pt-PT" sz="1100">
                          <a:effectLst/>
                          <a:latin typeface="Arial" panose="020B0604020202020204" pitchFamily="34" charset="0"/>
                          <a:ea typeface="Arial MT"/>
                          <a:cs typeface="Arial MT"/>
                        </a:rPr>
                        <a:t>   MS</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0,0824</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0,0953</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3263731001"/>
                  </a:ext>
                </a:extLst>
              </a:tr>
              <a:tr h="0">
                <a:tc>
                  <a:txBody>
                    <a:bodyPr/>
                    <a:lstStyle/>
                    <a:p>
                      <a:r>
                        <a:rPr lang="pt-PT" sz="1100">
                          <a:effectLst/>
                          <a:latin typeface="Arial" panose="020B0604020202020204" pitchFamily="34" charset="0"/>
                          <a:ea typeface="Arial MT"/>
                          <a:cs typeface="Arial MT"/>
                        </a:rPr>
                        <a:t>   MT</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0,0951</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0,0535</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3224419031"/>
                  </a:ext>
                </a:extLst>
              </a:tr>
              <a:tr h="0">
                <a:tc>
                  <a:txBody>
                    <a:bodyPr/>
                    <a:lstStyle/>
                    <a:p>
                      <a:r>
                        <a:rPr lang="pt-PT" sz="1100">
                          <a:effectLst/>
                          <a:latin typeface="Arial" panose="020B0604020202020204" pitchFamily="34" charset="0"/>
                          <a:ea typeface="Arial MT"/>
                          <a:cs typeface="Arial MT"/>
                        </a:rPr>
                        <a:t>   GO</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0,0986</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a:effectLst/>
                          <a:latin typeface="Arial" panose="020B0604020202020204" pitchFamily="34" charset="0"/>
                          <a:ea typeface="Arial MT"/>
                          <a:cs typeface="Arial MT"/>
                        </a:rPr>
                        <a:t>0,0427</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71291689"/>
                  </a:ext>
                </a:extLst>
              </a:tr>
              <a:tr h="0">
                <a:tc>
                  <a:txBody>
                    <a:bodyPr/>
                    <a:lstStyle/>
                    <a:p>
                      <a:r>
                        <a:rPr lang="pt-PT" sz="1100">
                          <a:effectLst/>
                          <a:latin typeface="Arial" panose="020B0604020202020204" pitchFamily="34" charset="0"/>
                          <a:ea typeface="Arial MT"/>
                          <a:cs typeface="Arial MT"/>
                        </a:rPr>
                        <a:t>   DF</a:t>
                      </a:r>
                      <a:endParaRPr lang="pt-BR" sz="110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dirty="0">
                          <a:effectLst/>
                          <a:latin typeface="Arial" panose="020B0604020202020204" pitchFamily="34" charset="0"/>
                          <a:ea typeface="Arial MT"/>
                          <a:cs typeface="Arial MT"/>
                        </a:rPr>
                        <a:t>0,0554</a:t>
                      </a:r>
                      <a:endParaRPr lang="pt-BR" sz="1100" dirty="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pt-PT" sz="1100" dirty="0">
                          <a:effectLst/>
                          <a:latin typeface="Arial" panose="020B0604020202020204" pitchFamily="34" charset="0"/>
                          <a:ea typeface="Arial MT"/>
                          <a:cs typeface="Arial MT"/>
                        </a:rPr>
                        <a:t>0,0297</a:t>
                      </a:r>
                      <a:endParaRPr lang="pt-BR" sz="1100" dirty="0">
                        <a:effectLst/>
                        <a:latin typeface="Arial MT"/>
                        <a:ea typeface="Arial MT"/>
                        <a:cs typeface="Arial 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636937027"/>
                  </a:ext>
                </a:extLst>
              </a:tr>
            </a:tbl>
          </a:graphicData>
        </a:graphic>
      </p:graphicFrame>
      <p:sp>
        <p:nvSpPr>
          <p:cNvPr id="8" name="CaixaDeTexto 7">
            <a:extLst>
              <a:ext uri="{FF2B5EF4-FFF2-40B4-BE49-F238E27FC236}">
                <a16:creationId xmlns="" xmlns:a16="http://schemas.microsoft.com/office/drawing/2014/main" id="{BE2AE071-22A5-C2F1-B7F1-6E945D239373}"/>
              </a:ext>
            </a:extLst>
          </p:cNvPr>
          <p:cNvSpPr txBox="1"/>
          <p:nvPr/>
        </p:nvSpPr>
        <p:spPr>
          <a:xfrm>
            <a:off x="1510757" y="795810"/>
            <a:ext cx="4206602" cy="738664"/>
          </a:xfrm>
          <a:prstGeom prst="rect">
            <a:avLst/>
          </a:prstGeom>
          <a:noFill/>
        </p:spPr>
        <p:txBody>
          <a:bodyPr wrap="square" rtlCol="0">
            <a:spAutoFit/>
          </a:bodyPr>
          <a:lstStyle/>
          <a:p>
            <a:pPr algn="ctr"/>
            <a:r>
              <a:rPr lang="pt-BR" sz="1400" b="1" dirty="0">
                <a:latin typeface="Arial" panose="020B0604020202020204" pitchFamily="34" charset="0"/>
                <a:cs typeface="Arial" panose="020B0604020202020204" pitchFamily="34" charset="0"/>
              </a:rPr>
              <a:t>Tabela 1:</a:t>
            </a:r>
            <a:r>
              <a:rPr lang="pt-BR" sz="1400" dirty="0">
                <a:latin typeface="Arial" panose="020B0604020202020204" pitchFamily="34" charset="0"/>
                <a:cs typeface="Arial" panose="020B0604020202020204" pitchFamily="34" charset="0"/>
              </a:rPr>
              <a:t> Desigualdade Social em Saúde por Unidade da Federação entre Idosos Brasileiros. Brasil, 2019. </a:t>
            </a:r>
          </a:p>
        </p:txBody>
      </p:sp>
      <p:sp>
        <p:nvSpPr>
          <p:cNvPr id="9" name="CaixaDeTexto 8">
            <a:extLst>
              <a:ext uri="{FF2B5EF4-FFF2-40B4-BE49-F238E27FC236}">
                <a16:creationId xmlns="" xmlns:a16="http://schemas.microsoft.com/office/drawing/2014/main" id="{94F1D45C-C089-F501-CCBB-4E0DF097D65E}"/>
              </a:ext>
            </a:extLst>
          </p:cNvPr>
          <p:cNvSpPr txBox="1"/>
          <p:nvPr/>
        </p:nvSpPr>
        <p:spPr>
          <a:xfrm>
            <a:off x="6426562" y="1595437"/>
            <a:ext cx="4206602" cy="307777"/>
          </a:xfrm>
          <a:prstGeom prst="rect">
            <a:avLst/>
          </a:prstGeom>
          <a:noFill/>
        </p:spPr>
        <p:txBody>
          <a:bodyPr wrap="square" rtlCol="0">
            <a:spAutoFit/>
          </a:bodyPr>
          <a:lstStyle/>
          <a:p>
            <a:r>
              <a:rPr lang="pt-BR" sz="1400" b="1" dirty="0">
                <a:latin typeface="Arial" panose="020B0604020202020204" pitchFamily="34" charset="0"/>
                <a:cs typeface="Arial" panose="020B0604020202020204" pitchFamily="34" charset="0"/>
              </a:rPr>
              <a:t>Tabela 1 </a:t>
            </a:r>
            <a:r>
              <a:rPr lang="pt-BR" sz="1200" i="1" dirty="0">
                <a:latin typeface="Arial" panose="020B0604020202020204" pitchFamily="34" charset="0"/>
                <a:cs typeface="Arial" panose="020B0604020202020204" pitchFamily="34" charset="0"/>
              </a:rPr>
              <a:t>(continuação)</a:t>
            </a:r>
          </a:p>
        </p:txBody>
      </p:sp>
      <p:sp>
        <p:nvSpPr>
          <p:cNvPr id="7" name="CaixaDeTexto 6">
            <a:extLst>
              <a:ext uri="{FF2B5EF4-FFF2-40B4-BE49-F238E27FC236}">
                <a16:creationId xmlns="" xmlns:a16="http://schemas.microsoft.com/office/drawing/2014/main" id="{548DF15D-666F-E2BF-06A2-E742FFDBF3B5}"/>
              </a:ext>
            </a:extLst>
          </p:cNvPr>
          <p:cNvSpPr txBox="1"/>
          <p:nvPr/>
        </p:nvSpPr>
        <p:spPr>
          <a:xfrm>
            <a:off x="6426562" y="4966108"/>
            <a:ext cx="3161575" cy="276999"/>
          </a:xfrm>
          <a:prstGeom prst="rect">
            <a:avLst/>
          </a:prstGeom>
          <a:noFill/>
        </p:spPr>
        <p:txBody>
          <a:bodyPr wrap="square" rtlCol="0">
            <a:spAutoFit/>
          </a:bodyPr>
          <a:lstStyle/>
          <a:p>
            <a:r>
              <a:rPr lang="pt-BR" sz="1200" i="1" dirty="0"/>
              <a:t>CIX: Índice de Concentração</a:t>
            </a:r>
          </a:p>
        </p:txBody>
      </p:sp>
      <p:sp>
        <p:nvSpPr>
          <p:cNvPr id="10" name="Seta: para a Direita 9">
            <a:extLst>
              <a:ext uri="{FF2B5EF4-FFF2-40B4-BE49-F238E27FC236}">
                <a16:creationId xmlns="" xmlns:a16="http://schemas.microsoft.com/office/drawing/2014/main" id="{999EA58A-0606-F027-D2FB-DEAE51073439}"/>
              </a:ext>
            </a:extLst>
          </p:cNvPr>
          <p:cNvSpPr/>
          <p:nvPr/>
        </p:nvSpPr>
        <p:spPr>
          <a:xfrm>
            <a:off x="8305800" y="4802051"/>
            <a:ext cx="191589" cy="78377"/>
          </a:xfrm>
          <a:prstGeom prst="rightArrow">
            <a:avLst/>
          </a:prstGeom>
          <a:solidFill>
            <a:schemeClr val="accent6">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Seta: para a Direita 11">
            <a:extLst>
              <a:ext uri="{FF2B5EF4-FFF2-40B4-BE49-F238E27FC236}">
                <a16:creationId xmlns="" xmlns:a16="http://schemas.microsoft.com/office/drawing/2014/main" id="{06B2B3C6-BC54-4CA0-7E59-F4E67DB097A2}"/>
              </a:ext>
            </a:extLst>
          </p:cNvPr>
          <p:cNvSpPr/>
          <p:nvPr/>
        </p:nvSpPr>
        <p:spPr>
          <a:xfrm>
            <a:off x="3357151" y="3801297"/>
            <a:ext cx="191589" cy="78377"/>
          </a:xfrm>
          <a:prstGeom prst="rightArrow">
            <a:avLst/>
          </a:prstGeom>
          <a:solidFill>
            <a:schemeClr val="accent6">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Seta: para a Direita 12">
            <a:extLst>
              <a:ext uri="{FF2B5EF4-FFF2-40B4-BE49-F238E27FC236}">
                <a16:creationId xmlns="" xmlns:a16="http://schemas.microsoft.com/office/drawing/2014/main" id="{2C28FEE8-CC37-1F7B-8C8C-0C259FB0225D}"/>
              </a:ext>
            </a:extLst>
          </p:cNvPr>
          <p:cNvSpPr/>
          <p:nvPr/>
        </p:nvSpPr>
        <p:spPr>
          <a:xfrm>
            <a:off x="4654732" y="4306388"/>
            <a:ext cx="191589" cy="78377"/>
          </a:xfrm>
          <a:prstGeom prst="rightArrow">
            <a:avLst/>
          </a:prstGeom>
          <a:solidFill>
            <a:schemeClr val="accent6">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Seta: para a Direita 13">
            <a:extLst>
              <a:ext uri="{FF2B5EF4-FFF2-40B4-BE49-F238E27FC236}">
                <a16:creationId xmlns="" xmlns:a16="http://schemas.microsoft.com/office/drawing/2014/main" id="{E93CF36D-1802-0260-932F-B0EB02A05C1F}"/>
              </a:ext>
            </a:extLst>
          </p:cNvPr>
          <p:cNvSpPr/>
          <p:nvPr/>
        </p:nvSpPr>
        <p:spPr>
          <a:xfrm>
            <a:off x="9614264" y="4328158"/>
            <a:ext cx="191589" cy="78377"/>
          </a:xfrm>
          <a:prstGeom prst="rightArrow">
            <a:avLst/>
          </a:prstGeom>
          <a:solidFill>
            <a:schemeClr val="accent6">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Título 1">
            <a:extLst>
              <a:ext uri="{FF2B5EF4-FFF2-40B4-BE49-F238E27FC236}">
                <a16:creationId xmlns="" xmlns:a16="http://schemas.microsoft.com/office/drawing/2014/main" id="{07FAF3B0-FBBB-B873-EA3A-81BE2C400851}"/>
              </a:ext>
            </a:extLst>
          </p:cNvPr>
          <p:cNvSpPr txBox="1">
            <a:spLocks/>
          </p:cNvSpPr>
          <p:nvPr/>
        </p:nvSpPr>
        <p:spPr>
          <a:xfrm>
            <a:off x="9059091" y="621858"/>
            <a:ext cx="2706189" cy="543284"/>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pt-BR" sz="2200" b="1" dirty="0">
                <a:latin typeface="Arial" pitchFamily="34" charset="0"/>
                <a:ea typeface="+mj-ea"/>
                <a:cs typeface="Arial" pitchFamily="34" charset="0"/>
              </a:rPr>
              <a:t>RESULTADOS</a:t>
            </a:r>
            <a:endParaRPr kumimoji="0" lang="pt-BR" sz="2200" b="1" i="0"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srcRect t="1125"/>
          <a:stretch>
            <a:fillRect/>
          </a:stretch>
        </p:blipFill>
        <p:spPr bwMode="auto">
          <a:xfrm>
            <a:off x="0" y="0"/>
            <a:ext cx="12192000" cy="6870376"/>
          </a:xfrm>
          <a:prstGeom prst="rect">
            <a:avLst/>
          </a:prstGeom>
          <a:noFill/>
          <a:ln w="9525">
            <a:noFill/>
            <a:miter lim="800000"/>
            <a:headEnd/>
            <a:tailEnd/>
          </a:ln>
          <a:effectLst/>
        </p:spPr>
      </p:pic>
      <p:sp>
        <p:nvSpPr>
          <p:cNvPr id="8" name="CaixaDeTexto 7">
            <a:extLst>
              <a:ext uri="{FF2B5EF4-FFF2-40B4-BE49-F238E27FC236}">
                <a16:creationId xmlns="" xmlns:a16="http://schemas.microsoft.com/office/drawing/2014/main" id="{988D2DD9-8FD7-51FB-89AE-8D6E31865395}"/>
              </a:ext>
            </a:extLst>
          </p:cNvPr>
          <p:cNvSpPr txBox="1"/>
          <p:nvPr/>
        </p:nvSpPr>
        <p:spPr>
          <a:xfrm>
            <a:off x="3431639" y="5082498"/>
            <a:ext cx="5328722" cy="307777"/>
          </a:xfrm>
          <a:prstGeom prst="rect">
            <a:avLst/>
          </a:prstGeom>
          <a:noFill/>
        </p:spPr>
        <p:txBody>
          <a:bodyPr wrap="square" rtlCol="0">
            <a:spAutoFit/>
          </a:bodyPr>
          <a:lstStyle/>
          <a:p>
            <a:pPr algn="ctr"/>
            <a:r>
              <a:rPr lang="pt-BR" sz="1400" b="1" dirty="0">
                <a:latin typeface="Arial" panose="020B0604020202020204" pitchFamily="34" charset="0"/>
                <a:cs typeface="Arial" panose="020B0604020202020204" pitchFamily="34" charset="0"/>
              </a:rPr>
              <a:t>Figura 2:</a:t>
            </a:r>
            <a:r>
              <a:rPr lang="pt-BR" sz="1400" dirty="0">
                <a:latin typeface="Arial" panose="020B0604020202020204" pitchFamily="34" charset="0"/>
                <a:cs typeface="Arial" panose="020B0604020202020204" pitchFamily="34" charset="0"/>
              </a:rPr>
              <a:t> Mapa temático da desigualdade social em saúde</a:t>
            </a:r>
          </a:p>
        </p:txBody>
      </p:sp>
      <p:grpSp>
        <p:nvGrpSpPr>
          <p:cNvPr id="11" name="Agrupar 10">
            <a:extLst>
              <a:ext uri="{FF2B5EF4-FFF2-40B4-BE49-F238E27FC236}">
                <a16:creationId xmlns="" xmlns:a16="http://schemas.microsoft.com/office/drawing/2014/main" id="{25FA711C-9909-2FCE-6484-669325F9A9D2}"/>
              </a:ext>
            </a:extLst>
          </p:cNvPr>
          <p:cNvGrpSpPr/>
          <p:nvPr/>
        </p:nvGrpSpPr>
        <p:grpSpPr>
          <a:xfrm>
            <a:off x="2395197" y="1497865"/>
            <a:ext cx="7471614" cy="3570187"/>
            <a:chOff x="2395197" y="1567537"/>
            <a:chExt cx="7471614" cy="3570187"/>
          </a:xfrm>
        </p:grpSpPr>
        <p:grpSp>
          <p:nvGrpSpPr>
            <p:cNvPr id="6" name="Agrupar 5">
              <a:extLst>
                <a:ext uri="{FF2B5EF4-FFF2-40B4-BE49-F238E27FC236}">
                  <a16:creationId xmlns="" xmlns:a16="http://schemas.microsoft.com/office/drawing/2014/main" id="{2A94AD08-9C7F-88F2-E022-8AE655657EB0}"/>
                </a:ext>
              </a:extLst>
            </p:cNvPr>
            <p:cNvGrpSpPr/>
            <p:nvPr/>
          </p:nvGrpSpPr>
          <p:grpSpPr>
            <a:xfrm>
              <a:off x="2395197" y="1567537"/>
              <a:ext cx="7401606" cy="3570187"/>
              <a:chOff x="2395197" y="1567537"/>
              <a:chExt cx="7401606" cy="3570187"/>
            </a:xfrm>
          </p:grpSpPr>
          <p:pic>
            <p:nvPicPr>
              <p:cNvPr id="3" name="Imagem 2">
                <a:extLst>
                  <a:ext uri="{FF2B5EF4-FFF2-40B4-BE49-F238E27FC236}">
                    <a16:creationId xmlns="" xmlns:a16="http://schemas.microsoft.com/office/drawing/2014/main" id="{062F1509-269E-A68C-FC28-9CACBDDF2C67}"/>
                  </a:ext>
                </a:extLst>
              </p:cNvPr>
              <p:cNvPicPr>
                <a:picLocks noChangeAspect="1"/>
              </p:cNvPicPr>
              <p:nvPr/>
            </p:nvPicPr>
            <p:blipFill>
              <a:blip r:embed="rId3" cstate="print"/>
              <a:stretch>
                <a:fillRect/>
              </a:stretch>
            </p:blipFill>
            <p:spPr>
              <a:xfrm>
                <a:off x="2395197" y="1567537"/>
                <a:ext cx="7401606" cy="3570187"/>
              </a:xfrm>
              <a:prstGeom prst="rect">
                <a:avLst/>
              </a:prstGeom>
            </p:spPr>
          </p:pic>
          <p:sp>
            <p:nvSpPr>
              <p:cNvPr id="4" name="Retângulo 3">
                <a:extLst>
                  <a:ext uri="{FF2B5EF4-FFF2-40B4-BE49-F238E27FC236}">
                    <a16:creationId xmlns="" xmlns:a16="http://schemas.microsoft.com/office/drawing/2014/main" id="{DD4EF154-7185-1C9B-AC66-E25EC9406D3D}"/>
                  </a:ext>
                </a:extLst>
              </p:cNvPr>
              <p:cNvSpPr/>
              <p:nvPr/>
            </p:nvSpPr>
            <p:spPr>
              <a:xfrm>
                <a:off x="3431639" y="1724297"/>
                <a:ext cx="670098" cy="24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a:extLst>
                  <a:ext uri="{FF2B5EF4-FFF2-40B4-BE49-F238E27FC236}">
                    <a16:creationId xmlns="" xmlns:a16="http://schemas.microsoft.com/office/drawing/2014/main" id="{A690212E-492D-1773-1E14-EA3955432207}"/>
                  </a:ext>
                </a:extLst>
              </p:cNvPr>
              <p:cNvSpPr/>
              <p:nvPr/>
            </p:nvSpPr>
            <p:spPr>
              <a:xfrm>
                <a:off x="7119719" y="1724297"/>
                <a:ext cx="670098" cy="24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10" name="Retângulo 9">
              <a:extLst>
                <a:ext uri="{FF2B5EF4-FFF2-40B4-BE49-F238E27FC236}">
                  <a16:creationId xmlns="" xmlns:a16="http://schemas.microsoft.com/office/drawing/2014/main" id="{54A95652-8AAD-EECB-819C-905AB80FFFF6}"/>
                </a:ext>
              </a:extLst>
            </p:cNvPr>
            <p:cNvSpPr/>
            <p:nvPr/>
          </p:nvSpPr>
          <p:spPr>
            <a:xfrm>
              <a:off x="2395197" y="1889760"/>
              <a:ext cx="7471614" cy="324796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13" name="Título 1">
            <a:extLst>
              <a:ext uri="{FF2B5EF4-FFF2-40B4-BE49-F238E27FC236}">
                <a16:creationId xmlns="" xmlns:a16="http://schemas.microsoft.com/office/drawing/2014/main" id="{29B11A4B-9E1F-637F-B09A-1831637FD954}"/>
              </a:ext>
            </a:extLst>
          </p:cNvPr>
          <p:cNvSpPr txBox="1">
            <a:spLocks/>
          </p:cNvSpPr>
          <p:nvPr/>
        </p:nvSpPr>
        <p:spPr>
          <a:xfrm>
            <a:off x="9059091" y="621858"/>
            <a:ext cx="2706189" cy="543284"/>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pt-BR" sz="2200" b="1" dirty="0">
                <a:latin typeface="Arial" pitchFamily="34" charset="0"/>
                <a:ea typeface="+mj-ea"/>
                <a:cs typeface="Arial" pitchFamily="34" charset="0"/>
              </a:rPr>
              <a:t>RESULTADOS</a:t>
            </a:r>
            <a:endParaRPr kumimoji="0" lang="pt-BR" sz="2200" b="1" i="0"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Tree>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986</TotalTime>
  <Words>1258</Words>
  <Application>Microsoft Office PowerPoint</Application>
  <PresentationFormat>Personalizar</PresentationFormat>
  <Paragraphs>189</Paragraphs>
  <Slides>13</Slides>
  <Notes>0</Notes>
  <HiddenSlides>0</HiddenSlides>
  <MMClips>0</MMClips>
  <ScaleCrop>false</ScaleCrop>
  <HeadingPairs>
    <vt:vector size="4" baseType="variant">
      <vt:variant>
        <vt:lpstr>Tema</vt:lpstr>
      </vt:variant>
      <vt:variant>
        <vt:i4>1</vt:i4>
      </vt:variant>
      <vt:variant>
        <vt:lpstr>Títulos de slides</vt:lpstr>
      </vt:variant>
      <vt:variant>
        <vt:i4>13</vt:i4>
      </vt:variant>
    </vt:vector>
  </HeadingPairs>
  <TitlesOfParts>
    <vt:vector size="14" baseType="lpstr">
      <vt:lpstr>Tema do Office</vt:lpstr>
      <vt:lpstr>Fatores Contextuais e Desigualdade Social em Saúde  Evidências da Pesquisa Nacional de Saúde 2019</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Asus</dc:creator>
  <cp:lastModifiedBy>Asus</cp:lastModifiedBy>
  <cp:revision>127</cp:revision>
  <dcterms:created xsi:type="dcterms:W3CDTF">2022-05-17T12:20:57Z</dcterms:created>
  <dcterms:modified xsi:type="dcterms:W3CDTF">2024-08-06T20:12:43Z</dcterms:modified>
</cp:coreProperties>
</file>