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61" r:id="rId2"/>
    <p:sldId id="1094" r:id="rId3"/>
    <p:sldId id="1109" r:id="rId4"/>
    <p:sldId id="1112" r:id="rId5"/>
    <p:sldId id="1119" r:id="rId6"/>
    <p:sldId id="1118" r:id="rId7"/>
    <p:sldId id="275" r:id="rId8"/>
    <p:sldId id="1113" r:id="rId9"/>
    <p:sldId id="1114" r:id="rId10"/>
    <p:sldId id="1115" r:id="rId11"/>
    <p:sldId id="1116" r:id="rId12"/>
    <p:sldId id="1117" r:id="rId13"/>
    <p:sldId id="1120" r:id="rId14"/>
    <p:sldId id="1121" r:id="rId15"/>
    <p:sldId id="1122" r:id="rId16"/>
    <p:sldId id="280" r:id="rId17"/>
  </p:sldIdLst>
  <p:sldSz cx="9144000" cy="5143500" type="screen16x9"/>
  <p:notesSz cx="6858000" cy="9144000"/>
  <p:embeddedFontLst>
    <p:embeddedFont>
      <p:font typeface="Roboto Slab" panose="020B0604020202020204" charset="0"/>
      <p:regular r:id="rId19"/>
      <p:bold r:id="rId20"/>
    </p:embeddedFont>
    <p:embeddedFont>
      <p:font typeface="Source Sans Pro" panose="020B05030304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07" autoAdjust="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58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584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6643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66965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9"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2" name="Rectangle 1">
            <a:extLst>
              <a:ext uri="{FF2B5EF4-FFF2-40B4-BE49-F238E27FC236}">
                <a16:creationId xmlns:a16="http://schemas.microsoft.com/office/drawing/2014/main" id="{4C9B47CB-16ED-4E77-A07A-39BDB30575DA}"/>
              </a:ext>
            </a:extLst>
          </p:cNvPr>
          <p:cNvSpPr/>
          <p:nvPr/>
        </p:nvSpPr>
        <p:spPr>
          <a:xfrm>
            <a:off x="1550732" y="854149"/>
            <a:ext cx="5694187" cy="3354765"/>
          </a:xfrm>
          <a:prstGeom prst="rect">
            <a:avLst/>
          </a:prstGeom>
          <a:noFill/>
        </p:spPr>
        <p:txBody>
          <a:bodyPr wrap="none" lIns="91440" tIns="45720" rIns="91440" bIns="45720">
            <a:spAutoFit/>
          </a:bodyPr>
          <a:lstStyle/>
          <a:p>
            <a:pPr algn="ctr"/>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rPr>
              <a:t>Cambodia Team : </a:t>
            </a:r>
          </a:p>
          <a:p>
            <a:pPr algn="ctr"/>
            <a:r>
              <a:rPr lang="en-US" sz="4400" b="1" cap="none" spc="0" dirty="0">
                <a:ln w="12700">
                  <a:solidFill>
                    <a:schemeClr val="accent1"/>
                  </a:solidFill>
                  <a:prstDash val="solid"/>
                </a:ln>
                <a:solidFill>
                  <a:srgbClr val="7030A0"/>
                </a:solid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rPr>
              <a:t>Agriculture and </a:t>
            </a:r>
          </a:p>
          <a:p>
            <a:pPr algn="ctr"/>
            <a:r>
              <a:rPr lang="en-US" sz="4400" b="1" dirty="0">
                <a:ln w="12700">
                  <a:solidFill>
                    <a:schemeClr val="accent1"/>
                  </a:solidFill>
                  <a:prstDash val="solid"/>
                </a:ln>
                <a:solidFill>
                  <a:srgbClr val="7030A0"/>
                </a:solid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rPr>
              <a:t>Healthcare</a:t>
            </a:r>
          </a:p>
          <a:p>
            <a:pPr algn="ctr"/>
            <a:endParaRPr lang="en-US" sz="4400" b="1" dirty="0">
              <a:ln w="12700">
                <a:solidFill>
                  <a:schemeClr val="accent1"/>
                </a:solidFill>
                <a:prstDash val="solid"/>
              </a:ln>
              <a:solidFill>
                <a:srgbClr val="7030A0"/>
              </a:solid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endParaRPr>
          </a:p>
          <a:p>
            <a:pPr algn="ctr"/>
            <a:r>
              <a:rPr lang="en-US" sz="1800" dirty="0">
                <a:solidFill>
                  <a:srgbClr val="7030A0"/>
                </a:solidFill>
                <a:latin typeface="Roboto Slab" panose="020B0604020202020204" charset="0"/>
                <a:ea typeface="Roboto Slab" panose="020B0604020202020204" charset="0"/>
              </a:rPr>
              <a:t>The links between agriculture and health: </a:t>
            </a:r>
          </a:p>
          <a:p>
            <a:pPr algn="ctr"/>
            <a:r>
              <a:rPr lang="en-US" sz="1800" dirty="0">
                <a:solidFill>
                  <a:srgbClr val="7030A0"/>
                </a:solidFill>
                <a:latin typeface="Roboto Slab" panose="020B0604020202020204" charset="0"/>
                <a:ea typeface="Roboto Slab" panose="020B0604020202020204" charset="0"/>
              </a:rPr>
              <a:t>an intersectoral opportunity to improve the health </a:t>
            </a:r>
            <a:endParaRPr lang="en-US" sz="1800" b="1" cap="none" spc="0" dirty="0">
              <a:ln w="12700">
                <a:solidFill>
                  <a:schemeClr val="accent1"/>
                </a:solidFill>
                <a:prstDash val="solid"/>
              </a:ln>
              <a:solidFill>
                <a:srgbClr val="7030A0"/>
              </a:solid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Supported datasets</a:t>
            </a:r>
            <a:endParaRPr lang="en-GB" dirty="0"/>
          </a:p>
        </p:txBody>
      </p:sp>
      <p:pic>
        <p:nvPicPr>
          <p:cNvPr id="3" name="Picture 2">
            <a:extLst>
              <a:ext uri="{FF2B5EF4-FFF2-40B4-BE49-F238E27FC236}">
                <a16:creationId xmlns:a16="http://schemas.microsoft.com/office/drawing/2014/main" id="{383C77E8-0DD0-4590-8B04-8ED44CDF51E9}"/>
              </a:ext>
            </a:extLst>
          </p:cNvPr>
          <p:cNvPicPr>
            <a:picLocks noChangeAspect="1"/>
          </p:cNvPicPr>
          <p:nvPr/>
        </p:nvPicPr>
        <p:blipFill>
          <a:blip r:embed="rId2"/>
          <a:stretch>
            <a:fillRect/>
          </a:stretch>
        </p:blipFill>
        <p:spPr>
          <a:xfrm>
            <a:off x="947431" y="715378"/>
            <a:ext cx="6549197" cy="4239435"/>
          </a:xfrm>
          <a:prstGeom prst="rect">
            <a:avLst/>
          </a:prstGeom>
        </p:spPr>
      </p:pic>
      <p:sp>
        <p:nvSpPr>
          <p:cNvPr id="5" name="Rectangle 4">
            <a:extLst>
              <a:ext uri="{FF2B5EF4-FFF2-40B4-BE49-F238E27FC236}">
                <a16:creationId xmlns:a16="http://schemas.microsoft.com/office/drawing/2014/main" id="{A00BFCB4-2A63-4165-94A3-E6225B33F298}"/>
              </a:ext>
            </a:extLst>
          </p:cNvPr>
          <p:cNvSpPr/>
          <p:nvPr/>
        </p:nvSpPr>
        <p:spPr>
          <a:xfrm>
            <a:off x="5762171" y="4013200"/>
            <a:ext cx="1654629"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3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Supported datasets</a:t>
            </a:r>
            <a:endParaRPr lang="en-GB" dirty="0"/>
          </a:p>
        </p:txBody>
      </p:sp>
      <p:sp>
        <p:nvSpPr>
          <p:cNvPr id="5" name="Rectangle 4">
            <a:extLst>
              <a:ext uri="{FF2B5EF4-FFF2-40B4-BE49-F238E27FC236}">
                <a16:creationId xmlns:a16="http://schemas.microsoft.com/office/drawing/2014/main" id="{A00BFCB4-2A63-4165-94A3-E6225B33F298}"/>
              </a:ext>
            </a:extLst>
          </p:cNvPr>
          <p:cNvSpPr/>
          <p:nvPr/>
        </p:nvSpPr>
        <p:spPr>
          <a:xfrm>
            <a:off x="5762171" y="4013200"/>
            <a:ext cx="1654629"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17F913-5E68-4FE2-8195-4EFE5905E07D}"/>
              </a:ext>
            </a:extLst>
          </p:cNvPr>
          <p:cNvPicPr>
            <a:picLocks noChangeAspect="1"/>
          </p:cNvPicPr>
          <p:nvPr/>
        </p:nvPicPr>
        <p:blipFill>
          <a:blip r:embed="rId2"/>
          <a:stretch>
            <a:fillRect/>
          </a:stretch>
        </p:blipFill>
        <p:spPr>
          <a:xfrm>
            <a:off x="416360" y="716864"/>
            <a:ext cx="6949640" cy="4354064"/>
          </a:xfrm>
          <a:prstGeom prst="rect">
            <a:avLst/>
          </a:prstGeom>
        </p:spPr>
      </p:pic>
      <p:sp>
        <p:nvSpPr>
          <p:cNvPr id="6" name="Rectangle: Rounded Corners 5">
            <a:extLst>
              <a:ext uri="{FF2B5EF4-FFF2-40B4-BE49-F238E27FC236}">
                <a16:creationId xmlns:a16="http://schemas.microsoft.com/office/drawing/2014/main" id="{BB040168-A195-4BCD-B329-580DB2353581}"/>
              </a:ext>
            </a:extLst>
          </p:cNvPr>
          <p:cNvSpPr/>
          <p:nvPr/>
        </p:nvSpPr>
        <p:spPr>
          <a:xfrm>
            <a:off x="5762171"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8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Supported Datasets</a:t>
            </a:r>
            <a:endParaRPr lang="en-GB" dirty="0"/>
          </a:p>
        </p:txBody>
      </p:sp>
      <p:sp>
        <p:nvSpPr>
          <p:cNvPr id="5" name="Rectangle 4">
            <a:extLst>
              <a:ext uri="{FF2B5EF4-FFF2-40B4-BE49-F238E27FC236}">
                <a16:creationId xmlns:a16="http://schemas.microsoft.com/office/drawing/2014/main" id="{A00BFCB4-2A63-4165-94A3-E6225B33F298}"/>
              </a:ext>
            </a:extLst>
          </p:cNvPr>
          <p:cNvSpPr/>
          <p:nvPr/>
        </p:nvSpPr>
        <p:spPr>
          <a:xfrm>
            <a:off x="5762171" y="4013200"/>
            <a:ext cx="1654629"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B040168-A195-4BCD-B329-580DB2353581}"/>
              </a:ext>
            </a:extLst>
          </p:cNvPr>
          <p:cNvSpPr/>
          <p:nvPr/>
        </p:nvSpPr>
        <p:spPr>
          <a:xfrm>
            <a:off x="5762171"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B7FAFF4-19A1-45C3-9D9A-FCB27535138C}"/>
              </a:ext>
            </a:extLst>
          </p:cNvPr>
          <p:cNvPicPr>
            <a:picLocks noChangeAspect="1"/>
          </p:cNvPicPr>
          <p:nvPr/>
        </p:nvPicPr>
        <p:blipFill>
          <a:blip r:embed="rId2"/>
          <a:stretch>
            <a:fillRect/>
          </a:stretch>
        </p:blipFill>
        <p:spPr>
          <a:xfrm>
            <a:off x="601566" y="846447"/>
            <a:ext cx="6815234" cy="4163281"/>
          </a:xfrm>
          <a:prstGeom prst="rect">
            <a:avLst/>
          </a:prstGeom>
        </p:spPr>
      </p:pic>
      <p:sp>
        <p:nvSpPr>
          <p:cNvPr id="7" name="Rectangle: Rounded Corners 6">
            <a:extLst>
              <a:ext uri="{FF2B5EF4-FFF2-40B4-BE49-F238E27FC236}">
                <a16:creationId xmlns:a16="http://schemas.microsoft.com/office/drawing/2014/main" id="{EF66751F-B425-4A3F-8B93-578892C01311}"/>
              </a:ext>
            </a:extLst>
          </p:cNvPr>
          <p:cNvSpPr/>
          <p:nvPr/>
        </p:nvSpPr>
        <p:spPr>
          <a:xfrm>
            <a:off x="5580743"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9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endParaRPr lang="en-GB" dirty="0"/>
          </a:p>
        </p:txBody>
      </p:sp>
      <p:sp>
        <p:nvSpPr>
          <p:cNvPr id="5" name="Rectangle 4">
            <a:extLst>
              <a:ext uri="{FF2B5EF4-FFF2-40B4-BE49-F238E27FC236}">
                <a16:creationId xmlns:a16="http://schemas.microsoft.com/office/drawing/2014/main" id="{A00BFCB4-2A63-4165-94A3-E6225B33F298}"/>
              </a:ext>
            </a:extLst>
          </p:cNvPr>
          <p:cNvSpPr/>
          <p:nvPr/>
        </p:nvSpPr>
        <p:spPr>
          <a:xfrm>
            <a:off x="5762171" y="4013200"/>
            <a:ext cx="1654629"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B040168-A195-4BCD-B329-580DB2353581}"/>
              </a:ext>
            </a:extLst>
          </p:cNvPr>
          <p:cNvSpPr/>
          <p:nvPr/>
        </p:nvSpPr>
        <p:spPr>
          <a:xfrm>
            <a:off x="5762171"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6751F-B425-4A3F-8B93-578892C01311}"/>
              </a:ext>
            </a:extLst>
          </p:cNvPr>
          <p:cNvSpPr/>
          <p:nvPr/>
        </p:nvSpPr>
        <p:spPr>
          <a:xfrm>
            <a:off x="5580743"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46D5E7-CE2A-4202-877E-2B1085FCEDBF}"/>
              </a:ext>
            </a:extLst>
          </p:cNvPr>
          <p:cNvPicPr>
            <a:picLocks noChangeAspect="1"/>
          </p:cNvPicPr>
          <p:nvPr/>
        </p:nvPicPr>
        <p:blipFill>
          <a:blip r:embed="rId2"/>
          <a:stretch>
            <a:fillRect/>
          </a:stretch>
        </p:blipFill>
        <p:spPr>
          <a:xfrm>
            <a:off x="186880" y="80947"/>
            <a:ext cx="8942606" cy="4697754"/>
          </a:xfrm>
          <a:prstGeom prst="rect">
            <a:avLst/>
          </a:prstGeom>
        </p:spPr>
      </p:pic>
    </p:spTree>
    <p:extLst>
      <p:ext uri="{BB962C8B-B14F-4D97-AF65-F5344CB8AC3E}">
        <p14:creationId xmlns:p14="http://schemas.microsoft.com/office/powerpoint/2010/main" val="41060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05CB-B39B-4768-9C45-CA18D68C335A}"/>
              </a:ext>
            </a:extLst>
          </p:cNvPr>
          <p:cNvSpPr>
            <a:spLocks noGrp="1"/>
          </p:cNvSpPr>
          <p:nvPr>
            <p:ph type="title"/>
          </p:nvPr>
        </p:nvSpPr>
        <p:spPr/>
        <p:txBody>
          <a:bodyPr/>
          <a:lstStyle/>
          <a:p>
            <a:r>
              <a:rPr lang="en-US" dirty="0"/>
              <a:t>Comment</a:t>
            </a:r>
          </a:p>
        </p:txBody>
      </p:sp>
      <p:sp>
        <p:nvSpPr>
          <p:cNvPr id="3" name="Text Placeholder 2">
            <a:extLst>
              <a:ext uri="{FF2B5EF4-FFF2-40B4-BE49-F238E27FC236}">
                <a16:creationId xmlns:a16="http://schemas.microsoft.com/office/drawing/2014/main" id="{CA8025C4-0980-47E6-9F7C-C86ABC1F7534}"/>
              </a:ext>
            </a:extLst>
          </p:cNvPr>
          <p:cNvSpPr>
            <a:spLocks noGrp="1"/>
          </p:cNvSpPr>
          <p:nvPr>
            <p:ph type="body" idx="1"/>
          </p:nvPr>
        </p:nvSpPr>
        <p:spPr/>
        <p:txBody>
          <a:bodyPr/>
          <a:lstStyle/>
          <a:p>
            <a:r>
              <a:rPr lang="en-US" dirty="0"/>
              <a:t>Whole Process from agriculture suppliers to customer</a:t>
            </a:r>
          </a:p>
          <a:p>
            <a:r>
              <a:rPr lang="en-US" dirty="0"/>
              <a:t>Insect/climate change/disease</a:t>
            </a:r>
          </a:p>
          <a:p>
            <a:r>
              <a:rPr lang="en-US" dirty="0"/>
              <a:t>Drone to collect big data</a:t>
            </a:r>
          </a:p>
        </p:txBody>
      </p:sp>
      <p:sp>
        <p:nvSpPr>
          <p:cNvPr id="4" name="Slide Number Placeholder 3">
            <a:extLst>
              <a:ext uri="{FF2B5EF4-FFF2-40B4-BE49-F238E27FC236}">
                <a16:creationId xmlns:a16="http://schemas.microsoft.com/office/drawing/2014/main" id="{0BA528CD-0A2E-4229-B3AD-71858EE7BA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22982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D9ED-97F9-4E49-AEF3-17F84A6EACE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4329830-B7BC-46E8-91F9-C2E601BE04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A229F7-B0F5-4B42-A524-379CA052FD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677B3936-4B69-4654-BD68-9143921EFAA2}"/>
              </a:ext>
            </a:extLst>
          </p:cNvPr>
          <p:cNvPicPr>
            <a:picLocks noChangeAspect="1"/>
          </p:cNvPicPr>
          <p:nvPr/>
        </p:nvPicPr>
        <p:blipFill>
          <a:blip r:embed="rId2"/>
          <a:stretch>
            <a:fillRect/>
          </a:stretch>
        </p:blipFill>
        <p:spPr>
          <a:xfrm>
            <a:off x="0" y="183956"/>
            <a:ext cx="9144000" cy="4775588"/>
          </a:xfrm>
          <a:prstGeom prst="rect">
            <a:avLst/>
          </a:prstGeom>
        </p:spPr>
      </p:pic>
    </p:spTree>
    <p:extLst>
      <p:ext uri="{BB962C8B-B14F-4D97-AF65-F5344CB8AC3E}">
        <p14:creationId xmlns:p14="http://schemas.microsoft.com/office/powerpoint/2010/main" val="156680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t>Conclusion</a:t>
            </a:r>
            <a:endParaRPr sz="6000" b="1" dirty="0"/>
          </a:p>
        </p:txBody>
      </p:sp>
      <p:sp>
        <p:nvSpPr>
          <p:cNvPr id="405" name="Google Shape;405;p36"/>
          <p:cNvSpPr txBox="1">
            <a:spLocks noGrp="1"/>
          </p:cNvSpPr>
          <p:nvPr>
            <p:ph type="body" idx="4294967295"/>
          </p:nvPr>
        </p:nvSpPr>
        <p:spPr>
          <a:xfrm>
            <a:off x="763772" y="1812276"/>
            <a:ext cx="7430386" cy="2461500"/>
          </a:xfrm>
          <a:prstGeom prst="rect">
            <a:avLst/>
          </a:prstGeom>
        </p:spPr>
        <p:txBody>
          <a:bodyPr spcFirstLastPara="1" wrap="square" lIns="91425" tIns="91425" rIns="91425" bIns="91425" anchor="t" anchorCtr="0">
            <a:noAutofit/>
          </a:bodyPr>
          <a:lstStyle/>
          <a:p>
            <a:pPr marL="0" lvl="0" indent="0">
              <a:lnSpc>
                <a:spcPct val="150000"/>
              </a:lnSpc>
              <a:buNone/>
            </a:pPr>
            <a:r>
              <a:rPr lang="en-US" sz="1400" dirty="0">
                <a:latin typeface="Roboto Slab" panose="020B0604020202020204" charset="0"/>
                <a:ea typeface="Roboto Slab" panose="020B0604020202020204" charset="0"/>
              </a:rPr>
              <a:t>These links between agriculture and health present an opportunity for the two sectors to work together to find solutions to each other’s problems. Yet the health and agricultural sectors remain poorly coordinated. Leadership from global health and agricultural institutions is needed to build policies and good governance to facilitate integration, while capacity building is needed at all levels to help translate the conceptual links into comprehensive action on the ground. Health and agricultural researchers likewise need to work more closely together to achieve common goals.</a:t>
            </a:r>
            <a:endParaRPr sz="1400" dirty="0">
              <a:latin typeface="Roboto Slab" panose="020B0604020202020204" charset="0"/>
              <a:ea typeface="Roboto Slab" panose="020B0604020202020204" charset="0"/>
            </a:endParaRPr>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p>
          <a:p>
            <a:pPr marL="0" lvl="0" indent="0" algn="l" rtl="0">
              <a:spcBef>
                <a:spcPts val="0"/>
              </a:spcBef>
              <a:spcAft>
                <a:spcPts val="0"/>
              </a:spcAft>
              <a:buNone/>
            </a:pPr>
            <a:r>
              <a:rPr lang="en-US" dirty="0"/>
              <a:t>Introduction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28751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Agriculture in Cambodia</a:t>
            </a:r>
            <a:endParaRPr lang="en-GB" dirty="0"/>
          </a:p>
        </p:txBody>
      </p:sp>
      <p:sp>
        <p:nvSpPr>
          <p:cNvPr id="3" name="TextBox 2">
            <a:extLst>
              <a:ext uri="{FF2B5EF4-FFF2-40B4-BE49-F238E27FC236}">
                <a16:creationId xmlns:a16="http://schemas.microsoft.com/office/drawing/2014/main" id="{94097B2C-CA61-49A7-BF7B-8D91D43F839A}"/>
              </a:ext>
            </a:extLst>
          </p:cNvPr>
          <p:cNvSpPr txBox="1"/>
          <p:nvPr/>
        </p:nvSpPr>
        <p:spPr>
          <a:xfrm>
            <a:off x="732972" y="986971"/>
            <a:ext cx="8048171" cy="523220"/>
          </a:xfrm>
          <a:prstGeom prst="rect">
            <a:avLst/>
          </a:prstGeom>
          <a:noFill/>
        </p:spPr>
        <p:txBody>
          <a:bodyPr wrap="square" rtlCol="0">
            <a:spAutoFit/>
          </a:bodyPr>
          <a:lstStyle/>
          <a:p>
            <a:r>
              <a:rPr lang="en-US" dirty="0"/>
              <a:t>Agriculture remains the most important sector of the Cambodian economy in terms of its share of the gross domestic product (GDP), and it employs the vast majority of the workforce.</a:t>
            </a:r>
          </a:p>
        </p:txBody>
      </p:sp>
      <p:pic>
        <p:nvPicPr>
          <p:cNvPr id="5" name="Picture 4">
            <a:extLst>
              <a:ext uri="{FF2B5EF4-FFF2-40B4-BE49-F238E27FC236}">
                <a16:creationId xmlns:a16="http://schemas.microsoft.com/office/drawing/2014/main" id="{779C921F-3DF0-49BA-9466-69F8EC74C850}"/>
              </a:ext>
            </a:extLst>
          </p:cNvPr>
          <p:cNvPicPr>
            <a:picLocks noChangeAspect="1"/>
          </p:cNvPicPr>
          <p:nvPr/>
        </p:nvPicPr>
        <p:blipFill>
          <a:blip r:embed="rId2"/>
          <a:stretch>
            <a:fillRect/>
          </a:stretch>
        </p:blipFill>
        <p:spPr>
          <a:xfrm>
            <a:off x="1201624" y="1510191"/>
            <a:ext cx="6501265" cy="3593065"/>
          </a:xfrm>
          <a:prstGeom prst="rect">
            <a:avLst/>
          </a:prstGeom>
        </p:spPr>
      </p:pic>
    </p:spTree>
    <p:extLst>
      <p:ext uri="{BB962C8B-B14F-4D97-AF65-F5344CB8AC3E}">
        <p14:creationId xmlns:p14="http://schemas.microsoft.com/office/powerpoint/2010/main" val="102424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Main Agriculture Products</a:t>
            </a:r>
            <a:endParaRPr lang="en-GB" dirty="0"/>
          </a:p>
        </p:txBody>
      </p:sp>
      <p:sp>
        <p:nvSpPr>
          <p:cNvPr id="4" name="TextBox 3">
            <a:extLst>
              <a:ext uri="{FF2B5EF4-FFF2-40B4-BE49-F238E27FC236}">
                <a16:creationId xmlns:a16="http://schemas.microsoft.com/office/drawing/2014/main" id="{A6809D39-6F68-4D25-91F1-ED61F2423947}"/>
              </a:ext>
            </a:extLst>
          </p:cNvPr>
          <p:cNvSpPr txBox="1"/>
          <p:nvPr/>
        </p:nvSpPr>
        <p:spPr>
          <a:xfrm>
            <a:off x="691375" y="1240972"/>
            <a:ext cx="7652390" cy="3323987"/>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Roboto Slab" panose="020B0604020202020204" charset="0"/>
                <a:ea typeface="Roboto Slab" panose="020B0604020202020204" charset="0"/>
              </a:rPr>
              <a:t>Rice: The country’s 4.5 million ha of cultivated land remain largely dominated by rice (70%), followed by subsidiary and industrial crops (20%),29 rubber plantations (7%), and permanent crops (4%).30 The cultivated area of rice increased from 3.2 million ha in 2017 to 3.3 million ha in 2018, comprising 2.7 million ha of wet-season rice and 0.6 million ha of dry-season rice. The increased cultivated area of rice resulted in an increase in rice production by around 10.5 million tons in 2017 to 10.9 million tons in 2018</a:t>
            </a:r>
          </a:p>
          <a:p>
            <a:pPr marL="285750" indent="-285750">
              <a:buFont typeface="Wingdings" panose="05000000000000000000" pitchFamily="2" charset="2"/>
              <a:buChar char="v"/>
            </a:pPr>
            <a:r>
              <a:rPr lang="en-US" dirty="0">
                <a:latin typeface="Roboto Slab" panose="020B0604020202020204" charset="0"/>
                <a:ea typeface="Roboto Slab" panose="020B0604020202020204" charset="0"/>
              </a:rPr>
              <a:t>Rubber: Despite the major price falls in recent years, the total planted area of rubber has continued to increase from 329,771 ha in 2013 to 436,682 ha in 2018. Rubber production has grown by an annual average of 22.0% (2010–2018) to reach 220,100 tons in 2018; however, production declined by 20.6% to 174,700 tons in 2019. Rubber exports increased from 190,000 tons in 2017 to 217,500 tons in 2018. Rubber is exported in the form of dry sheets or blocks only (i.e., with the absolute minimum amount of processing consistent with producing a saleable commodity).</a:t>
            </a:r>
          </a:p>
          <a:p>
            <a:endParaRPr lang="en-US" dirty="0">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62908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689" y="487572"/>
            <a:ext cx="7761249" cy="1159800"/>
          </a:xfrm>
        </p:spPr>
        <p:txBody>
          <a:bodyPr/>
          <a:lstStyle/>
          <a:p>
            <a:pPr algn="ctr"/>
            <a:r>
              <a:rPr lang="en-US" sz="2800" dirty="0">
                <a:solidFill>
                  <a:srgbClr val="0070C0"/>
                </a:solidFill>
                <a:latin typeface="Roboto Slab" panose="020B0604020202020204" charset="0"/>
                <a:ea typeface="Roboto Slab" panose="020B0604020202020204" charset="0"/>
              </a:rPr>
              <a:t>The links between agriculture and health: </a:t>
            </a:r>
            <a:br>
              <a:rPr lang="en-US" sz="2800" dirty="0">
                <a:solidFill>
                  <a:srgbClr val="0070C0"/>
                </a:solidFill>
                <a:latin typeface="Roboto Slab" panose="020B0604020202020204" charset="0"/>
                <a:ea typeface="Roboto Slab" panose="020B0604020202020204" charset="0"/>
              </a:rPr>
            </a:br>
            <a:r>
              <a:rPr lang="en-US" sz="2800" dirty="0">
                <a:solidFill>
                  <a:srgbClr val="0070C0"/>
                </a:solidFill>
                <a:latin typeface="Roboto Slab" panose="020B0604020202020204" charset="0"/>
                <a:ea typeface="Roboto Slab" panose="020B0604020202020204" charset="0"/>
              </a:rPr>
              <a:t>an intersectoral opportunity to improve the health </a:t>
            </a:r>
            <a:endParaRPr lang="en-US" sz="2800" dirty="0">
              <a:ln w="12700">
                <a:solidFill>
                  <a:schemeClr val="accent1"/>
                </a:solidFill>
                <a:prstDash val="solid"/>
              </a:ln>
              <a:solidFill>
                <a:srgbClr val="0070C0"/>
              </a:solidFill>
              <a:effectLst>
                <a:outerShdw dist="38100" dir="2640000" algn="bl" rotWithShape="0">
                  <a:schemeClr val="accent1"/>
                </a:outerShdw>
              </a:effectLst>
              <a:latin typeface="Roboto Slab" panose="020B0604020202020204" charset="0"/>
              <a:ea typeface="Roboto Slab" panose="020B0604020202020204" charset="0"/>
              <a:cs typeface="Khmer OS Muol Light" panose="02000500000000020004" pitchFamily="2" charset="0"/>
            </a:endParaRPr>
          </a:p>
        </p:txBody>
      </p:sp>
      <p:sp>
        <p:nvSpPr>
          <p:cNvPr id="4" name="TextBox 3">
            <a:extLst>
              <a:ext uri="{FF2B5EF4-FFF2-40B4-BE49-F238E27FC236}">
                <a16:creationId xmlns:a16="http://schemas.microsoft.com/office/drawing/2014/main" id="{A6809D39-6F68-4D25-91F1-ED61F2423947}"/>
              </a:ext>
            </a:extLst>
          </p:cNvPr>
          <p:cNvSpPr txBox="1"/>
          <p:nvPr/>
        </p:nvSpPr>
        <p:spPr>
          <a:xfrm>
            <a:off x="745805" y="1647372"/>
            <a:ext cx="7652390" cy="2641172"/>
          </a:xfrm>
          <a:prstGeom prst="rect">
            <a:avLst/>
          </a:prstGeom>
          <a:noFill/>
        </p:spPr>
        <p:txBody>
          <a:bodyPr wrap="square" rtlCol="0">
            <a:spAutoFit/>
          </a:bodyPr>
          <a:lstStyle/>
          <a:p>
            <a:pPr>
              <a:lnSpc>
                <a:spcPct val="150000"/>
              </a:lnSpc>
            </a:pPr>
            <a:r>
              <a:rPr lang="en-US" dirty="0">
                <a:latin typeface="Roboto Slab" panose="020B0604020202020204" charset="0"/>
                <a:ea typeface="Roboto Slab" panose="020B0604020202020204" charset="0"/>
              </a:rPr>
              <a:t>Agriculture and health are linked in many ways:</a:t>
            </a:r>
          </a:p>
          <a:p>
            <a:pPr marL="285750" indent="-285750">
              <a:lnSpc>
                <a:spcPct val="150000"/>
              </a:lnSpc>
              <a:buFont typeface="Wingdings" panose="05000000000000000000" pitchFamily="2" charset="2"/>
              <a:buChar char="q"/>
            </a:pPr>
            <a:r>
              <a:rPr lang="en-US" dirty="0">
                <a:latin typeface="Roboto Slab" panose="020B0604020202020204" charset="0"/>
                <a:ea typeface="Roboto Slab" panose="020B0604020202020204" charset="0"/>
              </a:rPr>
              <a:t>First, agriculture is essential for good health: it produces the world’s food, fiber and materials for shelter; in many countries it is also an important source of livelihood among the poor. </a:t>
            </a:r>
          </a:p>
          <a:p>
            <a:pPr marL="285750" indent="-285750">
              <a:lnSpc>
                <a:spcPct val="150000"/>
              </a:lnSpc>
              <a:buFont typeface="Wingdings" panose="05000000000000000000" pitchFamily="2" charset="2"/>
              <a:buChar char="q"/>
            </a:pPr>
            <a:r>
              <a:rPr lang="en-US" dirty="0">
                <a:latin typeface="Roboto Slab" panose="020B0604020202020204" charset="0"/>
                <a:ea typeface="Roboto Slab" panose="020B0604020202020204" charset="0"/>
              </a:rPr>
              <a:t>At the same time, agriculture can be linked with poor health, including malnutrition, malaria, foodborne illnesses, human immunodeficiency virus/acquired immunodeficiency syndrome (HIV/AIDS), livestock-related diseases, chronic diseases and occupational ill-health.</a:t>
            </a:r>
          </a:p>
        </p:txBody>
      </p:sp>
    </p:spTree>
    <p:extLst>
      <p:ext uri="{BB962C8B-B14F-4D97-AF65-F5344CB8AC3E}">
        <p14:creationId xmlns:p14="http://schemas.microsoft.com/office/powerpoint/2010/main" val="239163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522" y="194128"/>
            <a:ext cx="7761249" cy="1159800"/>
          </a:xfrm>
        </p:spPr>
        <p:txBody>
          <a:bodyPr/>
          <a:lstStyle/>
          <a:p>
            <a:r>
              <a:rPr lang="en-US" sz="3600" dirty="0"/>
              <a:t>How is agriculture linked with healthcare?</a:t>
            </a:r>
            <a:endParaRPr lang="en-GB" sz="3600" dirty="0"/>
          </a:p>
        </p:txBody>
      </p:sp>
      <p:sp>
        <p:nvSpPr>
          <p:cNvPr id="5" name="Rectangle 4">
            <a:extLst>
              <a:ext uri="{FF2B5EF4-FFF2-40B4-BE49-F238E27FC236}">
                <a16:creationId xmlns:a16="http://schemas.microsoft.com/office/drawing/2014/main" id="{A00BFCB4-2A63-4165-94A3-E6225B33F298}"/>
              </a:ext>
            </a:extLst>
          </p:cNvPr>
          <p:cNvSpPr/>
          <p:nvPr/>
        </p:nvSpPr>
        <p:spPr>
          <a:xfrm>
            <a:off x="5762171" y="4013200"/>
            <a:ext cx="1654629" cy="79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B040168-A195-4BCD-B329-580DB2353581}"/>
              </a:ext>
            </a:extLst>
          </p:cNvPr>
          <p:cNvSpPr/>
          <p:nvPr/>
        </p:nvSpPr>
        <p:spPr>
          <a:xfrm>
            <a:off x="5762171"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6751F-B425-4A3F-8B93-578892C01311}"/>
              </a:ext>
            </a:extLst>
          </p:cNvPr>
          <p:cNvSpPr/>
          <p:nvPr/>
        </p:nvSpPr>
        <p:spPr>
          <a:xfrm>
            <a:off x="5580743" y="4158343"/>
            <a:ext cx="1603829" cy="7910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9335D8-5BFD-4915-BCEF-48C54AA7BAE1}"/>
              </a:ext>
            </a:extLst>
          </p:cNvPr>
          <p:cNvPicPr>
            <a:picLocks noChangeAspect="1"/>
          </p:cNvPicPr>
          <p:nvPr/>
        </p:nvPicPr>
        <p:blipFill>
          <a:blip r:embed="rId2"/>
          <a:stretch>
            <a:fillRect/>
          </a:stretch>
        </p:blipFill>
        <p:spPr>
          <a:xfrm>
            <a:off x="551543" y="1499071"/>
            <a:ext cx="8294622" cy="2988872"/>
          </a:xfrm>
          <a:prstGeom prst="rect">
            <a:avLst/>
          </a:prstGeom>
        </p:spPr>
      </p:pic>
    </p:spTree>
    <p:extLst>
      <p:ext uri="{BB962C8B-B14F-4D97-AF65-F5344CB8AC3E}">
        <p14:creationId xmlns:p14="http://schemas.microsoft.com/office/powerpoint/2010/main" val="9643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21927" y="328550"/>
            <a:ext cx="7571700" cy="702600"/>
          </a:xfrm>
          <a:prstGeom prst="rect">
            <a:avLst/>
          </a:prstGeom>
        </p:spPr>
        <p:txBody>
          <a:bodyPr spcFirstLastPara="1" wrap="square" lIns="91425" tIns="91425" rIns="91425" bIns="91425" anchor="b" anchorCtr="0">
            <a:noAutofit/>
          </a:bodyPr>
          <a:lstStyle/>
          <a:p>
            <a:pPr lvl="0"/>
            <a:r>
              <a:rPr lang="en-US" dirty="0"/>
              <a:t>How is agriculture linked with healthcare?</a:t>
            </a:r>
            <a:br>
              <a:rPr lang="en-US" dirty="0"/>
            </a:br>
            <a:r>
              <a:rPr lang="en-US" dirty="0"/>
              <a:t>Agriculture Supply chain</a:t>
            </a:r>
            <a:endParaRPr dirty="0"/>
          </a:p>
        </p:txBody>
      </p:sp>
      <p:sp>
        <p:nvSpPr>
          <p:cNvPr id="288" name="Google Shape;288;p31"/>
          <p:cNvSpPr txBox="1">
            <a:spLocks noGrp="1"/>
          </p:cNvSpPr>
          <p:nvPr>
            <p:ph type="body" idx="1"/>
          </p:nvPr>
        </p:nvSpPr>
        <p:spPr>
          <a:xfrm>
            <a:off x="390773" y="1280215"/>
            <a:ext cx="4265528"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Agricultur</a:t>
            </a:r>
            <a:r>
              <a:rPr lang="en-US" b="1" dirty="0"/>
              <a:t>al Producers</a:t>
            </a:r>
            <a:endParaRPr b="1" dirty="0"/>
          </a:p>
          <a:p>
            <a:pPr marL="0" lvl="0" indent="0" algn="just">
              <a:buNone/>
            </a:pPr>
            <a:r>
              <a:rPr lang="en-US" sz="1400" dirty="0"/>
              <a:t>The labor supplied by agricultural households interacts with health in several ways. First, labor influences nutritional status by affecting energy expenditure and the time available for child care and food preparation. Second, farming exposes producers to a range of occupational health hazards, such as dehydration, accidents, zoonoses, and acute and chronic pesticide poison. Third, the amount and type of agricultural employment has implications for the spread of and exposure to disease (e.g. HIV/AIDS) because it influences migration and the search for alternative income sources.8 All these interactions are affected by gender relations in agricultural communities.</a:t>
            </a:r>
            <a:endParaRPr sz="1400" dirty="0"/>
          </a:p>
        </p:txBody>
      </p:sp>
      <p:sp>
        <p:nvSpPr>
          <p:cNvPr id="289" name="Google Shape;289;p31"/>
          <p:cNvSpPr txBox="1">
            <a:spLocks noGrp="1"/>
          </p:cNvSpPr>
          <p:nvPr>
            <p:ph type="body" idx="2"/>
          </p:nvPr>
        </p:nvSpPr>
        <p:spPr>
          <a:xfrm>
            <a:off x="4762841" y="1298068"/>
            <a:ext cx="3990386" cy="11697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b="1" dirty="0"/>
              <a:t>Agriculture Output</a:t>
            </a:r>
            <a:endParaRPr b="1" dirty="0"/>
          </a:p>
          <a:p>
            <a:pPr marL="0" lvl="0" indent="0" algn="just">
              <a:buNone/>
            </a:pPr>
            <a:r>
              <a:rPr lang="en-US" sz="1400" dirty="0"/>
              <a:t>Agricultural outputs are also linked with chronic diseases. Agricultural policies can create incentives or disincentive to the production of different foods, tobacco and alcohol, and in turn determine their prices, thus affecting the environment in which people make choices about these products, and their subsequent level of exposure to risk fact tors for chronic disease.</a:t>
            </a:r>
          </a:p>
          <a:p>
            <a:pPr marL="0" lvl="0" indent="0" algn="just">
              <a:buNone/>
            </a:pPr>
            <a:r>
              <a:rPr lang="en-US" sz="1400" dirty="0"/>
              <a:t> Another agricultural product is medicinal plants, many of which are believed to be effective in the treatment of certain diseases.</a:t>
            </a:r>
            <a:endParaRPr sz="1400" dirty="0"/>
          </a:p>
        </p:txBody>
      </p:sp>
      <p:grpSp>
        <p:nvGrpSpPr>
          <p:cNvPr id="294" name="Google Shape;294;p31"/>
          <p:cNvGrpSpPr/>
          <p:nvPr/>
        </p:nvGrpSpPr>
        <p:grpSpPr>
          <a:xfrm>
            <a:off x="470799" y="1095965"/>
            <a:ext cx="251128" cy="244895"/>
            <a:chOff x="616425" y="2329600"/>
            <a:chExt cx="361700" cy="388475"/>
          </a:xfrm>
        </p:grpSpPr>
        <p:sp>
          <p:nvSpPr>
            <p:cNvPr id="295" name="Google Shape;295;p31"/>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6" name="Google Shape;296;p31"/>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7" name="Google Shape;297;p31"/>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8" name="Google Shape;298;p31"/>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99" name="Google Shape;299;p31"/>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0" name="Google Shape;300;p31"/>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1" name="Google Shape;301;p31"/>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2" name="Google Shape;302;p31"/>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27" name="Google Shape;327;p31"/>
          <p:cNvGrpSpPr/>
          <p:nvPr/>
        </p:nvGrpSpPr>
        <p:grpSpPr>
          <a:xfrm>
            <a:off x="4862274" y="1044335"/>
            <a:ext cx="296779" cy="282530"/>
            <a:chOff x="5961125" y="1623900"/>
            <a:chExt cx="427450" cy="448175"/>
          </a:xfrm>
        </p:grpSpPr>
        <p:sp>
          <p:nvSpPr>
            <p:cNvPr id="328" name="Google Shape;328;p3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91EA"/>
                </a:solidFill>
              </a:endParaRPr>
            </a:p>
          </p:txBody>
        </p:sp>
        <p:sp>
          <p:nvSpPr>
            <p:cNvPr id="329" name="Google Shape;329;p3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0" name="Google Shape;330;p3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91EA"/>
                </a:solidFill>
              </a:endParaRPr>
            </a:p>
          </p:txBody>
        </p:sp>
        <p:sp>
          <p:nvSpPr>
            <p:cNvPr id="331" name="Google Shape;331;p3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2" name="Google Shape;332;p3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3" name="Google Shape;333;p3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4" name="Google Shape;334;p3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p>
          <a:p>
            <a:pPr marL="0" lvl="0" indent="0" algn="l" rtl="0">
              <a:spcBef>
                <a:spcPts val="0"/>
              </a:spcBef>
              <a:spcAft>
                <a:spcPts val="0"/>
              </a:spcAft>
              <a:buNone/>
            </a:pPr>
            <a:r>
              <a:rPr lang="en-US" dirty="0"/>
              <a:t>Big Data in Agriculture </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56442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946" y="-313353"/>
            <a:ext cx="7761249" cy="1159800"/>
          </a:xfrm>
        </p:spPr>
        <p:txBody>
          <a:bodyPr/>
          <a:lstStyle/>
          <a:p>
            <a:r>
              <a:rPr lang="en-US" dirty="0"/>
              <a:t>Supported datasets</a:t>
            </a:r>
            <a:endParaRPr lang="en-GB" dirty="0"/>
          </a:p>
        </p:txBody>
      </p:sp>
      <p:pic>
        <p:nvPicPr>
          <p:cNvPr id="4" name="Picture 3">
            <a:extLst>
              <a:ext uri="{FF2B5EF4-FFF2-40B4-BE49-F238E27FC236}">
                <a16:creationId xmlns:a16="http://schemas.microsoft.com/office/drawing/2014/main" id="{A69AD7C3-BF9A-46EB-AFD1-8B4FE830455B}"/>
              </a:ext>
            </a:extLst>
          </p:cNvPr>
          <p:cNvPicPr>
            <a:picLocks noChangeAspect="1"/>
          </p:cNvPicPr>
          <p:nvPr/>
        </p:nvPicPr>
        <p:blipFill>
          <a:blip r:embed="rId2"/>
          <a:stretch>
            <a:fillRect/>
          </a:stretch>
        </p:blipFill>
        <p:spPr>
          <a:xfrm>
            <a:off x="407409" y="2098900"/>
            <a:ext cx="3481058" cy="2935742"/>
          </a:xfrm>
          <a:prstGeom prst="rect">
            <a:avLst/>
          </a:prstGeom>
        </p:spPr>
      </p:pic>
    </p:spTree>
    <p:extLst>
      <p:ext uri="{BB962C8B-B14F-4D97-AF65-F5344CB8AC3E}">
        <p14:creationId xmlns:p14="http://schemas.microsoft.com/office/powerpoint/2010/main" val="351377332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9618</TotalTime>
  <Words>728</Words>
  <Application>Microsoft Office PowerPoint</Application>
  <PresentationFormat>On-screen Show (16:9)</PresentationFormat>
  <Paragraphs>43</Paragraphs>
  <Slides>16</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Wingdings</vt:lpstr>
      <vt:lpstr>Source Sans Pro</vt:lpstr>
      <vt:lpstr>Roboto Slab</vt:lpstr>
      <vt:lpstr>Cordelia template</vt:lpstr>
      <vt:lpstr>PowerPoint Presentation</vt:lpstr>
      <vt:lpstr>1. Introduction </vt:lpstr>
      <vt:lpstr>Agriculture in Cambodia</vt:lpstr>
      <vt:lpstr>Main Agriculture Products</vt:lpstr>
      <vt:lpstr>The links between agriculture and health:  an intersectoral opportunity to improve the health </vt:lpstr>
      <vt:lpstr>How is agriculture linked with healthcare?</vt:lpstr>
      <vt:lpstr>How is agriculture linked with healthcare? Agriculture Supply chain</vt:lpstr>
      <vt:lpstr>2. Big Data in Agriculture </vt:lpstr>
      <vt:lpstr>Supported datasets</vt:lpstr>
      <vt:lpstr>Supported datasets</vt:lpstr>
      <vt:lpstr>Supported datasets</vt:lpstr>
      <vt:lpstr>Supported Datasets</vt:lpstr>
      <vt:lpstr>PowerPoint Presentation</vt:lpstr>
      <vt:lpstr>Comment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SOKKHEY</dc:creator>
  <cp:lastModifiedBy>PHAUK Sokkhey</cp:lastModifiedBy>
  <cp:revision>201</cp:revision>
  <dcterms:modified xsi:type="dcterms:W3CDTF">2022-02-11T08:07:56Z</dcterms:modified>
</cp:coreProperties>
</file>