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sldIdLst>
    <p:sldId id="530" r:id="rId5"/>
    <p:sldId id="531" r:id="rId6"/>
    <p:sldId id="533" r:id="rId7"/>
    <p:sldId id="548" r:id="rId8"/>
    <p:sldId id="536" r:id="rId9"/>
    <p:sldId id="534" r:id="rId10"/>
    <p:sldId id="545" r:id="rId11"/>
    <p:sldId id="538" r:id="rId12"/>
    <p:sldId id="546" r:id="rId13"/>
    <p:sldId id="539" r:id="rId14"/>
    <p:sldId id="543" r:id="rId15"/>
    <p:sldId id="549" r:id="rId16"/>
    <p:sldId id="550" r:id="rId17"/>
    <p:sldId id="54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689"/>
    <a:srgbClr val="6A23F1"/>
    <a:srgbClr val="6F22E3"/>
    <a:srgbClr val="FEB52B"/>
    <a:srgbClr val="F01688"/>
    <a:srgbClr val="8822EE"/>
    <a:srgbClr val="2F21F3"/>
    <a:srgbClr val="E218A3"/>
    <a:srgbClr val="BA20DB"/>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6" autoAdjust="0"/>
    <p:restoredTop sz="94410"/>
  </p:normalViewPr>
  <p:slideViewPr>
    <p:cSldViewPr snapToGrid="0">
      <p:cViewPr varScale="1">
        <p:scale>
          <a:sx n="68" d="100"/>
          <a:sy n="68" d="100"/>
        </p:scale>
        <p:origin x="7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243584" y="950976"/>
            <a:ext cx="9921240" cy="2706624"/>
          </a:xfrm>
        </p:spPr>
        <p:txBody>
          <a:bodyPr/>
          <a:lstStyle/>
          <a:p>
            <a:r>
              <a:rPr lang="en-US" dirty="0"/>
              <a:t>Data pipeline with PostgreSQL</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261104"/>
            <a:ext cx="7068312" cy="1645920"/>
          </a:xfrm>
        </p:spPr>
        <p:txBody>
          <a:bodyPr/>
          <a:lstStyle/>
          <a:p>
            <a:r>
              <a:rPr lang="en-US" dirty="0"/>
              <a:t>M-DAS</a:t>
            </a:r>
          </a:p>
          <a:p>
            <a:r>
              <a:rPr lang="en-US" dirty="0"/>
              <a:t>Team: Nita, </a:t>
            </a:r>
            <a:r>
              <a:rPr lang="en-US" dirty="0" err="1"/>
              <a:t>Chandeth</a:t>
            </a:r>
            <a:r>
              <a:rPr lang="en-US" dirty="0"/>
              <a:t> and </a:t>
            </a:r>
            <a:r>
              <a:rPr lang="en-US" dirty="0" err="1"/>
              <a:t>Roatny</a:t>
            </a:r>
            <a:endParaRPr lang="en-US" dirty="0"/>
          </a:p>
          <a:p>
            <a:r>
              <a:rPr lang="en-US" dirty="0"/>
              <a:t>Dec. 2023 </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36192" y="411480"/>
            <a:ext cx="8878824" cy="905256"/>
          </a:xfrm>
        </p:spPr>
        <p:txBody>
          <a:bodyPr/>
          <a:lstStyle/>
          <a:p>
            <a:r>
              <a:rPr lang="en-US" dirty="0"/>
              <a:t>4.Storage </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a:xfrm>
            <a:off x="5120639" y="1486538"/>
            <a:ext cx="5437632" cy="1244470"/>
          </a:xfrm>
        </p:spPr>
        <p:txBody>
          <a:bodyPr/>
          <a:lstStyle/>
          <a:p>
            <a:r>
              <a:rPr lang="en-US" b="0" i="0" u="none" strike="noStrike" dirty="0">
                <a:solidFill>
                  <a:schemeClr val="bg2"/>
                </a:solidFill>
                <a:effectLst/>
              </a:rPr>
              <a:t>PostgreSQL is a powerful, open-source object-relational database system with over 35 years of active development.</a:t>
            </a:r>
            <a:endParaRPr lang="en-US" dirty="0">
              <a:solidFill>
                <a:schemeClr val="bg2"/>
              </a:solidFill>
            </a:endParaRP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5120639" y="2605154"/>
            <a:ext cx="6132577" cy="4252846"/>
          </a:xfrm>
        </p:spPr>
        <p:txBody>
          <a:bodyPr/>
          <a:lstStyle/>
          <a:p>
            <a:pPr algn="l">
              <a:buFont typeface="+mj-lt"/>
              <a:buAutoNum type="arabicPeriod"/>
            </a:pPr>
            <a:r>
              <a:rPr lang="en-US" sz="1400" b="0" i="0" u="none" strike="noStrike" dirty="0">
                <a:solidFill>
                  <a:schemeClr val="bg2"/>
                </a:solidFill>
                <a:effectLst/>
                <a:latin typeface="+mj-lt"/>
              </a:rPr>
              <a:t>Relational Database Management System: it organizes data into tables with predefined schemas and enforces relationships between the tables using primary keys and foreign keys. </a:t>
            </a:r>
          </a:p>
          <a:p>
            <a:pPr algn="l">
              <a:buFont typeface="+mj-lt"/>
              <a:buAutoNum type="arabicPeriod"/>
            </a:pPr>
            <a:r>
              <a:rPr lang="en-US" sz="1400" b="0" i="0" u="none" strike="noStrike" dirty="0">
                <a:solidFill>
                  <a:schemeClr val="bg2"/>
                </a:solidFill>
                <a:effectLst/>
                <a:latin typeface="+mj-lt"/>
              </a:rPr>
              <a:t>ACID Compliance: ensuring the reliability and integrity of data transactions. </a:t>
            </a:r>
          </a:p>
          <a:p>
            <a:pPr algn="l">
              <a:buFont typeface="+mj-lt"/>
              <a:buAutoNum type="arabicPeriod"/>
            </a:pPr>
            <a:r>
              <a:rPr lang="en-US" sz="1400" b="0" i="0" u="none" strike="noStrike" dirty="0">
                <a:solidFill>
                  <a:schemeClr val="bg2"/>
                </a:solidFill>
                <a:effectLst/>
                <a:latin typeface="+mj-lt"/>
              </a:rPr>
              <a:t>Data Integrity and Constraints: PostgreSQL supports various data integrity features such as unique constraints, foreign key constraints, check constraints, and not-null constraints. </a:t>
            </a:r>
          </a:p>
          <a:p>
            <a:pPr algn="l">
              <a:buFont typeface="+mj-lt"/>
              <a:buAutoNum type="arabicPeriod"/>
            </a:pPr>
            <a:r>
              <a:rPr lang="en-US" sz="1400" b="0" i="0" u="none" strike="noStrike" dirty="0">
                <a:solidFill>
                  <a:schemeClr val="bg2"/>
                </a:solidFill>
                <a:effectLst/>
                <a:latin typeface="+mj-lt"/>
              </a:rPr>
              <a:t>Extensibility and Customization: This enables developers to extend the functionality of the database and tailor it to specific application requirements.</a:t>
            </a:r>
          </a:p>
          <a:p>
            <a:pPr algn="l">
              <a:buFont typeface="+mj-lt"/>
              <a:buAutoNum type="arabicPeriod"/>
            </a:pPr>
            <a:r>
              <a:rPr lang="en-US" sz="1400" b="0" i="0" u="none" strike="noStrike" dirty="0">
                <a:solidFill>
                  <a:schemeClr val="bg2"/>
                </a:solidFill>
                <a:effectLst/>
                <a:latin typeface="+mj-lt"/>
              </a:rPr>
              <a:t>Advanced Querying Capabilities: provides a powerful SQL query language that supports complex queries, subqueries, joins, aggregations, and window functions.</a:t>
            </a:r>
          </a:p>
          <a:p>
            <a:pPr algn="l">
              <a:buFont typeface="+mj-lt"/>
              <a:buAutoNum type="arabicPeriod"/>
            </a:pPr>
            <a:r>
              <a:rPr lang="en-US" sz="1400" b="0" i="0" u="none" strike="noStrike" dirty="0">
                <a:solidFill>
                  <a:schemeClr val="bg2"/>
                </a:solidFill>
                <a:effectLst/>
                <a:latin typeface="+mj-lt"/>
              </a:rPr>
              <a:t>Scalability and Performance: handle large datasets and high transaction loads. It supports parallel query execution.</a:t>
            </a:r>
          </a:p>
          <a:p>
            <a:pPr algn="l">
              <a:buFont typeface="+mj-lt"/>
              <a:buAutoNum type="arabicPeriod"/>
            </a:pPr>
            <a:r>
              <a:rPr lang="en-US" sz="1400" b="0" i="0" u="none" strike="noStrike" dirty="0">
                <a:solidFill>
                  <a:schemeClr val="bg2"/>
                </a:solidFill>
                <a:effectLst/>
                <a:latin typeface="+mj-lt"/>
              </a:rPr>
              <a:t>Community Support and Ecosystem: PostgreSQL has a vibrant and active open-source community. The community provides extensive documentation, forums, and resources for support and knowledge sharing.</a:t>
            </a:r>
            <a:endParaRPr lang="en-US" sz="1400" dirty="0">
              <a:solidFill>
                <a:schemeClr val="bg2"/>
              </a:solidFill>
              <a:latin typeface="+mj-lt"/>
            </a:endParaRPr>
          </a:p>
          <a:p>
            <a:endParaRPr lang="en-US" sz="1400" dirty="0">
              <a:solidFill>
                <a:schemeClr val="bg2"/>
              </a:solidFill>
              <a:latin typeface="+mj-lt"/>
            </a:endParaRPr>
          </a:p>
        </p:txBody>
      </p:sp>
      <p:sp>
        <p:nvSpPr>
          <p:cNvPr id="7" name="Footer Placeholder 3">
            <a:extLst>
              <a:ext uri="{FF2B5EF4-FFF2-40B4-BE49-F238E27FC236}">
                <a16:creationId xmlns:a16="http://schemas.microsoft.com/office/drawing/2014/main" id="{D107DD23-2FE8-6A2F-0D79-A605A693FF27}"/>
              </a:ext>
            </a:extLst>
          </p:cNvPr>
          <p:cNvSpPr txBox="1">
            <a:spLocks/>
          </p:cNvSpPr>
          <p:nvPr/>
        </p:nvSpPr>
        <p:spPr>
          <a:xfrm>
            <a:off x="466344" y="6190488"/>
            <a:ext cx="2331720" cy="2743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2"/>
                </a:solidFill>
              </a:rPr>
              <a:t>Course: Big Data</a:t>
            </a:r>
            <a:endParaRPr lang="en-US" sz="1200" dirty="0">
              <a:solidFill>
                <a:schemeClr val="bg2"/>
              </a:solidFill>
            </a:endParaRPr>
          </a:p>
        </p:txBody>
      </p:sp>
      <p:pic>
        <p:nvPicPr>
          <p:cNvPr id="20" name="Picture 19" descr="A blue elephant with black text&#10;&#10;Description automatically generated">
            <a:extLst>
              <a:ext uri="{FF2B5EF4-FFF2-40B4-BE49-F238E27FC236}">
                <a16:creationId xmlns:a16="http://schemas.microsoft.com/office/drawing/2014/main" id="{86ACC9E1-566E-D86B-6CBA-0586EEC30958}"/>
              </a:ext>
            </a:extLst>
          </p:cNvPr>
          <p:cNvPicPr>
            <a:picLocks noChangeAspect="1"/>
          </p:cNvPicPr>
          <p:nvPr/>
        </p:nvPicPr>
        <p:blipFill>
          <a:blip r:embed="rId2">
            <a:grayscl/>
          </a:blip>
          <a:stretch>
            <a:fillRect/>
          </a:stretch>
        </p:blipFill>
        <p:spPr>
          <a:xfrm>
            <a:off x="1149752" y="1486538"/>
            <a:ext cx="3231416" cy="2513323"/>
          </a:xfrm>
          <a:prstGeom prst="rect">
            <a:avLst/>
          </a:prstGeom>
        </p:spPr>
      </p:pic>
    </p:spTree>
    <p:extLst>
      <p:ext uri="{BB962C8B-B14F-4D97-AF65-F5344CB8AC3E}">
        <p14:creationId xmlns:p14="http://schemas.microsoft.com/office/powerpoint/2010/main" val="187708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359664"/>
            <a:ext cx="7735824" cy="609600"/>
          </a:xfrm>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potential Drawback</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1749552" y="1217676"/>
            <a:ext cx="8692896" cy="4658868"/>
          </a:xfrm>
        </p:spPr>
        <p:txBody>
          <a:bodyPr/>
          <a:lstStyle/>
          <a:p>
            <a:pPr algn="l">
              <a:buFont typeface="+mj-lt"/>
              <a:buAutoNum type="arabicPeriod"/>
            </a:pPr>
            <a:r>
              <a:rPr lang="en-US" sz="1600" b="1" i="0" u="none" strike="noStrike" dirty="0">
                <a:solidFill>
                  <a:schemeClr val="bg2"/>
                </a:solidFill>
                <a:effectLst/>
                <a:latin typeface="+mj-lt"/>
              </a:rPr>
              <a:t>Complexity</a:t>
            </a:r>
          </a:p>
          <a:p>
            <a:pPr algn="l">
              <a:buFont typeface="+mj-lt"/>
              <a:buAutoNum type="arabicPeriod"/>
            </a:pPr>
            <a:r>
              <a:rPr lang="en-US" sz="1600" b="1" i="0" u="none" strike="noStrike" dirty="0">
                <a:solidFill>
                  <a:schemeClr val="bg2"/>
                </a:solidFill>
                <a:effectLst/>
                <a:latin typeface="+mj-lt"/>
              </a:rPr>
              <a:t>Scalability: </a:t>
            </a:r>
            <a:r>
              <a:rPr lang="en-US" sz="1600" b="0" i="0" u="none" strike="noStrike" dirty="0">
                <a:solidFill>
                  <a:schemeClr val="bg2"/>
                </a:solidFill>
                <a:effectLst/>
                <a:latin typeface="+mj-lt"/>
              </a:rPr>
              <a:t>it may face scalability challenges compared to some NoSQL databases or distributed systems. Scaling PostgreSQL horizontally across multiple machines can be more complex and may require additional tools or configurations.</a:t>
            </a:r>
          </a:p>
          <a:p>
            <a:pPr algn="l">
              <a:buFont typeface="+mj-lt"/>
              <a:buAutoNum type="arabicPeriod"/>
            </a:pPr>
            <a:r>
              <a:rPr lang="en-US" sz="1600" b="1" i="0" u="none" strike="noStrike" dirty="0">
                <a:solidFill>
                  <a:schemeClr val="bg2"/>
                </a:solidFill>
                <a:effectLst/>
                <a:latin typeface="+mj-lt"/>
              </a:rPr>
              <a:t>Replication Lag: </a:t>
            </a:r>
            <a:r>
              <a:rPr lang="en-US" sz="1600" b="0" i="0" u="none" strike="noStrike" dirty="0">
                <a:solidFill>
                  <a:schemeClr val="bg2"/>
                </a:solidFill>
                <a:effectLst/>
                <a:latin typeface="+mj-lt"/>
              </a:rPr>
              <a:t>In certain replication scenarios, PostgreSQL's replication mechanisms may introduce some replication lag, resulting in a delay between updates on the primary database and the replicated instances. This delay can impact real-time data availability and synchronization.</a:t>
            </a:r>
          </a:p>
          <a:p>
            <a:pPr algn="l">
              <a:buFont typeface="+mj-lt"/>
              <a:buAutoNum type="arabicPeriod"/>
            </a:pPr>
            <a:r>
              <a:rPr lang="en-US" sz="1600" b="1" i="0" u="none" strike="noStrike" dirty="0">
                <a:solidFill>
                  <a:schemeClr val="bg2"/>
                </a:solidFill>
                <a:effectLst/>
                <a:latin typeface="+mj-lt"/>
              </a:rPr>
              <a:t>Limited NoSQL Capabilities</a:t>
            </a:r>
            <a:r>
              <a:rPr lang="en-US" sz="1600" b="0" i="0" u="none" strike="noStrike" dirty="0">
                <a:solidFill>
                  <a:schemeClr val="bg2"/>
                </a:solidFill>
                <a:effectLst/>
                <a:latin typeface="+mj-lt"/>
              </a:rPr>
              <a:t>: it does not provide the same level of native support for NoSQL data structures and operations as some dedicated NoSQL databases.</a:t>
            </a:r>
          </a:p>
          <a:p>
            <a:pPr algn="l">
              <a:buFont typeface="+mj-lt"/>
              <a:buAutoNum type="arabicPeriod"/>
            </a:pPr>
            <a:r>
              <a:rPr lang="en-US" sz="1600" b="1" i="0" u="none" strike="noStrike" dirty="0">
                <a:solidFill>
                  <a:schemeClr val="bg2"/>
                </a:solidFill>
                <a:effectLst/>
                <a:latin typeface="+mj-lt"/>
              </a:rPr>
              <a:t>Storage Requirements: </a:t>
            </a:r>
            <a:r>
              <a:rPr lang="en-US" sz="1600" b="0" i="0" u="none" strike="noStrike" dirty="0">
                <a:solidFill>
                  <a:schemeClr val="bg2"/>
                </a:solidFill>
                <a:effectLst/>
                <a:latin typeface="+mj-lt"/>
              </a:rPr>
              <a:t>PostgreSQL's data storage requirements can be higher compared to some other database systems. It may consume more disk space, particularly for certain data types, indexing structures, or replication mechanisms.</a:t>
            </a:r>
          </a:p>
          <a:p>
            <a:pPr algn="l">
              <a:buFont typeface="+mj-lt"/>
              <a:buAutoNum type="arabicPeriod"/>
            </a:pPr>
            <a:r>
              <a:rPr lang="en-US" sz="1600" b="1" i="0" u="none" strike="noStrike" dirty="0">
                <a:solidFill>
                  <a:schemeClr val="bg2"/>
                </a:solidFill>
                <a:effectLst/>
                <a:latin typeface="+mj-lt"/>
              </a:rPr>
              <a:t>Third-Party Ecosystem: </a:t>
            </a:r>
            <a:r>
              <a:rPr lang="en-US" sz="1600" b="0" i="0" u="none" strike="noStrike" dirty="0">
                <a:solidFill>
                  <a:schemeClr val="bg2"/>
                </a:solidFill>
                <a:effectLst/>
                <a:latin typeface="+mj-lt"/>
              </a:rPr>
              <a:t>While PostgreSQL has a robust ecosystem, including extensions, libraries, and tools, it may not have the same breadth or diversity as some other database systems. This can limit the availability of specific add-ons or integrations for certain use cases.</a:t>
            </a:r>
          </a:p>
        </p:txBody>
      </p:sp>
    </p:spTree>
    <p:extLst>
      <p:ext uri="{BB962C8B-B14F-4D97-AF65-F5344CB8AC3E}">
        <p14:creationId xmlns:p14="http://schemas.microsoft.com/office/powerpoint/2010/main" val="195875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5599-0222-8551-3A2B-677CD182E7E6}"/>
              </a:ext>
            </a:extLst>
          </p:cNvPr>
          <p:cNvSpPr>
            <a:spLocks noGrp="1"/>
          </p:cNvSpPr>
          <p:nvPr>
            <p:ph type="ctrTitle"/>
          </p:nvPr>
        </p:nvSpPr>
        <p:spPr>
          <a:xfrm>
            <a:off x="1522476" y="640080"/>
            <a:ext cx="9144000" cy="758952"/>
          </a:xfrm>
        </p:spPr>
        <p:txBody>
          <a:bodyPr/>
          <a:lstStyle/>
          <a:p>
            <a:r>
              <a:rPr lang="en-KH" sz="4000" dirty="0"/>
              <a:t>5. Indexing &amp; optimization</a:t>
            </a:r>
          </a:p>
        </p:txBody>
      </p:sp>
      <p:sp>
        <p:nvSpPr>
          <p:cNvPr id="3" name="Subtitle 2">
            <a:extLst>
              <a:ext uri="{FF2B5EF4-FFF2-40B4-BE49-F238E27FC236}">
                <a16:creationId xmlns:a16="http://schemas.microsoft.com/office/drawing/2014/main" id="{06AD76A9-4E62-4A16-8CF3-1BEC5F1995D7}"/>
              </a:ext>
            </a:extLst>
          </p:cNvPr>
          <p:cNvSpPr>
            <a:spLocks noGrp="1"/>
          </p:cNvSpPr>
          <p:nvPr>
            <p:ph type="subTitle" idx="1"/>
          </p:nvPr>
        </p:nvSpPr>
        <p:spPr>
          <a:xfrm>
            <a:off x="1522476" y="1496568"/>
            <a:ext cx="9144000" cy="4779264"/>
          </a:xfrm>
        </p:spPr>
        <p:txBody>
          <a:bodyPr/>
          <a:lstStyle/>
          <a:p>
            <a:pPr marL="285750" indent="-285750" algn="l">
              <a:buFont typeface="Arial" panose="020B0604020202020204" pitchFamily="34" charset="0"/>
              <a:buChar char="•"/>
            </a:pPr>
            <a:r>
              <a:rPr lang="en-US" sz="2000" b="1" i="0" u="none" strike="noStrike" dirty="0">
                <a:solidFill>
                  <a:schemeClr val="bg2"/>
                </a:solidFill>
                <a:effectLst/>
                <a:latin typeface="+mj-lt"/>
              </a:rPr>
              <a:t>Improve Query Performance</a:t>
            </a:r>
            <a:r>
              <a:rPr lang="en-US" sz="2000" b="0" i="0" u="none" strike="noStrike" dirty="0">
                <a:solidFill>
                  <a:schemeClr val="bg2"/>
                </a:solidFill>
                <a:effectLst/>
                <a:latin typeface="+mj-lt"/>
              </a:rPr>
              <a:t>: enhancing the performance of database queries. By creating indexes on columns frequently used in WHERE clauses or JOIN conditions, the database can efficiently locate and retrieve the required data, reducing the query execution time.</a:t>
            </a:r>
          </a:p>
          <a:p>
            <a:pPr marL="285750" indent="-285750" algn="l">
              <a:buFont typeface="Arial" panose="020B0604020202020204" pitchFamily="34" charset="0"/>
              <a:buChar char="•"/>
            </a:pPr>
            <a:r>
              <a:rPr lang="en-US" sz="2000" b="1" i="0" u="none" strike="noStrike" dirty="0">
                <a:solidFill>
                  <a:schemeClr val="bg2"/>
                </a:solidFill>
                <a:effectLst/>
                <a:latin typeface="+mj-lt"/>
              </a:rPr>
              <a:t>Faster Data Retrieval: </a:t>
            </a:r>
            <a:r>
              <a:rPr lang="en-US" sz="2000" b="0" i="0" u="none" strike="noStrike" dirty="0">
                <a:solidFill>
                  <a:schemeClr val="bg2"/>
                </a:solidFill>
                <a:effectLst/>
                <a:latin typeface="+mj-lt"/>
              </a:rPr>
              <a:t>Indexing allows for faster data retrieval by organizing the data in a structured manner. Instead of scanning the entire table, the database engine can utilize indexes to locate specific rows or perform range scans, leading to improved query response times.</a:t>
            </a:r>
          </a:p>
          <a:p>
            <a:pPr marL="285750" indent="-285750" algn="l">
              <a:buFont typeface="Arial" panose="020B0604020202020204" pitchFamily="34" charset="0"/>
              <a:buChar char="•"/>
            </a:pPr>
            <a:r>
              <a:rPr lang="en-US" sz="2000" b="1" i="0" u="none" strike="noStrike" dirty="0">
                <a:solidFill>
                  <a:schemeClr val="bg2"/>
                </a:solidFill>
                <a:effectLst/>
                <a:latin typeface="+mj-lt"/>
              </a:rPr>
              <a:t>Avoid Full Table Scans</a:t>
            </a:r>
            <a:r>
              <a:rPr lang="en-US" sz="2000" b="0" i="0" u="none" strike="noStrike" dirty="0">
                <a:solidFill>
                  <a:schemeClr val="bg2"/>
                </a:solidFill>
                <a:effectLst/>
                <a:latin typeface="+mj-lt"/>
              </a:rPr>
              <a:t>: Without proper indexing, the database may need to perform full table scans, which can be resource-intensive and time-consuming, especially for large datasets. Indexes enable the database to perform targeted scans and retrieve only the relevant data.</a:t>
            </a:r>
          </a:p>
          <a:p>
            <a:pPr marL="285750" indent="-285750" algn="l">
              <a:buFont typeface="Arial" panose="020B0604020202020204" pitchFamily="34" charset="0"/>
              <a:buChar char="•"/>
            </a:pPr>
            <a:r>
              <a:rPr lang="en-US" sz="2000" b="1" i="0" u="none" strike="noStrike" dirty="0">
                <a:solidFill>
                  <a:schemeClr val="bg2"/>
                </a:solidFill>
                <a:effectLst/>
                <a:latin typeface="+mj-lt"/>
              </a:rPr>
              <a:t>Support Data Integrity: </a:t>
            </a:r>
            <a:r>
              <a:rPr lang="en-US" sz="2000" b="0" i="0" u="none" strike="noStrike" dirty="0">
                <a:solidFill>
                  <a:schemeClr val="bg2"/>
                </a:solidFill>
                <a:effectLst/>
                <a:latin typeface="+mj-lt"/>
              </a:rPr>
              <a:t>Indexes can enforce data integrity constraints, such as unique constraints or primary key constraints. These constraints ensure the consistency and accuracy of data by preventing duplicate values or null entries in critical columns.</a:t>
            </a:r>
          </a:p>
          <a:p>
            <a:pPr marL="285750" indent="-285750">
              <a:buFont typeface="Arial" panose="020B0604020202020204" pitchFamily="34" charset="0"/>
              <a:buChar char="•"/>
            </a:pPr>
            <a:endParaRPr lang="en-KH" sz="2000" dirty="0">
              <a:solidFill>
                <a:schemeClr val="bg2"/>
              </a:solidFill>
              <a:latin typeface="+mj-lt"/>
            </a:endParaRPr>
          </a:p>
        </p:txBody>
      </p:sp>
    </p:spTree>
    <p:extLst>
      <p:ext uri="{BB962C8B-B14F-4D97-AF65-F5344CB8AC3E}">
        <p14:creationId xmlns:p14="http://schemas.microsoft.com/office/powerpoint/2010/main" val="1595020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0C28-3633-187C-5E4B-9BC224E2FF82}"/>
              </a:ext>
            </a:extLst>
          </p:cNvPr>
          <p:cNvSpPr>
            <a:spLocks noGrp="1"/>
          </p:cNvSpPr>
          <p:nvPr>
            <p:ph type="ctrTitle"/>
          </p:nvPr>
        </p:nvSpPr>
        <p:spPr>
          <a:xfrm>
            <a:off x="2313432" y="707136"/>
            <a:ext cx="7735824" cy="1069848"/>
          </a:xfrm>
        </p:spPr>
        <p:txBody>
          <a:bodyPr/>
          <a:lstStyle/>
          <a:p>
            <a:r>
              <a:rPr lang="en-KH" dirty="0"/>
              <a:t>Analytics&amp; Bi Tools</a:t>
            </a:r>
          </a:p>
        </p:txBody>
      </p:sp>
      <p:sp>
        <p:nvSpPr>
          <p:cNvPr id="3" name="Subtitle 2">
            <a:extLst>
              <a:ext uri="{FF2B5EF4-FFF2-40B4-BE49-F238E27FC236}">
                <a16:creationId xmlns:a16="http://schemas.microsoft.com/office/drawing/2014/main" id="{8BE94E05-D4F8-39B1-8681-EC432C24DB17}"/>
              </a:ext>
            </a:extLst>
          </p:cNvPr>
          <p:cNvSpPr>
            <a:spLocks noGrp="1"/>
          </p:cNvSpPr>
          <p:nvPr>
            <p:ph type="subTitle" idx="1"/>
          </p:nvPr>
        </p:nvSpPr>
        <p:spPr>
          <a:xfrm>
            <a:off x="4845477" y="1944053"/>
            <a:ext cx="5099304" cy="1484948"/>
          </a:xfrm>
        </p:spPr>
        <p:txBody>
          <a:bodyPr/>
          <a:lstStyle/>
          <a:p>
            <a:pPr algn="just"/>
            <a:r>
              <a:rPr lang="en-US" b="0" i="0" u="none" strike="noStrike" dirty="0">
                <a:solidFill>
                  <a:schemeClr val="bg2"/>
                </a:solidFill>
                <a:effectLst/>
                <a:latin typeface="+mj-lt"/>
              </a:rPr>
              <a:t>SQL queries are written to perform various analytical tasks on the data stored in PostgreSQL. These queries extract insights, perform aggregations, generate reports, and conduct statistical calculations based on the business requirements. </a:t>
            </a:r>
            <a:endParaRPr lang="en-KH" dirty="0">
              <a:solidFill>
                <a:schemeClr val="bg2"/>
              </a:solidFill>
              <a:latin typeface="+mj-lt"/>
            </a:endParaRPr>
          </a:p>
        </p:txBody>
      </p:sp>
      <p:pic>
        <p:nvPicPr>
          <p:cNvPr id="7" name="Picture 6" descr="A group of people standing next to a large screen&#10;&#10;Description automatically generated">
            <a:extLst>
              <a:ext uri="{FF2B5EF4-FFF2-40B4-BE49-F238E27FC236}">
                <a16:creationId xmlns:a16="http://schemas.microsoft.com/office/drawing/2014/main" id="{87CC2CFF-B3FD-DDFB-D154-BF4F87144672}"/>
              </a:ext>
            </a:extLst>
          </p:cNvPr>
          <p:cNvPicPr>
            <a:picLocks noChangeAspect="1"/>
          </p:cNvPicPr>
          <p:nvPr/>
        </p:nvPicPr>
        <p:blipFill>
          <a:blip r:embed="rId2"/>
          <a:stretch>
            <a:fillRect/>
          </a:stretch>
        </p:blipFill>
        <p:spPr>
          <a:xfrm>
            <a:off x="438231" y="1944053"/>
            <a:ext cx="4091941" cy="2727961"/>
          </a:xfrm>
          <a:prstGeom prst="rect">
            <a:avLst/>
          </a:prstGeom>
        </p:spPr>
      </p:pic>
      <p:sp>
        <p:nvSpPr>
          <p:cNvPr id="8" name="Subtitle 2">
            <a:extLst>
              <a:ext uri="{FF2B5EF4-FFF2-40B4-BE49-F238E27FC236}">
                <a16:creationId xmlns:a16="http://schemas.microsoft.com/office/drawing/2014/main" id="{C854B1D1-F229-07EC-2388-F049BF02AE66}"/>
              </a:ext>
            </a:extLst>
          </p:cNvPr>
          <p:cNvSpPr txBox="1">
            <a:spLocks/>
          </p:cNvSpPr>
          <p:nvPr/>
        </p:nvSpPr>
        <p:spPr>
          <a:xfrm>
            <a:off x="4845477" y="3476628"/>
            <a:ext cx="5099304" cy="2521836"/>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solidFill>
                  <a:schemeClr val="bg2"/>
                </a:solidFill>
                <a:latin typeface="+mj-lt"/>
              </a:rPr>
              <a:t>The analyzed data can be visualized and presented using business intelligence tools or data visualization platforms. These tools connect to PostgreSQL to create interactive dashboards, charts, and reports, enabling users to explore and gain insights from the data.</a:t>
            </a:r>
          </a:p>
          <a:p>
            <a:pPr algn="just"/>
            <a:r>
              <a:rPr lang="en-US" dirty="0">
                <a:solidFill>
                  <a:schemeClr val="bg2"/>
                </a:solidFill>
                <a:latin typeface="+mj-lt"/>
              </a:rPr>
              <a:t>We could Power BI or Python Library to create our own dashboard. </a:t>
            </a:r>
            <a:endParaRPr lang="en-KH" dirty="0">
              <a:solidFill>
                <a:schemeClr val="bg2"/>
              </a:solidFill>
              <a:latin typeface="+mj-lt"/>
            </a:endParaRPr>
          </a:p>
        </p:txBody>
      </p:sp>
      <p:pic>
        <p:nvPicPr>
          <p:cNvPr id="10" name="Picture 9" descr="A screenshot of a computer&#10;&#10;Description automatically generated">
            <a:extLst>
              <a:ext uri="{FF2B5EF4-FFF2-40B4-BE49-F238E27FC236}">
                <a16:creationId xmlns:a16="http://schemas.microsoft.com/office/drawing/2014/main" id="{17CF0CDC-880B-06FB-3355-89DF7DA7D3E5}"/>
              </a:ext>
            </a:extLst>
          </p:cNvPr>
          <p:cNvPicPr>
            <a:picLocks noChangeAspect="1"/>
          </p:cNvPicPr>
          <p:nvPr/>
        </p:nvPicPr>
        <p:blipFill>
          <a:blip r:embed="rId3"/>
          <a:stretch>
            <a:fillRect/>
          </a:stretch>
        </p:blipFill>
        <p:spPr>
          <a:xfrm>
            <a:off x="438232" y="4261772"/>
            <a:ext cx="4091940" cy="2301716"/>
          </a:xfrm>
          <a:prstGeom prst="rect">
            <a:avLst/>
          </a:prstGeom>
        </p:spPr>
      </p:pic>
    </p:spTree>
    <p:extLst>
      <p:ext uri="{BB962C8B-B14F-4D97-AF65-F5344CB8AC3E}">
        <p14:creationId xmlns:p14="http://schemas.microsoft.com/office/powerpoint/2010/main" val="2231686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M-DAS</a:t>
            </a:r>
          </a:p>
          <a:p>
            <a:pPr algn="l"/>
            <a:r>
              <a:rPr lang="en-US" dirty="0">
                <a:latin typeface="Segoe UI Light" panose="020B0502040204020203" pitchFamily="34" charset="0"/>
                <a:cs typeface="Segoe UI Light" panose="020B0502040204020203" pitchFamily="34" charset="0"/>
              </a:rPr>
              <a:t>Course: Big Data</a:t>
            </a:r>
            <a:endParaRPr lang="en-US" dirty="0">
              <a:latin typeface="Segoe UI Light" panose="020B0502040204020203" pitchFamily="34" charset="0"/>
              <a:ea typeface="Calibri" panose="020F0502020204030204"/>
              <a:cs typeface="Segoe UI Light" panose="020B0502040204020203" pitchFamily="34" charset="0"/>
            </a:endParaRPr>
          </a:p>
          <a:p>
            <a:pPr algn="l"/>
            <a:r>
              <a:rPr lang="en-US" dirty="0">
                <a:latin typeface="Segoe UI Light" panose="020B0502040204020203" pitchFamily="34" charset="0"/>
                <a:ea typeface="Calibri" panose="020F0502020204030204"/>
                <a:cs typeface="Segoe UI Light" panose="020B0502040204020203" pitchFamily="34" charset="0"/>
              </a:rPr>
              <a:t>Dec.2023</a:t>
            </a: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Scenario and Objective</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A</a:t>
            </a:r>
            <a:r>
              <a:rPr lang="en-US" dirty="0">
                <a:solidFill>
                  <a:schemeClr val="bg1"/>
                </a:solidFill>
                <a:latin typeface="Segoe UI Light" panose="020B0502040204020203" pitchFamily="34" charset="0"/>
                <a:cs typeface="Segoe UI Light" panose="020B0502040204020203" pitchFamily="34" charset="0"/>
              </a:rPr>
              <a:t>rchitecture  </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Our pipeline explanation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Key Challenges of PostgreSQL</a:t>
            </a: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dirty="0"/>
              <a:t>Course: Big Data</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255776"/>
            <a:ext cx="7735824" cy="560832"/>
          </a:xfrm>
        </p:spPr>
        <p:txBody>
          <a:bodyPr/>
          <a:lstStyle/>
          <a:p>
            <a:r>
              <a:rPr lang="en-US" dirty="0"/>
              <a:t>Scenario</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761744" y="1923289"/>
            <a:ext cx="8668512" cy="1380743"/>
          </a:xfrm>
        </p:spPr>
        <p:txBody>
          <a:bodyPr/>
          <a:lstStyle/>
          <a:p>
            <a:pPr algn="just"/>
            <a:r>
              <a:rPr lang="km-KH" b="0" i="0" u="none" strike="noStrike" dirty="0">
                <a:effectLst/>
                <a:latin typeface="+mj-lt"/>
                <a:cs typeface="Khmer Angkulileka" panose="02000500000000000000" pitchFamily="2" charset="77"/>
              </a:rPr>
              <a:t>តថ </a:t>
            </a:r>
            <a:r>
              <a:rPr lang="en-US" b="0" i="0" u="none" strike="noStrike" dirty="0">
                <a:effectLst/>
                <a:latin typeface="+mj-lt"/>
              </a:rPr>
              <a:t>Bank has recently launched a mobile app to provide its customers with convenient banking services. The mobile app generates a significant amount of data, including user transactions, account details, customer information, and more. The bank wants to leverage this data to gain actionable insights and enhance its business operations.</a:t>
            </a:r>
            <a:endParaRPr lang="en-US" dirty="0">
              <a:latin typeface="+mj-lt"/>
            </a:endParaRPr>
          </a:p>
        </p:txBody>
      </p:sp>
      <p:sp>
        <p:nvSpPr>
          <p:cNvPr id="4" name="Title 1">
            <a:extLst>
              <a:ext uri="{FF2B5EF4-FFF2-40B4-BE49-F238E27FC236}">
                <a16:creationId xmlns:a16="http://schemas.microsoft.com/office/drawing/2014/main" id="{EDB3E278-387D-8D0D-48D5-1D78168A3505}"/>
              </a:ext>
            </a:extLst>
          </p:cNvPr>
          <p:cNvSpPr txBox="1">
            <a:spLocks/>
          </p:cNvSpPr>
          <p:nvPr/>
        </p:nvSpPr>
        <p:spPr>
          <a:xfrm>
            <a:off x="2228088" y="3773424"/>
            <a:ext cx="7735824" cy="5608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dirty="0"/>
              <a:t>Objective</a:t>
            </a:r>
          </a:p>
        </p:txBody>
      </p:sp>
      <p:sp>
        <p:nvSpPr>
          <p:cNvPr id="5" name="Subtitle 2">
            <a:extLst>
              <a:ext uri="{FF2B5EF4-FFF2-40B4-BE49-F238E27FC236}">
                <a16:creationId xmlns:a16="http://schemas.microsoft.com/office/drawing/2014/main" id="{5EBB14FD-71C3-100C-582D-994FEF26C680}"/>
              </a:ext>
            </a:extLst>
          </p:cNvPr>
          <p:cNvSpPr txBox="1">
            <a:spLocks/>
          </p:cNvSpPr>
          <p:nvPr/>
        </p:nvSpPr>
        <p:spPr>
          <a:xfrm>
            <a:off x="1761744" y="4440937"/>
            <a:ext cx="8668512" cy="1618487"/>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latin typeface="+mj-lt"/>
              </a:rPr>
              <a:t>To build </a:t>
            </a:r>
            <a:r>
              <a:rPr lang="en-US" b="1" dirty="0">
                <a:solidFill>
                  <a:srgbClr val="FEB52B"/>
                </a:solidFill>
                <a:latin typeface="+mj-lt"/>
              </a:rPr>
              <a:t>data pipeline </a:t>
            </a:r>
            <a:r>
              <a:rPr lang="en-US" dirty="0">
                <a:latin typeface="+mj-lt"/>
              </a:rPr>
              <a:t>using </a:t>
            </a:r>
            <a:r>
              <a:rPr lang="en-US" b="1" dirty="0">
                <a:solidFill>
                  <a:srgbClr val="FEB52B"/>
                </a:solidFill>
                <a:latin typeface="+mj-lt"/>
              </a:rPr>
              <a:t>PostgreSQL</a:t>
            </a:r>
            <a:r>
              <a:rPr lang="en-US" dirty="0">
                <a:solidFill>
                  <a:srgbClr val="FEB52B"/>
                </a:solidFill>
                <a:latin typeface="+mj-lt"/>
              </a:rPr>
              <a:t> </a:t>
            </a:r>
            <a:r>
              <a:rPr lang="en-US" dirty="0">
                <a:latin typeface="+mj-lt"/>
              </a:rPr>
              <a:t>is to enable </a:t>
            </a:r>
            <a:r>
              <a:rPr lang="km-KH" b="0" i="0" u="none" strike="noStrike" dirty="0">
                <a:effectLst/>
                <a:latin typeface="+mj-lt"/>
                <a:cs typeface="Khmer Angkulileka" panose="02000500000000000000" pitchFamily="2" charset="77"/>
              </a:rPr>
              <a:t>តថ</a:t>
            </a:r>
            <a:r>
              <a:rPr lang="en-US" dirty="0">
                <a:latin typeface="+mj-lt"/>
              </a:rPr>
              <a:t> Bank to analyze the data generated by its mobile app and to unlock the potential of their mobile app data, gain valuable insights, and make data-driven decisions to enhance their business operations, improve customer experiences, and drive overall growth.</a:t>
            </a:r>
          </a:p>
        </p:txBody>
      </p:sp>
      <p:sp>
        <p:nvSpPr>
          <p:cNvPr id="7" name="Footer Placeholder 3">
            <a:extLst>
              <a:ext uri="{FF2B5EF4-FFF2-40B4-BE49-F238E27FC236}">
                <a16:creationId xmlns:a16="http://schemas.microsoft.com/office/drawing/2014/main" id="{7333585C-3BB9-AEA0-77CE-2534EF9FA457}"/>
              </a:ext>
            </a:extLst>
          </p:cNvPr>
          <p:cNvSpPr txBox="1">
            <a:spLocks/>
          </p:cNvSpPr>
          <p:nvPr/>
        </p:nvSpPr>
        <p:spPr>
          <a:xfrm>
            <a:off x="466344" y="6190488"/>
            <a:ext cx="2331720" cy="2743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solidFill>
              </a:rPr>
              <a:t>Course: Big Data</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57D5DD-43DB-E809-9F01-DC1FE2FF5E19}"/>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5" name="Title 1">
            <a:extLst>
              <a:ext uri="{FF2B5EF4-FFF2-40B4-BE49-F238E27FC236}">
                <a16:creationId xmlns:a16="http://schemas.microsoft.com/office/drawing/2014/main" id="{46205953-8295-345F-EB58-814C9FCC0016}"/>
              </a:ext>
            </a:extLst>
          </p:cNvPr>
          <p:cNvSpPr txBox="1">
            <a:spLocks/>
          </p:cNvSpPr>
          <p:nvPr/>
        </p:nvSpPr>
        <p:spPr>
          <a:xfrm>
            <a:off x="1656588" y="284988"/>
            <a:ext cx="8878824" cy="647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KH" sz="3200" dirty="0"/>
              <a:t>Data pipeline </a:t>
            </a:r>
          </a:p>
        </p:txBody>
      </p:sp>
      <p:sp>
        <p:nvSpPr>
          <p:cNvPr id="6" name="Rectangle 5">
            <a:extLst>
              <a:ext uri="{FF2B5EF4-FFF2-40B4-BE49-F238E27FC236}">
                <a16:creationId xmlns:a16="http://schemas.microsoft.com/office/drawing/2014/main" id="{51D78992-A8FE-8FF3-AFAC-D8E37E4260CD}"/>
              </a:ext>
            </a:extLst>
          </p:cNvPr>
          <p:cNvSpPr/>
          <p:nvPr/>
        </p:nvSpPr>
        <p:spPr>
          <a:xfrm>
            <a:off x="477393" y="1879745"/>
            <a:ext cx="2218944" cy="4023360"/>
          </a:xfrm>
          <a:prstGeom prst="rect">
            <a:avLst/>
          </a:prstGeom>
          <a:noFill/>
          <a:ln w="381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7" name="Text Placeholder 4">
            <a:extLst>
              <a:ext uri="{FF2B5EF4-FFF2-40B4-BE49-F238E27FC236}">
                <a16:creationId xmlns:a16="http://schemas.microsoft.com/office/drawing/2014/main" id="{F1ED5023-79DD-7162-3DE2-7D7B75F255F7}"/>
              </a:ext>
            </a:extLst>
          </p:cNvPr>
          <p:cNvSpPr txBox="1">
            <a:spLocks/>
          </p:cNvSpPr>
          <p:nvPr/>
        </p:nvSpPr>
        <p:spPr>
          <a:xfrm>
            <a:off x="329184" y="1391521"/>
            <a:ext cx="2468880" cy="365760"/>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KH" sz="2400" b="1" dirty="0">
                <a:latin typeface="+mj-lt"/>
              </a:rPr>
              <a:t>Data Sources</a:t>
            </a:r>
          </a:p>
        </p:txBody>
      </p:sp>
      <p:sp>
        <p:nvSpPr>
          <p:cNvPr id="8" name="Text Placeholder 5">
            <a:extLst>
              <a:ext uri="{FF2B5EF4-FFF2-40B4-BE49-F238E27FC236}">
                <a16:creationId xmlns:a16="http://schemas.microsoft.com/office/drawing/2014/main" id="{B84931CD-C717-6C90-14FA-31FAF1CC1434}"/>
              </a:ext>
            </a:extLst>
          </p:cNvPr>
          <p:cNvSpPr txBox="1">
            <a:spLocks/>
          </p:cNvSpPr>
          <p:nvPr/>
        </p:nvSpPr>
        <p:spPr>
          <a:xfrm>
            <a:off x="352425" y="2097542"/>
            <a:ext cx="2468880" cy="274638"/>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KH" sz="1800" b="1" dirty="0">
                <a:latin typeface="+mj-lt"/>
              </a:rPr>
              <a:t>Bank Mobile App</a:t>
            </a:r>
          </a:p>
        </p:txBody>
      </p:sp>
      <p:pic>
        <p:nvPicPr>
          <p:cNvPr id="9" name="Graphic 8" descr="Smart Phone with solid fill">
            <a:extLst>
              <a:ext uri="{FF2B5EF4-FFF2-40B4-BE49-F238E27FC236}">
                <a16:creationId xmlns:a16="http://schemas.microsoft.com/office/drawing/2014/main" id="{CD7CAAFB-9B05-3BA0-57D9-2CF4CE326D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665" y="2675327"/>
            <a:ext cx="914400" cy="914400"/>
          </a:xfrm>
          <a:prstGeom prst="rect">
            <a:avLst/>
          </a:prstGeom>
        </p:spPr>
      </p:pic>
      <p:sp>
        <p:nvSpPr>
          <p:cNvPr id="10" name="Text Placeholder 5">
            <a:extLst>
              <a:ext uri="{FF2B5EF4-FFF2-40B4-BE49-F238E27FC236}">
                <a16:creationId xmlns:a16="http://schemas.microsoft.com/office/drawing/2014/main" id="{F33346A5-97BE-1790-4B2C-9460D6206555}"/>
              </a:ext>
            </a:extLst>
          </p:cNvPr>
          <p:cNvSpPr txBox="1">
            <a:spLocks/>
          </p:cNvSpPr>
          <p:nvPr/>
        </p:nvSpPr>
        <p:spPr>
          <a:xfrm>
            <a:off x="596265" y="3769553"/>
            <a:ext cx="1972056" cy="1779984"/>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kern="1200" spc="0" baseline="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dirty="0">
                <a:latin typeface="+mj-lt"/>
              </a:rPr>
              <a:t>U</a:t>
            </a:r>
            <a:r>
              <a:rPr lang="en-US" b="0" i="0" u="none" strike="noStrike" dirty="0">
                <a:effectLst/>
                <a:latin typeface="+mj-lt"/>
              </a:rPr>
              <a:t>ser transactions</a:t>
            </a:r>
          </a:p>
          <a:p>
            <a:pPr marL="285750" indent="-285750" algn="l">
              <a:buFont typeface="Arial" panose="020B0604020202020204" pitchFamily="34" charset="0"/>
              <a:buChar char="•"/>
            </a:pPr>
            <a:r>
              <a:rPr lang="en-US" dirty="0">
                <a:latin typeface="+mj-lt"/>
              </a:rPr>
              <a:t>A</a:t>
            </a:r>
            <a:r>
              <a:rPr lang="en-US" b="0" i="0" u="none" strike="noStrike" dirty="0">
                <a:effectLst/>
                <a:latin typeface="+mj-lt"/>
              </a:rPr>
              <a:t>ccount details</a:t>
            </a:r>
          </a:p>
          <a:p>
            <a:pPr marL="285750" indent="-285750" algn="l">
              <a:buFont typeface="Arial" panose="020B0604020202020204" pitchFamily="34" charset="0"/>
              <a:buChar char="•"/>
            </a:pPr>
            <a:r>
              <a:rPr lang="en-US" dirty="0">
                <a:latin typeface="+mj-lt"/>
              </a:rPr>
              <a:t>C</a:t>
            </a:r>
            <a:r>
              <a:rPr lang="en-US" b="0" i="0" u="none" strike="noStrike" dirty="0">
                <a:effectLst/>
                <a:latin typeface="+mj-lt"/>
              </a:rPr>
              <a:t>ustomer information</a:t>
            </a:r>
          </a:p>
          <a:p>
            <a:pPr marL="285750" indent="-285750" algn="l">
              <a:buFont typeface="Arial" panose="020B0604020202020204" pitchFamily="34" charset="0"/>
              <a:buChar char="•"/>
            </a:pPr>
            <a:r>
              <a:rPr lang="en-US" dirty="0">
                <a:latin typeface="+mj-lt"/>
              </a:rPr>
              <a:t>Pop up</a:t>
            </a:r>
          </a:p>
          <a:p>
            <a:pPr marL="285750" indent="-285750" algn="l">
              <a:buFont typeface="Arial" panose="020B0604020202020204" pitchFamily="34" charset="0"/>
              <a:buChar char="•"/>
            </a:pPr>
            <a:r>
              <a:rPr lang="en-US" dirty="0">
                <a:latin typeface="+mj-lt"/>
              </a:rPr>
              <a:t>Loan</a:t>
            </a:r>
          </a:p>
          <a:p>
            <a:pPr marL="285750" indent="-285750" algn="l">
              <a:buFont typeface="Arial" panose="020B0604020202020204" pitchFamily="34" charset="0"/>
              <a:buChar char="•"/>
            </a:pPr>
            <a:r>
              <a:rPr lang="en-US" dirty="0">
                <a:latin typeface="+mj-lt"/>
              </a:rPr>
              <a:t>More</a:t>
            </a:r>
            <a:endParaRPr lang="en-KH" dirty="0">
              <a:latin typeface="+mj-lt"/>
            </a:endParaRPr>
          </a:p>
        </p:txBody>
      </p:sp>
      <p:sp>
        <p:nvSpPr>
          <p:cNvPr id="11" name="Footer Placeholder 3">
            <a:extLst>
              <a:ext uri="{FF2B5EF4-FFF2-40B4-BE49-F238E27FC236}">
                <a16:creationId xmlns:a16="http://schemas.microsoft.com/office/drawing/2014/main" id="{ED8F59F9-A00A-5C69-D316-1FE04CCB3E65}"/>
              </a:ext>
            </a:extLst>
          </p:cNvPr>
          <p:cNvSpPr txBox="1">
            <a:spLocks/>
          </p:cNvSpPr>
          <p:nvPr/>
        </p:nvSpPr>
        <p:spPr>
          <a:xfrm>
            <a:off x="490728" y="6172200"/>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Big Data</a:t>
            </a:r>
          </a:p>
        </p:txBody>
      </p:sp>
      <p:sp>
        <p:nvSpPr>
          <p:cNvPr id="12" name="Rectangle 11">
            <a:extLst>
              <a:ext uri="{FF2B5EF4-FFF2-40B4-BE49-F238E27FC236}">
                <a16:creationId xmlns:a16="http://schemas.microsoft.com/office/drawing/2014/main" id="{18F0C2AE-FBBE-6CE4-0716-08358A13C481}"/>
              </a:ext>
            </a:extLst>
          </p:cNvPr>
          <p:cNvSpPr/>
          <p:nvPr/>
        </p:nvSpPr>
        <p:spPr>
          <a:xfrm>
            <a:off x="2568321" y="2388281"/>
            <a:ext cx="2092452" cy="3006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13" name="Text Placeholder 5">
            <a:extLst>
              <a:ext uri="{FF2B5EF4-FFF2-40B4-BE49-F238E27FC236}">
                <a16:creationId xmlns:a16="http://schemas.microsoft.com/office/drawing/2014/main" id="{1A5FE94A-3D04-BCCD-FC61-364750E51C70}"/>
              </a:ext>
            </a:extLst>
          </p:cNvPr>
          <p:cNvSpPr txBox="1">
            <a:spLocks/>
          </p:cNvSpPr>
          <p:nvPr/>
        </p:nvSpPr>
        <p:spPr>
          <a:xfrm>
            <a:off x="2628519" y="2595113"/>
            <a:ext cx="1972056" cy="496092"/>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KH" sz="2000" b="1" dirty="0">
                <a:solidFill>
                  <a:srgbClr val="002060"/>
                </a:solidFill>
                <a:latin typeface="+mj-lt"/>
              </a:rPr>
              <a:t>Data Ingestion </a:t>
            </a:r>
          </a:p>
        </p:txBody>
      </p:sp>
      <p:pic>
        <p:nvPicPr>
          <p:cNvPr id="17" name="Picture 16" descr="A black and white logo&#10;&#10;Description automatically generated">
            <a:extLst>
              <a:ext uri="{FF2B5EF4-FFF2-40B4-BE49-F238E27FC236}">
                <a16:creationId xmlns:a16="http://schemas.microsoft.com/office/drawing/2014/main" id="{90BD2001-E615-3ACB-4CB2-C9BF51E9A5BD}"/>
              </a:ext>
            </a:extLst>
          </p:cNvPr>
          <p:cNvPicPr>
            <a:picLocks noChangeAspect="1"/>
          </p:cNvPicPr>
          <p:nvPr/>
        </p:nvPicPr>
        <p:blipFill>
          <a:blip r:embed="rId4"/>
          <a:stretch>
            <a:fillRect/>
          </a:stretch>
        </p:blipFill>
        <p:spPr>
          <a:xfrm>
            <a:off x="2712593" y="2935785"/>
            <a:ext cx="1827784" cy="1827784"/>
          </a:xfrm>
          <a:prstGeom prst="rect">
            <a:avLst/>
          </a:prstGeom>
        </p:spPr>
      </p:pic>
      <p:sp>
        <p:nvSpPr>
          <p:cNvPr id="18" name="Rectangle 17">
            <a:extLst>
              <a:ext uri="{FF2B5EF4-FFF2-40B4-BE49-F238E27FC236}">
                <a16:creationId xmlns:a16="http://schemas.microsoft.com/office/drawing/2014/main" id="{0D17CE5E-F1CA-CD35-CA42-933F6F7E3F71}"/>
              </a:ext>
            </a:extLst>
          </p:cNvPr>
          <p:cNvSpPr/>
          <p:nvPr/>
        </p:nvSpPr>
        <p:spPr>
          <a:xfrm>
            <a:off x="4417886" y="1879745"/>
            <a:ext cx="1685925" cy="4023360"/>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19" name="Text Placeholder 5">
            <a:extLst>
              <a:ext uri="{FF2B5EF4-FFF2-40B4-BE49-F238E27FC236}">
                <a16:creationId xmlns:a16="http://schemas.microsoft.com/office/drawing/2014/main" id="{1E0D252E-11CD-DABE-291D-93E7BD28BF30}"/>
              </a:ext>
            </a:extLst>
          </p:cNvPr>
          <p:cNvSpPr txBox="1">
            <a:spLocks/>
          </p:cNvSpPr>
          <p:nvPr/>
        </p:nvSpPr>
        <p:spPr>
          <a:xfrm>
            <a:off x="4442016" y="1998321"/>
            <a:ext cx="1685925" cy="320752"/>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KH" sz="2000" b="1" dirty="0">
                <a:latin typeface="+mj-lt"/>
              </a:rPr>
              <a:t>Transform</a:t>
            </a:r>
          </a:p>
        </p:txBody>
      </p:sp>
      <p:pic>
        <p:nvPicPr>
          <p:cNvPr id="21" name="Picture 20" descr="A black and orange logo&#10;&#10;Description automatically generated">
            <a:extLst>
              <a:ext uri="{FF2B5EF4-FFF2-40B4-BE49-F238E27FC236}">
                <a16:creationId xmlns:a16="http://schemas.microsoft.com/office/drawing/2014/main" id="{C793AE2D-3C42-FE52-C0ED-C467638A3BE8}"/>
              </a:ext>
            </a:extLst>
          </p:cNvPr>
          <p:cNvPicPr>
            <a:picLocks noChangeAspect="1"/>
          </p:cNvPicPr>
          <p:nvPr/>
        </p:nvPicPr>
        <p:blipFill>
          <a:blip r:embed="rId5">
            <a:duotone>
              <a:schemeClr val="accent5">
                <a:shade val="45000"/>
                <a:satMod val="135000"/>
              </a:schemeClr>
              <a:prstClr val="white"/>
            </a:duotone>
          </a:blip>
          <a:stretch>
            <a:fillRect/>
          </a:stretch>
        </p:blipFill>
        <p:spPr>
          <a:xfrm>
            <a:off x="4737726" y="2843159"/>
            <a:ext cx="1181564" cy="612444"/>
          </a:xfrm>
          <a:prstGeom prst="rect">
            <a:avLst/>
          </a:prstGeom>
        </p:spPr>
      </p:pic>
      <p:sp>
        <p:nvSpPr>
          <p:cNvPr id="22" name="Rectangle 21">
            <a:extLst>
              <a:ext uri="{FF2B5EF4-FFF2-40B4-BE49-F238E27FC236}">
                <a16:creationId xmlns:a16="http://schemas.microsoft.com/office/drawing/2014/main" id="{8A66B05E-4C5A-BC0E-5C74-79E4418CF396}"/>
              </a:ext>
            </a:extLst>
          </p:cNvPr>
          <p:cNvSpPr/>
          <p:nvPr/>
        </p:nvSpPr>
        <p:spPr>
          <a:xfrm>
            <a:off x="5968829" y="2437649"/>
            <a:ext cx="2292394" cy="29569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23" name="Text Placeholder 5">
            <a:extLst>
              <a:ext uri="{FF2B5EF4-FFF2-40B4-BE49-F238E27FC236}">
                <a16:creationId xmlns:a16="http://schemas.microsoft.com/office/drawing/2014/main" id="{A46DB3DF-FFDA-E1AE-61F4-63314224793C}"/>
              </a:ext>
            </a:extLst>
          </p:cNvPr>
          <p:cNvSpPr txBox="1">
            <a:spLocks/>
          </p:cNvSpPr>
          <p:nvPr/>
        </p:nvSpPr>
        <p:spPr>
          <a:xfrm>
            <a:off x="6103811" y="2595113"/>
            <a:ext cx="1972056" cy="496092"/>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KH" sz="2000" b="1" dirty="0">
                <a:solidFill>
                  <a:srgbClr val="002060"/>
                </a:solidFill>
                <a:latin typeface="+mj-lt"/>
              </a:rPr>
              <a:t>Storage</a:t>
            </a:r>
          </a:p>
        </p:txBody>
      </p:sp>
      <p:pic>
        <p:nvPicPr>
          <p:cNvPr id="25" name="Picture 24" descr="A blue elephant with black text&#10;&#10;Description automatically generated">
            <a:extLst>
              <a:ext uri="{FF2B5EF4-FFF2-40B4-BE49-F238E27FC236}">
                <a16:creationId xmlns:a16="http://schemas.microsoft.com/office/drawing/2014/main" id="{16945C82-5FE1-EF2A-DDD6-DA450EF865F1}"/>
              </a:ext>
            </a:extLst>
          </p:cNvPr>
          <p:cNvPicPr>
            <a:picLocks noChangeAspect="1"/>
          </p:cNvPicPr>
          <p:nvPr/>
        </p:nvPicPr>
        <p:blipFill>
          <a:blip r:embed="rId6"/>
          <a:stretch>
            <a:fillRect/>
          </a:stretch>
        </p:blipFill>
        <p:spPr>
          <a:xfrm>
            <a:off x="6245670" y="3248669"/>
            <a:ext cx="1811047" cy="1408592"/>
          </a:xfrm>
          <a:prstGeom prst="rect">
            <a:avLst/>
          </a:prstGeom>
        </p:spPr>
      </p:pic>
      <p:sp>
        <p:nvSpPr>
          <p:cNvPr id="26" name="Rectangle 25">
            <a:extLst>
              <a:ext uri="{FF2B5EF4-FFF2-40B4-BE49-F238E27FC236}">
                <a16:creationId xmlns:a16="http://schemas.microsoft.com/office/drawing/2014/main" id="{4720D6AB-37AC-CE6B-062F-BDF3163D824C}"/>
              </a:ext>
            </a:extLst>
          </p:cNvPr>
          <p:cNvSpPr/>
          <p:nvPr/>
        </p:nvSpPr>
        <p:spPr>
          <a:xfrm>
            <a:off x="8075867" y="1879745"/>
            <a:ext cx="1685925" cy="4023360"/>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27" name="Text Placeholder 5">
            <a:extLst>
              <a:ext uri="{FF2B5EF4-FFF2-40B4-BE49-F238E27FC236}">
                <a16:creationId xmlns:a16="http://schemas.microsoft.com/office/drawing/2014/main" id="{A51B3100-4E3F-BFA6-4C0C-C906A583BD75}"/>
              </a:ext>
            </a:extLst>
          </p:cNvPr>
          <p:cNvSpPr txBox="1">
            <a:spLocks/>
          </p:cNvSpPr>
          <p:nvPr/>
        </p:nvSpPr>
        <p:spPr>
          <a:xfrm>
            <a:off x="8099997" y="1937165"/>
            <a:ext cx="1685925" cy="647699"/>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KH" sz="2000" b="1" dirty="0">
                <a:latin typeface="+mj-lt"/>
              </a:rPr>
              <a:t>Indexing &amp; Optim</a:t>
            </a:r>
          </a:p>
        </p:txBody>
      </p:sp>
      <p:sp>
        <p:nvSpPr>
          <p:cNvPr id="29" name="TextBox 28">
            <a:extLst>
              <a:ext uri="{FF2B5EF4-FFF2-40B4-BE49-F238E27FC236}">
                <a16:creationId xmlns:a16="http://schemas.microsoft.com/office/drawing/2014/main" id="{28FDFAF6-275D-4689-0F5D-F930ACEEE86F}"/>
              </a:ext>
            </a:extLst>
          </p:cNvPr>
          <p:cNvSpPr txBox="1"/>
          <p:nvPr/>
        </p:nvSpPr>
        <p:spPr>
          <a:xfrm>
            <a:off x="8324469" y="2712444"/>
            <a:ext cx="1437323" cy="2554545"/>
          </a:xfrm>
          <a:prstGeom prst="rect">
            <a:avLst/>
          </a:prstGeom>
          <a:noFill/>
        </p:spPr>
        <p:txBody>
          <a:bodyPr wrap="square">
            <a:spAutoFit/>
          </a:bodyPr>
          <a:lstStyle/>
          <a:p>
            <a:r>
              <a:rPr lang="en-KH" sz="1600" dirty="0">
                <a:solidFill>
                  <a:schemeClr val="bg1"/>
                </a:solidFill>
                <a:latin typeface="+mj-lt"/>
              </a:rPr>
              <a:t>PostgreSQL provides built-in indexing mechanisms, and tools like EXPLAIN in PostgreSQL can assist in query optimization.</a:t>
            </a:r>
          </a:p>
        </p:txBody>
      </p:sp>
      <p:sp>
        <p:nvSpPr>
          <p:cNvPr id="30" name="Text Placeholder 5">
            <a:extLst>
              <a:ext uri="{FF2B5EF4-FFF2-40B4-BE49-F238E27FC236}">
                <a16:creationId xmlns:a16="http://schemas.microsoft.com/office/drawing/2014/main" id="{1BD4F9A5-6E2A-971E-1D7B-29B30264EB10}"/>
              </a:ext>
            </a:extLst>
          </p:cNvPr>
          <p:cNvSpPr txBox="1">
            <a:spLocks/>
          </p:cNvSpPr>
          <p:nvPr/>
        </p:nvSpPr>
        <p:spPr>
          <a:xfrm>
            <a:off x="4437036" y="4297621"/>
            <a:ext cx="1685925" cy="635782"/>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KH" sz="2000" b="1" dirty="0">
                <a:latin typeface="+mj-lt"/>
              </a:rPr>
              <a:t>&amp; Data Quality</a:t>
            </a:r>
          </a:p>
        </p:txBody>
      </p:sp>
      <p:sp>
        <p:nvSpPr>
          <p:cNvPr id="31" name="Rectangle 30">
            <a:extLst>
              <a:ext uri="{FF2B5EF4-FFF2-40B4-BE49-F238E27FC236}">
                <a16:creationId xmlns:a16="http://schemas.microsoft.com/office/drawing/2014/main" id="{F11CE082-5B5E-FF89-F277-1CA23039492C}"/>
              </a:ext>
            </a:extLst>
          </p:cNvPr>
          <p:cNvSpPr/>
          <p:nvPr/>
        </p:nvSpPr>
        <p:spPr>
          <a:xfrm>
            <a:off x="9623679" y="2511257"/>
            <a:ext cx="2237994" cy="295692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H" dirty="0"/>
          </a:p>
        </p:txBody>
      </p:sp>
      <p:sp>
        <p:nvSpPr>
          <p:cNvPr id="32" name="Text Placeholder 5">
            <a:extLst>
              <a:ext uri="{FF2B5EF4-FFF2-40B4-BE49-F238E27FC236}">
                <a16:creationId xmlns:a16="http://schemas.microsoft.com/office/drawing/2014/main" id="{FE7FC60D-87F0-2648-FB3C-FD5E47A24EA2}"/>
              </a:ext>
            </a:extLst>
          </p:cNvPr>
          <p:cNvSpPr txBox="1">
            <a:spLocks/>
          </p:cNvSpPr>
          <p:nvPr/>
        </p:nvSpPr>
        <p:spPr>
          <a:xfrm>
            <a:off x="9872513" y="1794715"/>
            <a:ext cx="1685925" cy="715368"/>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KH" sz="2000" b="1" dirty="0">
                <a:latin typeface="+mj-lt"/>
              </a:rPr>
              <a:t>Analytics &amp; BI Tools</a:t>
            </a:r>
          </a:p>
        </p:txBody>
      </p:sp>
      <p:pic>
        <p:nvPicPr>
          <p:cNvPr id="34" name="Graphic 33" descr="Laptop outline">
            <a:extLst>
              <a:ext uri="{FF2B5EF4-FFF2-40B4-BE49-F238E27FC236}">
                <a16:creationId xmlns:a16="http://schemas.microsoft.com/office/drawing/2014/main" id="{81268B18-948A-1077-251E-3C18E3DD1AE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30981" y="3586425"/>
            <a:ext cx="1894879" cy="1894879"/>
          </a:xfrm>
          <a:prstGeom prst="rect">
            <a:avLst/>
          </a:prstGeom>
        </p:spPr>
      </p:pic>
      <p:sp>
        <p:nvSpPr>
          <p:cNvPr id="35" name="Text Placeholder 5">
            <a:extLst>
              <a:ext uri="{FF2B5EF4-FFF2-40B4-BE49-F238E27FC236}">
                <a16:creationId xmlns:a16="http://schemas.microsoft.com/office/drawing/2014/main" id="{A1D4BD08-BA6D-35FF-A252-3DD97D6F7DB9}"/>
              </a:ext>
            </a:extLst>
          </p:cNvPr>
          <p:cNvSpPr txBox="1">
            <a:spLocks/>
          </p:cNvSpPr>
          <p:nvPr/>
        </p:nvSpPr>
        <p:spPr>
          <a:xfrm>
            <a:off x="9809035" y="2811775"/>
            <a:ext cx="1968633" cy="773476"/>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400" b="0" i="0" u="none" strike="noStrike" dirty="0">
                <a:solidFill>
                  <a:schemeClr val="tx1"/>
                </a:solidFill>
                <a:effectLst/>
                <a:latin typeface="+mj-lt"/>
              </a:rPr>
              <a:t>SQL Queries</a:t>
            </a:r>
          </a:p>
          <a:p>
            <a:pPr>
              <a:buFont typeface="Arial" panose="020B0604020202020204" pitchFamily="34" charset="0"/>
              <a:buChar char="•"/>
            </a:pPr>
            <a:r>
              <a:rPr lang="en-US" sz="1400" dirty="0">
                <a:solidFill>
                  <a:schemeClr val="tx1"/>
                </a:solidFill>
                <a:effectLst/>
                <a:latin typeface="+mj-lt"/>
              </a:rPr>
              <a:t>Power BI or Python</a:t>
            </a:r>
          </a:p>
          <a:p>
            <a:pPr>
              <a:buFont typeface="Arial" panose="020B0604020202020204" pitchFamily="34" charset="0"/>
              <a:buChar char="•"/>
            </a:pPr>
            <a:r>
              <a:rPr lang="en-US" sz="1400" dirty="0">
                <a:solidFill>
                  <a:schemeClr val="tx1"/>
                </a:solidFill>
                <a:latin typeface="+mj-lt"/>
              </a:rPr>
              <a:t>Report generation</a:t>
            </a:r>
            <a:r>
              <a:rPr lang="en-US" sz="1400" dirty="0">
                <a:solidFill>
                  <a:schemeClr val="tx1"/>
                </a:solidFill>
                <a:effectLst/>
                <a:latin typeface="+mj-lt"/>
              </a:rPr>
              <a:t> </a:t>
            </a:r>
            <a:endParaRPr lang="en-US" sz="1400" dirty="0">
              <a:solidFill>
                <a:schemeClr val="tx1"/>
              </a:solidFill>
              <a:latin typeface="+mj-lt"/>
            </a:endParaRPr>
          </a:p>
          <a:p>
            <a:pPr algn="l">
              <a:buFont typeface="Arial" panose="020B0604020202020204" pitchFamily="34" charset="0"/>
              <a:buChar char="•"/>
            </a:pPr>
            <a:endParaRPr lang="en-US" sz="1400" b="0" i="0" u="none" strike="noStrike" dirty="0">
              <a:solidFill>
                <a:schemeClr val="tx1"/>
              </a:solidFill>
              <a:effectLst/>
              <a:latin typeface="+mj-lt"/>
            </a:endParaRPr>
          </a:p>
        </p:txBody>
      </p:sp>
    </p:spTree>
    <p:extLst>
      <p:ext uri="{BB962C8B-B14F-4D97-AF65-F5344CB8AC3E}">
        <p14:creationId xmlns:p14="http://schemas.microsoft.com/office/powerpoint/2010/main" val="225953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14984" y="722376"/>
            <a:ext cx="9994392" cy="826008"/>
          </a:xfrm>
        </p:spPr>
        <p:txBody>
          <a:bodyPr/>
          <a:lstStyle/>
          <a:p>
            <a:r>
              <a:rPr lang="en-US" dirty="0">
                <a:ln w="28575">
                  <a:noFill/>
                  <a:prstDash val="solid"/>
                </a:ln>
                <a:latin typeface="Tw Cen MT" panose="020B0602020104020603" pitchFamily="34" charset="77"/>
              </a:rPr>
              <a:t>1. Data Sources</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6" name="Footer Placeholder 3">
            <a:extLst>
              <a:ext uri="{FF2B5EF4-FFF2-40B4-BE49-F238E27FC236}">
                <a16:creationId xmlns:a16="http://schemas.microsoft.com/office/drawing/2014/main" id="{49E4FF03-A7A7-2D5A-98DF-802BA6361141}"/>
              </a:ext>
            </a:extLst>
          </p:cNvPr>
          <p:cNvSpPr txBox="1">
            <a:spLocks/>
          </p:cNvSpPr>
          <p:nvPr/>
        </p:nvSpPr>
        <p:spPr>
          <a:xfrm>
            <a:off x="466344" y="6172200"/>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Course: Big Data</a:t>
            </a:r>
            <a:endParaRPr lang="en-US" dirty="0"/>
          </a:p>
        </p:txBody>
      </p:sp>
      <p:sp>
        <p:nvSpPr>
          <p:cNvPr id="9" name="Content Placeholder 7">
            <a:extLst>
              <a:ext uri="{FF2B5EF4-FFF2-40B4-BE49-F238E27FC236}">
                <a16:creationId xmlns:a16="http://schemas.microsoft.com/office/drawing/2014/main" id="{98B10F69-ED61-380B-E242-911368EAA74F}"/>
              </a:ext>
            </a:extLst>
          </p:cNvPr>
          <p:cNvSpPr txBox="1">
            <a:spLocks/>
          </p:cNvSpPr>
          <p:nvPr/>
        </p:nvSpPr>
        <p:spPr>
          <a:xfrm>
            <a:off x="5084064" y="2228088"/>
            <a:ext cx="5126736" cy="2880360"/>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KH" dirty="0"/>
              <a:t>Streaming Data</a:t>
            </a:r>
          </a:p>
          <a:p>
            <a:r>
              <a:rPr lang="en-KH" dirty="0"/>
              <a:t>Many data types generated</a:t>
            </a:r>
          </a:p>
          <a:p>
            <a:r>
              <a:rPr lang="en-KH" dirty="0"/>
              <a:t>High Volume </a:t>
            </a:r>
          </a:p>
          <a:p>
            <a:r>
              <a:rPr lang="en-KH" dirty="0"/>
              <a:t>High Velocity</a:t>
            </a:r>
          </a:p>
          <a:p>
            <a:r>
              <a:rPr lang="en-KH" dirty="0"/>
              <a:t>More</a:t>
            </a:r>
          </a:p>
        </p:txBody>
      </p:sp>
      <p:pic>
        <p:nvPicPr>
          <p:cNvPr id="19" name="Content Placeholder 18" descr="A cartoon hands holding a phone and a credit card&#10;&#10;Description automatically generated">
            <a:extLst>
              <a:ext uri="{FF2B5EF4-FFF2-40B4-BE49-F238E27FC236}">
                <a16:creationId xmlns:a16="http://schemas.microsoft.com/office/drawing/2014/main" id="{3035FC9C-0D25-B111-5BAD-4293231EA463}"/>
              </a:ext>
            </a:extLst>
          </p:cNvPr>
          <p:cNvPicPr>
            <a:picLocks noGrp="1" noChangeAspect="1"/>
          </p:cNvPicPr>
          <p:nvPr>
            <p:ph idx="1"/>
          </p:nvPr>
        </p:nvPicPr>
        <p:blipFill>
          <a:blip r:embed="rId2"/>
          <a:stretch>
            <a:fillRect/>
          </a:stretch>
        </p:blipFill>
        <p:spPr>
          <a:xfrm>
            <a:off x="-105156" y="1399794"/>
            <a:ext cx="4884420" cy="4884420"/>
          </a:xfrm>
        </p:spPr>
      </p:pic>
    </p:spTree>
    <p:extLst>
      <p:ext uri="{BB962C8B-B14F-4D97-AF65-F5344CB8AC3E}">
        <p14:creationId xmlns:p14="http://schemas.microsoft.com/office/powerpoint/2010/main" val="120872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2476" y="493776"/>
            <a:ext cx="9144000" cy="1069848"/>
          </a:xfrm>
        </p:spPr>
        <p:txBody>
          <a:bodyPr/>
          <a:lstStyle/>
          <a:p>
            <a:r>
              <a:rPr lang="en-US" dirty="0"/>
              <a:t>2. Data Ingestion Tools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4108704" y="1944624"/>
            <a:ext cx="7083552" cy="1411224"/>
          </a:xfrm>
        </p:spPr>
        <p:txBody>
          <a:bodyPr/>
          <a:lstStyle/>
          <a:p>
            <a:pPr algn="just"/>
            <a:r>
              <a:rPr lang="en-US" b="0" i="0" u="none" strike="noStrike" dirty="0">
                <a:solidFill>
                  <a:schemeClr val="bg2"/>
                </a:solidFill>
                <a:effectLst/>
                <a:latin typeface="-apple-system"/>
              </a:rPr>
              <a:t>Kafka is a distributed streaming platform that provides a scalable, fault-tolerant, and high-throughput system for handling real-time data streams</a:t>
            </a:r>
            <a:endParaRPr lang="en-US" dirty="0">
              <a:solidFill>
                <a:schemeClr val="bg2"/>
              </a:solidFill>
            </a:endParaRPr>
          </a:p>
        </p:txBody>
      </p:sp>
      <p:sp>
        <p:nvSpPr>
          <p:cNvPr id="4" name="Footer Placeholder 3">
            <a:extLst>
              <a:ext uri="{FF2B5EF4-FFF2-40B4-BE49-F238E27FC236}">
                <a16:creationId xmlns:a16="http://schemas.microsoft.com/office/drawing/2014/main" id="{5945D86D-49E6-1089-FD07-14CC85E5DEDB}"/>
              </a:ext>
            </a:extLst>
          </p:cNvPr>
          <p:cNvSpPr txBox="1">
            <a:spLocks/>
          </p:cNvSpPr>
          <p:nvPr/>
        </p:nvSpPr>
        <p:spPr>
          <a:xfrm>
            <a:off x="466344" y="6190488"/>
            <a:ext cx="2331720" cy="2743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2"/>
                </a:solidFill>
              </a:rPr>
              <a:t>Course: Big Data</a:t>
            </a:r>
            <a:endParaRPr lang="en-US" sz="1200" dirty="0">
              <a:solidFill>
                <a:schemeClr val="bg2"/>
              </a:solidFill>
            </a:endParaRPr>
          </a:p>
        </p:txBody>
      </p:sp>
      <p:pic>
        <p:nvPicPr>
          <p:cNvPr id="6" name="Picture 5" descr="A black and white logo&#10;&#10;Description automatically generated">
            <a:extLst>
              <a:ext uri="{FF2B5EF4-FFF2-40B4-BE49-F238E27FC236}">
                <a16:creationId xmlns:a16="http://schemas.microsoft.com/office/drawing/2014/main" id="{F41AA402-5F7A-9545-03F9-4495ACE8FAFB}"/>
              </a:ext>
            </a:extLst>
          </p:cNvPr>
          <p:cNvPicPr>
            <a:picLocks noChangeAspect="1"/>
          </p:cNvPicPr>
          <p:nvPr/>
        </p:nvPicPr>
        <p:blipFill rotWithShape="1">
          <a:blip r:embed="rId2"/>
          <a:srcRect t="23527" b="25855"/>
          <a:stretch/>
        </p:blipFill>
        <p:spPr>
          <a:xfrm>
            <a:off x="656335" y="1783080"/>
            <a:ext cx="3107121" cy="1572768"/>
          </a:xfrm>
          <a:prstGeom prst="rect">
            <a:avLst/>
          </a:prstGeom>
        </p:spPr>
      </p:pic>
      <p:pic>
        <p:nvPicPr>
          <p:cNvPr id="8" name="Picture 7" descr="A diagram of a group of objects&#10;&#10;Description automatically generated">
            <a:extLst>
              <a:ext uri="{FF2B5EF4-FFF2-40B4-BE49-F238E27FC236}">
                <a16:creationId xmlns:a16="http://schemas.microsoft.com/office/drawing/2014/main" id="{C9A179F9-2626-7F2D-3B6F-4DDE63AD37FF}"/>
              </a:ext>
            </a:extLst>
          </p:cNvPr>
          <p:cNvPicPr>
            <a:picLocks noChangeAspect="1"/>
          </p:cNvPicPr>
          <p:nvPr/>
        </p:nvPicPr>
        <p:blipFill>
          <a:blip r:embed="rId3"/>
          <a:stretch>
            <a:fillRect/>
          </a:stretch>
        </p:blipFill>
        <p:spPr>
          <a:xfrm>
            <a:off x="4108704" y="3355848"/>
            <a:ext cx="6156960" cy="3325946"/>
          </a:xfrm>
          <a:prstGeom prst="rect">
            <a:avLst/>
          </a:prstGeom>
        </p:spPr>
      </p:pic>
    </p:spTree>
    <p:extLst>
      <p:ext uri="{BB962C8B-B14F-4D97-AF65-F5344CB8AC3E}">
        <p14:creationId xmlns:p14="http://schemas.microsoft.com/office/powerpoint/2010/main" val="54847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a:xfrm>
            <a:off x="1792224" y="832104"/>
            <a:ext cx="8878824" cy="685800"/>
          </a:xfrm>
        </p:spPr>
        <p:txBody>
          <a:bodyPr/>
          <a:lstStyle/>
          <a:p>
            <a:r>
              <a:rPr lang="en-US" dirty="0"/>
              <a:t>Kafka Flow</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a:xfrm>
            <a:off x="1222377" y="4425696"/>
            <a:ext cx="1493391" cy="1764792"/>
          </a:xfrm>
        </p:spPr>
        <p:txBody>
          <a:bodyPr/>
          <a:lstStyle/>
          <a:p>
            <a:r>
              <a:rPr lang="en-US" b="0" i="0" u="none" strike="noStrike" dirty="0">
                <a:solidFill>
                  <a:schemeClr val="bg2"/>
                </a:solidFill>
                <a:effectLst/>
                <a:latin typeface="+mj-lt"/>
              </a:rPr>
              <a:t>The bank mobile app generates data as users perform actions like transactions, payments, or account updates</a:t>
            </a:r>
            <a:endParaRPr lang="en-US" dirty="0">
              <a:solidFill>
                <a:schemeClr val="bg2"/>
              </a:solidFill>
              <a:latin typeface="+mj-lt"/>
            </a:endParaRPr>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a:xfrm>
            <a:off x="3282696" y="4425696"/>
            <a:ext cx="1655064" cy="2023872"/>
          </a:xfrm>
        </p:spPr>
        <p:txBody>
          <a:bodyPr/>
          <a:lstStyle/>
          <a:p>
            <a:r>
              <a:rPr lang="en-US" b="0" i="0" u="none" strike="noStrike" dirty="0">
                <a:solidFill>
                  <a:schemeClr val="bg2"/>
                </a:solidFill>
                <a:effectLst/>
                <a:latin typeface="+mj-lt"/>
              </a:rPr>
              <a:t>The app's Kafka</a:t>
            </a:r>
          </a:p>
          <a:p>
            <a:r>
              <a:rPr lang="en-US" b="0" i="0" u="none" strike="noStrike" dirty="0">
                <a:solidFill>
                  <a:schemeClr val="bg2"/>
                </a:solidFill>
                <a:effectLst/>
                <a:latin typeface="+mj-lt"/>
              </a:rPr>
              <a:t>producer component</a:t>
            </a:r>
          </a:p>
          <a:p>
            <a:r>
              <a:rPr lang="en-US" b="0" i="0" u="none" strike="noStrike" dirty="0">
                <a:solidFill>
                  <a:schemeClr val="bg2"/>
                </a:solidFill>
                <a:effectLst/>
                <a:latin typeface="+mj-lt"/>
              </a:rPr>
              <a:t>captures the</a:t>
            </a:r>
          </a:p>
          <a:p>
            <a:r>
              <a:rPr lang="en-US" b="0" i="0" u="none" strike="noStrike" dirty="0">
                <a:solidFill>
                  <a:schemeClr val="bg2"/>
                </a:solidFill>
                <a:effectLst/>
                <a:latin typeface="+mj-lt"/>
              </a:rPr>
              <a:t>generated data and</a:t>
            </a:r>
          </a:p>
          <a:p>
            <a:r>
              <a:rPr lang="en-US" b="0" i="0" u="none" strike="noStrike" dirty="0">
                <a:solidFill>
                  <a:schemeClr val="bg2"/>
                </a:solidFill>
                <a:effectLst/>
                <a:latin typeface="+mj-lt"/>
              </a:rPr>
              <a:t>publishes it to</a:t>
            </a:r>
          </a:p>
          <a:p>
            <a:r>
              <a:rPr lang="en-US" b="0" i="0" u="none" strike="noStrike" dirty="0">
                <a:solidFill>
                  <a:schemeClr val="bg2"/>
                </a:solidFill>
                <a:effectLst/>
                <a:latin typeface="+mj-lt"/>
              </a:rPr>
              <a:t>specific Kafka</a:t>
            </a:r>
          </a:p>
          <a:p>
            <a:r>
              <a:rPr lang="en-US" b="0" i="0" u="none" strike="noStrike" dirty="0">
                <a:solidFill>
                  <a:schemeClr val="bg2"/>
                </a:solidFill>
                <a:effectLst/>
                <a:latin typeface="+mj-lt"/>
              </a:rPr>
              <a:t>topics, representing</a:t>
            </a:r>
          </a:p>
          <a:p>
            <a:r>
              <a:rPr lang="en-US" b="0" i="0" u="none" strike="noStrike" dirty="0">
                <a:solidFill>
                  <a:schemeClr val="bg2"/>
                </a:solidFill>
                <a:effectLst/>
                <a:latin typeface="+mj-lt"/>
              </a:rPr>
              <a:t>different categories</a:t>
            </a:r>
          </a:p>
          <a:p>
            <a:r>
              <a:rPr lang="en-US" b="0" i="0" u="none" strike="noStrike" dirty="0">
                <a:solidFill>
                  <a:schemeClr val="bg2"/>
                </a:solidFill>
                <a:effectLst/>
                <a:latin typeface="+mj-lt"/>
              </a:rPr>
              <a:t>of data.</a:t>
            </a:r>
            <a:endParaRPr lang="en-US" dirty="0">
              <a:solidFill>
                <a:schemeClr val="bg2"/>
              </a:solidFill>
              <a:latin typeface="+mj-lt"/>
            </a:endParaRPr>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a:xfrm>
            <a:off x="5492496" y="4425696"/>
            <a:ext cx="1581912" cy="2023872"/>
          </a:xfrm>
        </p:spPr>
        <p:txBody>
          <a:bodyPr/>
          <a:lstStyle/>
          <a:p>
            <a:r>
              <a:rPr lang="en-US" b="0" i="0" u="none" strike="noStrike" dirty="0">
                <a:solidFill>
                  <a:schemeClr val="bg2"/>
                </a:solidFill>
                <a:effectLst/>
                <a:latin typeface="+mj-lt"/>
              </a:rPr>
              <a:t>Kafka brokers receive, store, and replicate the messages published by the app's Kafka producer, ensuring fault tolerance and durability.</a:t>
            </a:r>
            <a:endParaRPr lang="en-US" dirty="0">
              <a:solidFill>
                <a:schemeClr val="bg2"/>
              </a:solidFill>
              <a:latin typeface="+mj-lt"/>
            </a:endParaRPr>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a:xfrm>
            <a:off x="7511945" y="4421124"/>
            <a:ext cx="1883366" cy="2202180"/>
          </a:xfrm>
        </p:spPr>
        <p:txBody>
          <a:bodyPr/>
          <a:lstStyle/>
          <a:p>
            <a:r>
              <a:rPr lang="en-US" b="0" i="0" u="none" strike="noStrike" dirty="0">
                <a:solidFill>
                  <a:schemeClr val="bg2"/>
                </a:solidFill>
                <a:effectLst/>
                <a:latin typeface="+mj-lt"/>
              </a:rPr>
              <a:t>Kafka consumer components integrated within the bank's backend systems or other consuming components subscribe to the relevant Kafka topics. </a:t>
            </a:r>
            <a:endParaRPr lang="en-US" dirty="0">
              <a:solidFill>
                <a:schemeClr val="bg2"/>
              </a:solidFill>
              <a:latin typeface="+mj-lt"/>
            </a:endParaRPr>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a:xfrm>
            <a:off x="9799320" y="4416552"/>
            <a:ext cx="2170176" cy="1773936"/>
          </a:xfrm>
        </p:spPr>
        <p:txBody>
          <a:bodyPr/>
          <a:lstStyle/>
          <a:p>
            <a:pPr lvl="0"/>
            <a:r>
              <a:rPr lang="en-US" b="0" i="0" u="none" strike="noStrike" dirty="0">
                <a:solidFill>
                  <a:schemeClr val="bg2"/>
                </a:solidFill>
                <a:effectLst/>
                <a:latin typeface="+mj-lt"/>
              </a:rPr>
              <a:t>Once the data is consumed by the Kafka consumers, it can be further processed as per the requirements of the bank.</a:t>
            </a:r>
          </a:p>
          <a:p>
            <a:pPr lvl="0"/>
            <a:r>
              <a:rPr lang="en-US" b="0" i="0" u="none" strike="noStrike" dirty="0">
                <a:solidFill>
                  <a:schemeClr val="bg2"/>
                </a:solidFill>
                <a:effectLst/>
                <a:latin typeface="+mj-lt"/>
              </a:rPr>
              <a:t>The streaming data is processed in small batches or micro-batches</a:t>
            </a:r>
          </a:p>
          <a:p>
            <a:pPr lvl="0"/>
            <a:endParaRPr lang="en-US" dirty="0"/>
          </a:p>
        </p:txBody>
      </p:sp>
      <p:sp>
        <p:nvSpPr>
          <p:cNvPr id="2" name="Footer Placeholder 3">
            <a:extLst>
              <a:ext uri="{FF2B5EF4-FFF2-40B4-BE49-F238E27FC236}">
                <a16:creationId xmlns:a16="http://schemas.microsoft.com/office/drawing/2014/main" id="{0F9F98E9-29BA-BC7D-CA84-B6AF1F7A4BC4}"/>
              </a:ext>
            </a:extLst>
          </p:cNvPr>
          <p:cNvSpPr>
            <a:spLocks noGrp="1"/>
          </p:cNvSpPr>
          <p:nvPr>
            <p:ph type="ftr" sz="quarter" idx="10"/>
          </p:nvPr>
        </p:nvSpPr>
        <p:spPr>
          <a:xfrm>
            <a:off x="384048" y="6449568"/>
            <a:ext cx="2331720" cy="274320"/>
          </a:xfrm>
        </p:spPr>
        <p:txBody>
          <a:bodyPr/>
          <a:lstStyle/>
          <a:p>
            <a:r>
              <a:rPr lang="en-US" dirty="0"/>
              <a:t>Course: Big Data</a:t>
            </a:r>
          </a:p>
        </p:txBody>
      </p:sp>
      <p:sp>
        <p:nvSpPr>
          <p:cNvPr id="8" name="Picture Placeholder 7">
            <a:extLst>
              <a:ext uri="{FF2B5EF4-FFF2-40B4-BE49-F238E27FC236}">
                <a16:creationId xmlns:a16="http://schemas.microsoft.com/office/drawing/2014/main" id="{B89EFB01-E8A0-CB84-ADA6-4C7B83B7737F}"/>
              </a:ext>
            </a:extLst>
          </p:cNvPr>
          <p:cNvSpPr>
            <a:spLocks noGrp="1"/>
          </p:cNvSpPr>
          <p:nvPr>
            <p:ph type="pic" sz="quarter" idx="22"/>
          </p:nvPr>
        </p:nvSpPr>
        <p:spPr>
          <a:xfrm>
            <a:off x="1372623" y="3022396"/>
            <a:ext cx="1075348" cy="621792"/>
          </a:xfrm>
        </p:spPr>
        <p:txBody>
          <a:bodyPr/>
          <a:lstStyle/>
          <a:p>
            <a:r>
              <a:rPr lang="en-KH" sz="1400" b="1" dirty="0">
                <a:latin typeface="+mj-lt"/>
              </a:rPr>
              <a:t>Data Generation</a:t>
            </a:r>
          </a:p>
        </p:txBody>
      </p:sp>
      <p:sp>
        <p:nvSpPr>
          <p:cNvPr id="13" name="Picture Placeholder 7">
            <a:extLst>
              <a:ext uri="{FF2B5EF4-FFF2-40B4-BE49-F238E27FC236}">
                <a16:creationId xmlns:a16="http://schemas.microsoft.com/office/drawing/2014/main" id="{B5E72328-51C2-8B17-88EB-70339D3E62C7}"/>
              </a:ext>
            </a:extLst>
          </p:cNvPr>
          <p:cNvSpPr txBox="1">
            <a:spLocks/>
          </p:cNvSpPr>
          <p:nvPr/>
        </p:nvSpPr>
        <p:spPr>
          <a:xfrm>
            <a:off x="3599688" y="3018634"/>
            <a:ext cx="1124712" cy="62179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1000" kern="1200">
                <a:solidFill>
                  <a:schemeClr val="tx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i="0" u="none" strike="noStrike" dirty="0">
                <a:solidFill>
                  <a:srgbClr val="000000"/>
                </a:solidFill>
                <a:effectLst/>
                <a:latin typeface="+mj-lt"/>
              </a:rPr>
              <a:t>Kafka Topics &amp; Producers</a:t>
            </a:r>
            <a:endParaRPr lang="en-KH" sz="800" b="1" dirty="0">
              <a:latin typeface="+mj-lt"/>
            </a:endParaRPr>
          </a:p>
        </p:txBody>
      </p:sp>
      <p:sp>
        <p:nvSpPr>
          <p:cNvPr id="16" name="Picture Placeholder 7">
            <a:extLst>
              <a:ext uri="{FF2B5EF4-FFF2-40B4-BE49-F238E27FC236}">
                <a16:creationId xmlns:a16="http://schemas.microsoft.com/office/drawing/2014/main" id="{69260937-7821-5543-7EB2-9890315330FC}"/>
              </a:ext>
            </a:extLst>
          </p:cNvPr>
          <p:cNvSpPr txBox="1">
            <a:spLocks/>
          </p:cNvSpPr>
          <p:nvPr/>
        </p:nvSpPr>
        <p:spPr>
          <a:xfrm>
            <a:off x="5830566" y="3018634"/>
            <a:ext cx="984504" cy="62179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1000" kern="1200">
                <a:solidFill>
                  <a:schemeClr val="tx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KH" sz="1600" b="1" dirty="0">
                <a:latin typeface="+mj-lt"/>
              </a:rPr>
              <a:t>Kafka Brokers</a:t>
            </a:r>
          </a:p>
        </p:txBody>
      </p:sp>
      <p:sp>
        <p:nvSpPr>
          <p:cNvPr id="19" name="Picture Placeholder 7">
            <a:extLst>
              <a:ext uri="{FF2B5EF4-FFF2-40B4-BE49-F238E27FC236}">
                <a16:creationId xmlns:a16="http://schemas.microsoft.com/office/drawing/2014/main" id="{3BB59966-6891-8377-AF5A-5E4831FDA400}"/>
              </a:ext>
            </a:extLst>
          </p:cNvPr>
          <p:cNvSpPr txBox="1">
            <a:spLocks/>
          </p:cNvSpPr>
          <p:nvPr/>
        </p:nvSpPr>
        <p:spPr>
          <a:xfrm>
            <a:off x="7863840" y="2999232"/>
            <a:ext cx="1124712" cy="62179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1000" kern="1200">
                <a:solidFill>
                  <a:schemeClr val="tx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u="none" strike="noStrike" dirty="0">
                <a:solidFill>
                  <a:srgbClr val="000000"/>
                </a:solidFill>
                <a:effectLst/>
                <a:latin typeface="+mj-lt"/>
              </a:rPr>
              <a:t>Kafka Consumers</a:t>
            </a:r>
            <a:endParaRPr lang="en-KH" sz="1400" b="1" dirty="0">
              <a:latin typeface="+mj-lt"/>
            </a:endParaRPr>
          </a:p>
        </p:txBody>
      </p:sp>
      <p:sp>
        <p:nvSpPr>
          <p:cNvPr id="22" name="Picture Placeholder 7">
            <a:extLst>
              <a:ext uri="{FF2B5EF4-FFF2-40B4-BE49-F238E27FC236}">
                <a16:creationId xmlns:a16="http://schemas.microsoft.com/office/drawing/2014/main" id="{6935CA42-3820-0212-40F3-E576104FF785}"/>
              </a:ext>
            </a:extLst>
          </p:cNvPr>
          <p:cNvSpPr txBox="1">
            <a:spLocks/>
          </p:cNvSpPr>
          <p:nvPr/>
        </p:nvSpPr>
        <p:spPr>
          <a:xfrm>
            <a:off x="10122448" y="3018634"/>
            <a:ext cx="1100288" cy="62179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1000" kern="1200">
                <a:solidFill>
                  <a:schemeClr val="tx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KH" sz="1400" b="1" dirty="0"/>
              <a:t>Processing</a:t>
            </a:r>
          </a:p>
        </p:txBody>
      </p:sp>
    </p:spTree>
    <p:extLst>
      <p:ext uri="{BB962C8B-B14F-4D97-AF65-F5344CB8AC3E}">
        <p14:creationId xmlns:p14="http://schemas.microsoft.com/office/powerpoint/2010/main" val="351013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101852" y="246888"/>
            <a:ext cx="8878824" cy="801624"/>
          </a:xfrm>
        </p:spPr>
        <p:txBody>
          <a:bodyPr/>
          <a:lstStyle/>
          <a:p>
            <a:r>
              <a:rPr lang="en-US" dirty="0"/>
              <a:t>3. Data Preparation Tools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a:xfrm>
            <a:off x="329184" y="336804"/>
            <a:ext cx="521208" cy="310896"/>
          </a:xfrm>
        </p:spPr>
        <p:txBody>
          <a:bodyPr/>
          <a:lstStyle/>
          <a:p>
            <a:fld id="{294A09A9-5501-47C1-A89A-A340965A2BE2}" type="slidenum">
              <a:rPr lang="en-US" smtClean="0"/>
              <a:t>8</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4240513" y="2176272"/>
            <a:ext cx="5379720" cy="1194816"/>
          </a:xfrm>
        </p:spPr>
        <p:txBody>
          <a:bodyPr/>
          <a:lstStyle/>
          <a:p>
            <a:r>
              <a:rPr lang="en-US" dirty="0"/>
              <a:t>Spark is a fast and distributed computing framework that provides high-level APIs for processing large-scale data sets.</a:t>
            </a:r>
          </a:p>
        </p:txBody>
      </p:sp>
      <p:sp>
        <p:nvSpPr>
          <p:cNvPr id="9" name="Footer Placeholder 3">
            <a:extLst>
              <a:ext uri="{FF2B5EF4-FFF2-40B4-BE49-F238E27FC236}">
                <a16:creationId xmlns:a16="http://schemas.microsoft.com/office/drawing/2014/main" id="{911F0A7A-054F-03A7-72FD-A6F6D2F54128}"/>
              </a:ext>
            </a:extLst>
          </p:cNvPr>
          <p:cNvSpPr txBox="1">
            <a:spLocks/>
          </p:cNvSpPr>
          <p:nvPr/>
        </p:nvSpPr>
        <p:spPr>
          <a:xfrm>
            <a:off x="466344" y="6190488"/>
            <a:ext cx="2331720" cy="2743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2"/>
                </a:solidFill>
              </a:rPr>
              <a:t>Course: Big Data</a:t>
            </a:r>
            <a:endParaRPr lang="en-US" sz="1200" dirty="0">
              <a:solidFill>
                <a:schemeClr val="bg2"/>
              </a:solidFill>
            </a:endParaRPr>
          </a:p>
        </p:txBody>
      </p:sp>
      <p:pic>
        <p:nvPicPr>
          <p:cNvPr id="10" name="Picture 9" descr="A black and orange logo&#10;&#10;Description automatically generated">
            <a:extLst>
              <a:ext uri="{FF2B5EF4-FFF2-40B4-BE49-F238E27FC236}">
                <a16:creationId xmlns:a16="http://schemas.microsoft.com/office/drawing/2014/main" id="{6BB5F526-CD3E-6B7A-955C-224BD9D9E5CB}"/>
              </a:ext>
            </a:extLst>
          </p:cNvPr>
          <p:cNvPicPr>
            <a:picLocks noChangeAspect="1"/>
          </p:cNvPicPr>
          <p:nvPr/>
        </p:nvPicPr>
        <p:blipFill>
          <a:blip r:embed="rId2">
            <a:duotone>
              <a:schemeClr val="accent6">
                <a:shade val="45000"/>
                <a:satMod val="135000"/>
              </a:schemeClr>
              <a:prstClr val="white"/>
            </a:duotone>
          </a:blip>
          <a:stretch>
            <a:fillRect/>
          </a:stretch>
        </p:blipFill>
        <p:spPr>
          <a:xfrm>
            <a:off x="850392" y="1225296"/>
            <a:ext cx="3304777" cy="1712976"/>
          </a:xfrm>
          <a:prstGeom prst="rect">
            <a:avLst/>
          </a:prstGeom>
        </p:spPr>
      </p:pic>
    </p:spTree>
    <p:extLst>
      <p:ext uri="{BB962C8B-B14F-4D97-AF65-F5344CB8AC3E}">
        <p14:creationId xmlns:p14="http://schemas.microsoft.com/office/powerpoint/2010/main" val="76521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Spark process</a:t>
            </a:r>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a:xfrm>
            <a:off x="1495044" y="2478024"/>
            <a:ext cx="3120240" cy="704088"/>
          </a:xfrm>
        </p:spPr>
        <p:txBody>
          <a:bodyPr/>
          <a:lstStyle/>
          <a:p>
            <a:r>
              <a:rPr lang="en-US" dirty="0"/>
              <a:t>Data from Kafka</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a:xfrm>
            <a:off x="1501902" y="3236976"/>
            <a:ext cx="3106674" cy="2788920"/>
          </a:xfrm>
        </p:spPr>
        <p:txBody>
          <a:bodyPr/>
          <a:lstStyle/>
          <a:p>
            <a:r>
              <a:rPr lang="en-US" sz="1600" b="0" i="0" u="none" strike="noStrike" dirty="0">
                <a:solidFill>
                  <a:schemeClr val="bg2"/>
                </a:solidFill>
                <a:effectLst/>
                <a:latin typeface="+mj-lt"/>
              </a:rPr>
              <a:t>Spark connects to the Kafka cluster and consumes the data from Kafka topics, receiving real-time data streams.</a:t>
            </a:r>
          </a:p>
          <a:p>
            <a:endParaRPr lang="en-US" sz="1600" dirty="0">
              <a:solidFill>
                <a:schemeClr val="bg2"/>
              </a:solidFill>
              <a:latin typeface="+mj-lt"/>
            </a:endParaRPr>
          </a:p>
          <a:p>
            <a:r>
              <a:rPr lang="en-US" sz="1600" dirty="0">
                <a:solidFill>
                  <a:schemeClr val="bg2"/>
                </a:solidFill>
                <a:latin typeface="+mj-lt"/>
              </a:rPr>
              <a:t>Spark Streaming or Spark batch processing is used, depending on the data characteristics and requirements</a:t>
            </a:r>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a:xfrm>
            <a:off x="4615284" y="2478024"/>
            <a:ext cx="3120240" cy="704088"/>
          </a:xfrm>
        </p:spPr>
        <p:txBody>
          <a:bodyPr/>
          <a:lstStyle/>
          <a:p>
            <a:r>
              <a:rPr lang="en-US" dirty="0"/>
              <a:t>Transform</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a:xfrm>
            <a:off x="4621735" y="3236975"/>
            <a:ext cx="3106674" cy="2788919"/>
          </a:xfrm>
        </p:spPr>
        <p:txBody>
          <a:bodyPr/>
          <a:lstStyle/>
          <a:p>
            <a:r>
              <a:rPr lang="en-US" sz="1600" b="0" i="0" u="none" strike="noStrike" dirty="0">
                <a:solidFill>
                  <a:schemeClr val="bg2"/>
                </a:solidFill>
                <a:effectLst/>
                <a:latin typeface="+mj-lt"/>
              </a:rPr>
              <a:t>Spark performs data transformation operations, including cleansing, filtering, enriching, and aggregating the ingested data.</a:t>
            </a:r>
            <a:endParaRPr lang="en-US" sz="1600" dirty="0">
              <a:solidFill>
                <a:schemeClr val="bg2"/>
              </a:solidFill>
              <a:latin typeface="+mj-lt"/>
            </a:endParaRPr>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a:xfrm>
            <a:off x="7728409" y="2478024"/>
            <a:ext cx="3133864" cy="704088"/>
          </a:xfrm>
        </p:spPr>
        <p:txBody>
          <a:bodyPr/>
          <a:lstStyle/>
          <a:p>
            <a:r>
              <a:rPr lang="en-US" dirty="0"/>
              <a:t>Quality Checks</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a:xfrm>
            <a:off x="7730694" y="3236976"/>
            <a:ext cx="3120239" cy="2788918"/>
          </a:xfrm>
        </p:spPr>
        <p:txBody>
          <a:bodyPr/>
          <a:lstStyle/>
          <a:p>
            <a:pPr algn="l"/>
            <a:r>
              <a:rPr lang="en-US" sz="1600" b="0" i="0" u="none" strike="noStrike" dirty="0">
                <a:solidFill>
                  <a:schemeClr val="bg2"/>
                </a:solidFill>
                <a:effectLst/>
                <a:latin typeface="+mj-lt"/>
              </a:rPr>
              <a:t>Data quality checks involve verifying the data against predefined criteria or business rules. These checks can include validating data types, checking for missing or duplicate values, ensuring referential integrity, and identifying outliers or anomalies.</a:t>
            </a:r>
          </a:p>
          <a:p>
            <a:endParaRPr lang="en-US" sz="1600" dirty="0">
              <a:solidFill>
                <a:schemeClr val="bg2"/>
              </a:solidFill>
              <a:latin typeface="+mj-lt"/>
            </a:endParaRPr>
          </a:p>
        </p:txBody>
      </p:sp>
      <p:sp>
        <p:nvSpPr>
          <p:cNvPr id="3" name="Footer Placeholder 3">
            <a:extLst>
              <a:ext uri="{FF2B5EF4-FFF2-40B4-BE49-F238E27FC236}">
                <a16:creationId xmlns:a16="http://schemas.microsoft.com/office/drawing/2014/main" id="{8C461169-DB34-6849-8160-EA2FA349E61D}"/>
              </a:ext>
            </a:extLst>
          </p:cNvPr>
          <p:cNvSpPr txBox="1">
            <a:spLocks/>
          </p:cNvSpPr>
          <p:nvPr/>
        </p:nvSpPr>
        <p:spPr>
          <a:xfrm>
            <a:off x="466344" y="6190488"/>
            <a:ext cx="2331720" cy="2743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2"/>
                </a:solidFill>
              </a:rPr>
              <a:t>Course: Big Data</a:t>
            </a:r>
            <a:endParaRPr lang="en-US" sz="1200" dirty="0">
              <a:solidFill>
                <a:schemeClr val="bg2"/>
              </a:solidFill>
            </a:endParaRPr>
          </a:p>
        </p:txBody>
      </p:sp>
    </p:spTree>
    <p:extLst>
      <p:ext uri="{BB962C8B-B14F-4D97-AF65-F5344CB8AC3E}">
        <p14:creationId xmlns:p14="http://schemas.microsoft.com/office/powerpoint/2010/main" val="143013819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B86154DDC455438591662DB7E92824" ma:contentTypeVersion="11" ma:contentTypeDescription="Create a new document." ma:contentTypeScope="" ma:versionID="9aee5a8eaf411ae5712089c746c138c0">
  <xsd:schema xmlns:xsd="http://www.w3.org/2001/XMLSchema" xmlns:xs="http://www.w3.org/2001/XMLSchema" xmlns:p="http://schemas.microsoft.com/office/2006/metadata/properties" xmlns:ns2="2a237d09-ecd2-4747-8070-a69c5516bfad" xmlns:ns3="77feddfe-e740-4e5d-817c-9e0803f31909" targetNamespace="http://schemas.microsoft.com/office/2006/metadata/properties" ma:root="true" ma:fieldsID="a91e534599d0c449317aecf0f5962b73" ns2:_="" ns3:_="">
    <xsd:import namespace="2a237d09-ecd2-4747-8070-a69c5516bfad"/>
    <xsd:import namespace="77feddfe-e740-4e5d-817c-9e0803f31909"/>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237d09-ecd2-4747-8070-a69c5516bfa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dbbc34c-0b31-4894-8b2b-c621d790f87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7feddfe-e740-4e5d-817c-9e0803f3190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b117016-a751-4062-a079-f249b0929835}" ma:internalName="TaxCatchAll" ma:showField="CatchAllData" ma:web="77feddfe-e740-4e5d-817c-9e0803f3190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7feddfe-e740-4e5d-817c-9e0803f31909" xsi:nil="true"/>
    <ReferenceId xmlns="2a237d09-ecd2-4747-8070-a69c5516bfad" xsi:nil="true"/>
    <lcf76f155ced4ddcb4097134ff3c332f xmlns="2a237d09-ecd2-4747-8070-a69c5516bfa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FEB30894-AC95-4B2D-B6E5-D3E7D4A9CAFE}"/>
</file>

<file path=customXml/itemProps3.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1192</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Courier New</vt:lpstr>
      <vt:lpstr>Segoe UI Light</vt:lpstr>
      <vt:lpstr>Tw Cen MT</vt:lpstr>
      <vt:lpstr>Office Theme</vt:lpstr>
      <vt:lpstr>Data pipeline with PostgreSQL</vt:lpstr>
      <vt:lpstr>CONTENTS</vt:lpstr>
      <vt:lpstr>Scenario</vt:lpstr>
      <vt:lpstr>PowerPoint Presentation</vt:lpstr>
      <vt:lpstr>1. Data Sources</vt:lpstr>
      <vt:lpstr>2. Data Ingestion Tools</vt:lpstr>
      <vt:lpstr>Kafka Flow</vt:lpstr>
      <vt:lpstr>3. Data Preparation Tools</vt:lpstr>
      <vt:lpstr>Spark process</vt:lpstr>
      <vt:lpstr>4.Storage </vt:lpstr>
      <vt:lpstr>potential Drawback</vt:lpstr>
      <vt:lpstr>5. Indexing &amp; optimization</vt:lpstr>
      <vt:lpstr>Analytics&amp; Bi Tools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2023-12-11T08:39:35Z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0x0101009FB86154DDC455438591662DB7E92824</vt:lpwstr>
  </property>
</Properties>
</file>