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62" r:id="rId3"/>
    <p:sldId id="261" r:id="rId4"/>
    <p:sldId id="263" r:id="rId5"/>
    <p:sldId id="265" r:id="rId6"/>
    <p:sldId id="264" r:id="rId7"/>
    <p:sldId id="266" r:id="rId8"/>
    <p:sldId id="267" r:id="rId9"/>
    <p:sldId id="274" r:id="rId10"/>
    <p:sldId id="275" r:id="rId11"/>
    <p:sldId id="276" r:id="rId12"/>
    <p:sldId id="268" r:id="rId13"/>
    <p:sldId id="277" r:id="rId14"/>
    <p:sldId id="278" r:id="rId15"/>
    <p:sldId id="269" r:id="rId16"/>
    <p:sldId id="280" r:id="rId17"/>
    <p:sldId id="279" r:id="rId18"/>
    <p:sldId id="270" r:id="rId19"/>
    <p:sldId id="281" r:id="rId20"/>
    <p:sldId id="28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36" autoAdjust="0"/>
    <p:restoredTop sz="94660"/>
  </p:normalViewPr>
  <p:slideViewPr>
    <p:cSldViewPr snapToGrid="0">
      <p:cViewPr varScale="1">
        <p:scale>
          <a:sx n="114" d="100"/>
          <a:sy n="114" d="100"/>
        </p:scale>
        <p:origin x="200" y="64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ABADF5-6208-487F-8E1D-2923A4DB0C02}" type="datetimeFigureOut">
              <a:rPr lang="en-US" smtClean="0"/>
              <a:t>7/16/22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28FA87-C4E8-445D-88FD-DEF486E0930A}" type="slidenum">
              <a:rPr lang="en-US" smtClean="0"/>
              <a:t>‹#›</a:t>
            </a:fld>
            <a:endParaRPr lang="en-US"/>
          </a:p>
        </p:txBody>
      </p:sp>
    </p:spTree>
    <p:extLst>
      <p:ext uri="{BB962C8B-B14F-4D97-AF65-F5344CB8AC3E}">
        <p14:creationId xmlns:p14="http://schemas.microsoft.com/office/powerpoint/2010/main" val="814371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C54424-5333-4236-B75A-19CBCEC8E25D}" type="datetime1">
              <a:rPr lang="en-US" smtClean="0"/>
              <a:t>7/16/22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67BE4F-A6CD-4BAB-83A6-F3FB5F564A6B}" type="datetime1">
              <a:rPr lang="en-US" smtClean="0"/>
              <a:t>7/16/22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EFA29E-C657-4835-9532-710BF4EC643E}" type="datetime1">
              <a:rPr lang="en-US" smtClean="0"/>
              <a:t>7/16/22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4EB19BD4-A3C3-4042-AF43-7335C47298C9}" type="datetime1">
              <a:rPr lang="en-US" smtClean="0"/>
              <a:t>7/16/22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46C59CD7-60CB-44E0-A886-8E362F24BECD}" type="datetime1">
              <a:rPr lang="en-US" smtClean="0"/>
              <a:t>7/16/22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B667DC-D70A-40E3-8279-13FD806597B4}" type="datetime1">
              <a:rPr lang="en-US" smtClean="0"/>
              <a:t>7/16/22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64A38F-EBEA-4E6C-8B1A-275A03E3AF64}" type="datetime1">
              <a:rPr lang="en-US" smtClean="0"/>
              <a:t>7/16/22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BE53C-DF9D-4FF0-A8B9-C001EFD966C7}" type="datetime1">
              <a:rPr lang="en-US" smtClean="0"/>
              <a:t>7/16/22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A2BAB5-10A6-4F1A-8DB3-68271B306CFF}" type="datetime1">
              <a:rPr lang="en-US" smtClean="0"/>
              <a:t>7/16/22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69AEF-14C8-4A7C-A5D3-A568618EFA7A}" type="datetime1">
              <a:rPr lang="en-US" smtClean="0"/>
              <a:t>7/16/22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B19E10-1132-4FFB-A077-A3F8C2A01EE5}" type="datetime1">
              <a:rPr lang="en-US" smtClean="0"/>
              <a:t>7/16/22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E4795A-C83F-46BE-B578-68CE7CE7E22A}" type="datetime1">
              <a:rPr lang="en-US" smtClean="0"/>
              <a:t>7/16/22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238774-18F6-4171-849A-E68C4D89485C}" type="datetime1">
              <a:rPr lang="en-US" smtClean="0"/>
              <a:t>7/16/22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D7FEB6-10DC-4AC8-845D-D2BA32E14B70}" type="datetime1">
              <a:rPr lang="en-US" smtClean="0"/>
              <a:t>7/16/22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54297-42CD-46D6-BB52-BB34FBDEBFEA}" type="datetime1">
              <a:rPr lang="en-US" smtClean="0"/>
              <a:t>7/16/22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30EF2D3-809A-402A-A6D0-3238645BFAF0}" type="datetime1">
              <a:rPr lang="en-US" smtClean="0"/>
              <a:t>7/16/22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64A76505-FF84-4655-8C35-B29E15AF0DCD}" type="datetime1">
              <a:rPr lang="en-US" smtClean="0"/>
              <a:t>7/16/22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B1B25D1-6AC5-42D6-8A01-CB6331B1328A}" type="datetime1">
              <a:rPr lang="en-US" smtClean="0"/>
              <a:t>7/16/22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statisticsbyjim.com/glossary/fitted-values/" TargetMode="Externa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220" y="747860"/>
            <a:ext cx="1575474" cy="1554469"/>
          </a:xfrm>
          <a:prstGeom prst="rect">
            <a:avLst/>
          </a:prstGeom>
        </p:spPr>
      </p:pic>
      <p:sp>
        <p:nvSpPr>
          <p:cNvPr id="5" name="Rectangle 4"/>
          <p:cNvSpPr/>
          <p:nvPr/>
        </p:nvSpPr>
        <p:spPr>
          <a:xfrm>
            <a:off x="2906471" y="1133003"/>
            <a:ext cx="7366697" cy="646331"/>
          </a:xfrm>
          <a:prstGeom prst="rect">
            <a:avLst/>
          </a:prstGeom>
        </p:spPr>
        <p:txBody>
          <a:bodyPr wrap="none">
            <a:spAutoFit/>
          </a:bodyPr>
          <a:lstStyle/>
          <a:p>
            <a:r>
              <a:rPr lang="en-US" sz="3600" b="1" dirty="0">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Institute of Technology of Cambodia</a:t>
            </a:r>
            <a:endParaRPr lang="en-US" sz="3600" b="1" dirty="0">
              <a:solidFill>
                <a:schemeClr val="bg2">
                  <a:lumMod val="20000"/>
                  <a:lumOff val="80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3522687" y="2388957"/>
            <a:ext cx="4702826" cy="1200329"/>
          </a:xfrm>
          <a:prstGeom prst="rect">
            <a:avLst/>
          </a:prstGeom>
        </p:spPr>
        <p:txBody>
          <a:bodyPr wrap="none">
            <a:spAutoFit/>
          </a:bodyPr>
          <a:lstStyle/>
          <a:p>
            <a:r>
              <a:rPr lang="en-US" sz="2400" b="1" dirty="0">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Subject : Data mining</a:t>
            </a:r>
          </a:p>
          <a:p>
            <a:endParaRPr lang="en-US" sz="2400" b="1" dirty="0">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2400" b="1" dirty="0">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 Used car price prediction</a:t>
            </a:r>
          </a:p>
        </p:txBody>
      </p:sp>
      <p:sp>
        <p:nvSpPr>
          <p:cNvPr id="8" name="Rectangle 7"/>
          <p:cNvSpPr/>
          <p:nvPr/>
        </p:nvSpPr>
        <p:spPr>
          <a:xfrm>
            <a:off x="3522687" y="4020762"/>
            <a:ext cx="6096000" cy="1200329"/>
          </a:xfrm>
          <a:prstGeom prst="rect">
            <a:avLst/>
          </a:prstGeom>
        </p:spPr>
        <p:txBody>
          <a:bodyPr>
            <a:spAutoFit/>
          </a:bodyPr>
          <a:lstStyle/>
          <a:p>
            <a:r>
              <a:rPr lang="en-US" b="1" dirty="0">
                <a:solidFill>
                  <a:schemeClr val="bg2">
                    <a:lumMod val="20000"/>
                    <a:lumOff val="80000"/>
                  </a:schemeClr>
                </a:solidFill>
                <a:latin typeface="Times New Roman" panose="02020603050405020304" pitchFamily="18" charset="0"/>
                <a:cs typeface="Times New Roman" panose="02020603050405020304" pitchFamily="18" charset="0"/>
              </a:rPr>
              <a:t>Lecturers :  CHAN  Sophal and PHAUK </a:t>
            </a:r>
            <a:r>
              <a:rPr lang="en-US" b="1" dirty="0" err="1">
                <a:solidFill>
                  <a:schemeClr val="bg2">
                    <a:lumMod val="20000"/>
                    <a:lumOff val="80000"/>
                  </a:schemeClr>
                </a:solidFill>
                <a:latin typeface="Times New Roman" panose="02020603050405020304" pitchFamily="18" charset="0"/>
                <a:cs typeface="Times New Roman" panose="02020603050405020304" pitchFamily="18" charset="0"/>
              </a:rPr>
              <a:t>Sokkhey</a:t>
            </a:r>
            <a:endParaRPr lang="en-US" b="1" dirty="0">
              <a:solidFill>
                <a:schemeClr val="bg2">
                  <a:lumMod val="20000"/>
                  <a:lumOff val="80000"/>
                </a:schemeClr>
              </a:solidFill>
              <a:latin typeface="Times New Roman" panose="02020603050405020304" pitchFamily="18" charset="0"/>
              <a:cs typeface="Times New Roman" panose="02020603050405020304" pitchFamily="18" charset="0"/>
            </a:endParaRPr>
          </a:p>
          <a:p>
            <a:endParaRPr lang="en-US" b="1" dirty="0">
              <a:solidFill>
                <a:schemeClr val="bg2">
                  <a:lumMod val="20000"/>
                  <a:lumOff val="80000"/>
                </a:schemeClr>
              </a:solidFill>
              <a:latin typeface="Times New Roman" panose="02020603050405020304" pitchFamily="18" charset="0"/>
              <a:cs typeface="Times New Roman" panose="02020603050405020304" pitchFamily="18" charset="0"/>
            </a:endParaRPr>
          </a:p>
          <a:p>
            <a:endParaRPr lang="en-US" b="1" dirty="0">
              <a:solidFill>
                <a:schemeClr val="bg2">
                  <a:lumMod val="20000"/>
                  <a:lumOff val="80000"/>
                </a:schemeClr>
              </a:solidFill>
              <a:latin typeface="Times New Roman" panose="02020603050405020304" pitchFamily="18" charset="0"/>
              <a:cs typeface="Times New Roman" panose="02020603050405020304" pitchFamily="18" charset="0"/>
            </a:endParaRPr>
          </a:p>
          <a:p>
            <a:r>
              <a:rPr lang="en-US" b="1" dirty="0">
                <a:solidFill>
                  <a:schemeClr val="bg2">
                    <a:lumMod val="20000"/>
                    <a:lumOff val="80000"/>
                  </a:schemeClr>
                </a:solidFill>
                <a:latin typeface="Times New Roman" panose="02020603050405020304" pitchFamily="18" charset="0"/>
                <a:cs typeface="Times New Roman" panose="02020603050405020304" pitchFamily="18" charset="0"/>
              </a:rPr>
              <a:t>Name: CHHOEM </a:t>
            </a:r>
            <a:r>
              <a:rPr lang="en-US" b="1" dirty="0" err="1">
                <a:solidFill>
                  <a:schemeClr val="bg2">
                    <a:lumMod val="20000"/>
                    <a:lumOff val="80000"/>
                  </a:schemeClr>
                </a:solidFill>
                <a:latin typeface="Times New Roman" panose="02020603050405020304" pitchFamily="18" charset="0"/>
                <a:cs typeface="Times New Roman" panose="02020603050405020304" pitchFamily="18" charset="0"/>
              </a:rPr>
              <a:t>Sothy</a:t>
            </a:r>
            <a:endParaRPr lang="en-US" b="1" dirty="0">
              <a:solidFill>
                <a:schemeClr val="bg2">
                  <a:lumMod val="20000"/>
                  <a:lumOff val="80000"/>
                </a:schemeClr>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4234087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4F8C7E-6234-6F4F-892C-67DE8D1E0A45}"/>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3" name="Title 1">
            <a:extLst>
              <a:ext uri="{FF2B5EF4-FFF2-40B4-BE49-F238E27FC236}">
                <a16:creationId xmlns:a16="http://schemas.microsoft.com/office/drawing/2014/main" id="{8C4E7774-2B47-D84B-A781-22821A1C345A}"/>
              </a:ext>
            </a:extLst>
          </p:cNvPr>
          <p:cNvSpPr txBox="1">
            <a:spLocks/>
          </p:cNvSpPr>
          <p:nvPr/>
        </p:nvSpPr>
        <p:spPr>
          <a:xfrm>
            <a:off x="763376" y="356705"/>
            <a:ext cx="10301803" cy="658091"/>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effectLst/>
              </a:rPr>
              <a:t>Feature Selection</a:t>
            </a:r>
            <a:endParaRPr lang="en-US" b="1" dirty="0">
              <a:effectLst/>
            </a:endParaRPr>
          </a:p>
        </p:txBody>
      </p:sp>
      <p:sp>
        <p:nvSpPr>
          <p:cNvPr id="4" name="TextBox 3">
            <a:extLst>
              <a:ext uri="{FF2B5EF4-FFF2-40B4-BE49-F238E27FC236}">
                <a16:creationId xmlns:a16="http://schemas.microsoft.com/office/drawing/2014/main" id="{EF11580B-3626-3A4D-8858-D07AE495E2E3}"/>
              </a:ext>
            </a:extLst>
          </p:cNvPr>
          <p:cNvSpPr txBox="1"/>
          <p:nvPr/>
        </p:nvSpPr>
        <p:spPr>
          <a:xfrm>
            <a:off x="994158" y="1291694"/>
            <a:ext cx="10861509" cy="923330"/>
          </a:xfrm>
          <a:prstGeom prst="rect">
            <a:avLst/>
          </a:prstGeom>
          <a:noFill/>
        </p:spPr>
        <p:txBody>
          <a:bodyPr wrap="square" rtlCol="0">
            <a:spAutoFit/>
          </a:bodyPr>
          <a:lstStyle/>
          <a:p>
            <a:r>
              <a:rPr lang="en-US" b="1" dirty="0"/>
              <a:t>Backward Elimination</a:t>
            </a:r>
            <a:r>
              <a:rPr lang="en-US" dirty="0"/>
              <a:t> s a feature selection technique while building a machine learning model. It is used to remove those features that do not have a significant effect on the dependent variable or prediction of output.</a:t>
            </a:r>
          </a:p>
        </p:txBody>
      </p:sp>
      <p:pic>
        <p:nvPicPr>
          <p:cNvPr id="13314" name="Picture 2" descr="Backward Elimination">
            <a:extLst>
              <a:ext uri="{FF2B5EF4-FFF2-40B4-BE49-F238E27FC236}">
                <a16:creationId xmlns:a16="http://schemas.microsoft.com/office/drawing/2014/main" id="{21DD739A-2A61-F34D-B9A9-CD89FF6A2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599" y="2491922"/>
            <a:ext cx="7165428" cy="3980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625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66999B-B4AC-3D40-9A42-3E5934385B17}"/>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4" name="TextBox 3">
            <a:extLst>
              <a:ext uri="{FF2B5EF4-FFF2-40B4-BE49-F238E27FC236}">
                <a16:creationId xmlns:a16="http://schemas.microsoft.com/office/drawing/2014/main" id="{71E8D43A-31B4-5A4A-B9D2-AC8B16F0DB30}"/>
              </a:ext>
            </a:extLst>
          </p:cNvPr>
          <p:cNvSpPr txBox="1"/>
          <p:nvPr/>
        </p:nvSpPr>
        <p:spPr>
          <a:xfrm>
            <a:off x="651641" y="1265422"/>
            <a:ext cx="5291960" cy="3970318"/>
          </a:xfrm>
          <a:prstGeom prst="rect">
            <a:avLst/>
          </a:prstGeom>
          <a:noFill/>
        </p:spPr>
        <p:txBody>
          <a:bodyPr wrap="square">
            <a:spAutoFit/>
          </a:bodyPr>
          <a:lstStyle/>
          <a:p>
            <a:pPr fontAlgn="base"/>
            <a:r>
              <a:rPr lang="en-US" b="1" dirty="0"/>
              <a:t>Decision tree regression </a:t>
            </a:r>
          </a:p>
          <a:p>
            <a:pPr fontAlgn="base"/>
            <a:endParaRPr lang="en-US" dirty="0"/>
          </a:p>
          <a:p>
            <a:pPr fontAlgn="base"/>
            <a:r>
              <a:rPr lang="en-US" dirty="0"/>
              <a:t>Decision tree algorithm creates a tree like conditional control statements to create its model hence it is named as decision tree.</a:t>
            </a:r>
          </a:p>
          <a:p>
            <a:pPr fontAlgn="base"/>
            <a:endParaRPr lang="en-US" dirty="0"/>
          </a:p>
          <a:p>
            <a:pPr fontAlgn="base"/>
            <a:r>
              <a:rPr lang="en-US" dirty="0"/>
              <a:t>Decision tree regression </a:t>
            </a:r>
            <a:r>
              <a:rPr lang="en-US" b="1" dirty="0"/>
              <a:t>observes features of an object and trains a model in the structure of a tree to predict data in the future to produce meaningful continuous</a:t>
            </a:r>
          </a:p>
          <a:p>
            <a:pPr fontAlgn="base"/>
            <a:endParaRPr lang="en-US" dirty="0"/>
          </a:p>
          <a:p>
            <a:pPr fontAlgn="base"/>
            <a:r>
              <a:rPr lang="en-US" dirty="0"/>
              <a:t>Decision tree machine learning algorithm can be used to solve both regression and classification problem.</a:t>
            </a:r>
          </a:p>
        </p:txBody>
      </p:sp>
      <p:sp>
        <p:nvSpPr>
          <p:cNvPr id="5" name="Title 1">
            <a:extLst>
              <a:ext uri="{FF2B5EF4-FFF2-40B4-BE49-F238E27FC236}">
                <a16:creationId xmlns:a16="http://schemas.microsoft.com/office/drawing/2014/main" id="{5670D323-01A9-AC48-A72B-1427513FEAE2}"/>
              </a:ext>
            </a:extLst>
          </p:cNvPr>
          <p:cNvSpPr txBox="1">
            <a:spLocks/>
          </p:cNvSpPr>
          <p:nvPr/>
        </p:nvSpPr>
        <p:spPr>
          <a:xfrm>
            <a:off x="640505" y="451945"/>
            <a:ext cx="10301803" cy="658091"/>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Inter"/>
              </a:rPr>
              <a:t>Machine Learning model</a:t>
            </a:r>
            <a:endParaRPr lang="en-US" b="1" dirty="0">
              <a:effectLst/>
            </a:endParaRPr>
          </a:p>
        </p:txBody>
      </p:sp>
      <p:pic>
        <p:nvPicPr>
          <p:cNvPr id="15362" name="Picture 2" descr="Decision Tree Regression in Machine Learning">
            <a:extLst>
              <a:ext uri="{FF2B5EF4-FFF2-40B4-BE49-F238E27FC236}">
                <a16:creationId xmlns:a16="http://schemas.microsoft.com/office/drawing/2014/main" id="{D8CA9219-78E4-C746-BC0D-27C6667EAC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813646"/>
            <a:ext cx="5743481" cy="3230708"/>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6" descr="\[RMSE = \sqrt{(\frac{1}{n})\sum_{i=1}^{n}(y_{i} - \hat{y_{i}})^{2}}\]">
            <a:extLst>
              <a:ext uri="{FF2B5EF4-FFF2-40B4-BE49-F238E27FC236}">
                <a16:creationId xmlns:a16="http://schemas.microsoft.com/office/drawing/2014/main" id="{E0EFF04D-6693-974F-A36E-281A141E10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KH"/>
          </a:p>
        </p:txBody>
      </p:sp>
    </p:spTree>
    <p:extLst>
      <p:ext uri="{BB962C8B-B14F-4D97-AF65-F5344CB8AC3E}">
        <p14:creationId xmlns:p14="http://schemas.microsoft.com/office/powerpoint/2010/main" val="860527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4497A2-4078-E140-9CA7-6D367A9E5A37}"/>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3" name="Slide Number Placeholder 1">
            <a:extLst>
              <a:ext uri="{FF2B5EF4-FFF2-40B4-BE49-F238E27FC236}">
                <a16:creationId xmlns:a16="http://schemas.microsoft.com/office/drawing/2014/main" id="{EF4965A3-6A81-7146-B8F3-1BAFFC99B968}"/>
              </a:ext>
            </a:extLst>
          </p:cNvPr>
          <p:cNvSpPr txBox="1">
            <a:spLocks/>
          </p:cNvSpPr>
          <p:nvPr/>
        </p:nvSpPr>
        <p:spPr>
          <a:xfrm>
            <a:off x="10514012" y="5883275"/>
            <a:ext cx="551167" cy="365125"/>
          </a:xfrm>
          <a:prstGeom prst="rect">
            <a:avLst/>
          </a:prstGeom>
        </p:spPr>
        <p:txBody>
          <a:bodyPr vert="horz" lIns="91440" tIns="45720" rIns="91440" bIns="45720" rtlCol="0" anchor="ctr"/>
          <a:lstStyle>
            <a:defPPr>
              <a:defRPr lang="en-US"/>
            </a:defPPr>
            <a:lvl1pPr marL="0" algn="r" defTabSz="457200" rtl="0" eaLnBrk="1" latinLnBrk="0" hangingPunct="1">
              <a:defRPr sz="900"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12</a:t>
            </a:fld>
            <a:endParaRPr lang="en-US" dirty="0"/>
          </a:p>
        </p:txBody>
      </p:sp>
      <p:sp>
        <p:nvSpPr>
          <p:cNvPr id="4" name="Slide Number Placeholder 1">
            <a:extLst>
              <a:ext uri="{FF2B5EF4-FFF2-40B4-BE49-F238E27FC236}">
                <a16:creationId xmlns:a16="http://schemas.microsoft.com/office/drawing/2014/main" id="{545692E8-928B-6743-92E6-82E382C8DB5A}"/>
              </a:ext>
            </a:extLst>
          </p:cNvPr>
          <p:cNvSpPr txBox="1">
            <a:spLocks/>
          </p:cNvSpPr>
          <p:nvPr/>
        </p:nvSpPr>
        <p:spPr>
          <a:xfrm>
            <a:off x="10514012" y="5883275"/>
            <a:ext cx="551167" cy="365125"/>
          </a:xfrm>
          <a:prstGeom prst="rect">
            <a:avLst/>
          </a:prstGeom>
        </p:spPr>
        <p:txBody>
          <a:bodyPr vert="horz" lIns="91440" tIns="45720" rIns="91440" bIns="45720" rtlCol="0" anchor="ctr"/>
          <a:lstStyle>
            <a:defPPr>
              <a:defRPr lang="en-US"/>
            </a:defPPr>
            <a:lvl1pPr marL="0" algn="r" defTabSz="457200" rtl="0" eaLnBrk="1" latinLnBrk="0" hangingPunct="1">
              <a:defRPr sz="900"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12</a:t>
            </a:fld>
            <a:endParaRPr lang="en-US" dirty="0"/>
          </a:p>
        </p:txBody>
      </p:sp>
      <p:sp>
        <p:nvSpPr>
          <p:cNvPr id="5" name="Title 1">
            <a:extLst>
              <a:ext uri="{FF2B5EF4-FFF2-40B4-BE49-F238E27FC236}">
                <a16:creationId xmlns:a16="http://schemas.microsoft.com/office/drawing/2014/main" id="{BC0DCD0E-779F-194A-9892-58862F449D26}"/>
              </a:ext>
            </a:extLst>
          </p:cNvPr>
          <p:cNvSpPr txBox="1">
            <a:spLocks/>
          </p:cNvSpPr>
          <p:nvPr/>
        </p:nvSpPr>
        <p:spPr>
          <a:xfrm>
            <a:off x="640505" y="451945"/>
            <a:ext cx="10301803" cy="658091"/>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Inter"/>
              </a:rPr>
              <a:t>Machine Learning model</a:t>
            </a:r>
            <a:endParaRPr lang="en-US" b="1" dirty="0">
              <a:effectLst/>
            </a:endParaRPr>
          </a:p>
        </p:txBody>
      </p:sp>
      <p:sp>
        <p:nvSpPr>
          <p:cNvPr id="21" name="TextBox 20">
            <a:extLst>
              <a:ext uri="{FF2B5EF4-FFF2-40B4-BE49-F238E27FC236}">
                <a16:creationId xmlns:a16="http://schemas.microsoft.com/office/drawing/2014/main" id="{453FBB3E-8924-9D4B-90DF-C715918ADD56}"/>
              </a:ext>
            </a:extLst>
          </p:cNvPr>
          <p:cNvSpPr txBox="1"/>
          <p:nvPr/>
        </p:nvSpPr>
        <p:spPr>
          <a:xfrm>
            <a:off x="851336" y="1280663"/>
            <a:ext cx="11035863" cy="1477328"/>
          </a:xfrm>
          <a:prstGeom prst="rect">
            <a:avLst/>
          </a:prstGeom>
          <a:noFill/>
        </p:spPr>
        <p:txBody>
          <a:bodyPr wrap="square">
            <a:spAutoFit/>
          </a:bodyPr>
          <a:lstStyle/>
          <a:p>
            <a:r>
              <a:rPr lang="en-US" b="1" i="0" dirty="0">
                <a:solidFill>
                  <a:srgbClr val="BEB9B1"/>
                </a:solidFill>
                <a:effectLst/>
                <a:latin typeface="arial" panose="020B0604020202020204" pitchFamily="34" charset="0"/>
              </a:rPr>
              <a:t>A random forest regressor. </a:t>
            </a:r>
          </a:p>
          <a:p>
            <a:endParaRPr lang="en-US" b="1" i="0" dirty="0">
              <a:solidFill>
                <a:srgbClr val="BEB9B1"/>
              </a:solidFill>
              <a:effectLst/>
              <a:latin typeface="arial" panose="020B0604020202020204" pitchFamily="34" charset="0"/>
            </a:endParaRPr>
          </a:p>
          <a:p>
            <a:r>
              <a:rPr lang="en-US" dirty="0">
                <a:solidFill>
                  <a:srgbClr val="BEB9B1"/>
                </a:solidFill>
                <a:latin typeface="arial" panose="020B0604020202020204" pitchFamily="34" charset="0"/>
              </a:rPr>
              <a:t>R</a:t>
            </a:r>
            <a:r>
              <a:rPr lang="en-US" b="0" i="0" dirty="0">
                <a:solidFill>
                  <a:srgbClr val="BEB9B1"/>
                </a:solidFill>
                <a:effectLst/>
                <a:latin typeface="arial" panose="020B0604020202020204" pitchFamily="34" charset="0"/>
              </a:rPr>
              <a:t>andom forest is </a:t>
            </a:r>
            <a:r>
              <a:rPr lang="en-US" b="1" i="0" dirty="0">
                <a:solidFill>
                  <a:srgbClr val="BEB9B1"/>
                </a:solidFill>
                <a:effectLst/>
                <a:latin typeface="arial" panose="020B0604020202020204" pitchFamily="34" charset="0"/>
              </a:rPr>
              <a:t>a meta estimator that fits a number of classifying decision trees on various sub-samples of the dataset and uses averaging to improve the predictive accuracy and control over-fitting</a:t>
            </a:r>
            <a:r>
              <a:rPr lang="en-US" b="0" i="0" dirty="0">
                <a:solidFill>
                  <a:srgbClr val="BEB9B1"/>
                </a:solidFill>
                <a:effectLst/>
                <a:latin typeface="arial" panose="020B0604020202020204" pitchFamily="34" charset="0"/>
              </a:rPr>
              <a:t>.</a:t>
            </a:r>
            <a:endParaRPr lang="en-KH" dirty="0"/>
          </a:p>
        </p:txBody>
      </p:sp>
      <p:pic>
        <p:nvPicPr>
          <p:cNvPr id="6146" name="Picture 2" descr="Random Forest Regression. Random Forest Regression is a… | by Chaya Bakshi  | Level Up Coding">
            <a:extLst>
              <a:ext uri="{FF2B5EF4-FFF2-40B4-BE49-F238E27FC236}">
                <a16:creationId xmlns:a16="http://schemas.microsoft.com/office/drawing/2014/main" id="{C6DD6324-19E1-E54A-A2FF-758785315B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4159" y="2928618"/>
            <a:ext cx="5803681" cy="368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3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D3339D-2564-F748-9AFF-8B737693F905}"/>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3" name="Title 1">
            <a:extLst>
              <a:ext uri="{FF2B5EF4-FFF2-40B4-BE49-F238E27FC236}">
                <a16:creationId xmlns:a16="http://schemas.microsoft.com/office/drawing/2014/main" id="{27E97D70-A07D-E246-AED9-D3BD8E19EBD2}"/>
              </a:ext>
            </a:extLst>
          </p:cNvPr>
          <p:cNvSpPr txBox="1">
            <a:spLocks/>
          </p:cNvSpPr>
          <p:nvPr/>
        </p:nvSpPr>
        <p:spPr>
          <a:xfrm>
            <a:off x="640505" y="451945"/>
            <a:ext cx="10301803" cy="658091"/>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Inter"/>
              </a:rPr>
              <a:t>Machine Learning model</a:t>
            </a:r>
            <a:endParaRPr lang="en-US" b="1" dirty="0">
              <a:effectLst/>
            </a:endParaRPr>
          </a:p>
        </p:txBody>
      </p:sp>
      <p:sp>
        <p:nvSpPr>
          <p:cNvPr id="4" name="TextBox 3">
            <a:extLst>
              <a:ext uri="{FF2B5EF4-FFF2-40B4-BE49-F238E27FC236}">
                <a16:creationId xmlns:a16="http://schemas.microsoft.com/office/drawing/2014/main" id="{9365C72C-30FE-FE41-AB97-4B888E09AC6E}"/>
              </a:ext>
            </a:extLst>
          </p:cNvPr>
          <p:cNvSpPr txBox="1"/>
          <p:nvPr/>
        </p:nvSpPr>
        <p:spPr>
          <a:xfrm>
            <a:off x="851336" y="1280663"/>
            <a:ext cx="11035863" cy="2031325"/>
          </a:xfrm>
          <a:prstGeom prst="rect">
            <a:avLst/>
          </a:prstGeom>
          <a:noFill/>
        </p:spPr>
        <p:txBody>
          <a:bodyPr wrap="square">
            <a:spAutoFit/>
          </a:bodyPr>
          <a:lstStyle/>
          <a:p>
            <a:r>
              <a:rPr lang="en-US" b="1" dirty="0">
                <a:solidFill>
                  <a:srgbClr val="BEB9B1"/>
                </a:solidFill>
                <a:latin typeface="arial" panose="020B0604020202020204" pitchFamily="34" charset="0"/>
              </a:rPr>
              <a:t>Bayesian Ridge regressor</a:t>
            </a:r>
            <a:endParaRPr lang="en-US" b="1" i="0" dirty="0">
              <a:solidFill>
                <a:srgbClr val="BEB9B1"/>
              </a:solidFill>
              <a:effectLst/>
              <a:latin typeface="arial" panose="020B0604020202020204" pitchFamily="34" charset="0"/>
            </a:endParaRPr>
          </a:p>
          <a:p>
            <a:br>
              <a:rPr lang="en-US" dirty="0"/>
            </a:br>
            <a:r>
              <a:rPr lang="en-US" dirty="0"/>
              <a:t>Bayesian regression </a:t>
            </a:r>
            <a:r>
              <a:rPr lang="en-US" b="1" dirty="0"/>
              <a:t>allows a natural mechanism to survive insufficient data or poorly distributed data by formulating linear regression using probability distributors rather than point estimates</a:t>
            </a:r>
            <a:r>
              <a:rPr lang="en-US" dirty="0"/>
              <a:t>.</a:t>
            </a:r>
          </a:p>
          <a:p>
            <a:r>
              <a:rPr lang="en-US" dirty="0"/>
              <a:t>The output or response 'y' is assumed to drawn from a probability distribution rather than estimated as a single value.</a:t>
            </a:r>
          </a:p>
          <a:p>
            <a:endParaRPr lang="en-US" dirty="0">
              <a:solidFill>
                <a:srgbClr val="BEB9B1"/>
              </a:solidFill>
              <a:latin typeface="arial" panose="020B0604020202020204" pitchFamily="34" charset="0"/>
            </a:endParaRPr>
          </a:p>
        </p:txBody>
      </p:sp>
      <p:pic>
        <p:nvPicPr>
          <p:cNvPr id="16386" name="Picture 2">
            <a:extLst>
              <a:ext uri="{FF2B5EF4-FFF2-40B4-BE49-F238E27FC236}">
                <a16:creationId xmlns:a16="http://schemas.microsoft.com/office/drawing/2014/main" id="{26B23C98-9A23-FB4B-99B3-DA6B1E51B8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557" y="3429000"/>
            <a:ext cx="3015374" cy="815831"/>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a:extLst>
              <a:ext uri="{FF2B5EF4-FFF2-40B4-BE49-F238E27FC236}">
                <a16:creationId xmlns:a16="http://schemas.microsoft.com/office/drawing/2014/main" id="{916EA6A4-180B-6846-8173-B0A1CBC398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837" r="17140"/>
          <a:stretch/>
        </p:blipFill>
        <p:spPr bwMode="auto">
          <a:xfrm>
            <a:off x="1027557" y="4761506"/>
            <a:ext cx="7250837" cy="815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960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C2C1D2-655E-1143-8CED-48C1B63C89CD}"/>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3" name="Title 1">
            <a:extLst>
              <a:ext uri="{FF2B5EF4-FFF2-40B4-BE49-F238E27FC236}">
                <a16:creationId xmlns:a16="http://schemas.microsoft.com/office/drawing/2014/main" id="{AD65E088-6AFA-9F49-B0DF-DB3E63105813}"/>
              </a:ext>
            </a:extLst>
          </p:cNvPr>
          <p:cNvSpPr txBox="1">
            <a:spLocks/>
          </p:cNvSpPr>
          <p:nvPr/>
        </p:nvSpPr>
        <p:spPr>
          <a:xfrm>
            <a:off x="640505" y="451945"/>
            <a:ext cx="10301803" cy="658091"/>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Inter"/>
              </a:rPr>
              <a:t>Machine Learning model</a:t>
            </a:r>
            <a:endParaRPr lang="en-US" b="1" dirty="0">
              <a:effectLst/>
            </a:endParaRPr>
          </a:p>
        </p:txBody>
      </p:sp>
      <p:sp>
        <p:nvSpPr>
          <p:cNvPr id="4" name="TextBox 3">
            <a:extLst>
              <a:ext uri="{FF2B5EF4-FFF2-40B4-BE49-F238E27FC236}">
                <a16:creationId xmlns:a16="http://schemas.microsoft.com/office/drawing/2014/main" id="{8F090835-C1B2-2542-94BE-259B42B5695B}"/>
              </a:ext>
            </a:extLst>
          </p:cNvPr>
          <p:cNvSpPr txBox="1"/>
          <p:nvPr/>
        </p:nvSpPr>
        <p:spPr>
          <a:xfrm>
            <a:off x="851336" y="1280663"/>
            <a:ext cx="11035863" cy="1200329"/>
          </a:xfrm>
          <a:prstGeom prst="rect">
            <a:avLst/>
          </a:prstGeom>
          <a:noFill/>
        </p:spPr>
        <p:txBody>
          <a:bodyPr wrap="square">
            <a:spAutoFit/>
          </a:bodyPr>
          <a:lstStyle/>
          <a:p>
            <a:pPr fontAlgn="base"/>
            <a:r>
              <a:rPr lang="en-US" b="1" dirty="0"/>
              <a:t> Linear Regression </a:t>
            </a:r>
          </a:p>
          <a:p>
            <a:br>
              <a:rPr lang="en-US" dirty="0"/>
            </a:br>
            <a:r>
              <a:rPr lang="en-US" dirty="0"/>
              <a:t> Linear Regression is a machine learning algorithm based on supervised learning. It performs a regression task. Regression models a target prediction value based on independent variables. </a:t>
            </a:r>
            <a:endParaRPr lang="en-US" dirty="0">
              <a:solidFill>
                <a:srgbClr val="BEB9B1"/>
              </a:solidFill>
              <a:latin typeface="arial" panose="020B0604020202020204" pitchFamily="34" charset="0"/>
            </a:endParaRPr>
          </a:p>
        </p:txBody>
      </p:sp>
      <p:pic>
        <p:nvPicPr>
          <p:cNvPr id="17410" name="Picture 2" descr="Linear Regression using Python. Linear Regression is usually the first… |  by Animesh Agarwal | Towards Data Science">
            <a:extLst>
              <a:ext uri="{FF2B5EF4-FFF2-40B4-BE49-F238E27FC236}">
                <a16:creationId xmlns:a16="http://schemas.microsoft.com/office/drawing/2014/main" id="{282F1305-EFCB-AF49-A728-DF276E82AA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1637" y="2817728"/>
            <a:ext cx="4784436" cy="3588327"/>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matlab - Machine learning - Linear regression using batch gradient descent  - Stack Overflow">
            <a:extLst>
              <a:ext uri="{FF2B5EF4-FFF2-40B4-BE49-F238E27FC236}">
                <a16:creationId xmlns:a16="http://schemas.microsoft.com/office/drawing/2014/main" id="{CF4201B3-1869-CC49-899C-D418859BF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3163" y="2817728"/>
            <a:ext cx="3538682" cy="901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575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4412A6-4B6E-3B4D-9CE4-CF80830D7A91}"/>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3" name="Title 1">
            <a:extLst>
              <a:ext uri="{FF2B5EF4-FFF2-40B4-BE49-F238E27FC236}">
                <a16:creationId xmlns:a16="http://schemas.microsoft.com/office/drawing/2014/main" id="{805BE1D0-FAEE-B641-A65D-F966F8172A3F}"/>
              </a:ext>
            </a:extLst>
          </p:cNvPr>
          <p:cNvSpPr txBox="1">
            <a:spLocks/>
          </p:cNvSpPr>
          <p:nvPr/>
        </p:nvSpPr>
        <p:spPr>
          <a:xfrm>
            <a:off x="745608" y="609600"/>
            <a:ext cx="10301803" cy="658091"/>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Inter"/>
              </a:rPr>
              <a:t>Methodology</a:t>
            </a:r>
            <a:endParaRPr lang="en-US" b="1" dirty="0">
              <a:effectLst/>
            </a:endParaRPr>
          </a:p>
        </p:txBody>
      </p:sp>
      <p:sp>
        <p:nvSpPr>
          <p:cNvPr id="14" name="TextBox 13">
            <a:extLst>
              <a:ext uri="{FF2B5EF4-FFF2-40B4-BE49-F238E27FC236}">
                <a16:creationId xmlns:a16="http://schemas.microsoft.com/office/drawing/2014/main" id="{AAC435F9-5DC1-D74E-8D77-0878C47BA615}"/>
              </a:ext>
            </a:extLst>
          </p:cNvPr>
          <p:cNvSpPr txBox="1"/>
          <p:nvPr/>
        </p:nvSpPr>
        <p:spPr>
          <a:xfrm>
            <a:off x="745607" y="1526417"/>
            <a:ext cx="10767519" cy="1938992"/>
          </a:xfrm>
          <a:prstGeom prst="rect">
            <a:avLst/>
          </a:prstGeom>
          <a:noFill/>
        </p:spPr>
        <p:txBody>
          <a:bodyPr wrap="square">
            <a:spAutoFit/>
          </a:bodyPr>
          <a:lstStyle/>
          <a:p>
            <a:r>
              <a:rPr lang="en-KH" sz="2400" dirty="0"/>
              <a:t>Split data into 2 main sets: Training Set for  85% and Testing Set for 15%</a:t>
            </a:r>
          </a:p>
          <a:p>
            <a:endParaRPr lang="en-KH" sz="2400" dirty="0"/>
          </a:p>
          <a:p>
            <a:r>
              <a:rPr lang="en-US" sz="2400" dirty="0"/>
              <a:t>Using Standard Scaler for scaling the features according to this formula: </a:t>
            </a:r>
          </a:p>
          <a:p>
            <a:endParaRPr lang="en-US" sz="2400" dirty="0"/>
          </a:p>
          <a:p>
            <a:endParaRPr lang="en-KH" sz="2400" dirty="0"/>
          </a:p>
        </p:txBody>
      </p:sp>
      <p:pic>
        <p:nvPicPr>
          <p:cNvPr id="16" name="Picture 15">
            <a:extLst>
              <a:ext uri="{FF2B5EF4-FFF2-40B4-BE49-F238E27FC236}">
                <a16:creationId xmlns:a16="http://schemas.microsoft.com/office/drawing/2014/main" id="{E7108A27-80F4-E947-BD1B-28A3B6A78590}"/>
              </a:ext>
            </a:extLst>
          </p:cNvPr>
          <p:cNvPicPr>
            <a:picLocks noChangeAspect="1"/>
          </p:cNvPicPr>
          <p:nvPr/>
        </p:nvPicPr>
        <p:blipFill>
          <a:blip r:embed="rId2"/>
          <a:stretch>
            <a:fillRect/>
          </a:stretch>
        </p:blipFill>
        <p:spPr>
          <a:xfrm>
            <a:off x="4696946" y="2952461"/>
            <a:ext cx="2399125" cy="953077"/>
          </a:xfrm>
          <a:prstGeom prst="rect">
            <a:avLst/>
          </a:prstGeom>
        </p:spPr>
      </p:pic>
    </p:spTree>
    <p:extLst>
      <p:ext uri="{BB962C8B-B14F-4D97-AF65-F5344CB8AC3E}">
        <p14:creationId xmlns:p14="http://schemas.microsoft.com/office/powerpoint/2010/main" val="734279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BA24FA-A9E8-B240-9A0B-663807B06601}"/>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4" name="TextBox 3">
            <a:extLst>
              <a:ext uri="{FF2B5EF4-FFF2-40B4-BE49-F238E27FC236}">
                <a16:creationId xmlns:a16="http://schemas.microsoft.com/office/drawing/2014/main" id="{CD03B19A-37C1-A54D-A262-04A56E483198}"/>
              </a:ext>
            </a:extLst>
          </p:cNvPr>
          <p:cNvSpPr txBox="1"/>
          <p:nvPr/>
        </p:nvSpPr>
        <p:spPr>
          <a:xfrm>
            <a:off x="429492" y="1526647"/>
            <a:ext cx="8132618" cy="3139321"/>
          </a:xfrm>
          <a:prstGeom prst="rect">
            <a:avLst/>
          </a:prstGeom>
          <a:noFill/>
        </p:spPr>
        <p:txBody>
          <a:bodyPr wrap="square">
            <a:spAutoFit/>
          </a:bodyPr>
          <a:lstStyle/>
          <a:p>
            <a:pPr algn="ctr"/>
            <a:endParaRPr lang="en-US" b="0" i="0" dirty="0">
              <a:solidFill>
                <a:srgbClr val="767673"/>
              </a:solidFill>
              <a:effectLst/>
              <a:latin typeface="droid sans"/>
            </a:endParaRPr>
          </a:p>
          <a:p>
            <a:r>
              <a:rPr lang="en-US" dirty="0">
                <a:solidFill>
                  <a:schemeClr val="bg2">
                    <a:lumMod val="20000"/>
                    <a:lumOff val="80000"/>
                  </a:schemeClr>
                </a:solidFill>
                <a:effectLst/>
              </a:rPr>
              <a:t>Mean squared error (MSE) measures the amount of error in statistical models. It assesses the average squared difference between the </a:t>
            </a:r>
            <a:r>
              <a:rPr lang="en-US" b="1" u="sng" dirty="0">
                <a:solidFill>
                  <a:schemeClr val="bg2">
                    <a:lumMod val="20000"/>
                    <a:lumOff val="80000"/>
                  </a:schemeClr>
                </a:solidFill>
                <a:effectLst/>
              </a:rPr>
              <a:t>observed and </a:t>
            </a:r>
            <a:r>
              <a:rPr lang="en-US" b="1" u="sng" strike="noStrike" dirty="0">
                <a:solidFill>
                  <a:schemeClr val="bg2">
                    <a:lumMod val="20000"/>
                    <a:lumOff val="80000"/>
                  </a:schemeClr>
                </a:solidFill>
                <a:effectLst/>
                <a:hlinkClick r:id="rId2">
                  <a:extLst>
                    <a:ext uri="{A12FA001-AC4F-418D-AE19-62706E023703}">
                      <ahyp:hlinkClr xmlns:ahyp="http://schemas.microsoft.com/office/drawing/2018/hyperlinkcolor" val="tx"/>
                    </a:ext>
                  </a:extLst>
                </a:hlinkClick>
              </a:rPr>
              <a:t>predicted values</a:t>
            </a:r>
            <a:r>
              <a:rPr lang="en-US" b="1" u="sng" dirty="0">
                <a:solidFill>
                  <a:schemeClr val="bg2">
                    <a:lumMod val="20000"/>
                    <a:lumOff val="80000"/>
                  </a:schemeClr>
                </a:solidFill>
                <a:effectLst/>
              </a:rPr>
              <a:t>.</a:t>
            </a:r>
          </a:p>
          <a:p>
            <a:endParaRPr lang="en-US" dirty="0">
              <a:solidFill>
                <a:schemeClr val="bg2">
                  <a:lumMod val="20000"/>
                  <a:lumOff val="80000"/>
                </a:schemeClr>
              </a:solidFill>
            </a:endParaRPr>
          </a:p>
          <a:p>
            <a:endParaRPr lang="en-US" dirty="0">
              <a:solidFill>
                <a:schemeClr val="bg2">
                  <a:lumMod val="20000"/>
                  <a:lumOff val="80000"/>
                </a:schemeClr>
              </a:solidFill>
              <a:effectLst/>
            </a:endParaRPr>
          </a:p>
          <a:p>
            <a:endParaRPr lang="en-US" dirty="0">
              <a:solidFill>
                <a:schemeClr val="bg2">
                  <a:lumMod val="20000"/>
                  <a:lumOff val="80000"/>
                </a:schemeClr>
              </a:solidFill>
            </a:endParaRPr>
          </a:p>
          <a:p>
            <a:endParaRPr lang="en-US" dirty="0">
              <a:solidFill>
                <a:schemeClr val="bg2">
                  <a:lumMod val="20000"/>
                  <a:lumOff val="80000"/>
                </a:schemeClr>
              </a:solidFill>
              <a:effectLst/>
            </a:endParaRPr>
          </a:p>
          <a:p>
            <a:r>
              <a:rPr lang="en-US" dirty="0">
                <a:solidFill>
                  <a:schemeClr val="bg2">
                    <a:lumMod val="20000"/>
                    <a:lumOff val="80000"/>
                  </a:schemeClr>
                </a:solidFill>
              </a:rPr>
              <a:t>The mean absolute error of a model with respect to a test set is the mean of the absolute values of the individual prediction errors on over all instances in the test set.</a:t>
            </a:r>
            <a:endParaRPr lang="en-US" dirty="0">
              <a:solidFill>
                <a:schemeClr val="bg2">
                  <a:lumMod val="20000"/>
                  <a:lumOff val="80000"/>
                </a:schemeClr>
              </a:solidFill>
              <a:effectLst/>
            </a:endParaRPr>
          </a:p>
        </p:txBody>
      </p:sp>
      <p:pic>
        <p:nvPicPr>
          <p:cNvPr id="19458" name="Picture 2" descr="formula for MSE.">
            <a:extLst>
              <a:ext uri="{FF2B5EF4-FFF2-40B4-BE49-F238E27FC236}">
                <a16:creationId xmlns:a16="http://schemas.microsoft.com/office/drawing/2014/main" id="{3EC4D749-31CB-C54E-9C03-1874528FB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2110" y="1811528"/>
            <a:ext cx="31242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mean absolute error">
            <a:extLst>
              <a:ext uri="{FF2B5EF4-FFF2-40B4-BE49-F238E27FC236}">
                <a16:creationId xmlns:a16="http://schemas.microsoft.com/office/drawing/2014/main" id="{E848F81B-5EEB-0E4C-B6F8-F1A0B21898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3412" y="3577028"/>
            <a:ext cx="3252898" cy="118287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5A7C07B2-62F9-864D-AE67-419340A1581B}"/>
              </a:ext>
            </a:extLst>
          </p:cNvPr>
          <p:cNvSpPr txBox="1">
            <a:spLocks/>
          </p:cNvSpPr>
          <p:nvPr/>
        </p:nvSpPr>
        <p:spPr>
          <a:xfrm>
            <a:off x="745608" y="609600"/>
            <a:ext cx="10301803" cy="658091"/>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Inter"/>
              </a:rPr>
              <a:t>Methodology</a:t>
            </a:r>
            <a:endParaRPr lang="en-US" b="1" dirty="0">
              <a:effectLst/>
            </a:endParaRPr>
          </a:p>
        </p:txBody>
      </p:sp>
    </p:spTree>
    <p:extLst>
      <p:ext uri="{BB962C8B-B14F-4D97-AF65-F5344CB8AC3E}">
        <p14:creationId xmlns:p14="http://schemas.microsoft.com/office/powerpoint/2010/main" val="1913608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3480E3-2FE3-1A43-8A6A-7402180E0DFF}"/>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3" name="Title 1">
            <a:extLst>
              <a:ext uri="{FF2B5EF4-FFF2-40B4-BE49-F238E27FC236}">
                <a16:creationId xmlns:a16="http://schemas.microsoft.com/office/drawing/2014/main" id="{679A3C3D-9D9F-1945-9877-E09A0A24955A}"/>
              </a:ext>
            </a:extLst>
          </p:cNvPr>
          <p:cNvSpPr txBox="1">
            <a:spLocks/>
          </p:cNvSpPr>
          <p:nvPr/>
        </p:nvSpPr>
        <p:spPr>
          <a:xfrm>
            <a:off x="745608" y="609600"/>
            <a:ext cx="10301803" cy="658091"/>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Inter"/>
              </a:rPr>
              <a:t>Methodology</a:t>
            </a:r>
            <a:endParaRPr lang="en-US" b="1" dirty="0">
              <a:effectLst/>
            </a:endParaRPr>
          </a:p>
        </p:txBody>
      </p:sp>
      <p:sp>
        <p:nvSpPr>
          <p:cNvPr id="4" name="TextBox 3">
            <a:extLst>
              <a:ext uri="{FF2B5EF4-FFF2-40B4-BE49-F238E27FC236}">
                <a16:creationId xmlns:a16="http://schemas.microsoft.com/office/drawing/2014/main" id="{88D21432-3D83-3E42-B6BF-F7DB8F4B965D}"/>
              </a:ext>
            </a:extLst>
          </p:cNvPr>
          <p:cNvSpPr txBox="1"/>
          <p:nvPr/>
        </p:nvSpPr>
        <p:spPr>
          <a:xfrm>
            <a:off x="745607" y="1526417"/>
            <a:ext cx="10767519" cy="3785652"/>
          </a:xfrm>
          <a:prstGeom prst="rect">
            <a:avLst/>
          </a:prstGeom>
          <a:noFill/>
        </p:spPr>
        <p:txBody>
          <a:bodyPr wrap="square">
            <a:spAutoFit/>
          </a:bodyPr>
          <a:lstStyle/>
          <a:p>
            <a:r>
              <a:rPr lang="en-US" sz="2400" b="1" dirty="0"/>
              <a:t>Model 1 </a:t>
            </a:r>
            <a:r>
              <a:rPr lang="en-US" sz="2400" dirty="0"/>
              <a:t>: Linear Regression </a:t>
            </a:r>
          </a:p>
          <a:p>
            <a:r>
              <a:rPr lang="en-US" sz="2400" b="1" dirty="0"/>
              <a:t>Model 2 : </a:t>
            </a:r>
            <a:r>
              <a:rPr lang="en-US" sz="2400" dirty="0"/>
              <a:t> Bayesian Ridge regression</a:t>
            </a:r>
          </a:p>
          <a:p>
            <a:r>
              <a:rPr lang="en-US" sz="2400" b="1" dirty="0"/>
              <a:t>Model 3 : </a:t>
            </a:r>
            <a:r>
              <a:rPr lang="en-US" sz="2400" dirty="0"/>
              <a:t>Decision tree regression  </a:t>
            </a:r>
          </a:p>
          <a:p>
            <a:r>
              <a:rPr lang="en-US" sz="2400" b="1" dirty="0"/>
              <a:t>Model 4 : </a:t>
            </a:r>
            <a:r>
              <a:rPr lang="en-US" sz="2400" dirty="0"/>
              <a:t>A random forest regressor</a:t>
            </a:r>
          </a:p>
          <a:p>
            <a:endParaRPr lang="en-US" sz="2400" b="1" dirty="0"/>
          </a:p>
          <a:p>
            <a:endParaRPr lang="en-US" sz="2400" b="1" dirty="0"/>
          </a:p>
          <a:p>
            <a:endParaRPr lang="en-US" sz="2400" dirty="0"/>
          </a:p>
          <a:p>
            <a:endParaRPr lang="en-US" sz="2400" dirty="0"/>
          </a:p>
          <a:p>
            <a:endParaRPr lang="en-US" sz="2400" dirty="0"/>
          </a:p>
          <a:p>
            <a:endParaRPr lang="en-KH" sz="2400" dirty="0"/>
          </a:p>
        </p:txBody>
      </p:sp>
    </p:spTree>
    <p:extLst>
      <p:ext uri="{BB962C8B-B14F-4D97-AF65-F5344CB8AC3E}">
        <p14:creationId xmlns:p14="http://schemas.microsoft.com/office/powerpoint/2010/main" val="270835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840AC3-2598-1F4A-A393-944A5D6DE5E1}"/>
              </a:ext>
            </a:extLst>
          </p:cNvPr>
          <p:cNvSpPr>
            <a:spLocks noGrp="1"/>
          </p:cNvSpPr>
          <p:nvPr>
            <p:ph type="sldNum" sz="quarter" idx="12"/>
          </p:nvPr>
        </p:nvSpPr>
        <p:spPr>
          <a:xfrm>
            <a:off x="11091382" y="6252295"/>
            <a:ext cx="551167" cy="365125"/>
          </a:xfrm>
        </p:spPr>
        <p:txBody>
          <a:bodyPr/>
          <a:lstStyle/>
          <a:p>
            <a:fld id="{D57F1E4F-1CFF-5643-939E-217C01CDF565}" type="slidenum">
              <a:rPr lang="en-US" smtClean="0"/>
              <a:pPr/>
              <a:t>18</a:t>
            </a:fld>
            <a:endParaRPr lang="en-US" dirty="0"/>
          </a:p>
        </p:txBody>
      </p:sp>
      <p:sp>
        <p:nvSpPr>
          <p:cNvPr id="3" name="Title 1">
            <a:extLst>
              <a:ext uri="{FF2B5EF4-FFF2-40B4-BE49-F238E27FC236}">
                <a16:creationId xmlns:a16="http://schemas.microsoft.com/office/drawing/2014/main" id="{D8D90483-DCF1-4845-9B7E-327319DAEBCB}"/>
              </a:ext>
            </a:extLst>
          </p:cNvPr>
          <p:cNvSpPr txBox="1">
            <a:spLocks/>
          </p:cNvSpPr>
          <p:nvPr/>
        </p:nvSpPr>
        <p:spPr>
          <a:xfrm>
            <a:off x="745608" y="609600"/>
            <a:ext cx="10301803" cy="658091"/>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Inter"/>
              </a:rPr>
              <a:t>Result</a:t>
            </a:r>
          </a:p>
          <a:p>
            <a:endParaRPr lang="en-US" dirty="0">
              <a:latin typeface="Inter"/>
            </a:endParaRPr>
          </a:p>
        </p:txBody>
      </p:sp>
      <p:graphicFrame>
        <p:nvGraphicFramePr>
          <p:cNvPr id="11" name="Table 11">
            <a:extLst>
              <a:ext uri="{FF2B5EF4-FFF2-40B4-BE49-F238E27FC236}">
                <a16:creationId xmlns:a16="http://schemas.microsoft.com/office/drawing/2014/main" id="{6038CDF4-C26C-DB48-AE42-E67BEEC375E5}"/>
              </a:ext>
            </a:extLst>
          </p:cNvPr>
          <p:cNvGraphicFramePr>
            <a:graphicFrameLocks noGrp="1"/>
          </p:cNvGraphicFramePr>
          <p:nvPr>
            <p:extLst>
              <p:ext uri="{D42A27DB-BD31-4B8C-83A1-F6EECF244321}">
                <p14:modId xmlns:p14="http://schemas.microsoft.com/office/powerpoint/2010/main" val="4261171603"/>
              </p:ext>
            </p:extLst>
          </p:nvPr>
        </p:nvGraphicFramePr>
        <p:xfrm>
          <a:off x="387927" y="1574800"/>
          <a:ext cx="11263747" cy="1854200"/>
        </p:xfrm>
        <a:graphic>
          <a:graphicData uri="http://schemas.openxmlformats.org/drawingml/2006/table">
            <a:tbl>
              <a:tblPr firstRow="1" bandRow="1">
                <a:tableStyleId>{5C22544A-7EE6-4342-B048-85BDC9FD1C3A}</a:tableStyleId>
              </a:tblPr>
              <a:tblGrid>
                <a:gridCol w="1351839">
                  <a:extLst>
                    <a:ext uri="{9D8B030D-6E8A-4147-A177-3AD203B41FA5}">
                      <a16:colId xmlns:a16="http://schemas.microsoft.com/office/drawing/2014/main" val="2810461641"/>
                    </a:ext>
                  </a:extLst>
                </a:gridCol>
                <a:gridCol w="2325541">
                  <a:extLst>
                    <a:ext uri="{9D8B030D-6E8A-4147-A177-3AD203B41FA5}">
                      <a16:colId xmlns:a16="http://schemas.microsoft.com/office/drawing/2014/main" val="3527743685"/>
                    </a:ext>
                  </a:extLst>
                </a:gridCol>
                <a:gridCol w="2325540">
                  <a:extLst>
                    <a:ext uri="{9D8B030D-6E8A-4147-A177-3AD203B41FA5}">
                      <a16:colId xmlns:a16="http://schemas.microsoft.com/office/drawing/2014/main" val="3747816500"/>
                    </a:ext>
                  </a:extLst>
                </a:gridCol>
                <a:gridCol w="2722584">
                  <a:extLst>
                    <a:ext uri="{9D8B030D-6E8A-4147-A177-3AD203B41FA5}">
                      <a16:colId xmlns:a16="http://schemas.microsoft.com/office/drawing/2014/main" val="4246026690"/>
                    </a:ext>
                  </a:extLst>
                </a:gridCol>
                <a:gridCol w="2538243">
                  <a:extLst>
                    <a:ext uri="{9D8B030D-6E8A-4147-A177-3AD203B41FA5}">
                      <a16:colId xmlns:a16="http://schemas.microsoft.com/office/drawing/2014/main" val="3492946844"/>
                    </a:ext>
                  </a:extLst>
                </a:gridCol>
              </a:tblGrid>
              <a:tr h="370840">
                <a:tc>
                  <a:txBody>
                    <a:bodyPr/>
                    <a:lstStyle/>
                    <a:p>
                      <a:r>
                        <a:rPr lang="en-US" dirty="0"/>
                        <a:t>M</a:t>
                      </a:r>
                      <a:r>
                        <a:rPr lang="en-KH" dirty="0"/>
                        <a:t>odel </a:t>
                      </a:r>
                    </a:p>
                  </a:txBody>
                  <a:tcPr/>
                </a:tc>
                <a:tc>
                  <a:txBody>
                    <a:bodyPr/>
                    <a:lstStyle/>
                    <a:p>
                      <a:r>
                        <a:rPr lang="en-US" dirty="0"/>
                        <a:t>T</a:t>
                      </a:r>
                      <a:r>
                        <a:rPr lang="en-KH" dirty="0"/>
                        <a:t>rain score </a:t>
                      </a:r>
                    </a:p>
                  </a:txBody>
                  <a:tcPr/>
                </a:tc>
                <a:tc>
                  <a:txBody>
                    <a:bodyPr/>
                    <a:lstStyle/>
                    <a:p>
                      <a:r>
                        <a:rPr lang="en-US" dirty="0"/>
                        <a:t>T</a:t>
                      </a:r>
                      <a:r>
                        <a:rPr lang="en-KH" dirty="0"/>
                        <a:t>est score</a:t>
                      </a:r>
                    </a:p>
                  </a:txBody>
                  <a:tcPr/>
                </a:tc>
                <a:tc>
                  <a:txBody>
                    <a:bodyPr/>
                    <a:lstStyle/>
                    <a:p>
                      <a:r>
                        <a:rPr lang="en-US" dirty="0"/>
                        <a:t>Mean Squared Error</a:t>
                      </a:r>
                      <a:endParaRPr lang="en-KH" dirty="0"/>
                    </a:p>
                  </a:txBody>
                  <a:tcPr/>
                </a:tc>
                <a:tc>
                  <a:txBody>
                    <a:bodyPr/>
                    <a:lstStyle/>
                    <a:p>
                      <a:r>
                        <a:rPr lang="en-US" dirty="0"/>
                        <a:t>Mean Absolute Error</a:t>
                      </a:r>
                      <a:endParaRPr lang="en-KH" dirty="0"/>
                    </a:p>
                  </a:txBody>
                  <a:tcPr/>
                </a:tc>
                <a:extLst>
                  <a:ext uri="{0D108BD9-81ED-4DB2-BD59-A6C34878D82A}">
                    <a16:rowId xmlns:a16="http://schemas.microsoft.com/office/drawing/2014/main" val="3861629660"/>
                  </a:ext>
                </a:extLst>
              </a:tr>
              <a:tr h="370840">
                <a:tc>
                  <a:txBody>
                    <a:bodyPr/>
                    <a:lstStyle/>
                    <a:p>
                      <a:r>
                        <a:rPr lang="en-US" dirty="0"/>
                        <a:t>M</a:t>
                      </a:r>
                      <a:r>
                        <a:rPr lang="en-KH" dirty="0"/>
                        <a:t>odel 1</a:t>
                      </a:r>
                    </a:p>
                  </a:txBody>
                  <a:tcPr/>
                </a:tc>
                <a:tc>
                  <a:txBody>
                    <a:bodyPr/>
                    <a:lstStyle/>
                    <a:p>
                      <a:r>
                        <a:rPr lang="en-KH" dirty="0"/>
                        <a:t>0.772039283760268</a:t>
                      </a:r>
                    </a:p>
                  </a:txBody>
                  <a:tcPr/>
                </a:tc>
                <a:tc>
                  <a:txBody>
                    <a:bodyPr/>
                    <a:lstStyle/>
                    <a:p>
                      <a:r>
                        <a:rPr lang="en-KH" dirty="0"/>
                        <a:t>0.771644224586841</a:t>
                      </a:r>
                    </a:p>
                  </a:txBody>
                  <a:tcPr/>
                </a:tc>
                <a:tc>
                  <a:txBody>
                    <a:bodyPr/>
                    <a:lstStyle/>
                    <a:p>
                      <a:r>
                        <a:rPr lang="en-KH" dirty="0"/>
                        <a:t>0.2248301419970584</a:t>
                      </a:r>
                    </a:p>
                  </a:txBody>
                  <a:tcPr/>
                </a:tc>
                <a:tc>
                  <a:txBody>
                    <a:bodyPr/>
                    <a:lstStyle/>
                    <a:p>
                      <a:r>
                        <a:rPr lang="en-KH" dirty="0"/>
                        <a:t>0.3663091655471483</a:t>
                      </a:r>
                    </a:p>
                  </a:txBody>
                  <a:tcPr/>
                </a:tc>
                <a:extLst>
                  <a:ext uri="{0D108BD9-81ED-4DB2-BD59-A6C34878D82A}">
                    <a16:rowId xmlns:a16="http://schemas.microsoft.com/office/drawing/2014/main" val="1930772827"/>
                  </a:ext>
                </a:extLst>
              </a:tr>
              <a:tr h="370840">
                <a:tc>
                  <a:txBody>
                    <a:bodyPr/>
                    <a:lstStyle/>
                    <a:p>
                      <a:r>
                        <a:rPr lang="en-US" dirty="0"/>
                        <a:t>M</a:t>
                      </a:r>
                      <a:r>
                        <a:rPr lang="en-KH" dirty="0"/>
                        <a:t>odel 2</a:t>
                      </a:r>
                    </a:p>
                  </a:txBody>
                  <a:tcPr/>
                </a:tc>
                <a:tc>
                  <a:txBody>
                    <a:bodyPr/>
                    <a:lstStyle/>
                    <a:p>
                      <a:r>
                        <a:rPr lang="en-KH" dirty="0"/>
                        <a:t>0.772039280677147</a:t>
                      </a:r>
                    </a:p>
                  </a:txBody>
                  <a:tcPr/>
                </a:tc>
                <a:tc>
                  <a:txBody>
                    <a:bodyPr/>
                    <a:lstStyle/>
                    <a:p>
                      <a:r>
                        <a:rPr lang="en-KH" dirty="0"/>
                        <a:t>0.771644086490055</a:t>
                      </a:r>
                    </a:p>
                  </a:txBody>
                  <a:tcPr/>
                </a:tc>
                <a:tc>
                  <a:txBody>
                    <a:bodyPr/>
                    <a:lstStyle/>
                    <a:p>
                      <a:r>
                        <a:rPr lang="en-KH" dirty="0"/>
                        <a:t>0.22483027796173877</a:t>
                      </a:r>
                    </a:p>
                  </a:txBody>
                  <a:tcPr/>
                </a:tc>
                <a:tc>
                  <a:txBody>
                    <a:bodyPr/>
                    <a:lstStyle/>
                    <a:p>
                      <a:r>
                        <a:rPr lang="en-KH" dirty="0"/>
                        <a:t>0.3663092306808286</a:t>
                      </a:r>
                    </a:p>
                  </a:txBody>
                  <a:tcPr/>
                </a:tc>
                <a:extLst>
                  <a:ext uri="{0D108BD9-81ED-4DB2-BD59-A6C34878D82A}">
                    <a16:rowId xmlns:a16="http://schemas.microsoft.com/office/drawing/2014/main" val="3508299624"/>
                  </a:ext>
                </a:extLst>
              </a:tr>
              <a:tr h="370840">
                <a:tc>
                  <a:txBody>
                    <a:bodyPr/>
                    <a:lstStyle/>
                    <a:p>
                      <a:r>
                        <a:rPr lang="en-US" dirty="0"/>
                        <a:t>M</a:t>
                      </a:r>
                      <a:r>
                        <a:rPr lang="en-KH" dirty="0"/>
                        <a:t>odel 3</a:t>
                      </a:r>
                    </a:p>
                  </a:txBody>
                  <a:tcPr/>
                </a:tc>
                <a:tc>
                  <a:txBody>
                    <a:bodyPr/>
                    <a:lstStyle/>
                    <a:p>
                      <a:r>
                        <a:rPr lang="en-KH" dirty="0"/>
                        <a:t>0.963289526039309</a:t>
                      </a:r>
                    </a:p>
                  </a:txBody>
                  <a:tcPr/>
                </a:tc>
                <a:tc>
                  <a:txBody>
                    <a:bodyPr/>
                    <a:lstStyle/>
                    <a:p>
                      <a:r>
                        <a:rPr lang="en-KH" dirty="0"/>
                        <a:t>0.94310970124264</a:t>
                      </a:r>
                    </a:p>
                  </a:txBody>
                  <a:tcPr/>
                </a:tc>
                <a:tc>
                  <a:txBody>
                    <a:bodyPr/>
                    <a:lstStyle/>
                    <a:p>
                      <a:r>
                        <a:rPr lang="en-KH" dirty="0"/>
                        <a:t>0.05601195732724744</a:t>
                      </a:r>
                    </a:p>
                  </a:txBody>
                  <a:tcPr/>
                </a:tc>
                <a:tc>
                  <a:txBody>
                    <a:bodyPr/>
                    <a:lstStyle/>
                    <a:p>
                      <a:r>
                        <a:rPr lang="en-KH" dirty="0"/>
                        <a:t>0.16608340935645155</a:t>
                      </a:r>
                    </a:p>
                  </a:txBody>
                  <a:tcPr/>
                </a:tc>
                <a:extLst>
                  <a:ext uri="{0D108BD9-81ED-4DB2-BD59-A6C34878D82A}">
                    <a16:rowId xmlns:a16="http://schemas.microsoft.com/office/drawing/2014/main" val="3001232402"/>
                  </a:ext>
                </a:extLst>
              </a:tr>
              <a:tr h="370840">
                <a:tc>
                  <a:txBody>
                    <a:bodyPr/>
                    <a:lstStyle/>
                    <a:p>
                      <a:r>
                        <a:rPr lang="en-US" dirty="0"/>
                        <a:t>M</a:t>
                      </a:r>
                      <a:r>
                        <a:rPr lang="en-KH" dirty="0"/>
                        <a:t>odel 4</a:t>
                      </a:r>
                    </a:p>
                  </a:txBody>
                  <a:tcPr/>
                </a:tc>
                <a:tc>
                  <a:txBody>
                    <a:bodyPr/>
                    <a:lstStyle/>
                    <a:p>
                      <a:r>
                        <a:rPr lang="en-KH" dirty="0"/>
                        <a:t>0.992713000874596</a:t>
                      </a:r>
                    </a:p>
                  </a:txBody>
                  <a:tcPr/>
                </a:tc>
                <a:tc>
                  <a:txBody>
                    <a:bodyPr/>
                    <a:lstStyle/>
                    <a:p>
                      <a:r>
                        <a:rPr lang="en-KH" dirty="0"/>
                        <a:t>0.950307256449618</a:t>
                      </a:r>
                    </a:p>
                  </a:txBody>
                  <a:tcPr/>
                </a:tc>
                <a:tc>
                  <a:txBody>
                    <a:bodyPr/>
                    <a:lstStyle/>
                    <a:p>
                      <a:r>
                        <a:rPr lang="en-KH" dirty="0"/>
                        <a:t>0.048925526706919055</a:t>
                      </a:r>
                    </a:p>
                  </a:txBody>
                  <a:tcPr/>
                </a:tc>
                <a:tc>
                  <a:txBody>
                    <a:bodyPr/>
                    <a:lstStyle/>
                    <a:p>
                      <a:r>
                        <a:rPr lang="en-KH" dirty="0"/>
                        <a:t>0.150464959857278</a:t>
                      </a:r>
                    </a:p>
                  </a:txBody>
                  <a:tcPr/>
                </a:tc>
                <a:extLst>
                  <a:ext uri="{0D108BD9-81ED-4DB2-BD59-A6C34878D82A}">
                    <a16:rowId xmlns:a16="http://schemas.microsoft.com/office/drawing/2014/main" val="3319394189"/>
                  </a:ext>
                </a:extLst>
              </a:tr>
            </a:tbl>
          </a:graphicData>
        </a:graphic>
      </p:graphicFrame>
    </p:spTree>
    <p:extLst>
      <p:ext uri="{BB962C8B-B14F-4D97-AF65-F5344CB8AC3E}">
        <p14:creationId xmlns:p14="http://schemas.microsoft.com/office/powerpoint/2010/main" val="1144928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43AE65-281E-3241-8D34-AF05430DC95B}"/>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7" name="Title 1">
            <a:extLst>
              <a:ext uri="{FF2B5EF4-FFF2-40B4-BE49-F238E27FC236}">
                <a16:creationId xmlns:a16="http://schemas.microsoft.com/office/drawing/2014/main" id="{F87113EA-413D-C549-9051-CA4FCACD75F7}"/>
              </a:ext>
            </a:extLst>
          </p:cNvPr>
          <p:cNvSpPr txBox="1">
            <a:spLocks/>
          </p:cNvSpPr>
          <p:nvPr/>
        </p:nvSpPr>
        <p:spPr>
          <a:xfrm>
            <a:off x="487792" y="378831"/>
            <a:ext cx="10301803" cy="658091"/>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Inter"/>
              </a:rPr>
              <a:t>Result</a:t>
            </a:r>
          </a:p>
          <a:p>
            <a:endParaRPr lang="en-US" dirty="0">
              <a:latin typeface="Inter"/>
            </a:endParaRPr>
          </a:p>
        </p:txBody>
      </p:sp>
      <p:sp>
        <p:nvSpPr>
          <p:cNvPr id="8" name="Rectangle 7">
            <a:extLst>
              <a:ext uri="{FF2B5EF4-FFF2-40B4-BE49-F238E27FC236}">
                <a16:creationId xmlns:a16="http://schemas.microsoft.com/office/drawing/2014/main" id="{07361267-7FC6-2749-ABE8-D9426F1ED5C5}"/>
              </a:ext>
            </a:extLst>
          </p:cNvPr>
          <p:cNvSpPr/>
          <p:nvPr/>
        </p:nvSpPr>
        <p:spPr>
          <a:xfrm>
            <a:off x="665018" y="1036922"/>
            <a:ext cx="10723418" cy="58210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KH"/>
          </a:p>
        </p:txBody>
      </p:sp>
      <p:pic>
        <p:nvPicPr>
          <p:cNvPr id="9" name="Picture 6">
            <a:extLst>
              <a:ext uri="{FF2B5EF4-FFF2-40B4-BE49-F238E27FC236}">
                <a16:creationId xmlns:a16="http://schemas.microsoft.com/office/drawing/2014/main" id="{130B42CE-D4DD-CE41-AD1E-5B9D4E27C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158" y="1556270"/>
            <a:ext cx="4056724" cy="24754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a:extLst>
              <a:ext uri="{FF2B5EF4-FFF2-40B4-BE49-F238E27FC236}">
                <a16:creationId xmlns:a16="http://schemas.microsoft.com/office/drawing/2014/main" id="{2776DACF-2459-2648-B761-6DC0F74350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21644"/>
            <a:ext cx="3672523" cy="22473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5037AEFF-5CDF-C248-98E3-445C9139B4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6727" y="4265285"/>
            <a:ext cx="4056724" cy="247540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a:extLst>
              <a:ext uri="{FF2B5EF4-FFF2-40B4-BE49-F238E27FC236}">
                <a16:creationId xmlns:a16="http://schemas.microsoft.com/office/drawing/2014/main" id="{BEC87636-46E7-F441-81D0-B99D5B43FF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0539" y="4265285"/>
            <a:ext cx="4070611" cy="249097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7003D4A1-B926-5541-83E2-8A9BB264DE99}"/>
              </a:ext>
            </a:extLst>
          </p:cNvPr>
          <p:cNvSpPr txBox="1"/>
          <p:nvPr/>
        </p:nvSpPr>
        <p:spPr>
          <a:xfrm>
            <a:off x="1770845" y="1131053"/>
            <a:ext cx="8179068" cy="4985980"/>
          </a:xfrm>
          <a:prstGeom prst="rect">
            <a:avLst/>
          </a:prstGeom>
          <a:noFill/>
        </p:spPr>
        <p:txBody>
          <a:bodyPr wrap="square">
            <a:spAutoFit/>
          </a:bodyPr>
          <a:lstStyle/>
          <a:p>
            <a:r>
              <a:rPr lang="en-US" b="1" dirty="0">
                <a:solidFill>
                  <a:schemeClr val="bg1"/>
                </a:solidFill>
              </a:rPr>
              <a:t>Model 1									Model 2</a:t>
            </a: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r>
              <a:rPr lang="en-US" b="1" dirty="0">
                <a:solidFill>
                  <a:schemeClr val="bg1"/>
                </a:solidFill>
              </a:rPr>
              <a:t>Model 3									Model 4 </a:t>
            </a:r>
          </a:p>
          <a:p>
            <a:endParaRPr lang="en-US" sz="2400" b="1"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KH" sz="2400" dirty="0">
              <a:solidFill>
                <a:schemeClr val="bg1"/>
              </a:solidFill>
            </a:endParaRPr>
          </a:p>
        </p:txBody>
      </p:sp>
    </p:spTree>
    <p:extLst>
      <p:ext uri="{BB962C8B-B14F-4D97-AF65-F5344CB8AC3E}">
        <p14:creationId xmlns:p14="http://schemas.microsoft.com/office/powerpoint/2010/main" val="420574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496" y="366304"/>
            <a:ext cx="9905998" cy="735874"/>
          </a:xfrm>
        </p:spPr>
        <p:txBody>
          <a:bodyPr/>
          <a:lstStyle/>
          <a:p>
            <a:r>
              <a:rPr lang="en-US" b="1" dirty="0">
                <a:solidFill>
                  <a:srgbClr val="FFC000"/>
                </a:solidFill>
              </a:rPr>
              <a:t>Content </a:t>
            </a:r>
          </a:p>
        </p:txBody>
      </p:sp>
      <p:sp>
        <p:nvSpPr>
          <p:cNvPr id="3" name="Slide Number Placeholder 2"/>
          <p:cNvSpPr>
            <a:spLocks noGrp="1"/>
          </p:cNvSpPr>
          <p:nvPr>
            <p:ph type="sldNum" sz="quarter" idx="12"/>
          </p:nvPr>
        </p:nvSpPr>
        <p:spPr/>
        <p:txBody>
          <a:bodyPr/>
          <a:lstStyle/>
          <a:p>
            <a:fld id="{D57F1E4F-1CFF-5643-939E-217C01CDF565}" type="slidenum">
              <a:rPr lang="en-US" smtClean="0"/>
              <a:pPr/>
              <a:t>2</a:t>
            </a:fld>
            <a:endParaRPr lang="en-US" dirty="0"/>
          </a:p>
        </p:txBody>
      </p:sp>
      <p:sp>
        <p:nvSpPr>
          <p:cNvPr id="4" name="Rectangle 3">
            <a:extLst>
              <a:ext uri="{FF2B5EF4-FFF2-40B4-BE49-F238E27FC236}">
                <a16:creationId xmlns:a16="http://schemas.microsoft.com/office/drawing/2014/main" id="{3CC423F2-1386-5E4E-8BF2-4118F6FE7DDC}"/>
              </a:ext>
            </a:extLst>
          </p:cNvPr>
          <p:cNvSpPr/>
          <p:nvPr/>
        </p:nvSpPr>
        <p:spPr>
          <a:xfrm>
            <a:off x="332496" y="1521964"/>
            <a:ext cx="11287896" cy="2400657"/>
          </a:xfrm>
          <a:prstGeom prst="rect">
            <a:avLst/>
          </a:prstGeom>
        </p:spPr>
        <p:txBody>
          <a:bodyPr wrap="square">
            <a:spAutoFit/>
          </a:bodyPr>
          <a:lstStyle/>
          <a:p>
            <a:pPr marL="342900" indent="-342900">
              <a:buFont typeface="Wingdings" pitchFamily="2" charset="2"/>
              <a:buChar char="v"/>
            </a:pPr>
            <a:r>
              <a:rPr lang="en-US" sz="2000" dirty="0">
                <a:latin typeface="Inter"/>
              </a:rPr>
              <a:t>Introduction</a:t>
            </a:r>
          </a:p>
          <a:p>
            <a:pPr marL="342900" indent="-342900">
              <a:buFont typeface="Wingdings" pitchFamily="2" charset="2"/>
              <a:buChar char="v"/>
            </a:pPr>
            <a:r>
              <a:rPr lang="en-US" sz="2000" dirty="0">
                <a:latin typeface="Inter"/>
              </a:rPr>
              <a:t>Dataset</a:t>
            </a:r>
          </a:p>
          <a:p>
            <a:pPr marL="342900" indent="-342900">
              <a:buFont typeface="Wingdings" pitchFamily="2" charset="2"/>
              <a:buChar char="v"/>
            </a:pPr>
            <a:r>
              <a:rPr lang="en-US" sz="2000" dirty="0">
                <a:latin typeface="Inter"/>
              </a:rPr>
              <a:t>Feature selection</a:t>
            </a:r>
          </a:p>
          <a:p>
            <a:pPr marL="295275" lvl="1" indent="-285750">
              <a:buFont typeface="Wingdings" pitchFamily="2" charset="2"/>
              <a:buChar char="v"/>
            </a:pPr>
            <a:r>
              <a:rPr lang="en-US" dirty="0"/>
              <a:t>Feature Selection</a:t>
            </a:r>
          </a:p>
          <a:p>
            <a:pPr marL="295275" lvl="1" indent="-285750">
              <a:buFont typeface="Wingdings" pitchFamily="2" charset="2"/>
              <a:buChar char="v"/>
            </a:pPr>
            <a:r>
              <a:rPr lang="en-US" dirty="0"/>
              <a:t>Split the data</a:t>
            </a:r>
          </a:p>
          <a:p>
            <a:pPr marL="295275" lvl="1" indent="-285750">
              <a:buFont typeface="Wingdings" pitchFamily="2" charset="2"/>
              <a:buChar char="v"/>
            </a:pPr>
            <a:r>
              <a:rPr lang="en-US" dirty="0"/>
              <a:t>Test model </a:t>
            </a:r>
          </a:p>
          <a:p>
            <a:pPr marL="295275" lvl="1" indent="-285750">
              <a:buFont typeface="Wingdings" pitchFamily="2" charset="2"/>
              <a:buChar char="v"/>
            </a:pPr>
            <a:r>
              <a:rPr lang="en-US" dirty="0"/>
              <a:t>Result </a:t>
            </a:r>
          </a:p>
          <a:p>
            <a:pPr marL="295275" lvl="1" indent="-285750">
              <a:buFont typeface="Wingdings" pitchFamily="2" charset="2"/>
              <a:buChar char="v"/>
            </a:pPr>
            <a:endParaRPr lang="en-US" dirty="0"/>
          </a:p>
        </p:txBody>
      </p:sp>
    </p:spTree>
    <p:extLst>
      <p:ext uri="{BB962C8B-B14F-4D97-AF65-F5344CB8AC3E}">
        <p14:creationId xmlns:p14="http://schemas.microsoft.com/office/powerpoint/2010/main" val="2802104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36000B-47F6-534C-833F-B2F184FC23A2}"/>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4" name="TextBox 3">
            <a:extLst>
              <a:ext uri="{FF2B5EF4-FFF2-40B4-BE49-F238E27FC236}">
                <a16:creationId xmlns:a16="http://schemas.microsoft.com/office/drawing/2014/main" id="{5AF3643D-5AD4-914D-970B-20653CF2FFF6}"/>
              </a:ext>
            </a:extLst>
          </p:cNvPr>
          <p:cNvSpPr txBox="1"/>
          <p:nvPr/>
        </p:nvSpPr>
        <p:spPr>
          <a:xfrm>
            <a:off x="551986" y="568042"/>
            <a:ext cx="6099716" cy="523220"/>
          </a:xfrm>
          <a:prstGeom prst="rect">
            <a:avLst/>
          </a:prstGeom>
          <a:noFill/>
        </p:spPr>
        <p:txBody>
          <a:bodyPr wrap="square">
            <a:spAutoFit/>
          </a:bodyPr>
          <a:lstStyle/>
          <a:p>
            <a:r>
              <a:rPr lang="en-KH" sz="2800" dirty="0"/>
              <a:t>Conclusion</a:t>
            </a:r>
          </a:p>
        </p:txBody>
      </p:sp>
      <p:sp>
        <p:nvSpPr>
          <p:cNvPr id="7" name="TextBox 6">
            <a:extLst>
              <a:ext uri="{FF2B5EF4-FFF2-40B4-BE49-F238E27FC236}">
                <a16:creationId xmlns:a16="http://schemas.microsoft.com/office/drawing/2014/main" id="{A0C6BDC0-E55D-2543-986E-1C790B046825}"/>
              </a:ext>
            </a:extLst>
          </p:cNvPr>
          <p:cNvSpPr txBox="1"/>
          <p:nvPr/>
        </p:nvSpPr>
        <p:spPr>
          <a:xfrm>
            <a:off x="819615" y="1674674"/>
            <a:ext cx="9774043" cy="1754326"/>
          </a:xfrm>
          <a:prstGeom prst="rect">
            <a:avLst/>
          </a:prstGeom>
          <a:noFill/>
        </p:spPr>
        <p:txBody>
          <a:bodyPr wrap="square">
            <a:spAutoFit/>
          </a:bodyPr>
          <a:lstStyle/>
          <a:p>
            <a:r>
              <a:rPr lang="en-KH" dirty="0"/>
              <a:t>• Cleaning Data</a:t>
            </a:r>
          </a:p>
          <a:p>
            <a:r>
              <a:rPr lang="en-KH" dirty="0"/>
              <a:t>• Understand on how to do preprocessing and visualization</a:t>
            </a:r>
          </a:p>
          <a:p>
            <a:r>
              <a:rPr lang="en-KH" dirty="0"/>
              <a:t>• Successfully implemented the models and evaluation</a:t>
            </a:r>
          </a:p>
          <a:p>
            <a:r>
              <a:rPr lang="en-KH" dirty="0"/>
              <a:t>• Learn from assignment </a:t>
            </a:r>
          </a:p>
          <a:p>
            <a:r>
              <a:rPr lang="en-KH" dirty="0"/>
              <a:t>• Know about </a:t>
            </a:r>
            <a:r>
              <a:rPr lang="en-US" dirty="0"/>
              <a:t>advantages of data </a:t>
            </a:r>
          </a:p>
          <a:p>
            <a:endParaRPr lang="en-KH" dirty="0"/>
          </a:p>
        </p:txBody>
      </p:sp>
    </p:spTree>
    <p:extLst>
      <p:ext uri="{BB962C8B-B14F-4D97-AF65-F5344CB8AC3E}">
        <p14:creationId xmlns:p14="http://schemas.microsoft.com/office/powerpoint/2010/main" val="3454352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BB0248-924C-BD4C-B98F-602DFE91EFD4}"/>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3" name="Title 1">
            <a:extLst>
              <a:ext uri="{FF2B5EF4-FFF2-40B4-BE49-F238E27FC236}">
                <a16:creationId xmlns:a16="http://schemas.microsoft.com/office/drawing/2014/main" id="{F70C085E-00B3-A849-B15A-22CA28A5FD07}"/>
              </a:ext>
            </a:extLst>
          </p:cNvPr>
          <p:cNvSpPr txBox="1">
            <a:spLocks/>
          </p:cNvSpPr>
          <p:nvPr/>
        </p:nvSpPr>
        <p:spPr>
          <a:xfrm>
            <a:off x="763376" y="2504902"/>
            <a:ext cx="10301803" cy="658091"/>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latin typeface="Inter"/>
              </a:rPr>
              <a:t>Thank you!</a:t>
            </a:r>
          </a:p>
          <a:p>
            <a:endParaRPr lang="en-US" dirty="0">
              <a:latin typeface="Inter"/>
            </a:endParaRPr>
          </a:p>
        </p:txBody>
      </p:sp>
    </p:spTree>
    <p:extLst>
      <p:ext uri="{BB962C8B-B14F-4D97-AF65-F5344CB8AC3E}">
        <p14:creationId xmlns:p14="http://schemas.microsoft.com/office/powerpoint/2010/main" val="1778349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608" y="609600"/>
            <a:ext cx="10301803" cy="1208809"/>
          </a:xfrm>
        </p:spPr>
        <p:txBody>
          <a:bodyPr/>
          <a:lstStyle/>
          <a:p>
            <a:r>
              <a:rPr lang="en-US" b="1" dirty="0">
                <a:effectLst/>
              </a:rPr>
              <a:t>Introduction </a:t>
            </a:r>
            <a:endParaRPr lang="en-US" dirty="0"/>
          </a:p>
        </p:txBody>
      </p:sp>
      <p:sp>
        <p:nvSpPr>
          <p:cNvPr id="3" name="Content Placeholder 2"/>
          <p:cNvSpPr>
            <a:spLocks noGrp="1"/>
          </p:cNvSpPr>
          <p:nvPr>
            <p:ph idx="1"/>
          </p:nvPr>
        </p:nvSpPr>
        <p:spPr>
          <a:xfrm>
            <a:off x="673915" y="1744716"/>
            <a:ext cx="10373496" cy="3172233"/>
          </a:xfrm>
        </p:spPr>
        <p:txBody>
          <a:bodyPr>
            <a:normAutofit/>
          </a:bodyPr>
          <a:lstStyle/>
          <a:p>
            <a:pPr marL="0" indent="0" algn="just">
              <a:buNone/>
            </a:pPr>
            <a:r>
              <a:rPr lang="en-US" sz="2400" dirty="0"/>
              <a:t>The price of a new car in the industry is fixed by the manufacturer with some additional costs incurred by the Government in the form of taxes. So, customers buying a new car can be assured of the money they invest to be worthy. But, due to the increased prices of new cars and the financial incapability of the customers to buy them, Used Car sales are on a global increase. Therefore, there is an urgent need for a Used Car Price Prediction system which effectively determines the worthiness of the car using a variety of features.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441097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A005DD-D057-E648-B618-2C1C16772129}"/>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3" name="Title 1">
            <a:extLst>
              <a:ext uri="{FF2B5EF4-FFF2-40B4-BE49-F238E27FC236}">
                <a16:creationId xmlns:a16="http://schemas.microsoft.com/office/drawing/2014/main" id="{5C5A32EF-B96D-0249-A13D-982A314FD729}"/>
              </a:ext>
            </a:extLst>
          </p:cNvPr>
          <p:cNvSpPr txBox="1">
            <a:spLocks/>
          </p:cNvSpPr>
          <p:nvPr/>
        </p:nvSpPr>
        <p:spPr>
          <a:xfrm>
            <a:off x="745608" y="609600"/>
            <a:ext cx="10301803" cy="1208809"/>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effectLst/>
              </a:rPr>
              <a:t>Dataset</a:t>
            </a:r>
            <a:endParaRPr lang="en-US" dirty="0"/>
          </a:p>
        </p:txBody>
      </p:sp>
      <p:sp>
        <p:nvSpPr>
          <p:cNvPr id="7" name="TextBox 6">
            <a:extLst>
              <a:ext uri="{FF2B5EF4-FFF2-40B4-BE49-F238E27FC236}">
                <a16:creationId xmlns:a16="http://schemas.microsoft.com/office/drawing/2014/main" id="{7F8A49F5-3423-D042-B497-02D885C08C31}"/>
              </a:ext>
            </a:extLst>
          </p:cNvPr>
          <p:cNvSpPr txBox="1"/>
          <p:nvPr/>
        </p:nvSpPr>
        <p:spPr>
          <a:xfrm>
            <a:off x="745607" y="1446468"/>
            <a:ext cx="10857813" cy="2862322"/>
          </a:xfrm>
          <a:prstGeom prst="rect">
            <a:avLst/>
          </a:prstGeom>
          <a:noFill/>
        </p:spPr>
        <p:txBody>
          <a:bodyPr wrap="square">
            <a:spAutoFit/>
          </a:bodyPr>
          <a:lstStyle/>
          <a:p>
            <a:r>
              <a:rPr lang="en-KH" dirty="0"/>
              <a:t>100,000 used car data from kaggle</a:t>
            </a:r>
          </a:p>
          <a:p>
            <a:endParaRPr lang="en-KH" dirty="0"/>
          </a:p>
          <a:p>
            <a:r>
              <a:rPr lang="en-KH" dirty="0"/>
              <a:t>selection of used car data set is data from buying and selling used cars in the uk. there are 108540 data from 10 types of cars. the data set used in this work consists of 9 indicator parameters. the data sets used in this work consist of 9 indicator parameters. these parameters as model year price	transmission mileage	fueltype	tax	 	mpg	enginesize.</a:t>
            </a:r>
          </a:p>
          <a:p>
            <a:endParaRPr lang="en-KH" dirty="0"/>
          </a:p>
          <a:p>
            <a:endParaRPr lang="en-KH" dirty="0"/>
          </a:p>
          <a:p>
            <a:endParaRPr lang="en-KH" dirty="0"/>
          </a:p>
          <a:p>
            <a:r>
              <a:rPr lang="en-KH" dirty="0"/>
              <a:t>https://www.kaggle.com/datasets/adityadesai13/used-car-dataset-ford-and-mercedes</a:t>
            </a:r>
          </a:p>
        </p:txBody>
      </p:sp>
    </p:spTree>
    <p:extLst>
      <p:ext uri="{BB962C8B-B14F-4D97-AF65-F5344CB8AC3E}">
        <p14:creationId xmlns:p14="http://schemas.microsoft.com/office/powerpoint/2010/main" val="1538958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4749C5-8411-7A44-B56E-C7813F79C521}"/>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7" name="Rectangle 6">
            <a:extLst>
              <a:ext uri="{FF2B5EF4-FFF2-40B4-BE49-F238E27FC236}">
                <a16:creationId xmlns:a16="http://schemas.microsoft.com/office/drawing/2014/main" id="{A24F263B-6D2D-ED44-8D30-077D01A9EA47}"/>
              </a:ext>
            </a:extLst>
          </p:cNvPr>
          <p:cNvSpPr/>
          <p:nvPr/>
        </p:nvSpPr>
        <p:spPr>
          <a:xfrm>
            <a:off x="3162987" y="3422391"/>
            <a:ext cx="4956748" cy="31628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KH"/>
          </a:p>
        </p:txBody>
      </p:sp>
      <p:pic>
        <p:nvPicPr>
          <p:cNvPr id="10" name="Picture 2">
            <a:extLst>
              <a:ext uri="{FF2B5EF4-FFF2-40B4-BE49-F238E27FC236}">
                <a16:creationId xmlns:a16="http://schemas.microsoft.com/office/drawing/2014/main" id="{02C070FA-D11A-904C-8AA0-0DD034D201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461" y="3530202"/>
            <a:ext cx="5003800" cy="31496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D9872F25-CEA2-CF43-B81E-20F8CE2AB900}"/>
              </a:ext>
            </a:extLst>
          </p:cNvPr>
          <p:cNvSpPr txBox="1"/>
          <p:nvPr/>
        </p:nvSpPr>
        <p:spPr>
          <a:xfrm>
            <a:off x="745608" y="1765056"/>
            <a:ext cx="11414235" cy="1477328"/>
          </a:xfrm>
          <a:prstGeom prst="rect">
            <a:avLst/>
          </a:prstGeom>
          <a:noFill/>
        </p:spPr>
        <p:txBody>
          <a:bodyPr wrap="square">
            <a:spAutoFit/>
          </a:bodyPr>
          <a:lstStyle/>
          <a:p>
            <a:r>
              <a:rPr lang="en-US" b="0" i="0" dirty="0">
                <a:solidFill>
                  <a:schemeClr val="bg2">
                    <a:lumMod val="20000"/>
                    <a:lumOff val="80000"/>
                  </a:schemeClr>
                </a:solidFill>
                <a:effectLst/>
                <a:latin typeface="charter" panose="02040503050506020203" pitchFamily="18" charset="0"/>
              </a:rPr>
              <a:t>Boxplots are a great tool for data </a:t>
            </a:r>
            <a:r>
              <a:rPr lang="en-US" b="0" i="0" dirty="0" err="1">
                <a:solidFill>
                  <a:schemeClr val="bg2">
                    <a:lumMod val="20000"/>
                    <a:lumOff val="80000"/>
                  </a:schemeClr>
                </a:solidFill>
                <a:effectLst/>
                <a:latin typeface="charter" panose="02040503050506020203" pitchFamily="18" charset="0"/>
              </a:rPr>
              <a:t>visualisation</a:t>
            </a:r>
            <a:r>
              <a:rPr lang="en-US" b="0" i="0" dirty="0">
                <a:solidFill>
                  <a:schemeClr val="bg2">
                    <a:lumMod val="20000"/>
                    <a:lumOff val="80000"/>
                  </a:schemeClr>
                </a:solidFill>
                <a:effectLst/>
                <a:latin typeface="charter" panose="02040503050506020203" pitchFamily="18" charset="0"/>
              </a:rPr>
              <a:t>, they can be used to understand the distribution of your data, and whether any outliers are present. </a:t>
            </a:r>
            <a:r>
              <a:rPr lang="en-US" dirty="0">
                <a:solidFill>
                  <a:schemeClr val="bg2">
                    <a:lumMod val="20000"/>
                    <a:lumOff val="80000"/>
                  </a:schemeClr>
                </a:solidFill>
                <a:latin typeface="charter" panose="02040503050506020203" pitchFamily="18" charset="0"/>
              </a:rPr>
              <a:t>A box is then formed between the 25th and 75th percentiles (Q1 and Q3 respectively). The range represented by this box is known as the interquartile range (IQR).</a:t>
            </a:r>
            <a:endParaRPr lang="en-US" b="0" i="0" dirty="0">
              <a:solidFill>
                <a:schemeClr val="bg2">
                  <a:lumMod val="20000"/>
                  <a:lumOff val="80000"/>
                </a:schemeClr>
              </a:solidFill>
              <a:effectLst/>
              <a:latin typeface="charter" panose="02040503050506020203" pitchFamily="18" charset="0"/>
            </a:endParaRPr>
          </a:p>
          <a:p>
            <a:endParaRPr lang="en-US" b="0" i="0" dirty="0">
              <a:solidFill>
                <a:schemeClr val="bg2">
                  <a:lumMod val="20000"/>
                  <a:lumOff val="80000"/>
                </a:schemeClr>
              </a:solidFill>
              <a:effectLst/>
              <a:latin typeface="charter" panose="02040503050506020203" pitchFamily="18" charset="0"/>
            </a:endParaRPr>
          </a:p>
          <a:p>
            <a:r>
              <a:rPr lang="en-US" b="0" i="0" dirty="0">
                <a:solidFill>
                  <a:schemeClr val="bg2">
                    <a:lumMod val="20000"/>
                    <a:lumOff val="80000"/>
                  </a:schemeClr>
                </a:solidFill>
                <a:effectLst/>
                <a:latin typeface="charter" panose="02040503050506020203" pitchFamily="18" charset="0"/>
              </a:rPr>
              <a:t>In this. data visualization, we will look for</a:t>
            </a:r>
            <a:r>
              <a:rPr lang="en-US" dirty="0">
                <a:solidFill>
                  <a:schemeClr val="bg2">
                    <a:lumMod val="20000"/>
                    <a:lumOff val="80000"/>
                  </a:schemeClr>
                </a:solidFill>
                <a:latin typeface="charter" panose="02040503050506020203" pitchFamily="18" charset="0"/>
              </a:rPr>
              <a:t> outlier in column price. </a:t>
            </a:r>
            <a:endParaRPr lang="en-KH" dirty="0">
              <a:solidFill>
                <a:schemeClr val="bg2">
                  <a:lumMod val="20000"/>
                  <a:lumOff val="80000"/>
                </a:schemeClr>
              </a:solidFill>
            </a:endParaRPr>
          </a:p>
        </p:txBody>
      </p:sp>
      <p:sp>
        <p:nvSpPr>
          <p:cNvPr id="19" name="Title 1">
            <a:extLst>
              <a:ext uri="{FF2B5EF4-FFF2-40B4-BE49-F238E27FC236}">
                <a16:creationId xmlns:a16="http://schemas.microsoft.com/office/drawing/2014/main" id="{4C46354D-72D3-5147-8E81-E3F20A91CAD8}"/>
              </a:ext>
            </a:extLst>
          </p:cNvPr>
          <p:cNvSpPr txBox="1">
            <a:spLocks/>
          </p:cNvSpPr>
          <p:nvPr/>
        </p:nvSpPr>
        <p:spPr>
          <a:xfrm>
            <a:off x="745608" y="609600"/>
            <a:ext cx="10301803" cy="658091"/>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effectLst/>
              </a:rPr>
              <a:t>Data Visualization</a:t>
            </a:r>
          </a:p>
        </p:txBody>
      </p:sp>
    </p:spTree>
    <p:extLst>
      <p:ext uri="{BB962C8B-B14F-4D97-AF65-F5344CB8AC3E}">
        <p14:creationId xmlns:p14="http://schemas.microsoft.com/office/powerpoint/2010/main" val="499657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670FBE-0BDA-E648-97C4-24B344D357A7}"/>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3" name="Title 1">
            <a:extLst>
              <a:ext uri="{FF2B5EF4-FFF2-40B4-BE49-F238E27FC236}">
                <a16:creationId xmlns:a16="http://schemas.microsoft.com/office/drawing/2014/main" id="{38A209F6-6E27-EA48-92BC-DAF01CF4FA5F}"/>
              </a:ext>
            </a:extLst>
          </p:cNvPr>
          <p:cNvSpPr txBox="1">
            <a:spLocks/>
          </p:cNvSpPr>
          <p:nvPr/>
        </p:nvSpPr>
        <p:spPr>
          <a:xfrm>
            <a:off x="745608" y="609600"/>
            <a:ext cx="10301803" cy="658091"/>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effectLst/>
              </a:rPr>
              <a:t>Data Visualization</a:t>
            </a:r>
          </a:p>
        </p:txBody>
      </p:sp>
      <p:sp>
        <p:nvSpPr>
          <p:cNvPr id="6" name="Rectangle 5">
            <a:extLst>
              <a:ext uri="{FF2B5EF4-FFF2-40B4-BE49-F238E27FC236}">
                <a16:creationId xmlns:a16="http://schemas.microsoft.com/office/drawing/2014/main" id="{8AFCCACD-8740-BF45-B6D0-A67435575B06}"/>
              </a:ext>
            </a:extLst>
          </p:cNvPr>
          <p:cNvSpPr/>
          <p:nvPr/>
        </p:nvSpPr>
        <p:spPr>
          <a:xfrm>
            <a:off x="6096000" y="1255323"/>
            <a:ext cx="5938345" cy="53109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KH"/>
          </a:p>
        </p:txBody>
      </p:sp>
      <p:sp>
        <p:nvSpPr>
          <p:cNvPr id="7" name="TextBox 6">
            <a:extLst>
              <a:ext uri="{FF2B5EF4-FFF2-40B4-BE49-F238E27FC236}">
                <a16:creationId xmlns:a16="http://schemas.microsoft.com/office/drawing/2014/main" id="{3EC597A8-670C-EF4A-8BB2-D10815D80BC4}"/>
              </a:ext>
            </a:extLst>
          </p:cNvPr>
          <p:cNvSpPr txBox="1"/>
          <p:nvPr/>
        </p:nvSpPr>
        <p:spPr>
          <a:xfrm>
            <a:off x="6550934" y="679213"/>
            <a:ext cx="4238661" cy="369332"/>
          </a:xfrm>
          <a:prstGeom prst="rect">
            <a:avLst/>
          </a:prstGeom>
          <a:noFill/>
        </p:spPr>
        <p:txBody>
          <a:bodyPr wrap="none" rtlCol="0">
            <a:spAutoFit/>
          </a:bodyPr>
          <a:lstStyle/>
          <a:p>
            <a:r>
              <a:rPr lang="en-US" dirty="0"/>
              <a:t>Heatmap of 6 features with Seaborn</a:t>
            </a:r>
            <a:endParaRPr lang="en-KH" dirty="0"/>
          </a:p>
        </p:txBody>
      </p:sp>
      <p:sp>
        <p:nvSpPr>
          <p:cNvPr id="11" name="TextBox 10">
            <a:extLst>
              <a:ext uri="{FF2B5EF4-FFF2-40B4-BE49-F238E27FC236}">
                <a16:creationId xmlns:a16="http://schemas.microsoft.com/office/drawing/2014/main" id="{F6E49309-F35C-A24E-90C8-3134117F51E2}"/>
              </a:ext>
            </a:extLst>
          </p:cNvPr>
          <p:cNvSpPr txBox="1"/>
          <p:nvPr/>
        </p:nvSpPr>
        <p:spPr>
          <a:xfrm>
            <a:off x="592487" y="1700990"/>
            <a:ext cx="5119165" cy="1477328"/>
          </a:xfrm>
          <a:prstGeom prst="rect">
            <a:avLst/>
          </a:prstGeom>
          <a:noFill/>
        </p:spPr>
        <p:txBody>
          <a:bodyPr wrap="square">
            <a:spAutoFit/>
          </a:bodyPr>
          <a:lstStyle/>
          <a:p>
            <a:r>
              <a:rPr lang="en-US" b="1" i="1" dirty="0">
                <a:solidFill>
                  <a:schemeClr val="bg2">
                    <a:lumMod val="20000"/>
                    <a:lumOff val="80000"/>
                  </a:schemeClr>
                </a:solidFill>
                <a:effectLst/>
                <a:latin typeface="Charter" panose="02040503050506020203" pitchFamily="18" charset="0"/>
              </a:rPr>
              <a:t>Correlogram</a:t>
            </a:r>
            <a:r>
              <a:rPr lang="en-US" b="1" i="1" dirty="0">
                <a:solidFill>
                  <a:schemeClr val="bg2">
                    <a:lumMod val="20000"/>
                    <a:lumOff val="80000"/>
                  </a:schemeClr>
                </a:solidFill>
                <a:latin typeface="Charter" panose="02040503050506020203" pitchFamily="18" charset="0"/>
              </a:rPr>
              <a:t> is a </a:t>
            </a:r>
            <a:r>
              <a:rPr lang="en-US" b="0" i="1" dirty="0">
                <a:solidFill>
                  <a:schemeClr val="bg2">
                    <a:lumMod val="20000"/>
                    <a:lumOff val="80000"/>
                  </a:schemeClr>
                </a:solidFill>
                <a:effectLst/>
                <a:latin typeface="Charter" panose="02040503050506020203" pitchFamily="18" charset="0"/>
              </a:rPr>
              <a:t>correlogram replaces each of the variables on the two axes with numeric variables in the dataset. Each square depicts the relationship between the two intersecting variables, which helps to build descriptive or predictive statistical models.</a:t>
            </a:r>
            <a:endParaRPr lang="en-KH" dirty="0">
              <a:solidFill>
                <a:schemeClr val="bg2">
                  <a:lumMod val="20000"/>
                  <a:lumOff val="80000"/>
                </a:schemeClr>
              </a:solidFill>
            </a:endParaRPr>
          </a:p>
        </p:txBody>
      </p:sp>
      <p:pic>
        <p:nvPicPr>
          <p:cNvPr id="2052" name="Picture 4">
            <a:extLst>
              <a:ext uri="{FF2B5EF4-FFF2-40B4-BE49-F238E27FC236}">
                <a16:creationId xmlns:a16="http://schemas.microsoft.com/office/drawing/2014/main" id="{EAA2706F-60AE-F74D-88C4-5092F450A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1682" y="1578184"/>
            <a:ext cx="4558315" cy="4665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902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EE65EE-150F-874E-A69F-655D5632D671}"/>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3" name="Slide Number Placeholder 1">
            <a:extLst>
              <a:ext uri="{FF2B5EF4-FFF2-40B4-BE49-F238E27FC236}">
                <a16:creationId xmlns:a16="http://schemas.microsoft.com/office/drawing/2014/main" id="{6B9487E2-5A59-9447-8641-F13B498C99CE}"/>
              </a:ext>
            </a:extLst>
          </p:cNvPr>
          <p:cNvSpPr txBox="1">
            <a:spLocks/>
          </p:cNvSpPr>
          <p:nvPr/>
        </p:nvSpPr>
        <p:spPr>
          <a:xfrm>
            <a:off x="10514012" y="5883275"/>
            <a:ext cx="551167" cy="365125"/>
          </a:xfrm>
          <a:prstGeom prst="rect">
            <a:avLst/>
          </a:prstGeom>
        </p:spPr>
        <p:txBody>
          <a:bodyPr vert="horz" lIns="91440" tIns="45720" rIns="91440" bIns="45720" rtlCol="0" anchor="ctr"/>
          <a:lstStyle>
            <a:defPPr>
              <a:defRPr lang="en-US"/>
            </a:defPPr>
            <a:lvl1pPr marL="0" algn="r" defTabSz="457200" rtl="0" eaLnBrk="1" latinLnBrk="0" hangingPunct="1">
              <a:defRPr sz="900"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7</a:t>
            </a:fld>
            <a:endParaRPr lang="en-US" dirty="0"/>
          </a:p>
        </p:txBody>
      </p:sp>
      <p:pic>
        <p:nvPicPr>
          <p:cNvPr id="4098" name="Picture 2">
            <a:extLst>
              <a:ext uri="{FF2B5EF4-FFF2-40B4-BE49-F238E27FC236}">
                <a16:creationId xmlns:a16="http://schemas.microsoft.com/office/drawing/2014/main" id="{16493FED-8AF6-5342-B282-BA3EBCC3D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7683" y="2364403"/>
            <a:ext cx="6181686" cy="367910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C02DCCE4-0E38-534E-A210-0051C4D864E6}"/>
              </a:ext>
            </a:extLst>
          </p:cNvPr>
          <p:cNvSpPr txBox="1">
            <a:spLocks/>
          </p:cNvSpPr>
          <p:nvPr/>
        </p:nvSpPr>
        <p:spPr>
          <a:xfrm>
            <a:off x="745608" y="609600"/>
            <a:ext cx="10301803" cy="658091"/>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effectLst/>
              </a:rPr>
              <a:t>Data Visualization</a:t>
            </a:r>
          </a:p>
        </p:txBody>
      </p:sp>
      <p:sp>
        <p:nvSpPr>
          <p:cNvPr id="13" name="TextBox 12">
            <a:extLst>
              <a:ext uri="{FF2B5EF4-FFF2-40B4-BE49-F238E27FC236}">
                <a16:creationId xmlns:a16="http://schemas.microsoft.com/office/drawing/2014/main" id="{407E22DB-6638-524D-9656-0E2FF51A906C}"/>
              </a:ext>
            </a:extLst>
          </p:cNvPr>
          <p:cNvSpPr txBox="1"/>
          <p:nvPr/>
        </p:nvSpPr>
        <p:spPr>
          <a:xfrm>
            <a:off x="1071309" y="1267691"/>
            <a:ext cx="9650399" cy="923330"/>
          </a:xfrm>
          <a:prstGeom prst="rect">
            <a:avLst/>
          </a:prstGeom>
          <a:noFill/>
        </p:spPr>
        <p:txBody>
          <a:bodyPr wrap="none" rtlCol="0">
            <a:spAutoFit/>
          </a:bodyPr>
          <a:lstStyle/>
          <a:p>
            <a:r>
              <a:rPr lang="en-US" dirty="0"/>
              <a:t>A scatter plot is a diagram where each value in the data set is represented by a dot.</a:t>
            </a:r>
          </a:p>
          <a:p>
            <a:endParaRPr lang="en-US" dirty="0"/>
          </a:p>
          <a:p>
            <a:r>
              <a:rPr lang="en-US" dirty="0"/>
              <a:t>Scatter Plot  by Selecting 2 Features price and mileage to Represent</a:t>
            </a:r>
            <a:endParaRPr lang="en-KH" dirty="0"/>
          </a:p>
        </p:txBody>
      </p:sp>
    </p:spTree>
    <p:extLst>
      <p:ext uri="{BB962C8B-B14F-4D97-AF65-F5344CB8AC3E}">
        <p14:creationId xmlns:p14="http://schemas.microsoft.com/office/powerpoint/2010/main" val="2279901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759FE2-93ED-764C-95FE-7B00AAB16686}"/>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18" name="Slide Number Placeholder 1">
            <a:extLst>
              <a:ext uri="{FF2B5EF4-FFF2-40B4-BE49-F238E27FC236}">
                <a16:creationId xmlns:a16="http://schemas.microsoft.com/office/drawing/2014/main" id="{A1A9A946-28F7-EA4D-8D7B-B81CBE927896}"/>
              </a:ext>
            </a:extLst>
          </p:cNvPr>
          <p:cNvSpPr txBox="1">
            <a:spLocks/>
          </p:cNvSpPr>
          <p:nvPr/>
        </p:nvSpPr>
        <p:spPr>
          <a:xfrm>
            <a:off x="10514012" y="5883275"/>
            <a:ext cx="551167" cy="365125"/>
          </a:xfrm>
          <a:prstGeom prst="rect">
            <a:avLst/>
          </a:prstGeom>
        </p:spPr>
        <p:txBody>
          <a:bodyPr vert="horz" lIns="91440" tIns="45720" rIns="91440" bIns="45720" rtlCol="0" anchor="ctr"/>
          <a:lstStyle>
            <a:defPPr>
              <a:defRPr lang="en-US"/>
            </a:defPPr>
            <a:lvl1pPr marL="0" algn="r" defTabSz="457200" rtl="0" eaLnBrk="1" latinLnBrk="0" hangingPunct="1">
              <a:defRPr sz="900"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8</a:t>
            </a:fld>
            <a:endParaRPr lang="en-US" dirty="0"/>
          </a:p>
        </p:txBody>
      </p:sp>
      <p:pic>
        <p:nvPicPr>
          <p:cNvPr id="5122" name="Picture 2">
            <a:extLst>
              <a:ext uri="{FF2B5EF4-FFF2-40B4-BE49-F238E27FC236}">
                <a16:creationId xmlns:a16="http://schemas.microsoft.com/office/drawing/2014/main" id="{987DD31F-8F69-4A4A-8145-589D8C7E9E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2630" y="2597429"/>
            <a:ext cx="5523294" cy="3749495"/>
          </a:xfrm>
          <a:prstGeom prst="rect">
            <a:avLst/>
          </a:prstGeom>
          <a:noFill/>
          <a:extLst>
            <a:ext uri="{909E8E84-426E-40DD-AFC4-6F175D3DCCD1}">
              <a14:hiddenFill xmlns:a14="http://schemas.microsoft.com/office/drawing/2010/main">
                <a:solidFill>
                  <a:srgbClr val="FFFFFF"/>
                </a:solidFill>
              </a14:hiddenFill>
            </a:ext>
          </a:extLst>
        </p:spPr>
      </p:pic>
      <p:sp>
        <p:nvSpPr>
          <p:cNvPr id="27" name="Title 1">
            <a:extLst>
              <a:ext uri="{FF2B5EF4-FFF2-40B4-BE49-F238E27FC236}">
                <a16:creationId xmlns:a16="http://schemas.microsoft.com/office/drawing/2014/main" id="{AD0FD66A-ED58-2642-B2BC-7D1AFF02F272}"/>
              </a:ext>
            </a:extLst>
          </p:cNvPr>
          <p:cNvSpPr txBox="1">
            <a:spLocks/>
          </p:cNvSpPr>
          <p:nvPr/>
        </p:nvSpPr>
        <p:spPr>
          <a:xfrm>
            <a:off x="763376" y="356705"/>
            <a:ext cx="10301803" cy="658091"/>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effectLst/>
              </a:rPr>
              <a:t>Data Visualization</a:t>
            </a:r>
          </a:p>
        </p:txBody>
      </p:sp>
      <p:sp>
        <p:nvSpPr>
          <p:cNvPr id="28" name="TextBox 27">
            <a:extLst>
              <a:ext uri="{FF2B5EF4-FFF2-40B4-BE49-F238E27FC236}">
                <a16:creationId xmlns:a16="http://schemas.microsoft.com/office/drawing/2014/main" id="{A163733C-F9A8-894D-9329-DAEE1F173155}"/>
              </a:ext>
            </a:extLst>
          </p:cNvPr>
          <p:cNvSpPr txBox="1"/>
          <p:nvPr/>
        </p:nvSpPr>
        <p:spPr>
          <a:xfrm>
            <a:off x="994158" y="1291694"/>
            <a:ext cx="10861509" cy="1477328"/>
          </a:xfrm>
          <a:prstGeom prst="rect">
            <a:avLst/>
          </a:prstGeom>
          <a:noFill/>
        </p:spPr>
        <p:txBody>
          <a:bodyPr wrap="square" rtlCol="0">
            <a:spAutoFit/>
          </a:bodyPr>
          <a:lstStyle/>
          <a:p>
            <a:r>
              <a:rPr lang="en-US" dirty="0"/>
              <a:t>A Dispersion Plot, also known as a </a:t>
            </a:r>
            <a:r>
              <a:rPr lang="en-US" dirty="0" err="1"/>
              <a:t>Distplot</a:t>
            </a:r>
            <a:r>
              <a:rPr lang="en-US" dirty="0"/>
              <a:t>, displays the variance in the original dataset. The total dispersion of a real-time data parameters is shown by the </a:t>
            </a:r>
            <a:r>
              <a:rPr lang="en-US" dirty="0" err="1"/>
              <a:t>distplot</a:t>
            </a:r>
            <a:r>
              <a:rPr lang="en-US" dirty="0"/>
              <a:t>() function of the Seaborn framework.  It provides a high-level interface for drawing attractive and informative statistical graphics.</a:t>
            </a:r>
          </a:p>
          <a:p>
            <a:endParaRPr lang="en-US" dirty="0"/>
          </a:p>
        </p:txBody>
      </p:sp>
    </p:spTree>
    <p:extLst>
      <p:ext uri="{BB962C8B-B14F-4D97-AF65-F5344CB8AC3E}">
        <p14:creationId xmlns:p14="http://schemas.microsoft.com/office/powerpoint/2010/main" val="2209714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5CCEDC-CF78-7545-8562-45245EFE56E3}"/>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3" name="Title 1">
            <a:extLst>
              <a:ext uri="{FF2B5EF4-FFF2-40B4-BE49-F238E27FC236}">
                <a16:creationId xmlns:a16="http://schemas.microsoft.com/office/drawing/2014/main" id="{DC14267A-AA6D-1D4D-8952-4E8BDC30B205}"/>
              </a:ext>
            </a:extLst>
          </p:cNvPr>
          <p:cNvSpPr txBox="1">
            <a:spLocks/>
          </p:cNvSpPr>
          <p:nvPr/>
        </p:nvSpPr>
        <p:spPr>
          <a:xfrm>
            <a:off x="763376" y="356705"/>
            <a:ext cx="10301803" cy="658091"/>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effectLst/>
              </a:rPr>
              <a:t>Other Data Visualization</a:t>
            </a:r>
          </a:p>
        </p:txBody>
      </p:sp>
      <p:sp>
        <p:nvSpPr>
          <p:cNvPr id="4" name="TextBox 3">
            <a:extLst>
              <a:ext uri="{FF2B5EF4-FFF2-40B4-BE49-F238E27FC236}">
                <a16:creationId xmlns:a16="http://schemas.microsoft.com/office/drawing/2014/main" id="{6CF1C470-F451-0F48-82FA-7BE58376795E}"/>
              </a:ext>
            </a:extLst>
          </p:cNvPr>
          <p:cNvSpPr txBox="1"/>
          <p:nvPr/>
        </p:nvSpPr>
        <p:spPr>
          <a:xfrm>
            <a:off x="994158" y="1291694"/>
            <a:ext cx="10861509" cy="646331"/>
          </a:xfrm>
          <a:prstGeom prst="rect">
            <a:avLst/>
          </a:prstGeom>
          <a:noFill/>
        </p:spPr>
        <p:txBody>
          <a:bodyPr wrap="square" rtlCol="0">
            <a:spAutoFit/>
          </a:bodyPr>
          <a:lstStyle/>
          <a:p>
            <a:r>
              <a:rPr lang="en-US" dirty="0"/>
              <a:t>Label Encoding is </a:t>
            </a:r>
            <a:r>
              <a:rPr lang="en-US" b="1" dirty="0"/>
              <a:t>a popular encoding technique for handling categorical variables</a:t>
            </a:r>
            <a:r>
              <a:rPr lang="en-US" dirty="0"/>
              <a:t>. In this technique, each label is assigned a unique integer based on alphabetical ordering. </a:t>
            </a:r>
          </a:p>
        </p:txBody>
      </p:sp>
      <p:pic>
        <p:nvPicPr>
          <p:cNvPr id="12290" name="Picture 2" descr="Label &amp; One Hot🔥 Encoding Tutorial | Kaggle">
            <a:extLst>
              <a:ext uri="{FF2B5EF4-FFF2-40B4-BE49-F238E27FC236}">
                <a16:creationId xmlns:a16="http://schemas.microsoft.com/office/drawing/2014/main" id="{E72A327F-1675-3449-8672-143E0884EC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9669" y="2294321"/>
            <a:ext cx="7620000"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167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6371</TotalTime>
  <Words>971</Words>
  <Application>Microsoft Macintosh PowerPoint</Application>
  <PresentationFormat>Widescreen</PresentationFormat>
  <Paragraphs>156</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Arial</vt:lpstr>
      <vt:lpstr>Calibri</vt:lpstr>
      <vt:lpstr>Century Gothic</vt:lpstr>
      <vt:lpstr>charter</vt:lpstr>
      <vt:lpstr>charter</vt:lpstr>
      <vt:lpstr>droid sans</vt:lpstr>
      <vt:lpstr>Inter</vt:lpstr>
      <vt:lpstr>Times New Roman</vt:lpstr>
      <vt:lpstr>Wingdings</vt:lpstr>
      <vt:lpstr>Mesh</vt:lpstr>
      <vt:lpstr>PowerPoint Presentation</vt:lpstr>
      <vt:lpstr>Content </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sorhy thy</dc:creator>
  <cp:lastModifiedBy>Microsoft Office User</cp:lastModifiedBy>
  <cp:revision>35</cp:revision>
  <dcterms:created xsi:type="dcterms:W3CDTF">2022-03-03T08:55:18Z</dcterms:created>
  <dcterms:modified xsi:type="dcterms:W3CDTF">2022-07-15T17:37:02Z</dcterms:modified>
</cp:coreProperties>
</file>