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K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2"/>
    <p:restoredTop sz="94689"/>
  </p:normalViewPr>
  <p:slideViewPr>
    <p:cSldViewPr snapToGrid="0" snapToObjects="1">
      <p:cViewPr varScale="1">
        <p:scale>
          <a:sx n="139" d="100"/>
          <a:sy n="139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27F29-E4CD-D64D-B6D7-314EE5CE9AA6}" type="datetimeFigureOut">
              <a:rPr lang="en-KH" smtClean="0"/>
              <a:t>4/5/22</a:t>
            </a:fld>
            <a:endParaRPr lang="en-K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81B1C-4C17-CE4B-B8A9-3F75DECC0C79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662447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A5C3-7817-B74F-84F7-9C3BDE099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8E3E-CA08-4F40-AC9E-48C3F542B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A605-4306-804F-B898-606A308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C9589-1F4C-B045-A3C8-378809727F41}" type="datetime1">
              <a:rPr lang="en-US" smtClean="0"/>
              <a:t>5/4/22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B900-6641-7F4E-9FF3-8726EC58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62AF-64A8-6A47-842C-34B784FA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8695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8590-CBC6-5E48-A5DB-3D73364D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E041C-CF5C-6146-A997-750B3F93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9997-881B-054F-86BA-894A1B4E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0863C-DD88-394D-BFBD-972C975119D6}" type="datetime1">
              <a:rPr lang="en-US" smtClean="0"/>
              <a:t>5/4/22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915D-72EF-6F47-8DB2-F88E7C20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311EE-902C-0040-B77D-9B92D55D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99188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56AAC-474F-354D-9E09-380F1C6A3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F8B4-9447-BA45-816C-523AF88DA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8ACD4-C482-BB44-9F3A-660AC3F6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28F9-660A-EC41-AC95-C6A1D75972F9}" type="datetime1">
              <a:rPr lang="en-US" smtClean="0"/>
              <a:t>5/4/22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3BA8-A600-844C-98F8-9F6DC6E10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8DFC-8267-DF44-BDE8-CCF604B9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30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B977-895F-2040-8B23-5F0AAA3F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A7A1B-BB0B-B442-B7AF-4B9FC230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C8B2-173A-D44B-A16D-04AB54AB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C9B0-18B6-D848-BF38-57AC6ED57EBD}" type="datetime1">
              <a:rPr lang="en-US" smtClean="0"/>
              <a:t>5/4/22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9B71-A304-F942-ABF8-7E8E11DB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C638F-8B52-0640-A964-F7404E15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847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84AD-C97C-EF47-AAE9-A2054C1C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29F1-9959-8049-8885-43D368C53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184A-B229-DB42-8988-9E8ACADD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0F97C-D8E4-0143-A3F9-20CA0B3273AA}" type="datetime1">
              <a:rPr lang="en-US" smtClean="0"/>
              <a:t>5/4/22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F5048-7B01-B44F-93F7-BD6284F3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4907A-FFBB-1945-B7A4-945C6CAB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942400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A616-3DAD-0F42-AE3C-E1096CAA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12670-7E80-244A-A614-4B405A527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B9CF-A69D-3845-AB92-7E4B1CCDF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11026-2696-FB4C-A673-1266D4B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6AE2-0162-0540-9F15-DEF33EBED73E}" type="datetime1">
              <a:rPr lang="en-US" smtClean="0"/>
              <a:t>5/4/22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0DA37-E1EB-7B47-AD5A-5DD53E04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FDE0-368B-7B4E-8A16-E18C2E7B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33276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81D50-D360-3043-993B-32DD0E661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6546F-D826-5744-BF77-15915A6DE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CEBD2-2DE6-3A4A-A1E6-B477230BF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9F34-8E1F-C14D-A68A-97D2B03F4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709B1F-A378-FC43-B4D5-3FA5E7992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39802B-8422-A949-ADA1-36FD87FA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1768-B393-9E4E-B0E1-579A2312ED93}" type="datetime1">
              <a:rPr lang="en-US" smtClean="0"/>
              <a:t>5/4/22</a:t>
            </a:fld>
            <a:endParaRPr lang="en-K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5FC25-D7F8-A34F-BE24-424DF915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EFC57D-9C6F-4E4F-8D50-6AC4F384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95164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87A2-47F6-3D41-9BC9-CDF0A794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4846B-9920-3140-BFB7-F03F79BC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6CCA2-5EE6-0F49-9B3C-CD25CF4DE07E}" type="datetime1">
              <a:rPr lang="en-US" smtClean="0"/>
              <a:t>5/4/22</a:t>
            </a:fld>
            <a:endParaRPr lang="en-K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86606-9007-094F-8109-9A86AEF9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B834BB-C239-1340-8EC5-AC7DA951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1643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6755B-4F8E-AC4A-B730-8270B80D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7E6EA-9D5E-764C-8D9E-078F74A8F50B}" type="datetime1">
              <a:rPr lang="en-US" smtClean="0"/>
              <a:t>5/4/22</a:t>
            </a:fld>
            <a:endParaRPr lang="en-K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F5FC5-928B-B24E-99F9-CD0D21C0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3849-AD15-E34D-BEAB-AE049CB0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17682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E7A90-9F36-B446-A427-D6BB659E6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A8C30-A2B2-9743-B937-F3BE85305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7631A-620C-6D4D-A3C7-8C751A2BE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927D-3991-234D-83FD-D592D01E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80E1-99B0-3449-AC06-AEC559E70FD9}" type="datetime1">
              <a:rPr lang="en-US" smtClean="0"/>
              <a:t>5/4/22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EAABE-B95F-2D4A-8DEA-26937E3D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6E61F-D663-944A-871C-62BD4369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22725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8BA3-EF73-4F4E-A640-5BA2FDAA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07FE0-9DAA-A34C-9253-908EEA265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A1172-D452-3748-A56F-07257E61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B7E93-848F-F74D-BCE5-2AD28EDF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2AC8F-9291-7B43-80A2-28C905A064A5}" type="datetime1">
              <a:rPr lang="en-US" smtClean="0"/>
              <a:t>5/4/22</a:t>
            </a:fld>
            <a:endParaRPr lang="en-K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77CB1-C16C-5643-86D5-5929AA62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951F-5044-4A44-B9CD-41FB9792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93985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D154B-0422-FF48-809F-681F4AAAA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1D3BB-03FA-0C4E-BD25-CDC253062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475DE-511F-D747-8361-1DE2934A5E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66F0-7B4D-E645-8A1E-E3442B752085}" type="datetime1">
              <a:rPr lang="en-US" smtClean="0"/>
              <a:t>5/4/22</a:t>
            </a:fld>
            <a:endParaRPr lang="en-K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0FF43-032A-4A4B-9486-6466D09C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47BD5-8C4B-C74F-B1CC-118147D6B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B645-0BF9-2E4F-B63C-6443E14E3576}" type="slidenum">
              <a:rPr lang="en-KH" smtClean="0"/>
              <a:t>‹#›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55289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0C41F91-8895-1643-ABE2-67323BD3C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2686" y="4588329"/>
            <a:ext cx="5598261" cy="1905000"/>
          </a:xfrm>
        </p:spPr>
        <p:txBody>
          <a:bodyPr/>
          <a:lstStyle/>
          <a:p>
            <a:pPr algn="l"/>
            <a:r>
              <a:rPr lang="en-US" dirty="0"/>
              <a:t>Name </a:t>
            </a:r>
            <a:r>
              <a:rPr lang="en-US" dirty="0" err="1"/>
              <a:t>chhoem</a:t>
            </a:r>
            <a:r>
              <a:rPr lang="en-US" dirty="0"/>
              <a:t> </a:t>
            </a:r>
            <a:r>
              <a:rPr lang="en-US" dirty="0" err="1"/>
              <a:t>xsothy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4E078-3B44-674C-8EAF-B372EEC77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5" y="690710"/>
            <a:ext cx="1218602" cy="1202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7F9478-C496-6A40-8301-A68DF4A02342}"/>
              </a:ext>
            </a:extLst>
          </p:cNvPr>
          <p:cNvSpPr/>
          <p:nvPr/>
        </p:nvSpPr>
        <p:spPr>
          <a:xfrm>
            <a:off x="2906471" y="1133003"/>
            <a:ext cx="70086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rPr>
              <a:t>Institute Technology of Cambodia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7013D4-490E-424F-8048-A027709869DA}"/>
              </a:ext>
            </a:extLst>
          </p:cNvPr>
          <p:cNvSpPr/>
          <p:nvPr/>
        </p:nvSpPr>
        <p:spPr>
          <a:xfrm>
            <a:off x="3522687" y="2388957"/>
            <a:ext cx="2342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Subject : Data mining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4E48B-5A71-8B40-94B5-76DE80C97809}"/>
              </a:ext>
            </a:extLst>
          </p:cNvPr>
          <p:cNvSpPr/>
          <p:nvPr/>
        </p:nvSpPr>
        <p:spPr>
          <a:xfrm>
            <a:off x="3522686" y="34819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Goudy Old Style" panose="02020502050305020303" pitchFamily="18" charset="0"/>
              </a:rPr>
              <a:t>Lecturers </a:t>
            </a:r>
            <a:r>
              <a:rPr lang="en-US" dirty="0">
                <a:latin typeface="Goudy Old Style" panose="02020502050305020303" pitchFamily="18" charset="0"/>
              </a:rPr>
              <a:t>:  </a:t>
            </a:r>
            <a:r>
              <a:rPr lang="en-US" b="1" dirty="0"/>
              <a:t>PHAUK </a:t>
            </a:r>
            <a:r>
              <a:rPr lang="en-US" b="1" dirty="0" err="1"/>
              <a:t>Sokkhey</a:t>
            </a:r>
            <a:r>
              <a:rPr lang="en-US" dirty="0"/>
              <a:t> and  </a:t>
            </a:r>
            <a:r>
              <a:rPr lang="en-US" dirty="0" err="1"/>
              <a:t>Sophal</a:t>
            </a:r>
            <a:r>
              <a:rPr lang="en-US" dirty="0"/>
              <a:t> CHAN</a:t>
            </a:r>
            <a:endParaRPr lang="en-US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99D09-62BC-3F40-A84A-05396B84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1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2673931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BE62-77BB-7A40-8A46-6DC03983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KH" dirty="0"/>
              <a:t>uline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E091-7AFA-5F43-97BC-378BF06F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H" dirty="0"/>
              <a:t>ETL and ELT</a:t>
            </a:r>
          </a:p>
          <a:p>
            <a:r>
              <a:rPr lang="en-KH" dirty="0"/>
              <a:t>About H</a:t>
            </a:r>
            <a:r>
              <a:rPr lang="en-US" dirty="0"/>
              <a:t>EVO</a:t>
            </a:r>
          </a:p>
          <a:p>
            <a:r>
              <a:rPr lang="en-US" dirty="0"/>
              <a:t>The </a:t>
            </a:r>
            <a:r>
              <a:rPr lang="en-US" dirty="0" err="1"/>
              <a:t>Hevo</a:t>
            </a:r>
            <a:r>
              <a:rPr lang="en-US" dirty="0"/>
              <a:t> Advantage</a:t>
            </a:r>
          </a:p>
          <a:p>
            <a:r>
              <a:rPr lang="en-KH" dirty="0"/>
              <a:t>HEVO TOOL</a:t>
            </a:r>
            <a:endParaRPr lang="en-US" dirty="0"/>
          </a:p>
          <a:p>
            <a:pPr marL="0" indent="0">
              <a:buNone/>
            </a:pPr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B3040-E09B-8B4C-B6F6-2E7D6EEC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2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40938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8623-7224-FE4F-B4DB-F179DAC4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ETL and ELT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988F0-5437-4D4D-84FC-5F133B36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ELT (Extract, Load, and Transform) and ETL (Extract, Transform, and Load) are processes that businesses use to extract data from multiple Sources and combine them into a single database or data warehouse for analysis. </a:t>
            </a:r>
          </a:p>
          <a:p>
            <a:r>
              <a:rPr lang="en-US" b="1" dirty="0"/>
              <a:t>Extract</a:t>
            </a:r>
            <a:r>
              <a:rPr lang="en-US" dirty="0"/>
              <a:t>: This step involves extracting data from a Source, which may be a database like MySQL or MongoDB or any other application like Google Sheets, Google Drive, or Salesforce.</a:t>
            </a:r>
          </a:p>
          <a:p>
            <a:r>
              <a:rPr lang="en-US" b="1" dirty="0"/>
              <a:t>Load</a:t>
            </a:r>
            <a:r>
              <a:rPr lang="en-US" dirty="0"/>
              <a:t>: In this step, the data is loaded to the Destination warehouse or database for analytical workloads.</a:t>
            </a:r>
          </a:p>
          <a:p>
            <a:r>
              <a:rPr lang="en-US" b="1" dirty="0"/>
              <a:t>Transform</a:t>
            </a:r>
            <a:r>
              <a:rPr lang="en-US" dirty="0"/>
              <a:t>: This step can be used to cleanse, process, and convert the data into a format suitable for loading to the Destination and further analysis.</a:t>
            </a:r>
          </a:p>
          <a:p>
            <a:pPr marL="0" indent="0">
              <a:buNone/>
            </a:pPr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ABC68-D3D8-704E-9F9D-4329388A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3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148360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C5D9-244F-1F40-9270-0872C639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403" y="40723"/>
            <a:ext cx="10515600" cy="1325563"/>
          </a:xfrm>
        </p:spPr>
        <p:txBody>
          <a:bodyPr/>
          <a:lstStyle/>
          <a:p>
            <a:r>
              <a:rPr lang="en-KH" dirty="0"/>
              <a:t>About H</a:t>
            </a:r>
            <a:r>
              <a:rPr lang="en-US" dirty="0"/>
              <a:t>EVO</a:t>
            </a:r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646FD-AD80-1941-BF39-5CAAC994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4</a:t>
            </a:fld>
            <a:endParaRPr lang="en-KH"/>
          </a:p>
        </p:txBody>
      </p:sp>
      <p:pic>
        <p:nvPicPr>
          <p:cNvPr id="2050" name="Picture 2" descr="Manish Jethani">
            <a:extLst>
              <a:ext uri="{FF2B5EF4-FFF2-40B4-BE49-F238E27FC236}">
                <a16:creationId xmlns:a16="http://schemas.microsoft.com/office/drawing/2014/main" id="{D936C9E3-6029-1A43-9657-2FDF61F6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34" y="4215725"/>
            <a:ext cx="814324" cy="8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urabh Agarwal">
            <a:extLst>
              <a:ext uri="{FF2B5EF4-FFF2-40B4-BE49-F238E27FC236}">
                <a16:creationId xmlns:a16="http://schemas.microsoft.com/office/drawing/2014/main" id="{440CDEC4-7E89-C740-A6FE-AB438B3BC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127" y="4215725"/>
            <a:ext cx="814324" cy="8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khil Krishnan">
            <a:extLst>
              <a:ext uri="{FF2B5EF4-FFF2-40B4-BE49-F238E27FC236}">
                <a16:creationId xmlns:a16="http://schemas.microsoft.com/office/drawing/2014/main" id="{332E4685-F842-CE4E-84A9-7A75342A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838" y="4215725"/>
            <a:ext cx="814324" cy="81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42328F-1FD1-8242-80D2-672811D2B5B9}"/>
              </a:ext>
            </a:extLst>
          </p:cNvPr>
          <p:cNvSpPr txBox="1"/>
          <p:nvPr/>
        </p:nvSpPr>
        <p:spPr>
          <a:xfrm>
            <a:off x="794131" y="5030049"/>
            <a:ext cx="1620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Manish </a:t>
            </a:r>
            <a:r>
              <a:rPr lang="en-US" sz="12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F0502020204030204" pitchFamily="34" charset="0"/>
              </a:rPr>
              <a:t>Jethani</a:t>
            </a:r>
            <a:endParaRPr lang="en-US" sz="12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Open Sans" panose="020F0502020204030204" pitchFamily="34" charset="0"/>
            </a:endParaRPr>
          </a:p>
          <a:p>
            <a:pPr algn="ctr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CEO &amp; Co-Founder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755938-1226-294E-95D6-FE37A38C5E13}"/>
              </a:ext>
            </a:extLst>
          </p:cNvPr>
          <p:cNvSpPr txBox="1"/>
          <p:nvPr/>
        </p:nvSpPr>
        <p:spPr>
          <a:xfrm>
            <a:off x="2851277" y="5030049"/>
            <a:ext cx="1763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Sourabh Agarwal</a:t>
            </a:r>
          </a:p>
          <a:p>
            <a:pPr algn="ctr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CTO &amp; Co-Founder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0C6C08-1D1C-5E46-8F25-1AF51C88F700}"/>
              </a:ext>
            </a:extLst>
          </p:cNvPr>
          <p:cNvSpPr txBox="1"/>
          <p:nvPr/>
        </p:nvSpPr>
        <p:spPr>
          <a:xfrm>
            <a:off x="5003165" y="5030048"/>
            <a:ext cx="2165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Akhil Krishnan</a:t>
            </a:r>
          </a:p>
          <a:p>
            <a:pPr algn="ctr"/>
            <a:r>
              <a:rPr lang="en-US" sz="1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Principal Product Designer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C2A75-C8EB-8040-AB90-DE026EA89202}"/>
              </a:ext>
            </a:extLst>
          </p:cNvPr>
          <p:cNvSpPr txBox="1"/>
          <p:nvPr/>
        </p:nvSpPr>
        <p:spPr>
          <a:xfrm>
            <a:off x="938403" y="35228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Key People/Management at </a:t>
            </a:r>
            <a:r>
              <a:rPr lang="en-US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Hevo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Open Sans" panose="020B0606030504020204" pitchFamily="34" charset="0"/>
              </a:rPr>
              <a:t>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0C16B-F757-094C-A706-5D8BE7245259}"/>
              </a:ext>
            </a:extLst>
          </p:cNvPr>
          <p:cNvSpPr txBox="1"/>
          <p:nvPr/>
        </p:nvSpPr>
        <p:spPr>
          <a:xfrm>
            <a:off x="938403" y="1560579"/>
            <a:ext cx="53160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Founded			2016	</a:t>
            </a:r>
          </a:p>
          <a:p>
            <a:r>
              <a:rPr lang="en-US" dirty="0"/>
              <a:t>HQ			San Francisco, CA, US</a:t>
            </a:r>
          </a:p>
          <a:p>
            <a:r>
              <a:rPr lang="en-US" dirty="0"/>
              <a:t>Data total Funding 		$13 m</a:t>
            </a:r>
          </a:p>
          <a:p>
            <a:r>
              <a:rPr lang="en-US" dirty="0"/>
              <a:t>Time since last funding 	2 years ago</a:t>
            </a:r>
            <a:endParaRPr lang="en-KH" dirty="0"/>
          </a:p>
        </p:txBody>
      </p:sp>
      <p:pic>
        <p:nvPicPr>
          <p:cNvPr id="20" name="Picture 4" descr="Hevo Data">
            <a:extLst>
              <a:ext uri="{FF2B5EF4-FFF2-40B4-BE49-F238E27FC236}">
                <a16:creationId xmlns:a16="http://schemas.microsoft.com/office/drawing/2014/main" id="{F4276F64-B187-104F-9051-78553E57C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888" y="1229126"/>
            <a:ext cx="2091040" cy="209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60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011C-C13D-FF4B-B9A9-CCD2000A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817608" cy="1325563"/>
          </a:xfrm>
        </p:spPr>
        <p:txBody>
          <a:bodyPr/>
          <a:lstStyle/>
          <a:p>
            <a:r>
              <a:rPr lang="en-US" b="1" dirty="0"/>
              <a:t>What is HEVO?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F4EE-B6E2-7A46-9348-CF2E7BCE7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5576" cy="141135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Hevo</a:t>
            </a:r>
            <a:r>
              <a:rPr lang="en-US" dirty="0"/>
              <a:t> is a no-code, bi-directional data pipeline platform specially built for modern ETL, ELT, and Reverse ETL Needs. It helps data teams streamline and automate org-wide data flows that result in a saving of ~10 hours of engineering time/week and 10x faster reporting, analytics, and decision making.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BF56-04A7-0F43-875C-8D72B235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5</a:t>
            </a:fld>
            <a:endParaRPr lang="en-KH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49C1687-59C6-2C4C-8F51-68C8DCBD6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8052" y="3371913"/>
            <a:ext cx="5217159" cy="289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8A8942-3B47-4240-A9C5-C764ACF90EC1}"/>
              </a:ext>
            </a:extLst>
          </p:cNvPr>
          <p:cNvSpPr txBox="1"/>
          <p:nvPr/>
        </p:nvSpPr>
        <p:spPr>
          <a:xfrm>
            <a:off x="838199" y="3455860"/>
            <a:ext cx="484753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400" dirty="0"/>
              <a:t>The platform supports 100+ ready-to-use integrations across Databases, SaaS Applications, Cloud Storage, SDKs, and Streaming Services. Over 500 data-driven companies spread across 35+ countries trust </a:t>
            </a:r>
            <a:r>
              <a:rPr lang="en-US" sz="2400" dirty="0" err="1"/>
              <a:t>Hevo</a:t>
            </a:r>
            <a:r>
              <a:rPr lang="en-US" sz="2400" dirty="0"/>
              <a:t> for their data integration needs.</a:t>
            </a:r>
            <a:endParaRPr lang="en-KH" sz="2400" dirty="0"/>
          </a:p>
        </p:txBody>
      </p:sp>
    </p:spTree>
    <p:extLst>
      <p:ext uri="{BB962C8B-B14F-4D97-AF65-F5344CB8AC3E}">
        <p14:creationId xmlns:p14="http://schemas.microsoft.com/office/powerpoint/2010/main" val="220871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269A-D810-624A-B9C7-500A69DA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Hevo</a:t>
            </a:r>
            <a:r>
              <a:rPr lang="en-US" b="1" dirty="0"/>
              <a:t> Advantage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2DE75-DCAB-824C-98D7-DEFB51364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The ELT-driven Pipelines in </a:t>
            </a:r>
            <a:r>
              <a:rPr lang="en-US" dirty="0" err="1"/>
              <a:t>Hevo</a:t>
            </a:r>
            <a:r>
              <a:rPr lang="en-US" dirty="0"/>
              <a:t> bring you the following advantages:</a:t>
            </a:r>
          </a:p>
          <a:p>
            <a:pPr algn="just"/>
            <a:r>
              <a:rPr lang="en-US" b="1" dirty="0"/>
              <a:t>Fast loading times</a:t>
            </a:r>
            <a:r>
              <a:rPr lang="en-US" dirty="0"/>
              <a:t>: As the Pipelines move the data directly from the Source to the Destination, the loading time is very less.</a:t>
            </a:r>
          </a:p>
          <a:p>
            <a:pPr algn="just"/>
            <a:r>
              <a:rPr lang="en-US" b="1" dirty="0"/>
              <a:t>On-demand Transformations</a:t>
            </a:r>
            <a:r>
              <a:rPr lang="en-US" dirty="0"/>
              <a:t>: You can perform On-demand Transformations on the data in the Destination using the data processing power of cloud storage solutions such as Snowflake and Amazon Redshift. </a:t>
            </a:r>
          </a:p>
          <a:p>
            <a:pPr algn="just"/>
            <a:r>
              <a:rPr lang="en-US" b="1" dirty="0"/>
              <a:t>On-demand Transformations</a:t>
            </a:r>
            <a:r>
              <a:rPr lang="en-US" dirty="0"/>
              <a:t>: You can perform On-demand Transformations on the data in the Destination using the data processing power of cloud storage solutions such as Snowflake and Amazon Redshift. </a:t>
            </a:r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1F64C-81FC-DF4A-B9EE-A3EB377A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6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57984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23B8-6D23-4648-B89D-7B47098E2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KH" dirty="0"/>
              <a:t>HEVO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0167D-279A-054A-BF1E-F1ED607F1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69"/>
            <a:ext cx="6733032" cy="4351338"/>
          </a:xfrm>
        </p:spPr>
        <p:txBody>
          <a:bodyPr>
            <a:normAutofit/>
          </a:bodyPr>
          <a:lstStyle/>
          <a:p>
            <a:r>
              <a:rPr lang="en-US" b="1" dirty="0"/>
              <a:t>Pipeline: </a:t>
            </a:r>
            <a:r>
              <a:rPr lang="en-US" dirty="0"/>
              <a:t> moves your data from a Source system to a Destination database or data warehouse.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Destinations</a:t>
            </a:r>
            <a:r>
              <a:rPr lang="en-KH" b="1" dirty="0"/>
              <a:t>: </a:t>
            </a:r>
            <a:r>
              <a:rPr lang="en-US" dirty="0"/>
              <a:t>A Destination is any database or data warehouse to which you want to replicate your data.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368AE-2D0C-154B-82A6-B58FC367D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7</a:t>
            </a:fld>
            <a:endParaRPr lang="en-KH"/>
          </a:p>
        </p:txBody>
      </p:sp>
      <p:pic>
        <p:nvPicPr>
          <p:cNvPr id="3074" name="Picture 2" descr="Pipeline in Hevo">
            <a:extLst>
              <a:ext uri="{FF2B5EF4-FFF2-40B4-BE49-F238E27FC236}">
                <a16:creationId xmlns:a16="http://schemas.microsoft.com/office/drawing/2014/main" id="{275DAF17-80A9-684D-9BEB-4EF4AC68E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775" y="1377569"/>
            <a:ext cx="3846973" cy="19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71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E45F4-6175-2E49-BA13-E00DDD63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H" dirty="0"/>
              <a:t>HEVO TOOL (Cont.)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CBD8A-B906-2C4E-A65B-73077001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3616" cy="4351338"/>
          </a:xfrm>
        </p:spPr>
        <p:txBody>
          <a:bodyPr>
            <a:normAutofit/>
          </a:bodyPr>
          <a:lstStyle/>
          <a:p>
            <a:r>
              <a:rPr lang="en-US" b="1" dirty="0"/>
              <a:t>Transform: </a:t>
            </a:r>
            <a:r>
              <a:rPr lang="en-US" dirty="0"/>
              <a:t>You can also transform only the data you need for a particular business analysis. The Transform step is achieved using Models and Workflows.</a:t>
            </a:r>
            <a:endParaRPr lang="en-US" b="1" dirty="0"/>
          </a:p>
          <a:p>
            <a:endParaRPr lang="en-US" b="1" dirty="0"/>
          </a:p>
          <a:p>
            <a:r>
              <a:rPr lang="en-US" b="1" dirty="0" err="1"/>
              <a:t>Hevo</a:t>
            </a:r>
            <a:r>
              <a:rPr lang="en-US" b="1" dirty="0"/>
              <a:t> Activate </a:t>
            </a:r>
            <a:r>
              <a:rPr lang="en-US" dirty="0"/>
              <a:t>is a data automation platform that enables you to synchronize raw data residing in your data warehouse with your Target CRM application. </a:t>
            </a:r>
          </a:p>
          <a:p>
            <a:endParaRPr lang="en-US" dirty="0"/>
          </a:p>
          <a:p>
            <a:endParaRPr lang="en-K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27AE-56DC-6447-9751-0EFC7354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8</a:t>
            </a:fld>
            <a:endParaRPr lang="en-KH"/>
          </a:p>
        </p:txBody>
      </p:sp>
      <p:pic>
        <p:nvPicPr>
          <p:cNvPr id="5" name="Picture 4" descr="First Model Creation">
            <a:extLst>
              <a:ext uri="{FF2B5EF4-FFF2-40B4-BE49-F238E27FC236}">
                <a16:creationId xmlns:a16="http://schemas.microsoft.com/office/drawing/2014/main" id="{FE8A0201-B02A-A548-886F-01D678CDD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4" t="13753" r="6577" b="20084"/>
          <a:stretch/>
        </p:blipFill>
        <p:spPr bwMode="auto">
          <a:xfrm>
            <a:off x="7580376" y="1841596"/>
            <a:ext cx="4252166" cy="254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72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0350-7818-0E4F-9123-3BB1DD78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KH" dirty="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994D-C9AA-5441-85DE-CB4F8766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CB645-0BF9-2E4F-B63C-6443E14E3576}" type="slidenum">
              <a:rPr lang="en-KH" smtClean="0"/>
              <a:t>9</a:t>
            </a:fld>
            <a:endParaRPr lang="en-KH"/>
          </a:p>
        </p:txBody>
      </p:sp>
    </p:spTree>
    <p:extLst>
      <p:ext uri="{BB962C8B-B14F-4D97-AF65-F5344CB8AC3E}">
        <p14:creationId xmlns:p14="http://schemas.microsoft.com/office/powerpoint/2010/main" val="372043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523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 SemiBold</vt:lpstr>
      <vt:lpstr>Bahnschrift SemiBold Condensed</vt:lpstr>
      <vt:lpstr>Calibri</vt:lpstr>
      <vt:lpstr>Calibri Light</vt:lpstr>
      <vt:lpstr>Goudy Old Style</vt:lpstr>
      <vt:lpstr>Open Sans</vt:lpstr>
      <vt:lpstr>Office Theme</vt:lpstr>
      <vt:lpstr>PowerPoint Presentation</vt:lpstr>
      <vt:lpstr>Ouline</vt:lpstr>
      <vt:lpstr>ETL and ELT</vt:lpstr>
      <vt:lpstr>About HEVO</vt:lpstr>
      <vt:lpstr>What is HEVO?</vt:lpstr>
      <vt:lpstr>The Hevo Advantage</vt:lpstr>
      <vt:lpstr>HEVO TOOL</vt:lpstr>
      <vt:lpstr>HEVO TOOL (Cont.)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2022-05-04T07:08:30Z</dcterms:created>
  <dcterms:modified xsi:type="dcterms:W3CDTF">2022-05-04T16:47:57Z</dcterms:modified>
</cp:coreProperties>
</file>