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75" d="100"/>
          <a:sy n="75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pappardelle pasta with parsley butter, roasted hazelnuts, and shaved parmesan cheese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of salad with fried rice, boiled eggs, and chopsticks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with salmon cakes, salad, and hummus"/>
          <p:cNvSpPr>
            <a:spLocks noGrp="1"/>
          </p:cNvSpPr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 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wl of pappardelle pasta with parsley butter, roasted hazelnuts, and shaved parmesan cheese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ubject: Data Mining…"/>
          <p:cNvSpPr txBox="1">
            <a:spLocks noGrp="1"/>
          </p:cNvSpPr>
          <p:nvPr>
            <p:ph type="body" idx="21"/>
          </p:nvPr>
        </p:nvSpPr>
        <p:spPr>
          <a:xfrm>
            <a:off x="698499" y="5605284"/>
            <a:ext cx="11607802" cy="13336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>
            <a:noAutofit/>
          </a:bodyPr>
          <a:lstStyle/>
          <a:p>
            <a:pPr defTabSz="587022">
              <a:defRPr sz="2400" b="0">
                <a:solidFill>
                  <a:srgbClr val="5E5E5E"/>
                </a:solidFill>
              </a:defRPr>
            </a:pPr>
            <a:r>
              <a:t>Subject: </a:t>
            </a:r>
            <a:r>
              <a:rPr b="1"/>
              <a:t>Data Mining</a:t>
            </a:r>
          </a:p>
          <a:p>
            <a:pPr defTabSz="587022">
              <a:defRPr sz="2400" b="0">
                <a:solidFill>
                  <a:srgbClr val="5E5E5E"/>
                </a:solidFill>
              </a:defRPr>
            </a:pPr>
            <a:r>
              <a:t>Lecturers: </a:t>
            </a:r>
            <a:r>
              <a:rPr b="1"/>
              <a:t>PHAUK Sokkhey</a:t>
            </a:r>
            <a:r>
              <a:t> &amp; </a:t>
            </a:r>
            <a:r>
              <a:rPr b="1"/>
              <a:t>CHAN Sophal</a:t>
            </a:r>
          </a:p>
          <a:p>
            <a:pPr defTabSz="587022">
              <a:defRPr sz="2400" b="0">
                <a:solidFill>
                  <a:srgbClr val="5E5E5E"/>
                </a:solidFill>
              </a:defRPr>
            </a:pPr>
            <a:r>
              <a:t>Presenter: </a:t>
            </a:r>
            <a:r>
              <a:rPr b="1"/>
              <a:t>Choeng Veyseng</a:t>
            </a:r>
          </a:p>
        </p:txBody>
      </p:sp>
      <p:sp>
        <p:nvSpPr>
          <p:cNvPr id="152" name="Paper Review"/>
          <p:cNvSpPr txBox="1">
            <a:spLocks noGrp="1"/>
          </p:cNvSpPr>
          <p:nvPr>
            <p:ph type="ctrTitle"/>
          </p:nvPr>
        </p:nvSpPr>
        <p:spPr>
          <a:xfrm>
            <a:off x="698500" y="3318801"/>
            <a:ext cx="11609057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Paper Review</a:t>
            </a:r>
          </a:p>
        </p:txBody>
      </p:sp>
      <p:sp>
        <p:nvSpPr>
          <p:cNvPr id="153" name="Data Mining Privacy Preserving: Research Agenda"/>
          <p:cNvSpPr txBox="1">
            <a:spLocks noGrp="1"/>
          </p:cNvSpPr>
          <p:nvPr>
            <p:ph type="subTitle" sz="quarter" idx="1"/>
          </p:nvPr>
        </p:nvSpPr>
        <p:spPr>
          <a:xfrm>
            <a:off x="698500" y="4343400"/>
            <a:ext cx="11607800" cy="1456399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E5E5E"/>
                </a:solidFill>
              </a:defRPr>
            </a:lvl1pPr>
          </a:lstStyle>
          <a:p>
            <a:r>
              <a:t>Data Mining Privacy Preserving: Research Agenda</a:t>
            </a:r>
          </a:p>
        </p:txBody>
      </p:sp>
      <p:sp>
        <p:nvSpPr>
          <p:cNvPr id="154" name="Line"/>
          <p:cNvSpPr/>
          <p:nvPr/>
        </p:nvSpPr>
        <p:spPr>
          <a:xfrm>
            <a:off x="769643" y="5319471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5" name="Academic Year: 2021 - 2022"/>
          <p:cNvSpPr txBox="1"/>
          <p:nvPr/>
        </p:nvSpPr>
        <p:spPr>
          <a:xfrm>
            <a:off x="698499" y="7769055"/>
            <a:ext cx="11607802" cy="1333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/>
          <a:lstStyle>
            <a:lvl1pPr algn="l" defTabSz="587022">
              <a:defRPr sz="2000"/>
            </a:lvl1pPr>
          </a:lstStyle>
          <a:p>
            <a:r>
              <a:t>Academic Year: 2021 - 2022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sults"/>
          <p:cNvSpPr txBox="1">
            <a:spLocks noGrp="1"/>
          </p:cNvSpPr>
          <p:nvPr>
            <p:ph type="ctrTitle"/>
          </p:nvPr>
        </p:nvSpPr>
        <p:spPr>
          <a:xfrm>
            <a:off x="697871" y="350354"/>
            <a:ext cx="11609058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Results</a:t>
            </a:r>
          </a:p>
        </p:txBody>
      </p:sp>
      <p:sp>
        <p:nvSpPr>
          <p:cNvPr id="208" name="Line"/>
          <p:cNvSpPr/>
          <p:nvPr/>
        </p:nvSpPr>
        <p:spPr>
          <a:xfrm>
            <a:off x="769643" y="1661769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9" name="Page 6"/>
          <p:cNvSpPr txBox="1"/>
          <p:nvPr/>
        </p:nvSpPr>
        <p:spPr>
          <a:xfrm>
            <a:off x="11046638" y="698401"/>
            <a:ext cx="1343626" cy="106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defRPr sz="2500" spc="-5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Page 6</a:t>
            </a:r>
          </a:p>
        </p:txBody>
      </p:sp>
      <p:sp>
        <p:nvSpPr>
          <p:cNvPr id="210" name="Document co-citation analysis"/>
          <p:cNvSpPr txBox="1"/>
          <p:nvPr/>
        </p:nvSpPr>
        <p:spPr>
          <a:xfrm>
            <a:off x="698499" y="1956422"/>
            <a:ext cx="11607802" cy="909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marL="533400" indent="-533400" algn="l" defTabSz="587022">
              <a:lnSpc>
                <a:spcPct val="150000"/>
              </a:lnSpc>
              <a:buSzPct val="100000"/>
              <a:buAutoNum type="arabicPeriod" startAt="2"/>
              <a:defRPr sz="3000"/>
            </a:lvl1pPr>
          </a:lstStyle>
          <a:p>
            <a:r>
              <a:t>Document co-citation analysis</a:t>
            </a:r>
          </a:p>
        </p:txBody>
      </p:sp>
      <p:pic>
        <p:nvPicPr>
          <p:cNvPr id="211" name="Screen Shot 2022-06-15 at 12.27.08 AM.png" descr="Screen Shot 2022-06-15 at 12.27.0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4" y="2751226"/>
            <a:ext cx="12180332" cy="5566693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echniques for PPDM"/>
          <p:cNvSpPr txBox="1"/>
          <p:nvPr/>
        </p:nvSpPr>
        <p:spPr>
          <a:xfrm>
            <a:off x="698499" y="8627526"/>
            <a:ext cx="11607802" cy="471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587022">
              <a:lnSpc>
                <a:spcPct val="150000"/>
              </a:lnSpc>
              <a:defRPr sz="2000"/>
            </a:lvl1pPr>
          </a:lstStyle>
          <a:p>
            <a:r>
              <a:t>Techniques for PPDM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sults"/>
          <p:cNvSpPr txBox="1">
            <a:spLocks noGrp="1"/>
          </p:cNvSpPr>
          <p:nvPr>
            <p:ph type="ctrTitle"/>
          </p:nvPr>
        </p:nvSpPr>
        <p:spPr>
          <a:xfrm>
            <a:off x="697871" y="350354"/>
            <a:ext cx="11609058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Results</a:t>
            </a:r>
          </a:p>
        </p:txBody>
      </p:sp>
      <p:sp>
        <p:nvSpPr>
          <p:cNvPr id="215" name="Line"/>
          <p:cNvSpPr/>
          <p:nvPr/>
        </p:nvSpPr>
        <p:spPr>
          <a:xfrm>
            <a:off x="769643" y="1661769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6" name="Page 6"/>
          <p:cNvSpPr txBox="1"/>
          <p:nvPr/>
        </p:nvSpPr>
        <p:spPr>
          <a:xfrm>
            <a:off x="11046638" y="698401"/>
            <a:ext cx="1343626" cy="106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defRPr sz="2500" spc="-5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Page 6</a:t>
            </a:r>
          </a:p>
        </p:txBody>
      </p:sp>
      <p:sp>
        <p:nvSpPr>
          <p:cNvPr id="217" name="Identification of methods and techniques"/>
          <p:cNvSpPr txBox="1"/>
          <p:nvPr/>
        </p:nvSpPr>
        <p:spPr>
          <a:xfrm>
            <a:off x="698499" y="1956422"/>
            <a:ext cx="11607802" cy="909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marL="533400" indent="-533400" algn="l" defTabSz="587022">
              <a:lnSpc>
                <a:spcPct val="150000"/>
              </a:lnSpc>
              <a:buSzPct val="100000"/>
              <a:buAutoNum type="arabicPeriod" startAt="3"/>
              <a:defRPr sz="3000"/>
            </a:lvl1pPr>
          </a:lstStyle>
          <a:p>
            <a:r>
              <a:t>Identification of methods and techniques</a:t>
            </a:r>
          </a:p>
        </p:txBody>
      </p:sp>
      <p:sp>
        <p:nvSpPr>
          <p:cNvPr id="218" name="Probabilistic Neural Network (PNN) based on Neural Network…"/>
          <p:cNvSpPr txBox="1"/>
          <p:nvPr/>
        </p:nvSpPr>
        <p:spPr>
          <a:xfrm>
            <a:off x="698499" y="3519131"/>
            <a:ext cx="12024004" cy="4603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317500" indent="-317500" algn="l" defTabSz="587022">
              <a:lnSpc>
                <a:spcPct val="150000"/>
              </a:lnSpc>
              <a:buSzPct val="123000"/>
              <a:buChar char="•"/>
              <a:defRPr sz="2500" b="1"/>
            </a:pPr>
            <a:r>
              <a:t>Probabilistic Neural Network (PNN) </a:t>
            </a:r>
            <a:r>
              <a:rPr b="0"/>
              <a:t>based on Neural Network</a:t>
            </a:r>
          </a:p>
          <a:p>
            <a:pPr marL="317500" indent="-317500" algn="l" defTabSz="587022">
              <a:lnSpc>
                <a:spcPct val="150000"/>
              </a:lnSpc>
              <a:buSzPct val="123000"/>
              <a:buChar char="•"/>
              <a:defRPr sz="2500" b="1"/>
            </a:pPr>
            <a:r>
              <a:t>Apriori algorithm </a:t>
            </a:r>
            <a:r>
              <a:rPr b="0"/>
              <a:t>based on Fuzzy logic and algorithms</a:t>
            </a:r>
          </a:p>
          <a:p>
            <a:pPr marL="317500" indent="-317500" algn="l" defTabSz="587022">
              <a:lnSpc>
                <a:spcPct val="150000"/>
              </a:lnSpc>
              <a:buSzPct val="123000"/>
              <a:buChar char="•"/>
              <a:defRPr sz="2500" b="1"/>
            </a:pPr>
            <a:r>
              <a:t>K-anonymity</a:t>
            </a:r>
            <a:r>
              <a:rPr b="0"/>
              <a:t> based on Data anonymization</a:t>
            </a:r>
          </a:p>
          <a:p>
            <a:pPr marL="317500" indent="-317500" algn="l" defTabSz="587022">
              <a:lnSpc>
                <a:spcPct val="150000"/>
              </a:lnSpc>
              <a:buSzPct val="123000"/>
              <a:buChar char="•"/>
              <a:defRPr sz="2500" b="1"/>
            </a:pPr>
            <a:r>
              <a:t>Secure Multiparty Computations</a:t>
            </a:r>
            <a:r>
              <a:rPr b="0"/>
              <a:t> and </a:t>
            </a:r>
            <a:r>
              <a:t>Oblivious Transfer</a:t>
            </a:r>
            <a:r>
              <a:rPr b="0"/>
              <a:t> based on Cryptography</a:t>
            </a:r>
          </a:p>
          <a:p>
            <a:pPr marL="317500" indent="-317500" algn="l" defTabSz="587022">
              <a:lnSpc>
                <a:spcPct val="150000"/>
              </a:lnSpc>
              <a:buSzPct val="123000"/>
              <a:buChar char="•"/>
              <a:defRPr sz="2500" b="1"/>
            </a:pPr>
            <a:r>
              <a:t>Noise addition</a:t>
            </a:r>
            <a:r>
              <a:rPr b="0"/>
              <a:t> and </a:t>
            </a:r>
            <a:r>
              <a:t>Randomization based</a:t>
            </a:r>
            <a:r>
              <a:rPr b="0"/>
              <a:t> on Data perturbation</a:t>
            </a:r>
          </a:p>
        </p:txBody>
      </p:sp>
      <p:sp>
        <p:nvSpPr>
          <p:cNvPr id="219" name="Methods of PPDM which are proposed in publications:"/>
          <p:cNvSpPr txBox="1"/>
          <p:nvPr/>
        </p:nvSpPr>
        <p:spPr>
          <a:xfrm>
            <a:off x="698499" y="2906788"/>
            <a:ext cx="12024004" cy="67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 defTabSz="587022">
              <a:lnSpc>
                <a:spcPct val="150000"/>
              </a:lnSpc>
              <a:defRPr sz="2500"/>
            </a:lvl1pPr>
          </a:lstStyle>
          <a:p>
            <a:r>
              <a:t>Methods of PPDM which are proposed in publications: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sults"/>
          <p:cNvSpPr txBox="1">
            <a:spLocks noGrp="1"/>
          </p:cNvSpPr>
          <p:nvPr>
            <p:ph type="ctrTitle"/>
          </p:nvPr>
        </p:nvSpPr>
        <p:spPr>
          <a:xfrm>
            <a:off x="697871" y="350354"/>
            <a:ext cx="11609058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Results</a:t>
            </a:r>
          </a:p>
        </p:txBody>
      </p:sp>
      <p:sp>
        <p:nvSpPr>
          <p:cNvPr id="222" name="Line"/>
          <p:cNvSpPr/>
          <p:nvPr/>
        </p:nvSpPr>
        <p:spPr>
          <a:xfrm>
            <a:off x="769643" y="1661769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3" name="Page 8"/>
          <p:cNvSpPr txBox="1"/>
          <p:nvPr/>
        </p:nvSpPr>
        <p:spPr>
          <a:xfrm>
            <a:off x="11046638" y="698401"/>
            <a:ext cx="1343626" cy="106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defRPr sz="2500" spc="-5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Page 8</a:t>
            </a:r>
          </a:p>
        </p:txBody>
      </p:sp>
      <p:sp>
        <p:nvSpPr>
          <p:cNvPr id="224" name="Identification of methods and techniques"/>
          <p:cNvSpPr txBox="1"/>
          <p:nvPr/>
        </p:nvSpPr>
        <p:spPr>
          <a:xfrm>
            <a:off x="698499" y="1956422"/>
            <a:ext cx="11607802" cy="909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marL="533400" indent="-533400" algn="l" defTabSz="587022">
              <a:lnSpc>
                <a:spcPct val="150000"/>
              </a:lnSpc>
              <a:buSzPct val="100000"/>
              <a:buAutoNum type="arabicPeriod" startAt="3"/>
              <a:defRPr sz="3000"/>
            </a:lvl1pPr>
          </a:lstStyle>
          <a:p>
            <a:r>
              <a:t>Identification of methods and techniques</a:t>
            </a:r>
          </a:p>
        </p:txBody>
      </p:sp>
      <p:sp>
        <p:nvSpPr>
          <p:cNvPr id="225" name="Data Swapping, method based on anonymization technique…"/>
          <p:cNvSpPr txBox="1"/>
          <p:nvPr/>
        </p:nvSpPr>
        <p:spPr>
          <a:xfrm>
            <a:off x="698499" y="3663912"/>
            <a:ext cx="11607802" cy="1830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 defTabSz="587022">
              <a:lnSpc>
                <a:spcPct val="150000"/>
              </a:lnSpc>
              <a:defRPr sz="2500"/>
            </a:pPr>
            <a:r>
              <a:rPr b="1"/>
              <a:t>Data Swapping</a:t>
            </a:r>
            <a:r>
              <a:t>, method based on anonymization technique</a:t>
            </a:r>
          </a:p>
          <a:p>
            <a:pPr algn="l" defTabSz="587022">
              <a:lnSpc>
                <a:spcPct val="150000"/>
              </a:lnSpc>
              <a:defRPr sz="2500"/>
            </a:pPr>
            <a:r>
              <a:rPr b="1"/>
              <a:t>Semi-Honest Parties</a:t>
            </a:r>
            <a:r>
              <a:t>, method based on cryptography technique</a:t>
            </a:r>
          </a:p>
          <a:p>
            <a:pPr algn="l" defTabSz="587022">
              <a:lnSpc>
                <a:spcPct val="150000"/>
              </a:lnSpc>
              <a:defRPr sz="2500"/>
            </a:pPr>
            <a:r>
              <a:rPr b="1"/>
              <a:t>Secure Cloud Computing</a:t>
            </a:r>
            <a:r>
              <a:t> based PPDM technique</a:t>
            </a:r>
          </a:p>
        </p:txBody>
      </p:sp>
      <p:sp>
        <p:nvSpPr>
          <p:cNvPr id="226" name="Newly identified Methods of PPDM in publications:"/>
          <p:cNvSpPr txBox="1"/>
          <p:nvPr/>
        </p:nvSpPr>
        <p:spPr>
          <a:xfrm>
            <a:off x="698499" y="2906788"/>
            <a:ext cx="12024004" cy="675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 defTabSz="587022">
              <a:lnSpc>
                <a:spcPct val="150000"/>
              </a:lnSpc>
              <a:defRPr sz="2500"/>
            </a:lvl1pPr>
          </a:lstStyle>
          <a:p>
            <a:r>
              <a:t>Newly identified Methods of PPDM in publications: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uture Research"/>
          <p:cNvSpPr txBox="1">
            <a:spLocks noGrp="1"/>
          </p:cNvSpPr>
          <p:nvPr>
            <p:ph type="ctrTitle"/>
          </p:nvPr>
        </p:nvSpPr>
        <p:spPr>
          <a:xfrm>
            <a:off x="697871" y="350354"/>
            <a:ext cx="11609058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Future Research</a:t>
            </a:r>
          </a:p>
        </p:txBody>
      </p:sp>
      <p:sp>
        <p:nvSpPr>
          <p:cNvPr id="229" name="Line"/>
          <p:cNvSpPr/>
          <p:nvPr/>
        </p:nvSpPr>
        <p:spPr>
          <a:xfrm>
            <a:off x="769643" y="1661769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0" name="Page 9"/>
          <p:cNvSpPr txBox="1"/>
          <p:nvPr/>
        </p:nvSpPr>
        <p:spPr>
          <a:xfrm>
            <a:off x="11046638" y="698401"/>
            <a:ext cx="1343626" cy="106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defRPr sz="2500" spc="-5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Page 9</a:t>
            </a:r>
          </a:p>
        </p:txBody>
      </p:sp>
      <p:sp>
        <p:nvSpPr>
          <p:cNvPr id="231" name="Formally develop a new and more efficient PPDM techniques, methods, approaches, solutions…"/>
          <p:cNvSpPr txBox="1"/>
          <p:nvPr/>
        </p:nvSpPr>
        <p:spPr>
          <a:xfrm>
            <a:off x="698499" y="1956422"/>
            <a:ext cx="11607802" cy="4463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533400" indent="-533400" algn="l" defTabSz="587022">
              <a:lnSpc>
                <a:spcPct val="150000"/>
              </a:lnSpc>
              <a:buSzPct val="100000"/>
              <a:buAutoNum type="arabicPeriod"/>
              <a:defRPr sz="3000"/>
            </a:pPr>
            <a:r>
              <a:t>Formally develop a new and more efficient PPDM techniques, methods, approaches, solutions</a:t>
            </a:r>
          </a:p>
          <a:p>
            <a:pPr marL="533400" indent="-533400" algn="l" defTabSz="587022">
              <a:lnSpc>
                <a:spcPct val="150000"/>
              </a:lnSpc>
              <a:buSzPct val="100000"/>
              <a:buAutoNum type="arabicPeriod"/>
              <a:defRPr sz="3000"/>
            </a:pPr>
            <a:r>
              <a:t>Identification and optimization of the most optimal PPDM technique</a:t>
            </a:r>
          </a:p>
          <a:p>
            <a:pPr marL="533400" indent="-533400" algn="l" defTabSz="587022">
              <a:lnSpc>
                <a:spcPct val="150000"/>
              </a:lnSpc>
              <a:buSzPct val="100000"/>
              <a:buAutoNum type="arabicPeriod"/>
              <a:defRPr sz="3000"/>
            </a:pPr>
            <a:r>
              <a:t>Quantify the PPDM methods and techniques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onclusion"/>
          <p:cNvSpPr txBox="1">
            <a:spLocks noGrp="1"/>
          </p:cNvSpPr>
          <p:nvPr>
            <p:ph type="ctrTitle"/>
          </p:nvPr>
        </p:nvSpPr>
        <p:spPr>
          <a:xfrm>
            <a:off x="697871" y="350354"/>
            <a:ext cx="11609058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Conclusion</a:t>
            </a:r>
          </a:p>
        </p:txBody>
      </p:sp>
      <p:sp>
        <p:nvSpPr>
          <p:cNvPr id="234" name="Line"/>
          <p:cNvSpPr/>
          <p:nvPr/>
        </p:nvSpPr>
        <p:spPr>
          <a:xfrm>
            <a:off x="769643" y="1661769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5" name="Page 10"/>
          <p:cNvSpPr txBox="1"/>
          <p:nvPr/>
        </p:nvSpPr>
        <p:spPr>
          <a:xfrm>
            <a:off x="11046638" y="698401"/>
            <a:ext cx="1343626" cy="106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defRPr sz="2500" spc="-5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Page 10</a:t>
            </a:r>
          </a:p>
        </p:txBody>
      </p:sp>
      <p:sp>
        <p:nvSpPr>
          <p:cNvPr id="236" name="Have successfully uncovered and investigated the development of PPDM…"/>
          <p:cNvSpPr txBox="1"/>
          <p:nvPr/>
        </p:nvSpPr>
        <p:spPr>
          <a:xfrm>
            <a:off x="698499" y="1956422"/>
            <a:ext cx="11607802" cy="41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381000" indent="-381000" algn="l" defTabSz="587022">
              <a:lnSpc>
                <a:spcPct val="150000"/>
              </a:lnSpc>
              <a:buSzPct val="123000"/>
              <a:buChar char="•"/>
              <a:defRPr sz="3000"/>
            </a:pPr>
            <a:r>
              <a:t>Have successfully uncovered and investigated the development of PPDM</a:t>
            </a:r>
          </a:p>
          <a:p>
            <a:pPr marL="381000" indent="-381000" algn="l" defTabSz="587022">
              <a:lnSpc>
                <a:spcPct val="150000"/>
              </a:lnSpc>
              <a:buSzPct val="123000"/>
              <a:buChar char="•"/>
              <a:defRPr sz="3000"/>
            </a:pPr>
            <a:r>
              <a:t>Analysed on research papers from 2000 to 2020 through systematic literature review</a:t>
            </a:r>
          </a:p>
          <a:p>
            <a:pPr marL="381000" indent="-381000" algn="l" defTabSz="587022">
              <a:lnSpc>
                <a:spcPct val="150000"/>
              </a:lnSpc>
              <a:buSzPct val="123000"/>
              <a:buChar char="•"/>
              <a:defRPr sz="3000"/>
            </a:pPr>
            <a:r>
              <a:t>Introduced and discussed on various methods and techniques for PPDM use case in publications and studies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hank You!"/>
          <p:cNvSpPr txBox="1">
            <a:spLocks noGrp="1"/>
          </p:cNvSpPr>
          <p:nvPr>
            <p:ph type="ctrTitle"/>
          </p:nvPr>
        </p:nvSpPr>
        <p:spPr>
          <a:xfrm>
            <a:off x="697871" y="3030343"/>
            <a:ext cx="11609058" cy="345898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000" b="0" spc="-159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Thank You!</a:t>
            </a:r>
          </a:p>
        </p:txBody>
      </p:sp>
      <p:sp>
        <p:nvSpPr>
          <p:cNvPr id="239" name="Line"/>
          <p:cNvSpPr/>
          <p:nvPr/>
        </p:nvSpPr>
        <p:spPr>
          <a:xfrm>
            <a:off x="769643" y="5460015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"/>
          <p:cNvSpPr/>
          <p:nvPr/>
        </p:nvSpPr>
        <p:spPr>
          <a:xfrm>
            <a:off x="663743" y="6197600"/>
            <a:ext cx="11609057" cy="513258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8" name="Rectangle"/>
          <p:cNvSpPr/>
          <p:nvPr/>
        </p:nvSpPr>
        <p:spPr>
          <a:xfrm>
            <a:off x="663743" y="5118100"/>
            <a:ext cx="11609057" cy="513258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9" name="Rectangle"/>
          <p:cNvSpPr/>
          <p:nvPr/>
        </p:nvSpPr>
        <p:spPr>
          <a:xfrm>
            <a:off x="663743" y="4038600"/>
            <a:ext cx="11609057" cy="513258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D5D5D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0" name="Table of Content"/>
          <p:cNvSpPr txBox="1">
            <a:spLocks noGrp="1"/>
          </p:cNvSpPr>
          <p:nvPr>
            <p:ph type="ctrTitle"/>
          </p:nvPr>
        </p:nvSpPr>
        <p:spPr>
          <a:xfrm>
            <a:off x="697871" y="1836254"/>
            <a:ext cx="11609058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Table of Content</a:t>
            </a:r>
          </a:p>
        </p:txBody>
      </p:sp>
      <p:sp>
        <p:nvSpPr>
          <p:cNvPr id="161" name="Line"/>
          <p:cNvSpPr/>
          <p:nvPr/>
        </p:nvSpPr>
        <p:spPr>
          <a:xfrm>
            <a:off x="769643" y="3147669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Paper Introduction…"/>
          <p:cNvSpPr txBox="1"/>
          <p:nvPr/>
        </p:nvSpPr>
        <p:spPr>
          <a:xfrm>
            <a:off x="698499" y="3357893"/>
            <a:ext cx="11607802" cy="399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 defTabSz="587022">
              <a:lnSpc>
                <a:spcPct val="120000"/>
              </a:lnSpc>
              <a:defRPr sz="3000"/>
            </a:pPr>
            <a:r>
              <a:rPr dirty="0"/>
              <a:t>Paper Introduction</a:t>
            </a:r>
          </a:p>
          <a:p>
            <a:pPr algn="l" defTabSz="587022">
              <a:lnSpc>
                <a:spcPct val="120000"/>
              </a:lnSpc>
              <a:defRPr sz="3000"/>
            </a:pPr>
            <a:r>
              <a:rPr dirty="0"/>
              <a:t>Why PPDM?</a:t>
            </a:r>
          </a:p>
          <a:p>
            <a:pPr algn="l" defTabSz="587022">
              <a:lnSpc>
                <a:spcPct val="120000"/>
              </a:lnSpc>
              <a:defRPr sz="3000"/>
            </a:pPr>
            <a:r>
              <a:rPr dirty="0"/>
              <a:t>Literature Review</a:t>
            </a:r>
          </a:p>
          <a:p>
            <a:pPr algn="l" defTabSz="587022">
              <a:lnSpc>
                <a:spcPct val="120000"/>
              </a:lnSpc>
              <a:defRPr sz="3000"/>
            </a:pPr>
            <a:r>
              <a:rPr dirty="0"/>
              <a:t>Methodology</a:t>
            </a:r>
          </a:p>
          <a:p>
            <a:pPr algn="l" defTabSz="587022">
              <a:lnSpc>
                <a:spcPct val="120000"/>
              </a:lnSpc>
              <a:defRPr sz="3000"/>
            </a:pPr>
            <a:r>
              <a:rPr dirty="0"/>
              <a:t>Results</a:t>
            </a:r>
          </a:p>
          <a:p>
            <a:pPr algn="l" defTabSz="587022">
              <a:lnSpc>
                <a:spcPct val="120000"/>
              </a:lnSpc>
              <a:defRPr sz="3000"/>
            </a:pPr>
            <a:r>
              <a:rPr dirty="0"/>
              <a:t>Future Research</a:t>
            </a:r>
          </a:p>
          <a:p>
            <a:pPr algn="l" defTabSz="587022">
              <a:lnSpc>
                <a:spcPct val="120000"/>
              </a:lnSpc>
              <a:defRPr sz="3000"/>
            </a:pPr>
            <a:r>
              <a:rPr dirty="0"/>
              <a:t>Conclusion</a:t>
            </a:r>
          </a:p>
        </p:txBody>
      </p:sp>
      <p:sp>
        <p:nvSpPr>
          <p:cNvPr id="163" name="1…"/>
          <p:cNvSpPr txBox="1"/>
          <p:nvPr/>
        </p:nvSpPr>
        <p:spPr>
          <a:xfrm>
            <a:off x="11632267" y="3357893"/>
            <a:ext cx="661549" cy="399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587022">
              <a:lnSpc>
                <a:spcPct val="120000"/>
              </a:lnSpc>
              <a:defRPr sz="3000"/>
            </a:pPr>
            <a:r>
              <a:t>1</a:t>
            </a:r>
          </a:p>
          <a:p>
            <a:pPr defTabSz="587022">
              <a:lnSpc>
                <a:spcPct val="120000"/>
              </a:lnSpc>
              <a:defRPr sz="3000"/>
            </a:pPr>
            <a:r>
              <a:t>2</a:t>
            </a:r>
          </a:p>
          <a:p>
            <a:pPr defTabSz="587022">
              <a:lnSpc>
                <a:spcPct val="120000"/>
              </a:lnSpc>
              <a:defRPr sz="3000"/>
            </a:pPr>
            <a:r>
              <a:t>3</a:t>
            </a:r>
          </a:p>
          <a:p>
            <a:pPr defTabSz="587022">
              <a:lnSpc>
                <a:spcPct val="120000"/>
              </a:lnSpc>
              <a:defRPr sz="3000"/>
            </a:pPr>
            <a:r>
              <a:t>4</a:t>
            </a:r>
          </a:p>
          <a:p>
            <a:pPr defTabSz="587022">
              <a:lnSpc>
                <a:spcPct val="120000"/>
              </a:lnSpc>
              <a:defRPr sz="3000"/>
            </a:pPr>
            <a:r>
              <a:t>5</a:t>
            </a:r>
          </a:p>
          <a:p>
            <a:pPr defTabSz="587022">
              <a:lnSpc>
                <a:spcPct val="120000"/>
              </a:lnSpc>
              <a:defRPr sz="3000"/>
            </a:pPr>
            <a:r>
              <a:t>9</a:t>
            </a:r>
          </a:p>
          <a:p>
            <a:pPr defTabSz="587022">
              <a:lnSpc>
                <a:spcPct val="120000"/>
              </a:lnSpc>
              <a:defRPr sz="3000"/>
            </a:pPr>
            <a:r>
              <a:t>10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aper Introduction"/>
          <p:cNvSpPr txBox="1">
            <a:spLocks noGrp="1"/>
          </p:cNvSpPr>
          <p:nvPr>
            <p:ph type="ctrTitle"/>
          </p:nvPr>
        </p:nvSpPr>
        <p:spPr>
          <a:xfrm>
            <a:off x="697871" y="350354"/>
            <a:ext cx="11609058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Paper Introduction</a:t>
            </a:r>
          </a:p>
        </p:txBody>
      </p:sp>
      <p:sp>
        <p:nvSpPr>
          <p:cNvPr id="166" name="Line"/>
          <p:cNvSpPr/>
          <p:nvPr/>
        </p:nvSpPr>
        <p:spPr>
          <a:xfrm>
            <a:off x="769643" y="1661769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7" name="Page 1"/>
          <p:cNvSpPr txBox="1"/>
          <p:nvPr/>
        </p:nvSpPr>
        <p:spPr>
          <a:xfrm>
            <a:off x="11046638" y="698401"/>
            <a:ext cx="1343626" cy="106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defRPr sz="2500" spc="-5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Page 1</a:t>
            </a:r>
          </a:p>
        </p:txBody>
      </p:sp>
      <p:sp>
        <p:nvSpPr>
          <p:cNvPr id="168" name="Data Mining Privacy Preserving: Research Agenda…"/>
          <p:cNvSpPr txBox="1"/>
          <p:nvPr/>
        </p:nvSpPr>
        <p:spPr>
          <a:xfrm>
            <a:off x="698499" y="1956422"/>
            <a:ext cx="11607802" cy="2067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 defTabSz="587022">
              <a:lnSpc>
                <a:spcPct val="150000"/>
              </a:lnSpc>
              <a:defRPr sz="3000"/>
            </a:pPr>
            <a:r>
              <a:t>Data Mining Privacy Preserving: Research Agenda</a:t>
            </a:r>
          </a:p>
          <a:p>
            <a:pPr algn="l" defTabSz="587022">
              <a:lnSpc>
                <a:spcPct val="150000"/>
              </a:lnSpc>
              <a:defRPr sz="1500"/>
            </a:pPr>
            <a:r>
              <a:t>Inda Kreso, Amra Kapo &amp; Lejla Turulja</a:t>
            </a:r>
          </a:p>
          <a:p>
            <a:pPr algn="l" defTabSz="587022">
              <a:lnSpc>
                <a:spcPct val="150000"/>
              </a:lnSpc>
              <a:defRPr sz="1500"/>
            </a:pPr>
            <a:r>
              <a:t>Wiley, WIREs: Data Mining and Knowledge Discovery</a:t>
            </a:r>
          </a:p>
          <a:p>
            <a:pPr algn="l" defTabSz="587022">
              <a:lnSpc>
                <a:spcPct val="150000"/>
              </a:lnSpc>
              <a:defRPr sz="1500"/>
            </a:pPr>
            <a:r>
              <a:t>DOI: 10.1002/widm.1392</a:t>
            </a:r>
          </a:p>
          <a:p>
            <a:pPr algn="l" defTabSz="587022">
              <a:lnSpc>
                <a:spcPct val="150000"/>
              </a:lnSpc>
              <a:defRPr sz="1500"/>
            </a:pPr>
            <a:r>
              <a:t>Accepted: 27 August 2020</a:t>
            </a:r>
          </a:p>
        </p:txBody>
      </p:sp>
      <p:sp>
        <p:nvSpPr>
          <p:cNvPr id="169" name="Objectives:…"/>
          <p:cNvSpPr txBox="1"/>
          <p:nvPr/>
        </p:nvSpPr>
        <p:spPr>
          <a:xfrm>
            <a:off x="698499" y="4185982"/>
            <a:ext cx="11607802" cy="4873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 defTabSz="587022">
              <a:lnSpc>
                <a:spcPct val="150000"/>
              </a:lnSpc>
              <a:defRPr sz="2000" b="1"/>
            </a:pPr>
            <a:r>
              <a:t>Objectives:</a:t>
            </a:r>
          </a:p>
          <a:p>
            <a:pPr marL="254000" indent="-254000" algn="l" defTabSz="587022">
              <a:lnSpc>
                <a:spcPct val="150000"/>
              </a:lnSpc>
              <a:buSzPct val="123000"/>
              <a:buChar char="•"/>
              <a:defRPr sz="2000"/>
            </a:pPr>
            <a:r>
              <a:t>To identify the current trends, techniques and methods that are used in Privacy Preserving Data Mining (PPDM)</a:t>
            </a:r>
          </a:p>
          <a:p>
            <a:pPr marL="254000" indent="-254000" algn="l" defTabSz="587022">
              <a:lnSpc>
                <a:spcPct val="150000"/>
              </a:lnSpc>
              <a:buSzPct val="123000"/>
              <a:buChar char="•"/>
              <a:defRPr sz="2000"/>
            </a:pPr>
            <a:r>
              <a:t>To make a clear and precise classifications of these findings</a:t>
            </a:r>
          </a:p>
          <a:p>
            <a:pPr marL="254000" indent="-254000" algn="l" defTabSz="587022">
              <a:lnSpc>
                <a:spcPct val="150000"/>
              </a:lnSpc>
              <a:buSzPct val="123000"/>
              <a:buChar char="•"/>
              <a:defRPr sz="2000"/>
            </a:pPr>
            <a:r>
              <a:t>To propose a methodology of doing Privacy Preserving Data Mining (PPDM)</a:t>
            </a:r>
          </a:p>
          <a:p>
            <a:pPr marL="254000" indent="-254000" algn="l" defTabSz="587022">
              <a:lnSpc>
                <a:spcPct val="150000"/>
              </a:lnSpc>
              <a:buSzPct val="123000"/>
              <a:buChar char="•"/>
              <a:defRPr sz="2000"/>
            </a:pPr>
            <a:r>
              <a:t>To discuss about future research and make conclusion</a:t>
            </a:r>
          </a:p>
          <a:p>
            <a:pPr algn="l" defTabSz="587022">
              <a:lnSpc>
                <a:spcPct val="150000"/>
              </a:lnSpc>
              <a:defRPr sz="2000"/>
            </a:pPr>
            <a:r>
              <a:rPr b="1"/>
              <a:t>Keywords:</a:t>
            </a:r>
            <a:r>
              <a:t> </a:t>
            </a:r>
          </a:p>
          <a:p>
            <a:pPr algn="l" defTabSz="587022">
              <a:lnSpc>
                <a:spcPct val="150000"/>
              </a:lnSpc>
              <a:defRPr sz="2000"/>
            </a:pPr>
            <a:r>
              <a:t>bibliometric analysis, data mining, privacy preserving data mining, privacy preserving methods, privacy preserving techniques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hy PPDM?"/>
          <p:cNvSpPr txBox="1">
            <a:spLocks noGrp="1"/>
          </p:cNvSpPr>
          <p:nvPr>
            <p:ph type="ctrTitle"/>
          </p:nvPr>
        </p:nvSpPr>
        <p:spPr>
          <a:xfrm>
            <a:off x="697871" y="350354"/>
            <a:ext cx="11609058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Why PPDM?</a:t>
            </a:r>
          </a:p>
        </p:txBody>
      </p:sp>
      <p:sp>
        <p:nvSpPr>
          <p:cNvPr id="172" name="Line"/>
          <p:cNvSpPr/>
          <p:nvPr/>
        </p:nvSpPr>
        <p:spPr>
          <a:xfrm>
            <a:off x="769643" y="1661769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3" name="Page 2"/>
          <p:cNvSpPr txBox="1"/>
          <p:nvPr/>
        </p:nvSpPr>
        <p:spPr>
          <a:xfrm>
            <a:off x="11046638" y="698401"/>
            <a:ext cx="1343626" cy="106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defRPr sz="2500" spc="-5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Page 2</a:t>
            </a:r>
          </a:p>
        </p:txBody>
      </p:sp>
      <p:sp>
        <p:nvSpPr>
          <p:cNvPr id="174" name="To protect individual privacy in the process of data mining…"/>
          <p:cNvSpPr txBox="1"/>
          <p:nvPr/>
        </p:nvSpPr>
        <p:spPr>
          <a:xfrm>
            <a:off x="698499" y="1956422"/>
            <a:ext cx="11607802" cy="3002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381000" indent="-381000" algn="l" defTabSz="587022">
              <a:lnSpc>
                <a:spcPct val="150000"/>
              </a:lnSpc>
              <a:buSzPct val="123000"/>
              <a:buChar char="•"/>
              <a:defRPr sz="3000"/>
            </a:pPr>
            <a:r>
              <a:t>To protect individual privacy in the process of data mining</a:t>
            </a:r>
          </a:p>
          <a:p>
            <a:pPr marL="381000" indent="-381000" algn="l" defTabSz="587022">
              <a:lnSpc>
                <a:spcPct val="150000"/>
              </a:lnSpc>
              <a:buSzPct val="123000"/>
              <a:buChar char="•"/>
              <a:defRPr sz="3000"/>
            </a:pPr>
            <a:r>
              <a:t>To remove unwanted data for doing data analysis</a:t>
            </a:r>
          </a:p>
          <a:p>
            <a:pPr marL="381000" indent="-381000" algn="l" defTabSz="587022">
              <a:lnSpc>
                <a:spcPct val="150000"/>
              </a:lnSpc>
              <a:buSzPct val="123000"/>
              <a:buChar char="•"/>
              <a:defRPr sz="3000"/>
            </a:pPr>
            <a:r>
              <a:t>To provide a clear tatic to avoid leaking sensitive personal information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terature Review"/>
          <p:cNvSpPr txBox="1">
            <a:spLocks noGrp="1"/>
          </p:cNvSpPr>
          <p:nvPr>
            <p:ph type="ctrTitle"/>
          </p:nvPr>
        </p:nvSpPr>
        <p:spPr>
          <a:xfrm>
            <a:off x="697871" y="350354"/>
            <a:ext cx="11609058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Literature Review</a:t>
            </a:r>
          </a:p>
        </p:txBody>
      </p:sp>
      <p:sp>
        <p:nvSpPr>
          <p:cNvPr id="177" name="Line"/>
          <p:cNvSpPr/>
          <p:nvPr/>
        </p:nvSpPr>
        <p:spPr>
          <a:xfrm>
            <a:off x="769643" y="1661769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8" name="Page 3"/>
          <p:cNvSpPr txBox="1"/>
          <p:nvPr/>
        </p:nvSpPr>
        <p:spPr>
          <a:xfrm>
            <a:off x="11046638" y="698401"/>
            <a:ext cx="1343626" cy="106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defRPr sz="2500" spc="-5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Page 3</a:t>
            </a:r>
          </a:p>
        </p:txBody>
      </p:sp>
      <p:sp>
        <p:nvSpPr>
          <p:cNvPr id="179" name="Privacy-preserving Data Mining…"/>
          <p:cNvSpPr txBox="1"/>
          <p:nvPr/>
        </p:nvSpPr>
        <p:spPr>
          <a:xfrm>
            <a:off x="698499" y="1956422"/>
            <a:ext cx="11607802" cy="4501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533400" indent="-533400" algn="l" defTabSz="587022">
              <a:lnSpc>
                <a:spcPct val="150000"/>
              </a:lnSpc>
              <a:buSzPct val="100000"/>
              <a:buAutoNum type="arabicPeriod"/>
              <a:defRPr sz="3000"/>
            </a:pPr>
            <a:r>
              <a:t>Privacy-preserving Data Mining</a:t>
            </a:r>
          </a:p>
          <a:p>
            <a:pPr marL="762000" lvl="1" indent="-381000" algn="l" defTabSz="587022">
              <a:lnSpc>
                <a:spcPct val="150000"/>
              </a:lnSpc>
              <a:buSzPct val="123000"/>
              <a:buChar char="‣"/>
              <a:defRPr sz="3000"/>
            </a:pPr>
            <a:r>
              <a:t>Introducing the definition and reason of having PPDM</a:t>
            </a:r>
          </a:p>
          <a:p>
            <a:pPr marL="762000" lvl="1" indent="-381000" algn="l" defTabSz="587022">
              <a:lnSpc>
                <a:spcPct val="150000"/>
              </a:lnSpc>
              <a:buSzPct val="123000"/>
              <a:buChar char="‣"/>
              <a:defRPr sz="3000"/>
            </a:pPr>
            <a:r>
              <a:t>Showing the needs and the importances of doing PPDM</a:t>
            </a:r>
          </a:p>
          <a:p>
            <a:pPr marL="533400" indent="-533400" algn="l" defTabSz="587022">
              <a:lnSpc>
                <a:spcPct val="150000"/>
              </a:lnSpc>
              <a:buSzPct val="100000"/>
              <a:buAutoNum type="arabicPeriod"/>
              <a:defRPr sz="3000"/>
            </a:pPr>
            <a:r>
              <a:t>Techniques and Methods</a:t>
            </a:r>
          </a:p>
          <a:p>
            <a:pPr marL="762000" lvl="1" indent="-381000" algn="l" defTabSz="587022">
              <a:lnSpc>
                <a:spcPct val="150000"/>
              </a:lnSpc>
              <a:buSzPct val="123000"/>
              <a:buChar char="‣"/>
              <a:defRPr sz="3000"/>
            </a:pPr>
            <a:r>
              <a:t>Showing various tools and techniques using for PPDM</a:t>
            </a:r>
          </a:p>
          <a:p>
            <a:pPr marL="762000" lvl="1" indent="-381000" algn="l" defTabSz="587022">
              <a:lnSpc>
                <a:spcPct val="150000"/>
              </a:lnSpc>
              <a:buSzPct val="123000"/>
              <a:buChar char="‣"/>
              <a:defRPr sz="3000"/>
            </a:pPr>
            <a:r>
              <a:t>Discussing on the details of flows of PPDM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ethodology"/>
          <p:cNvSpPr txBox="1">
            <a:spLocks noGrp="1"/>
          </p:cNvSpPr>
          <p:nvPr>
            <p:ph type="ctrTitle"/>
          </p:nvPr>
        </p:nvSpPr>
        <p:spPr>
          <a:xfrm>
            <a:off x="697871" y="350354"/>
            <a:ext cx="11609058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Methodology</a:t>
            </a:r>
          </a:p>
        </p:txBody>
      </p:sp>
      <p:sp>
        <p:nvSpPr>
          <p:cNvPr id="182" name="Line"/>
          <p:cNvSpPr/>
          <p:nvPr/>
        </p:nvSpPr>
        <p:spPr>
          <a:xfrm>
            <a:off x="769643" y="1661769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3" name="Page 4"/>
          <p:cNvSpPr txBox="1"/>
          <p:nvPr/>
        </p:nvSpPr>
        <p:spPr>
          <a:xfrm>
            <a:off x="11046638" y="698401"/>
            <a:ext cx="1343626" cy="106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defRPr sz="2500" spc="-5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Page 4</a:t>
            </a:r>
          </a:p>
        </p:txBody>
      </p:sp>
      <p:sp>
        <p:nvSpPr>
          <p:cNvPr id="184" name="Planning Stage…"/>
          <p:cNvSpPr txBox="1"/>
          <p:nvPr/>
        </p:nvSpPr>
        <p:spPr>
          <a:xfrm>
            <a:off x="698499" y="1956422"/>
            <a:ext cx="11607802" cy="735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marL="533400" indent="-533400" algn="l" defTabSz="587022">
              <a:lnSpc>
                <a:spcPct val="150000"/>
              </a:lnSpc>
              <a:buSzPct val="100000"/>
              <a:buAutoNum type="arabicPeriod"/>
              <a:defRPr sz="3000"/>
            </a:pPr>
            <a:r>
              <a:t>Planning Stage</a:t>
            </a:r>
          </a:p>
          <a:p>
            <a:pPr marL="762000" lvl="1" indent="-381000" algn="l" defTabSz="587022">
              <a:lnSpc>
                <a:spcPct val="150000"/>
              </a:lnSpc>
              <a:buSzPct val="123000"/>
              <a:buChar char="‣"/>
              <a:defRPr sz="2500"/>
            </a:pPr>
            <a:r>
              <a:t>Identify the need of the systematic review</a:t>
            </a:r>
          </a:p>
          <a:p>
            <a:pPr marL="762000" lvl="1" indent="-381000" algn="l" defTabSz="587022">
              <a:lnSpc>
                <a:spcPct val="150000"/>
              </a:lnSpc>
              <a:buSzPct val="123000"/>
              <a:buChar char="‣"/>
              <a:defRPr sz="2500"/>
            </a:pPr>
            <a:r>
              <a:t>Develop review protocol</a:t>
            </a:r>
          </a:p>
          <a:p>
            <a:pPr marL="762000" lvl="1" indent="-381000" algn="l" defTabSz="587022">
              <a:lnSpc>
                <a:spcPct val="150000"/>
              </a:lnSpc>
              <a:buSzPct val="123000"/>
              <a:buChar char="‣"/>
              <a:defRPr sz="2500"/>
            </a:pPr>
            <a:r>
              <a:t>Evaluate review protocol</a:t>
            </a:r>
          </a:p>
          <a:p>
            <a:pPr marL="533400" indent="-533400" algn="l" defTabSz="587022">
              <a:lnSpc>
                <a:spcPct val="150000"/>
              </a:lnSpc>
              <a:buSzPct val="100000"/>
              <a:buAutoNum type="arabicPeriod"/>
              <a:defRPr sz="3000"/>
            </a:pPr>
            <a:r>
              <a:t>Conducting Stage</a:t>
            </a:r>
          </a:p>
          <a:p>
            <a:pPr marL="762000" lvl="1" indent="-381000" algn="l" defTabSz="587022">
              <a:lnSpc>
                <a:spcPct val="150000"/>
              </a:lnSpc>
              <a:buSzPct val="123000"/>
              <a:buChar char="‣"/>
              <a:defRPr sz="2500"/>
            </a:pPr>
            <a:r>
              <a:t>Search of primary studies</a:t>
            </a:r>
          </a:p>
          <a:p>
            <a:pPr marL="762000" lvl="1" indent="-381000" algn="l" defTabSz="587022">
              <a:lnSpc>
                <a:spcPct val="150000"/>
              </a:lnSpc>
              <a:buSzPct val="123000"/>
              <a:buChar char="‣"/>
              <a:defRPr sz="2500"/>
            </a:pPr>
            <a:r>
              <a:t>Select primary studies</a:t>
            </a:r>
          </a:p>
          <a:p>
            <a:pPr marL="762000" lvl="1" indent="-381000" algn="l" defTabSz="587022">
              <a:lnSpc>
                <a:spcPct val="150000"/>
              </a:lnSpc>
              <a:buSzPct val="123000"/>
              <a:buChar char="‣"/>
              <a:defRPr sz="2500"/>
            </a:pPr>
            <a:r>
              <a:t>Extract data from primary studies</a:t>
            </a:r>
          </a:p>
          <a:p>
            <a:pPr marL="762000" lvl="1" indent="-381000" algn="l" defTabSz="587022">
              <a:lnSpc>
                <a:spcPct val="150000"/>
              </a:lnSpc>
              <a:buSzPct val="123000"/>
              <a:buChar char="‣"/>
              <a:defRPr sz="2500"/>
            </a:pPr>
            <a:r>
              <a:t>Assess quality of primary studies</a:t>
            </a:r>
          </a:p>
          <a:p>
            <a:pPr marL="762000" lvl="1" indent="-381000" algn="l" defTabSz="587022">
              <a:lnSpc>
                <a:spcPct val="150000"/>
              </a:lnSpc>
              <a:buSzPct val="123000"/>
              <a:buChar char="‣"/>
              <a:defRPr sz="2500"/>
            </a:pPr>
            <a:r>
              <a:t>Syntheze data</a:t>
            </a:r>
          </a:p>
          <a:p>
            <a:pPr marL="444500" indent="-444500" algn="l" defTabSz="587022">
              <a:lnSpc>
                <a:spcPct val="150000"/>
              </a:lnSpc>
              <a:buSzPct val="100000"/>
              <a:buAutoNum type="arabicPeriod" startAt="3"/>
              <a:defRPr sz="3000"/>
            </a:pPr>
            <a:r>
              <a:t>Reporting Stage</a:t>
            </a:r>
          </a:p>
          <a:p>
            <a:pPr marL="698500" lvl="1" indent="-317500" algn="l" defTabSz="587022">
              <a:lnSpc>
                <a:spcPct val="150000"/>
              </a:lnSpc>
              <a:buSzPct val="123000"/>
              <a:buChar char="‣"/>
              <a:defRPr sz="2500"/>
            </a:pPr>
            <a:r>
              <a:t>Select primary studies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sults"/>
          <p:cNvSpPr txBox="1">
            <a:spLocks noGrp="1"/>
          </p:cNvSpPr>
          <p:nvPr>
            <p:ph type="ctrTitle"/>
          </p:nvPr>
        </p:nvSpPr>
        <p:spPr>
          <a:xfrm>
            <a:off x="697871" y="350354"/>
            <a:ext cx="11609058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Results</a:t>
            </a:r>
          </a:p>
        </p:txBody>
      </p:sp>
      <p:sp>
        <p:nvSpPr>
          <p:cNvPr id="187" name="Line"/>
          <p:cNvSpPr/>
          <p:nvPr/>
        </p:nvSpPr>
        <p:spPr>
          <a:xfrm>
            <a:off x="769643" y="1661769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8" name="Page 5"/>
          <p:cNvSpPr txBox="1"/>
          <p:nvPr/>
        </p:nvSpPr>
        <p:spPr>
          <a:xfrm>
            <a:off x="11046638" y="698401"/>
            <a:ext cx="1343626" cy="106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defRPr sz="2500" spc="-5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Page 5</a:t>
            </a:r>
          </a:p>
        </p:txBody>
      </p:sp>
      <p:sp>
        <p:nvSpPr>
          <p:cNvPr id="189" name="Research Trends of data mining privacy preserving concept"/>
          <p:cNvSpPr txBox="1"/>
          <p:nvPr/>
        </p:nvSpPr>
        <p:spPr>
          <a:xfrm>
            <a:off x="698499" y="1956422"/>
            <a:ext cx="11607802" cy="909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marL="533400" indent="-533400" algn="l" defTabSz="587022">
              <a:lnSpc>
                <a:spcPct val="150000"/>
              </a:lnSpc>
              <a:buSzPct val="100000"/>
              <a:buAutoNum type="arabicPeriod"/>
              <a:defRPr sz="3000"/>
            </a:lvl1pPr>
          </a:lstStyle>
          <a:p>
            <a:r>
              <a:t>Research Trends of data mining privacy preserving concept</a:t>
            </a:r>
          </a:p>
        </p:txBody>
      </p:sp>
      <p:pic>
        <p:nvPicPr>
          <p:cNvPr id="190" name="Screen Shot 2022-06-15 at 12.20.00 AM.png" descr="Screen Shot 2022-06-15 at 12.20.0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72" y="3015349"/>
            <a:ext cx="11731096" cy="464235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otal of 103 publications from 2000 to 2020"/>
          <p:cNvSpPr txBox="1"/>
          <p:nvPr/>
        </p:nvSpPr>
        <p:spPr>
          <a:xfrm>
            <a:off x="698499" y="8000607"/>
            <a:ext cx="11607802" cy="471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587022">
              <a:lnSpc>
                <a:spcPct val="150000"/>
              </a:lnSpc>
              <a:defRPr sz="2000"/>
            </a:lvl1pPr>
          </a:lstStyle>
          <a:p>
            <a:r>
              <a:t>Total of 103 publications from 2000 to 2020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sults"/>
          <p:cNvSpPr txBox="1">
            <a:spLocks noGrp="1"/>
          </p:cNvSpPr>
          <p:nvPr>
            <p:ph type="ctrTitle"/>
          </p:nvPr>
        </p:nvSpPr>
        <p:spPr>
          <a:xfrm>
            <a:off x="697871" y="350354"/>
            <a:ext cx="11609058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Results</a:t>
            </a:r>
          </a:p>
        </p:txBody>
      </p:sp>
      <p:sp>
        <p:nvSpPr>
          <p:cNvPr id="194" name="Line"/>
          <p:cNvSpPr/>
          <p:nvPr/>
        </p:nvSpPr>
        <p:spPr>
          <a:xfrm>
            <a:off x="769643" y="1661769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5" name="Page 6"/>
          <p:cNvSpPr txBox="1"/>
          <p:nvPr/>
        </p:nvSpPr>
        <p:spPr>
          <a:xfrm>
            <a:off x="11046638" y="698401"/>
            <a:ext cx="1343626" cy="106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80000"/>
              </a:lnSpc>
              <a:defRPr sz="2500" spc="-5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Page 6</a:t>
            </a:r>
          </a:p>
        </p:txBody>
      </p:sp>
      <p:sp>
        <p:nvSpPr>
          <p:cNvPr id="196" name="Research Trends of data mining privacy preserving concept"/>
          <p:cNvSpPr txBox="1"/>
          <p:nvPr/>
        </p:nvSpPr>
        <p:spPr>
          <a:xfrm>
            <a:off x="698499" y="1956422"/>
            <a:ext cx="11607802" cy="909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marL="533400" indent="-533400" algn="l" defTabSz="587022">
              <a:lnSpc>
                <a:spcPct val="150000"/>
              </a:lnSpc>
              <a:buSzPct val="100000"/>
              <a:buAutoNum type="arabicPeriod"/>
              <a:defRPr sz="3000"/>
            </a:lvl1pPr>
          </a:lstStyle>
          <a:p>
            <a:r>
              <a:t>Research Trends of data mining privacy preserving concept</a:t>
            </a:r>
          </a:p>
        </p:txBody>
      </p:sp>
      <p:sp>
        <p:nvSpPr>
          <p:cNvPr id="197" name="Clustering the most influential authors"/>
          <p:cNvSpPr txBox="1"/>
          <p:nvPr/>
        </p:nvSpPr>
        <p:spPr>
          <a:xfrm>
            <a:off x="698499" y="8627526"/>
            <a:ext cx="11607802" cy="471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587022">
              <a:lnSpc>
                <a:spcPct val="150000"/>
              </a:lnSpc>
              <a:defRPr sz="2000"/>
            </a:lvl1pPr>
          </a:lstStyle>
          <a:p>
            <a:r>
              <a:t>Clustering the most influential authors</a:t>
            </a:r>
          </a:p>
        </p:txBody>
      </p:sp>
      <p:pic>
        <p:nvPicPr>
          <p:cNvPr id="198" name="Screen Shot 2022-06-15 at 12.20.13 AM.png" descr="Screen Shot 2022-06-15 at 12.20.1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837" y="2796692"/>
            <a:ext cx="8268772" cy="5580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sults"/>
          <p:cNvSpPr txBox="1">
            <a:spLocks noGrp="1"/>
          </p:cNvSpPr>
          <p:nvPr>
            <p:ph type="ctrTitle"/>
          </p:nvPr>
        </p:nvSpPr>
        <p:spPr>
          <a:xfrm>
            <a:off x="697871" y="350354"/>
            <a:ext cx="11609058" cy="145639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0" spc="-100">
                <a:solidFill>
                  <a:schemeClr val="accent4">
                    <a:hueOff val="-476017"/>
                    <a:lumOff val="-10042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Results</a:t>
            </a:r>
          </a:p>
        </p:txBody>
      </p:sp>
      <p:sp>
        <p:nvSpPr>
          <p:cNvPr id="201" name="Line"/>
          <p:cNvSpPr/>
          <p:nvPr/>
        </p:nvSpPr>
        <p:spPr>
          <a:xfrm>
            <a:off x="769643" y="1661769"/>
            <a:ext cx="11465514" cy="1"/>
          </a:xfrm>
          <a:prstGeom prst="line">
            <a:avLst/>
          </a:prstGeom>
          <a:ln w="25400">
            <a:solidFill>
              <a:schemeClr val="accent4">
                <a:hueOff val="-476017"/>
                <a:lumOff val="-1004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2" name="Page 7"/>
          <p:cNvSpPr txBox="1"/>
          <p:nvPr/>
        </p:nvSpPr>
        <p:spPr>
          <a:xfrm>
            <a:off x="10919638" y="698401"/>
            <a:ext cx="1343626" cy="1065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r">
              <a:lnSpc>
                <a:spcPct val="80000"/>
              </a:lnSpc>
              <a:defRPr sz="2500" spc="-5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Page 7</a:t>
            </a:r>
          </a:p>
        </p:txBody>
      </p:sp>
      <p:sp>
        <p:nvSpPr>
          <p:cNvPr id="203" name="Document co-citation analysis"/>
          <p:cNvSpPr txBox="1"/>
          <p:nvPr/>
        </p:nvSpPr>
        <p:spPr>
          <a:xfrm>
            <a:off x="698499" y="1956422"/>
            <a:ext cx="11607802" cy="909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marL="533400" indent="-533400" algn="l" defTabSz="587022">
              <a:lnSpc>
                <a:spcPct val="150000"/>
              </a:lnSpc>
              <a:buSzPct val="100000"/>
              <a:buAutoNum type="arabicPeriod" startAt="2"/>
              <a:defRPr sz="3000"/>
            </a:lvl1pPr>
          </a:lstStyle>
          <a:p>
            <a:r>
              <a:t>Document co-citation analysis</a:t>
            </a:r>
          </a:p>
        </p:txBody>
      </p:sp>
      <p:sp>
        <p:nvSpPr>
          <p:cNvPr id="204" name="Connection of the citations"/>
          <p:cNvSpPr txBox="1"/>
          <p:nvPr/>
        </p:nvSpPr>
        <p:spPr>
          <a:xfrm>
            <a:off x="698499" y="8627526"/>
            <a:ext cx="11607802" cy="471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587022">
              <a:lnSpc>
                <a:spcPct val="150000"/>
              </a:lnSpc>
              <a:defRPr sz="2000"/>
            </a:lvl1pPr>
          </a:lstStyle>
          <a:p>
            <a:r>
              <a:t>Connection of the citations</a:t>
            </a:r>
          </a:p>
        </p:txBody>
      </p:sp>
      <p:pic>
        <p:nvPicPr>
          <p:cNvPr id="205" name="Screen Shot 2022-06-15 at 12.20.24 AM.png" descr="Screen Shot 2022-06-15 at 12.20.2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78" y="2737154"/>
            <a:ext cx="10335773" cy="5606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Macintosh PowerPoint</Application>
  <PresentationFormat>Custom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Helvetica Neue</vt:lpstr>
      <vt:lpstr>Helvetica Neue Light</vt:lpstr>
      <vt:lpstr>Helvetica Neue Medium</vt:lpstr>
      <vt:lpstr>21_BasicWhite</vt:lpstr>
      <vt:lpstr>Paper Review</vt:lpstr>
      <vt:lpstr>Table of Content</vt:lpstr>
      <vt:lpstr>Paper Introduction</vt:lpstr>
      <vt:lpstr>Why PPDM?</vt:lpstr>
      <vt:lpstr>Literature Review</vt:lpstr>
      <vt:lpstr>Methodology</vt:lpstr>
      <vt:lpstr>Results</vt:lpstr>
      <vt:lpstr>Results</vt:lpstr>
      <vt:lpstr>Results</vt:lpstr>
      <vt:lpstr>Results</vt:lpstr>
      <vt:lpstr>Results</vt:lpstr>
      <vt:lpstr>Results</vt:lpstr>
      <vt:lpstr>Future Research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Review</dc:title>
  <cp:lastModifiedBy>Veyseng Choeng</cp:lastModifiedBy>
  <cp:revision>1</cp:revision>
  <dcterms:modified xsi:type="dcterms:W3CDTF">2022-06-15T03:03:30Z</dcterms:modified>
</cp:coreProperties>
</file>