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2" r:id="rId3"/>
    <p:sldId id="264" r:id="rId4"/>
    <p:sldId id="265" r:id="rId5"/>
    <p:sldId id="283" r:id="rId6"/>
    <p:sldId id="270" r:id="rId7"/>
    <p:sldId id="271" r:id="rId8"/>
    <p:sldId id="273" r:id="rId9"/>
    <p:sldId id="274" r:id="rId10"/>
    <p:sldId id="275" r:id="rId11"/>
    <p:sldId id="276" r:id="rId12"/>
    <p:sldId id="277" r:id="rId13"/>
    <p:sldId id="279" r:id="rId14"/>
    <p:sldId id="278" r:id="rId15"/>
    <p:sldId id="281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A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BADB41-3C11-46AD-B305-67A398AC15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77350F-FA72-437E-95B9-238ADAD0B4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7EDB5-DF33-4E3C-A587-4F880793746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2FECF-A71D-4A31-8706-7C9A908373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BFC7F-CD86-46DE-9D57-A3EAB5C6A7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9BC4B-0867-476D-8FF1-41032D376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407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276FE-642F-4B59-BC1B-7F0DBCDDA3A7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7D41D-1950-4868-AA13-E92FF1516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25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865" y="2470246"/>
            <a:ext cx="10986983" cy="2307135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865" y="4777380"/>
            <a:ext cx="10986983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A86EF3-AD74-4887-83F0-3CED9AB9EF05}"/>
              </a:ext>
            </a:extLst>
          </p:cNvPr>
          <p:cNvCxnSpPr>
            <a:cxnSpLocks/>
          </p:cNvCxnSpPr>
          <p:nvPr userDrawn="1"/>
        </p:nvCxnSpPr>
        <p:spPr>
          <a:xfrm>
            <a:off x="0" y="1514905"/>
            <a:ext cx="1219200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Google Shape;57;p13">
            <a:extLst>
              <a:ext uri="{FF2B5EF4-FFF2-40B4-BE49-F238E27FC236}">
                <a16:creationId xmlns:a16="http://schemas.microsoft.com/office/drawing/2014/main" id="{E7123ED5-BEE5-4623-AEFD-08560ABD61C9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2665" y="91214"/>
            <a:ext cx="1284825" cy="125847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6;p13">
            <a:extLst>
              <a:ext uri="{FF2B5EF4-FFF2-40B4-BE49-F238E27FC236}">
                <a16:creationId xmlns:a16="http://schemas.microsoft.com/office/drawing/2014/main" id="{61FC6BB6-486A-417F-8CED-9D48028F90C4}"/>
              </a:ext>
            </a:extLst>
          </p:cNvPr>
          <p:cNvSpPr txBox="1">
            <a:spLocks/>
          </p:cNvSpPr>
          <p:nvPr userDrawn="1"/>
        </p:nvSpPr>
        <p:spPr>
          <a:xfrm>
            <a:off x="2198690" y="314252"/>
            <a:ext cx="9702158" cy="812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4800" b="1" dirty="0">
                <a:solidFill>
                  <a:srgbClr val="4A7A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Cambodia of Technology</a:t>
            </a:r>
          </a:p>
        </p:txBody>
      </p:sp>
    </p:spTree>
    <p:extLst>
      <p:ext uri="{BB962C8B-B14F-4D97-AF65-F5344CB8AC3E}">
        <p14:creationId xmlns:p14="http://schemas.microsoft.com/office/powerpoint/2010/main" val="575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87A66-9707-495C-A9DA-CD6D9B9A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B71356-0F67-4958-B5DC-D5C5D017D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8F218-B945-41B6-A393-F6B70AF6B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1A478-4436-4BA0-8F35-66300773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EF68-7794-48D2-AD4B-0223A824EAAB}" type="datetime1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08C7E-941C-4DEE-A4AE-8EE0F703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E96E4-6E09-46DC-99F7-87CDD3E77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5575-23E1-43A1-B276-299541619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7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C10B-9378-49B9-A1AE-335B722FF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F875B-3D1E-44FD-BB10-A6DF4F0BD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24FCC-9074-453D-9D17-BB7D2F0F6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5A7A-2564-4988-BFB1-10217331652B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0B7A2-95E0-4B04-80FF-C4A8D3211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557A6-5F4F-41EB-BDB1-7F918A67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5575-23E1-43A1-B276-299541619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89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C160CF-90FC-44A3-9391-E43375871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5F573-F168-4B47-8328-89F12159E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970B2-45EF-4CD5-A842-89992405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3B74-A839-46C1-BA2F-CC40D2223F97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216D-DDAF-4623-9ABF-6A1CFF6FF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49AB5-CA35-4374-BD2C-F5D199E01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5575-23E1-43A1-B276-299541619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28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3700-EF79-42B1-8EE8-2CA56A0C8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910" y="858760"/>
            <a:ext cx="11122926" cy="955526"/>
          </a:xfrm>
        </p:spPr>
        <p:txBody>
          <a:bodyPr anchor="ctr" anchorCtr="0">
            <a:noAutofit/>
          </a:bodyPr>
          <a:lstStyle>
            <a:lvl1pPr algn="l">
              <a:defRPr sz="35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76BC3-C179-4142-BF6A-DBB9EA191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910" y="1892658"/>
            <a:ext cx="11122926" cy="4282941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92E18-58A3-4AC9-8F3A-1EA032C8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799F-949D-4614-89DD-D59CF424324A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C0744-5FE9-4DB6-A32F-0AD044145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A91E5-CF6B-44AD-B184-F1B6DE1C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5575-23E1-43A1-B276-299541619D2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1A805A-A2C0-4BA7-865C-6EA96CBE1587}"/>
              </a:ext>
            </a:extLst>
          </p:cNvPr>
          <p:cNvCxnSpPr>
            <a:cxnSpLocks/>
          </p:cNvCxnSpPr>
          <p:nvPr userDrawn="1"/>
        </p:nvCxnSpPr>
        <p:spPr>
          <a:xfrm>
            <a:off x="545910" y="682399"/>
            <a:ext cx="11122926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9EF5B0-9D87-4179-B3CA-9320AA9CBA48}"/>
              </a:ext>
            </a:extLst>
          </p:cNvPr>
          <p:cNvCxnSpPr>
            <a:cxnSpLocks/>
          </p:cNvCxnSpPr>
          <p:nvPr userDrawn="1"/>
        </p:nvCxnSpPr>
        <p:spPr>
          <a:xfrm>
            <a:off x="545910" y="6277977"/>
            <a:ext cx="111229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oogle Shape;57;p13">
            <a:extLst>
              <a:ext uri="{FF2B5EF4-FFF2-40B4-BE49-F238E27FC236}">
                <a16:creationId xmlns:a16="http://schemas.microsoft.com/office/drawing/2014/main" id="{973D4EFA-E733-46F5-9E6E-8F7D263A4CD8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910" y="13648"/>
            <a:ext cx="628338" cy="61545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1889F7-095A-43F0-9253-F35D07A717EF}"/>
              </a:ext>
            </a:extLst>
          </p:cNvPr>
          <p:cNvSpPr txBox="1"/>
          <p:nvPr userDrawn="1"/>
        </p:nvSpPr>
        <p:spPr>
          <a:xfrm>
            <a:off x="1174248" y="136708"/>
            <a:ext cx="3807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4A7A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Cambodia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22046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B239-C3CF-4531-88F0-0C870BEA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DAFFA-0ED5-4483-8CB5-C02D0582F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332DA-64BB-4BD5-B9D5-A8C07220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AB92-3209-4820-BA53-ADBE5CB61299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5859-BC35-4E38-86CF-7D3D51576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10B74-FCA9-459A-95C8-9A3D38A53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5575-23E1-43A1-B276-299541619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4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9867-6127-4F90-8587-AB326D16A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6E9EF-A8C4-4418-AF9D-97F47CDD8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60507-A13B-4DA7-AFDB-C94A201F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EF7C3-36DC-4BBA-B084-F46D864686E1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C436A-ADD7-483C-9BF0-A6CBA72B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51A57-B214-498B-9F2F-96C64704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5575-23E1-43A1-B276-299541619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5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C10F-6710-4232-84BA-877F3928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ED3EA-A22E-416F-A22E-E12F4046F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83B5E-0A2B-44EA-A7F6-5ADF6CC8E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7FF69-7A48-4429-AFC1-2198B5D8B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B266F-E725-4FDD-A4A8-BF5C72DE28FB}" type="datetime1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CD599-8EAA-4CD8-AEA0-1C7441847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F8136-885C-4B40-9CFA-98A894BF3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5575-23E1-43A1-B276-299541619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6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505D-1B15-4F67-97AF-4C5074FBF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DCF61-1509-497F-852F-CB9117867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51C7F-AD57-496F-8E67-4BBC3415A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57565F-7EA1-490D-AF62-65A519AE1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12A5C1-E23B-4252-B0A6-71FFD9BCA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4C902-1D8A-4C0A-AEF2-39BFDE8D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EA92-3426-4E8B-989B-E6F38BEAA51D}" type="datetime1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22DB33-F924-4679-A37D-6114B692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8E8C74-30A4-494A-8179-73023F55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5575-23E1-43A1-B276-299541619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DD8C-1CDC-4963-A1FF-9DE70A202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1A052-FDAF-48E9-9D61-0C7ED554B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07EE-7126-49A7-86C4-D8E7689FDC8E}" type="datetime1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31012-99D1-4797-A2F7-51E23761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83979-0BDE-46F3-88B2-19E60DBA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5575-23E1-43A1-B276-299541619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0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48DC37-902C-4367-9A45-3060ACDA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357A-797E-4850-B420-096388F14CD0}" type="datetime1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47E14E-41D4-4378-B523-5EB17FE4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EA2E1-23E7-4848-81EE-8316CD39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5575-23E1-43A1-B276-299541619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3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025A7-2824-437C-A4AC-55EC91C6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8FDA7-8EAE-4831-8E66-58A257D8B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C5F3A-960B-48FE-88D2-100012AEC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2E4F6-05B1-46BF-8861-0430D331B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C09B-F425-4E38-A1FF-08FCED75FFA8}" type="datetime1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AD4C3-62BD-4544-80B1-C8F115854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93C6A-FD64-452C-A9D4-887F3D1A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5575-23E1-43A1-B276-299541619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C5B7DD-FD99-4872-A288-602504E18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0C56F-7AA7-407F-AC36-E08E7BCB2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9777C-5E7D-40E3-A64F-2433C47DD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29756-17B2-40F2-9806-25EFC0494FE6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E290E-294D-4F85-97BF-2A4A01347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25A07-8CB3-4F6E-A674-B39568450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C5575-23E1-43A1-B276-299541619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9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forge.net/projects/pentaho/files/Data%20Integrati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itachivantara.com/en-us/products/big-data-integration-analytic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ED62998-14B4-48CC-A0F4-C8D3BEF59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582" y="1731819"/>
            <a:ext cx="9809019" cy="3990108"/>
          </a:xfrm>
        </p:spPr>
        <p:txBody>
          <a:bodyPr>
            <a:noAutofit/>
          </a:bodyPr>
          <a:lstStyle/>
          <a:p>
            <a:pPr marL="0" lvl="0" indent="0" algn="l" rtl="0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cap="none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Subject: DATA MINING</a:t>
            </a:r>
          </a:p>
          <a:p>
            <a:pPr marL="0" lvl="0" indent="0" algn="l" rtl="0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cap="none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Lecturer: </a:t>
            </a:r>
            <a:r>
              <a:rPr lang="en-US" sz="3500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Dr.</a:t>
            </a:r>
            <a:r>
              <a:rPr lang="en-US" sz="3500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PHAUK</a:t>
            </a:r>
            <a:r>
              <a:rPr lang="en-US" sz="35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Sokkhey</a:t>
            </a:r>
            <a:r>
              <a:rPr lang="en-US" sz="35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CHAN Sophal</a:t>
            </a:r>
          </a:p>
          <a:p>
            <a:pPr marL="0" lvl="0" indent="0" algn="l" rtl="0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cap="none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Class: M1 Computer Science</a:t>
            </a:r>
          </a:p>
          <a:p>
            <a:pPr marL="0" lvl="0" indent="0" algn="l" rtl="0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cap="none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Presenter: HUON Sophy</a:t>
            </a:r>
          </a:p>
          <a:p>
            <a:pPr marL="0" lvl="0" indent="0" algn="l" rtl="0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cap="none" dirty="0">
                <a:solidFill>
                  <a:schemeClr val="tx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2630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20C8-DA2F-47B7-9239-0D6EC4EA4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III. Installation (Cont.)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C7CEF-D487-4B08-AD36-03A973529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</a:rPr>
              <a:t>To install the Community Edition: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 to the Pentaho download page on </a:t>
            </a:r>
            <a:r>
              <a:rPr lang="en-US" sz="3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SourceForge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3000" b="0" i="0" u="none" strike="noStrike" dirty="0">
                <a:solidFill>
                  <a:srgbClr val="0079E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http://sourceforge.net/projects/pentaho/files/Data%20Integration/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 the contents of the compressed file to &lt;</a:t>
            </a:r>
            <a:r>
              <a:rPr lang="en-US" sz="30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PDI_Location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on your local machine.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Verify that the data-integration folder is present in &lt;</a:t>
            </a:r>
            <a:r>
              <a:rPr lang="en-US" sz="30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PDI_Location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68FD6-DC81-466F-97E7-B42F8B31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5575-23E1-43A1-B276-299541619D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54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20C8-DA2F-47B7-9239-0D6EC4EA4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III. Installation (Cont.)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C7CEF-D487-4B08-AD36-03A973529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910" y="1823383"/>
            <a:ext cx="11122926" cy="4532967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</a:rPr>
              <a:t>To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install a free trial of the Enterprise Edition: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2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 to the </a:t>
            </a:r>
            <a:r>
              <a:rPr lang="en-US" sz="2900" b="0" i="0" u="none" strike="noStrike" dirty="0">
                <a:solidFill>
                  <a:srgbClr val="0079E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Big Data Integration and Analytics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page on the Hitachi Vantara website.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2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Click </a:t>
            </a:r>
            <a:r>
              <a:rPr lang="en-US" sz="2900" b="1" i="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 YOUR 30-DAY TRIAL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2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 the contents of the compressed file to &lt;</a:t>
            </a:r>
            <a:r>
              <a:rPr lang="en-US" sz="29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PDI_Location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on your local machine.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2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 the installer and follow the installation instructions.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sz="2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Verify that the data-integration folder is present in &lt;</a:t>
            </a:r>
            <a:r>
              <a:rPr lang="en-US" sz="29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PDI_Location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marL="914400" lvl="1" indent="-457200" algn="l">
              <a:buFont typeface="+mj-lt"/>
              <a:buAutoNum type="arabicPeriod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68FD6-DC81-466F-97E7-B42F8B31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5575-23E1-43A1-B276-299541619D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95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20C8-DA2F-47B7-9239-0D6EC4EA4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IV. </a:t>
            </a:r>
            <a:r>
              <a:rPr lang="en-US" sz="3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Advantages</a:t>
            </a:r>
            <a:endParaRPr lang="en-US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C7CEF-D487-4B08-AD36-03A973529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910" y="1823383"/>
            <a:ext cx="11122926" cy="4532967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22222"/>
                </a:solidFill>
                <a:effectLst/>
              </a:rPr>
              <a:t>Pentaho BI is a very intuitive tool. With some basic concepts, you can work with it.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22222"/>
                </a:solidFill>
                <a:effectLst/>
              </a:rPr>
              <a:t>Simple and easy to use Business Intelligence tool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22222"/>
                </a:solidFill>
                <a:effectLst/>
              </a:rPr>
              <a:t>Offers a wide range of BI capabilities which includes reporting, dashboard, interactive analysis, data integration, data mining, etc.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22222"/>
                </a:solidFill>
                <a:effectLst/>
              </a:rPr>
              <a:t>Comes with a user-friendly interface and provides various tools to Retrieve data from multiple data sources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22222"/>
                </a:solidFill>
                <a:effectLst/>
              </a:rPr>
              <a:t>Offers a single package to work on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68FD6-DC81-466F-97E7-B42F8B31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5575-23E1-43A1-B276-299541619D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54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20C8-DA2F-47B7-9239-0D6EC4EA4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IV. </a:t>
            </a:r>
            <a:r>
              <a:rPr lang="en-US" sz="3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Advantages (Cont.)</a:t>
            </a:r>
            <a:endParaRPr lang="en-US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C7CEF-D487-4B08-AD36-03A973529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910" y="1823383"/>
            <a:ext cx="11122926" cy="4532967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22222"/>
                </a:solidFill>
                <a:effectLst/>
              </a:rPr>
              <a:t>Has a community edition with a lot of contributors along with Enterprise edition.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22222"/>
                </a:solidFill>
                <a:effectLst/>
              </a:rPr>
              <a:t>The capability of running on the Hadoop cluster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22222"/>
                </a:solidFill>
                <a:effectLst/>
              </a:rPr>
              <a:t>JavaScript code written in the step components can be reused in other components.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68FD6-DC81-466F-97E7-B42F8B31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5575-23E1-43A1-B276-299541619D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34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20C8-DA2F-47B7-9239-0D6EC4EA4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IV. </a:t>
            </a:r>
            <a:r>
              <a:rPr lang="en-US" sz="3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Disadvantages</a:t>
            </a:r>
            <a:endParaRPr lang="en-US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C7CEF-D487-4B08-AD36-03A973529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910" y="1823383"/>
            <a:ext cx="11122926" cy="4532967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22222"/>
                </a:solidFill>
                <a:effectLst/>
              </a:rPr>
              <a:t>The design of the interface can be weak, and there is no unified interface for all components.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22222"/>
                </a:solidFill>
                <a:effectLst/>
              </a:rPr>
              <a:t>Much slower tool evolution compared to other BI tools.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22222"/>
                </a:solidFill>
                <a:effectLst/>
              </a:rPr>
              <a:t>Pentaho Business analytics offers a limited number of components.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22222"/>
                </a:solidFill>
                <a:effectLst/>
              </a:rPr>
              <a:t>Poor community support. So, if you don’t get a working component, you need to wait till the next version is released.</a:t>
            </a:r>
            <a:endParaRPr lang="en-US" sz="29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68FD6-DC81-466F-97E7-B42F8B31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5575-23E1-43A1-B276-299541619D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99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20C8-DA2F-47B7-9239-0D6EC4EA4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V. </a:t>
            </a:r>
            <a:r>
              <a:rPr lang="en-US" sz="36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Demo</a:t>
            </a:r>
            <a:endParaRPr lang="en-US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91AA1-ED41-4F81-A571-2E8A9F17A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585913"/>
            <a:ext cx="10617390" cy="46291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68FD6-DC81-466F-97E7-B42F8B31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5575-23E1-43A1-B276-299541619D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95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B708-16BD-4BBA-80D5-68D3E5E8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9" y="1104900"/>
            <a:ext cx="9404723" cy="4648200"/>
          </a:xfrm>
        </p:spPr>
        <p:txBody>
          <a:bodyPr anchor="ctr" anchorCtr="0"/>
          <a:lstStyle/>
          <a:p>
            <a:pPr algn="ctr"/>
            <a:r>
              <a:rPr lang="en-US" sz="13800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830095-96F3-47DA-B087-A78A214EC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5575-23E1-43A1-B276-299541619D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8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D580CC-6C9C-4E00-900B-466FC8BB9638}"/>
              </a:ext>
            </a:extLst>
          </p:cNvPr>
          <p:cNvSpPr txBox="1">
            <a:spLocks/>
          </p:cNvSpPr>
          <p:nvPr/>
        </p:nvSpPr>
        <p:spPr>
          <a:xfrm>
            <a:off x="484909" y="1648696"/>
            <a:ext cx="11388757" cy="4558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</a:pPr>
            <a:endParaRPr lang="en-US" sz="5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</a:pPr>
            <a:endParaRPr lang="en-US" sz="5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</a:pPr>
            <a:r>
              <a:rPr lang="en-US" sz="54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ETL</a:t>
            </a:r>
            <a:r>
              <a:rPr lang="en-US" sz="5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Datawherehous</a:t>
            </a:r>
            <a:endParaRPr lang="en-US" sz="5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</a:pPr>
            <a:r>
              <a:rPr lang="en-US" sz="5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ts val="4000"/>
              </a:lnSpc>
            </a:pPr>
            <a:r>
              <a:rPr lang="en-US" sz="54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Using Pentaho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ECAB9-24CA-438B-8077-1B776A0A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5575-23E1-43A1-B276-299541619D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0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1CBD8A-7722-4545-988B-A182B33A555A}"/>
              </a:ext>
            </a:extLst>
          </p:cNvPr>
          <p:cNvSpPr txBox="1">
            <a:spLocks/>
          </p:cNvSpPr>
          <p:nvPr/>
        </p:nvSpPr>
        <p:spPr>
          <a:xfrm>
            <a:off x="484909" y="771379"/>
            <a:ext cx="11097491" cy="7374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Content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D580CC-6C9C-4E00-900B-466FC8BB9638}"/>
              </a:ext>
            </a:extLst>
          </p:cNvPr>
          <p:cNvSpPr txBox="1">
            <a:spLocks/>
          </p:cNvSpPr>
          <p:nvPr/>
        </p:nvSpPr>
        <p:spPr>
          <a:xfrm>
            <a:off x="484909" y="1648696"/>
            <a:ext cx="11388757" cy="4558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ts val="3500"/>
              </a:lnSpc>
              <a:buFont typeface="+mj-lt"/>
              <a:buAutoNum type="romanUcPeriod"/>
            </a:pPr>
            <a:r>
              <a:rPr lang="en-US" sz="3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Introduction (</a:t>
            </a:r>
            <a:r>
              <a:rPr lang="en-US" sz="3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ETL</a:t>
            </a:r>
            <a:r>
              <a:rPr lang="en-US" sz="3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Process)</a:t>
            </a:r>
          </a:p>
          <a:p>
            <a:pPr marL="571500" indent="-571500" algn="l">
              <a:lnSpc>
                <a:spcPts val="3500"/>
              </a:lnSpc>
              <a:buFont typeface="+mj-lt"/>
              <a:buAutoNum type="romanUcPeriod"/>
            </a:pPr>
            <a:r>
              <a:rPr lang="en-US" sz="3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Pentaho Data Integration(</a:t>
            </a:r>
            <a:r>
              <a:rPr lang="en-US" sz="3000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PDI</a:t>
            </a:r>
            <a:r>
              <a:rPr lang="en-US" sz="3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 </a:t>
            </a:r>
          </a:p>
          <a:p>
            <a:pPr marL="571500" indent="-571500" algn="l">
              <a:lnSpc>
                <a:spcPts val="3500"/>
              </a:lnSpc>
              <a:buFont typeface="+mj-lt"/>
              <a:buAutoNum type="romanUcPeriod"/>
            </a:pPr>
            <a:r>
              <a:rPr lang="en-US" sz="3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Installation</a:t>
            </a:r>
          </a:p>
          <a:p>
            <a:pPr marL="571500" indent="-571500" algn="l">
              <a:lnSpc>
                <a:spcPts val="3500"/>
              </a:lnSpc>
              <a:buFont typeface="+mj-lt"/>
              <a:buAutoNum type="romanUcPeriod"/>
            </a:pPr>
            <a:r>
              <a:rPr lang="en-US" sz="3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Advantages and Disadvantages</a:t>
            </a:r>
          </a:p>
          <a:p>
            <a:pPr marL="571500" indent="-571500" algn="l">
              <a:lnSpc>
                <a:spcPts val="3500"/>
              </a:lnSpc>
              <a:buFont typeface="+mj-lt"/>
              <a:buAutoNum type="romanUcPeriod"/>
            </a:pPr>
            <a:r>
              <a:rPr lang="en-US" sz="30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ECAB9-24CA-438B-8077-1B776A0A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5575-23E1-43A1-B276-299541619D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3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20C8-DA2F-47B7-9239-0D6EC4EA4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I.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C7CEF-D487-4B08-AD36-03A973529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lnSpc>
                <a:spcPts val="3600"/>
              </a:lnSpc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202122"/>
                </a:solidFill>
                <a:effectLst/>
              </a:rPr>
              <a:t>Pentaho</a:t>
            </a:r>
            <a:r>
              <a:rPr lang="en-US" b="0" i="0" dirty="0">
                <a:solidFill>
                  <a:srgbClr val="202122"/>
                </a:solidFill>
                <a:effectLst/>
              </a:rPr>
              <a:t> </a:t>
            </a:r>
            <a:r>
              <a:rPr lang="en-US" b="0" i="0" dirty="0">
                <a:effectLst/>
              </a:rPr>
              <a:t>is </a:t>
            </a:r>
            <a:r>
              <a:rPr lang="en-US" b="0" i="0" u="none" strike="noStrike" dirty="0">
                <a:effectLst/>
              </a:rPr>
              <a:t>business intelligence</a:t>
            </a:r>
            <a:r>
              <a:rPr lang="en-US" b="0" i="0" dirty="0">
                <a:effectLst/>
              </a:rPr>
              <a:t> (BI) software that provides </a:t>
            </a:r>
            <a:r>
              <a:rPr lang="en-US" b="0" i="0" u="none" strike="noStrike" dirty="0">
                <a:effectLst/>
              </a:rPr>
              <a:t>data integration</a:t>
            </a:r>
            <a:r>
              <a:rPr lang="en-US" b="0" i="0" dirty="0">
                <a:effectLst/>
              </a:rPr>
              <a:t>, </a:t>
            </a:r>
            <a:r>
              <a:rPr lang="en-US" b="0" i="0" u="none" strike="noStrike" dirty="0">
                <a:effectLst/>
              </a:rPr>
              <a:t>OLAP(Data Discovery </a:t>
            </a:r>
            <a:r>
              <a:rPr lang="en-US" b="0" i="0" u="none" strike="noStrike">
                <a:effectLst/>
              </a:rPr>
              <a:t>and Analysis) </a:t>
            </a:r>
            <a:r>
              <a:rPr lang="en-US" b="0" i="0" u="none" strike="noStrike" dirty="0">
                <a:effectLst/>
              </a:rPr>
              <a:t>services</a:t>
            </a:r>
            <a:r>
              <a:rPr lang="en-US" b="0" i="0" dirty="0">
                <a:effectLst/>
              </a:rPr>
              <a:t>, reporting, </a:t>
            </a:r>
            <a:r>
              <a:rPr lang="en-US" b="0" i="0" u="none" strike="noStrike" dirty="0">
                <a:effectLst/>
              </a:rPr>
              <a:t>information dashboards</a:t>
            </a:r>
            <a:r>
              <a:rPr lang="en-US" b="0" i="0" dirty="0">
                <a:effectLst/>
              </a:rPr>
              <a:t>, </a:t>
            </a:r>
            <a:r>
              <a:rPr lang="en-US" b="0" i="0" u="none" strike="noStrike" dirty="0">
                <a:effectLst/>
              </a:rPr>
              <a:t>data mining</a:t>
            </a:r>
            <a:r>
              <a:rPr lang="en-US" b="0" i="0" dirty="0">
                <a:effectLst/>
              </a:rPr>
              <a:t> and </a:t>
            </a:r>
            <a:r>
              <a:rPr lang="en-US" b="0" i="0" u="none" strike="noStrike" dirty="0">
                <a:effectLst/>
              </a:rPr>
              <a:t>extract, transform, and load</a:t>
            </a:r>
            <a:r>
              <a:rPr lang="en-US" b="0" i="0" dirty="0">
                <a:effectLst/>
              </a:rPr>
              <a:t> (</a:t>
            </a:r>
            <a:r>
              <a:rPr lang="en-US" b="0" i="0" dirty="0" err="1">
                <a:effectLst/>
              </a:rPr>
              <a:t>ETL</a:t>
            </a:r>
            <a:r>
              <a:rPr lang="en-US" b="0" i="0" dirty="0">
                <a:effectLst/>
              </a:rPr>
              <a:t>) capabilities</a:t>
            </a:r>
            <a:r>
              <a:rPr lang="en-US" dirty="0"/>
              <a:t> </a:t>
            </a:r>
            <a:r>
              <a:rPr lang="en-US" b="0" i="0" dirty="0">
                <a:effectLst/>
              </a:rPr>
              <a:t>(Wikipedia).</a:t>
            </a:r>
          </a:p>
          <a:p>
            <a:pPr marL="457200" indent="-457200">
              <a:lnSpc>
                <a:spcPts val="3600"/>
              </a:lnSpc>
              <a:buFont typeface="Wingdings" panose="05000000000000000000" pitchFamily="2" charset="2"/>
              <a:buChar char="v"/>
            </a:pPr>
            <a:r>
              <a:rPr lang="en-US" b="1" i="0" dirty="0" err="1">
                <a:solidFill>
                  <a:srgbClr val="1C1D1F"/>
                </a:solidFill>
                <a:effectLst/>
                <a:latin typeface="sf pro text"/>
              </a:rPr>
              <a:t>ETL</a:t>
            </a:r>
            <a:r>
              <a:rPr lang="en-US" b="0" i="0" dirty="0">
                <a:solidFill>
                  <a:srgbClr val="1C1D1F"/>
                </a:solidFill>
                <a:effectLst/>
                <a:latin typeface="sf pro text"/>
              </a:rPr>
              <a:t> (extract, transform, load) process is the most popular method of collecting data from multiple sources and loading it into a centralized data warehouse. </a:t>
            </a:r>
            <a:r>
              <a:rPr lang="en-US" b="0" i="0" dirty="0" err="1">
                <a:solidFill>
                  <a:srgbClr val="1C1D1F"/>
                </a:solidFill>
                <a:effectLst/>
                <a:latin typeface="sf pro text"/>
              </a:rPr>
              <a:t>ETL</a:t>
            </a:r>
            <a:r>
              <a:rPr lang="en-US" b="0" i="0" dirty="0">
                <a:solidFill>
                  <a:srgbClr val="1C1D1F"/>
                </a:solidFill>
                <a:effectLst/>
                <a:latin typeface="sf pro text"/>
              </a:rPr>
              <a:t> is an essential component of data warehousing and analytics.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68FD6-DC81-466F-97E7-B42F8B31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5575-23E1-43A1-B276-299541619D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14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20C8-DA2F-47B7-9239-0D6EC4EA4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I. Introduction (Cont.)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C7CEF-D487-4B08-AD36-03A973529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910" y="1767963"/>
            <a:ext cx="11122926" cy="4342117"/>
          </a:xfrm>
        </p:spPr>
        <p:txBody>
          <a:bodyPr/>
          <a:lstStyle/>
          <a:p>
            <a:pPr marL="457200" indent="-457200">
              <a:lnSpc>
                <a:spcPts val="3600"/>
              </a:lnSpc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222222"/>
                </a:solidFill>
                <a:effectLst/>
              </a:rPr>
              <a:t>Features of Pentaho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9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ETL</a:t>
            </a:r>
            <a:r>
              <a:rPr lang="en-US" sz="29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capabilities for business intelligence needs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9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 Designer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9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Expertise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9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Offers Side-by-side </a:t>
            </a:r>
            <a:r>
              <a:rPr lang="en-US" sz="29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subreports</a:t>
            </a:r>
            <a:endParaRPr lang="en-US" sz="29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9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Support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9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Query and Reporting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9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Offers Enhanced Functionality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9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 runtime metadata support from data sources</a:t>
            </a:r>
          </a:p>
          <a:p>
            <a:pPr marL="914400" lvl="1" indent="-457200" algn="l">
              <a:lnSpc>
                <a:spcPts val="3600"/>
              </a:lnSpc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68FD6-DC81-466F-97E7-B42F8B31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5575-23E1-43A1-B276-299541619D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20C8-DA2F-47B7-9239-0D6EC4EA4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II. Pentaho Data Integration(</a:t>
            </a:r>
            <a:r>
              <a:rPr lang="en-US" sz="3600" b="1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PDI</a:t>
            </a:r>
            <a:r>
              <a:rPr lang="en-US" sz="3600" b="1" dirty="0">
                <a:ea typeface="Verdana" panose="020B0604030504040204" pitchFamily="34" charset="0"/>
              </a:rPr>
              <a:t>)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C7CEF-D487-4B08-AD36-03A973529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lnSpc>
                <a:spcPts val="36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202122"/>
                </a:solidFill>
              </a:rPr>
              <a:t>Kettle (</a:t>
            </a:r>
            <a:r>
              <a:rPr lang="en-US" b="1" dirty="0" err="1">
                <a:solidFill>
                  <a:srgbClr val="202122"/>
                </a:solidFill>
              </a:rPr>
              <a:t>ETL</a:t>
            </a:r>
            <a:r>
              <a:rPr lang="en-US" b="1" dirty="0">
                <a:solidFill>
                  <a:srgbClr val="202122"/>
                </a:solidFill>
              </a:rPr>
              <a:t> tool)</a:t>
            </a:r>
            <a:r>
              <a:rPr lang="en-US" dirty="0">
                <a:solidFill>
                  <a:srgbClr val="202122"/>
                </a:solidFill>
              </a:rPr>
              <a:t> has been recently acquired by the Pentaho group and renamed to </a:t>
            </a:r>
            <a:r>
              <a:rPr lang="en-US" b="1" dirty="0">
                <a:solidFill>
                  <a:srgbClr val="202122"/>
                </a:solidFill>
              </a:rPr>
              <a:t>Pentaho Data Integration</a:t>
            </a:r>
            <a:r>
              <a:rPr lang="en-US" dirty="0">
                <a:solidFill>
                  <a:srgbClr val="202122"/>
                </a:solidFill>
              </a:rPr>
              <a:t>. It is a leading open-source </a:t>
            </a:r>
            <a:r>
              <a:rPr lang="en-US" dirty="0" err="1">
                <a:solidFill>
                  <a:srgbClr val="202122"/>
                </a:solidFill>
              </a:rPr>
              <a:t>ETL</a:t>
            </a:r>
            <a:r>
              <a:rPr lang="en-US" dirty="0">
                <a:solidFill>
                  <a:srgbClr val="202122"/>
                </a:solidFill>
              </a:rPr>
              <a:t> application on the market.</a:t>
            </a:r>
          </a:p>
          <a:p>
            <a:pPr marL="457200" indent="-457200">
              <a:lnSpc>
                <a:spcPts val="36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202122"/>
                </a:solidFill>
              </a:rPr>
              <a:t>Kettle</a:t>
            </a:r>
            <a:r>
              <a:rPr lang="en-US" dirty="0">
                <a:solidFill>
                  <a:srgbClr val="202122"/>
                </a:solidFill>
              </a:rPr>
              <a:t> is a set of tools and applications which allows data manipulations across multiple sources.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68FD6-DC81-466F-97E7-B42F8B31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5575-23E1-43A1-B276-299541619D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5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20C8-DA2F-47B7-9239-0D6EC4EA4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II. Pentaho Data Integration(</a:t>
            </a:r>
            <a:r>
              <a:rPr lang="en-US" sz="3200" b="1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PDI</a:t>
            </a:r>
            <a:r>
              <a:rPr lang="en-US" sz="3200" b="1" dirty="0">
                <a:ea typeface="Verdana" panose="020B0604030504040204" pitchFamily="34" charset="0"/>
              </a:rPr>
              <a:t>) </a:t>
            </a:r>
            <a:r>
              <a:rPr lang="en-US" b="1" dirty="0"/>
              <a:t>(Cont.)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C7CEF-D487-4B08-AD36-03A973529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just">
              <a:lnSpc>
                <a:spcPts val="3600"/>
              </a:lnSpc>
              <a:buFont typeface="Wingdings" panose="05000000000000000000" pitchFamily="2" charset="2"/>
              <a:buChar char="v"/>
            </a:pPr>
            <a:r>
              <a:rPr lang="en-US" dirty="0"/>
              <a:t>The main components of Pentaho Data Integration are:</a:t>
            </a:r>
          </a:p>
          <a:p>
            <a:pPr marL="914400" lvl="1" indent="-457200" algn="just">
              <a:lnSpc>
                <a:spcPts val="3600"/>
              </a:lnSpc>
              <a:buFont typeface="Wingdings" panose="05000000000000000000" pitchFamily="2" charset="2"/>
              <a:buChar char="v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Spoon</a:t>
            </a:r>
            <a:r>
              <a:rPr lang="en-US" dirty="0"/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graphical interface used to create transformations and jobs.</a:t>
            </a:r>
          </a:p>
          <a:p>
            <a:pPr marL="914400" lvl="1" indent="-457200" algn="just">
              <a:lnSpc>
                <a:spcPts val="3600"/>
              </a:lnSpc>
              <a:buFont typeface="Wingdings" panose="05000000000000000000" pitchFamily="2" charset="2"/>
              <a:buChar char="v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application dedicated to run data transformations designed in Spoon.</a:t>
            </a:r>
          </a:p>
          <a:p>
            <a:pPr marL="914400" lvl="1" indent="-457200" algn="just">
              <a:lnSpc>
                <a:spcPts val="3600"/>
              </a:lnSpc>
              <a:buFont typeface="Wingdings" panose="05000000000000000000" pitchFamily="2" charset="2"/>
              <a:buChar char="v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Kitchen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batch-style command line tool used to run jobs</a:t>
            </a:r>
          </a:p>
          <a:p>
            <a:pPr marL="914400" lvl="1" indent="-457200" algn="just">
              <a:lnSpc>
                <a:spcPts val="3600"/>
              </a:lnSpc>
              <a:buFont typeface="Wingdings" panose="05000000000000000000" pitchFamily="2" charset="2"/>
              <a:buChar char="v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web server that can be used to run jobs on remote servers.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ts val="3600"/>
              </a:lnSpc>
              <a:buFont typeface="Wingdings" panose="05000000000000000000" pitchFamily="2" charset="2"/>
              <a:buChar char="v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68FD6-DC81-466F-97E7-B42F8B31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5575-23E1-43A1-B276-299541619D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2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20C8-DA2F-47B7-9239-0D6EC4EA4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II. Pentaho Data Integration(</a:t>
            </a:r>
            <a:r>
              <a:rPr lang="en-US" sz="3200" b="1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PDI</a:t>
            </a:r>
            <a:r>
              <a:rPr lang="en-US" sz="3200" b="1" dirty="0">
                <a:ea typeface="Verdana" panose="020B0604030504040204" pitchFamily="34" charset="0"/>
              </a:rPr>
              <a:t>)</a:t>
            </a:r>
            <a:r>
              <a:rPr lang="en-US" b="1" dirty="0"/>
              <a:t> (Cont.)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C7CEF-D487-4B08-AD36-03A973529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just">
              <a:lnSpc>
                <a:spcPts val="3600"/>
              </a:lnSpc>
              <a:buFont typeface="Wingdings" panose="05000000000000000000" pitchFamily="2" charset="2"/>
              <a:buChar char="v"/>
            </a:pPr>
            <a:r>
              <a:rPr lang="en-US" dirty="0"/>
              <a:t>T</a:t>
            </a:r>
            <a:r>
              <a:rPr lang="en-US" b="0" i="0" dirty="0">
                <a:effectLst/>
              </a:rPr>
              <a:t>he data sources and supported databases in Kettle </a:t>
            </a:r>
            <a:r>
              <a:rPr lang="en-US" b="0" i="0" dirty="0" err="1">
                <a:effectLst/>
              </a:rPr>
              <a:t>ETL</a:t>
            </a:r>
            <a:r>
              <a:rPr lang="en-US" b="0" i="0" dirty="0">
                <a:effectLst/>
              </a:rPr>
              <a:t> are:</a:t>
            </a:r>
          </a:p>
          <a:p>
            <a:pPr marL="914400" lvl="1" indent="-457200" algn="just">
              <a:lnSpc>
                <a:spcPts val="3600"/>
              </a:lnSpc>
              <a:buFont typeface="Wingdings" panose="05000000000000000000" pitchFamily="2" charset="2"/>
              <a:buChar char="v"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68FD6-DC81-466F-97E7-B42F8B31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5575-23E1-43A1-B276-299541619D20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5F79B53-D4E7-4339-89BD-CC78727D2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887963"/>
              </p:ext>
            </p:extLst>
          </p:nvPr>
        </p:nvGraphicFramePr>
        <p:xfrm>
          <a:off x="845127" y="2673157"/>
          <a:ext cx="10931238" cy="33260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65619">
                  <a:extLst>
                    <a:ext uri="{9D8B030D-6E8A-4147-A177-3AD203B41FA5}">
                      <a16:colId xmlns:a16="http://schemas.microsoft.com/office/drawing/2014/main" val="1112490384"/>
                    </a:ext>
                  </a:extLst>
                </a:gridCol>
                <a:gridCol w="5465619">
                  <a:extLst>
                    <a:ext uri="{9D8B030D-6E8A-4147-A177-3AD203B41FA5}">
                      <a16:colId xmlns:a16="http://schemas.microsoft.com/office/drawing/2014/main" val="1476221054"/>
                    </a:ext>
                  </a:extLst>
                </a:gridCol>
              </a:tblGrid>
              <a:tr h="3326083">
                <a:tc>
                  <a:txBody>
                    <a:bodyPr/>
                    <a:lstStyle/>
                    <a:p>
                      <a:pPr marL="0" indent="0">
                        <a:lnSpc>
                          <a:spcPts val="27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23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Any database using ODBC on Windows</a:t>
                      </a:r>
                      <a:b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3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Oracle</a:t>
                      </a:r>
                      <a:b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3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MySQL</a:t>
                      </a:r>
                      <a:b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3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AS/400</a:t>
                      </a:r>
                      <a:b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3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MS Access</a:t>
                      </a:r>
                      <a:b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3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MS SQL Server</a:t>
                      </a:r>
                      <a:b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3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IBM DB2</a:t>
                      </a:r>
                      <a:b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3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PostgreSQL</a:t>
                      </a:r>
                      <a:b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3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3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Intersystems</a:t>
                      </a:r>
                      <a:r>
                        <a:rPr lang="en-US" sz="23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3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Caché</a:t>
                      </a:r>
                      <a:endParaRPr lang="en-US" sz="2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2700"/>
                        </a:lnSpc>
                        <a:buFontTx/>
                        <a:buNone/>
                      </a:pPr>
                      <a:r>
                        <a:rPr lang="en-US" sz="23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Informix</a:t>
                      </a:r>
                      <a:b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3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Sybase</a:t>
                      </a:r>
                      <a:b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3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dBase</a:t>
                      </a:r>
                      <a:b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3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Firebird SQL</a:t>
                      </a:r>
                      <a:b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3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23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MaxDB</a:t>
                      </a:r>
                      <a:r>
                        <a:rPr lang="en-US" sz="23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(SAP DB)</a:t>
                      </a:r>
                      <a:b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3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Hypersonic</a:t>
                      </a:r>
                      <a:b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3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CA Ingress</a:t>
                      </a:r>
                      <a:br>
                        <a:rPr lang="en-US" sz="23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3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SAP R/3 System (using the </a:t>
                      </a:r>
                      <a:r>
                        <a:rPr lang="en-US" sz="23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ProSAPCONN</a:t>
                      </a:r>
                      <a:r>
                        <a:rPr lang="en-US" sz="23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plugin)</a:t>
                      </a:r>
                      <a:endParaRPr lang="en-US" sz="23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578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155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20C8-DA2F-47B7-9239-0D6EC4EA4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III. Installation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C7CEF-D487-4B08-AD36-03A973529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just">
              <a:lnSpc>
                <a:spcPts val="3600"/>
              </a:lnSpc>
              <a:buFont typeface="Wingdings" panose="05000000000000000000" pitchFamily="2" charset="2"/>
              <a:buChar char="v"/>
            </a:pPr>
            <a:r>
              <a:rPr lang="en-US" sz="3200" dirty="0"/>
              <a:t>The basic requirements for installation</a:t>
            </a:r>
            <a:endParaRPr lang="en-US" sz="3100" dirty="0"/>
          </a:p>
          <a:p>
            <a:pPr marL="914400" lvl="1" indent="-457200" algn="just">
              <a:lnSpc>
                <a:spcPts val="3600"/>
              </a:lnSpc>
              <a:buFont typeface="Wingdings" panose="05000000000000000000" pitchFamily="2" charset="2"/>
              <a:buChar char="v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Pentaho Data Integration Community Edition</a:t>
            </a:r>
          </a:p>
          <a:p>
            <a:pPr marL="914400" lvl="1" indent="-457200" algn="just">
              <a:lnSpc>
                <a:spcPts val="3600"/>
              </a:lnSpc>
              <a:buFont typeface="Wingdings" panose="05000000000000000000" pitchFamily="2" charset="2"/>
              <a:buChar char="v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JRE 1.8 and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jdk1.8.0_77 or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above (Java Runtime Environment)</a:t>
            </a:r>
          </a:p>
          <a:p>
            <a:pPr marL="914400" lvl="1" indent="-457200" algn="just">
              <a:lnSpc>
                <a:spcPts val="3600"/>
              </a:lnSpc>
              <a:buFont typeface="Wingdings" panose="05000000000000000000" pitchFamily="2" charset="2"/>
              <a:buChar char="v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7 or above (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installed in Linux or Max OS)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68FD6-DC81-466F-97E7-B42F8B31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5575-23E1-43A1-B276-299541619D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1058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2993</TotalTime>
  <Words>785</Words>
  <Application>Microsoft Office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sf pro text</vt:lpstr>
      <vt:lpstr>Times New Roman</vt:lpstr>
      <vt:lpstr>Wingdings</vt:lpstr>
      <vt:lpstr>Custom Design</vt:lpstr>
      <vt:lpstr>PowerPoint Presentation</vt:lpstr>
      <vt:lpstr>PowerPoint Presentation</vt:lpstr>
      <vt:lpstr>PowerPoint Presentation</vt:lpstr>
      <vt:lpstr>I. Introduction</vt:lpstr>
      <vt:lpstr>I. Introduction (Cont.)</vt:lpstr>
      <vt:lpstr>II. Pentaho Data Integration(PDI)</vt:lpstr>
      <vt:lpstr>II. Pentaho Data Integration(PDI) (Cont.)</vt:lpstr>
      <vt:lpstr>II. Pentaho Data Integration(PDI) (Cont.)</vt:lpstr>
      <vt:lpstr>III. Installation</vt:lpstr>
      <vt:lpstr>III. Installation (Cont.)</vt:lpstr>
      <vt:lpstr>III. Installation (Cont.)</vt:lpstr>
      <vt:lpstr>IV. Advantages</vt:lpstr>
      <vt:lpstr>IV. Advantages (Cont.)</vt:lpstr>
      <vt:lpstr>IV. Disadvantages</vt:lpstr>
      <vt:lpstr>V. 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Review</dc:title>
  <dc:creator>HUON SOPHY</dc:creator>
  <cp:lastModifiedBy>HUON SOPHY</cp:lastModifiedBy>
  <cp:revision>84</cp:revision>
  <dcterms:created xsi:type="dcterms:W3CDTF">2022-03-15T15:13:50Z</dcterms:created>
  <dcterms:modified xsi:type="dcterms:W3CDTF">2022-04-27T03:50:05Z</dcterms:modified>
</cp:coreProperties>
</file>