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88208-7001-460E-A131-507002DE184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35D53-215D-4481-899A-8E0B13B5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98A-6371-4DD4-9834-F5ACBC0C5C75}" type="datetime1">
              <a:rPr lang="en-US" smtClean="0"/>
              <a:t>5/3/2022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49-B29A-4B9C-BB9D-EB0BB0E62553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350-0EA6-49C3-972C-81E294E1E498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DCB-EB1A-466F-892B-D977423EA00B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51AC-4083-4707-BBF5-76DD8C61E52F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4FC2-5F9E-4738-86D9-405881356B4C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EEB6-4270-44E1-9F70-41283CD96582}" type="datetime1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8E20-0661-4CDC-A1E4-C40F774E6BD4}" type="datetime1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675-B153-4962-9EF3-E97F0046D19E}" type="datetime1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EA17-849C-4684-B4C2-0994AB2FFCB9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4ABE-49E8-4CE9-8141-E2F2EAC43244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C0E03A0-DF88-43A2-B3FB-2896DF3EF873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29D8BDD-EFD8-422F-93B0-BFCD6DAEB5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800100"/>
            <a:ext cx="7391400" cy="114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7150"/>
            <a:ext cx="1409442" cy="1390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4055" y="0"/>
            <a:ext cx="69236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ahnschrift Condensed" panose="020B0502040204020203" pitchFamily="34" charset="0"/>
              </a:rPr>
              <a:t>Institute Technology of Cambodia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5235" y="1150203"/>
            <a:ext cx="43412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</a:rPr>
              <a:t>Subject: Data Mining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76200" y="4267200"/>
            <a:ext cx="92448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</a:rPr>
              <a:t>Lecturers : </a:t>
            </a:r>
            <a:r>
              <a:rPr lang="en-US" sz="4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</a:rPr>
              <a:t>PhAUK</a:t>
            </a:r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en-US" sz="4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</a:rPr>
              <a:t>Sokkhey</a:t>
            </a:r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</a:rPr>
              <a:t> and CHAN </a:t>
            </a:r>
            <a:r>
              <a:rPr lang="en-US" sz="4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  <a:latin typeface="Bahnschrift Condensed" panose="020B0502040204020203" pitchFamily="34" charset="0"/>
              </a:rPr>
              <a:t>Sophal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2513" y="5562600"/>
            <a:ext cx="59666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  <a:latin typeface="Bahnschrift Condensed" panose="020B0502040204020203" pitchFamily="34" charset="0"/>
              </a:rPr>
              <a:t>Student’s name: SOEUM </a:t>
            </a:r>
            <a:r>
              <a:rPr lang="en-US" sz="4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  <a:latin typeface="Bahnschrift Condensed" panose="020B0502040204020203" pitchFamily="34" charset="0"/>
              </a:rPr>
              <a:t>Zera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8162" y="2286000"/>
            <a:ext cx="89154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  <a:latin typeface="Bahnschrift Condensed" panose="020B0502040204020203" pitchFamily="34" charset="0"/>
              </a:rPr>
              <a:t>Topic : Data </a:t>
            </a:r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  <a:latin typeface="Bahnschrift Condensed" panose="020B0502040204020203" pitchFamily="34" charset="0"/>
              </a:rPr>
              <a:t>warehouse </a:t>
            </a:r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  <a:latin typeface="Bahnschrift Condensed" panose="020B0502040204020203" pitchFamily="34" charset="0"/>
              </a:rPr>
              <a:t>using </a:t>
            </a:r>
            <a:r>
              <a:rPr lang="en-US" sz="4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  <a:latin typeface="Bahnschrift Condensed" panose="020B0502040204020203" pitchFamily="34" charset="0"/>
              </a:rPr>
              <a:t>Skyvia</a:t>
            </a:r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  <a:latin typeface="Bahnschrift Condensed" panose="020B0502040204020203" pitchFamily="34" charset="0"/>
              </a:rPr>
              <a:t> tool (ELT)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92" y="800100"/>
            <a:ext cx="8736008" cy="114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5592" y="83403"/>
            <a:ext cx="19752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ahnschrift Condensed" panose="020B0502040204020203" pitchFamily="34" charset="0"/>
              </a:rPr>
              <a:t>Contents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92" y="1337101"/>
            <a:ext cx="452399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Bahnschrift Condensed" panose="020B0502040204020203" pitchFamily="34" charset="0"/>
              </a:rPr>
              <a:t>Introduction</a:t>
            </a:r>
          </a:p>
          <a:p>
            <a:pPr marL="914400" indent="-914400">
              <a:buAutoNum type="arabicPeriod"/>
            </a:pPr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  <a:latin typeface="Bahnschrift Condensed" panose="020B0502040204020203" pitchFamily="34" charset="0"/>
              </a:rPr>
              <a:t>Definition </a:t>
            </a:r>
            <a:r>
              <a:rPr lang="en-US" sz="4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  <a:latin typeface="Bahnschrift Condensed" panose="020B0502040204020203" pitchFamily="34" charset="0"/>
              </a:rPr>
              <a:t>Skyvia</a:t>
            </a:r>
            <a:endParaRPr lang="en-US" sz="48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  <a:effectLst/>
              <a:latin typeface="Bahnschrift Condensed" panose="020B0502040204020203" pitchFamily="34" charset="0"/>
            </a:endParaRPr>
          </a:p>
          <a:p>
            <a:pPr marL="914400" indent="-914400">
              <a:buAutoNum type="arabicPeriod"/>
            </a:pP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Bahnschrift Condensed" panose="020B0502040204020203" pitchFamily="34" charset="0"/>
              </a:rPr>
              <a:t>Demo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92" y="800100"/>
            <a:ext cx="8736008" cy="114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579" y="83403"/>
            <a:ext cx="30428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ahnschrift Condensed" panose="020B0502040204020203" pitchFamily="34" charset="0"/>
              </a:rPr>
              <a:t>1. Introduction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300471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Condensed" panose="020B0502040204020203" pitchFamily="34" charset="0"/>
              </a:rPr>
              <a:t>Data warehousing is a method of organizing and compiling data into one </a:t>
            </a:r>
            <a:r>
              <a:rPr lang="en-US" sz="2800" dirty="0" smtClean="0">
                <a:latin typeface="Bahnschrift SemiCondensed" panose="020B0502040204020203" pitchFamily="34" charset="0"/>
              </a:rPr>
              <a:t>database</a:t>
            </a:r>
          </a:p>
          <a:p>
            <a:endParaRPr lang="en-US" sz="28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 SemiCondensed" panose="020B0502040204020203" pitchFamily="34" charset="0"/>
              </a:rPr>
              <a:t>ETL = Extract , Transform , 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 SemiCondensed" panose="020B0502040204020203" pitchFamily="34" charset="0"/>
              </a:rPr>
              <a:t>ELT = Extract , Load , Transform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92" y="800100"/>
            <a:ext cx="8736008" cy="114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579" y="83403"/>
            <a:ext cx="40751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hnschrift Condensed" panose="020B0502040204020203" pitchFamily="34" charset="0"/>
              </a:rPr>
              <a:t>2</a:t>
            </a:r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ahnschrift Condensed" panose="020B0502040204020203" pitchFamily="34" charset="0"/>
              </a:rPr>
              <a:t>. 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Bahnschrift Condensed" panose="020B0502040204020203" pitchFamily="34" charset="0"/>
              </a:rPr>
              <a:t>Definition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Bahnschrift Condensed" panose="020B0502040204020203" pitchFamily="34" charset="0"/>
              </a:rPr>
              <a:t>Skyvia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7883" y="1524000"/>
            <a:ext cx="8736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ahnschrift SemiCondensed" panose="020B0502040204020203" pitchFamily="34" charset="0"/>
              </a:rPr>
              <a:t>Skyvia</a:t>
            </a:r>
            <a:r>
              <a:rPr lang="en-US" sz="2800" dirty="0">
                <a:latin typeface="Bahnschrift SemiCondensed" panose="020B0502040204020203" pitchFamily="34" charset="0"/>
              </a:rPr>
              <a:t> is a universal SaaS (Software as a Service) data platform for a quick and easy solution of a wide set of data-related tasks with no coding: data integration, cloud data backup, data management with SQL, CSV import/export, creating OData services, etc. </a:t>
            </a:r>
            <a:endParaRPr lang="en-US" sz="2800" dirty="0" smtClean="0">
              <a:latin typeface="Bahnschrift SemiCondensed" panose="020B0502040204020203" pitchFamily="34" charset="0"/>
            </a:endParaRPr>
          </a:p>
          <a:p>
            <a:endParaRPr lang="en-US" sz="2800" dirty="0">
              <a:latin typeface="Bahnschrift SemiCondensed" panose="020B0502040204020203" pitchFamily="34" charset="0"/>
            </a:endParaRPr>
          </a:p>
          <a:p>
            <a:r>
              <a:rPr lang="en-US" sz="2800" dirty="0" err="1">
                <a:latin typeface="Bahnschrift SemiCondensed" panose="020B0502040204020203" pitchFamily="34" charset="0"/>
              </a:rPr>
              <a:t>Skyvia</a:t>
            </a:r>
            <a:r>
              <a:rPr lang="en-US" sz="2800" dirty="0">
                <a:latin typeface="Bahnschrift SemiCondensed" panose="020B0502040204020203" pitchFamily="34" charset="0"/>
              </a:rPr>
              <a:t> provides several different, but integrated products for solving different data-related tasks. </a:t>
            </a:r>
            <a:r>
              <a:rPr lang="en-US" sz="2800" dirty="0">
                <a:latin typeface="Bahnschrift SemiCondensed" panose="020B0502040204020203" pitchFamily="34" charset="0"/>
              </a:rPr>
              <a:t>These are the following products: Data Integration, Backup, Query, and Connect. </a:t>
            </a:r>
          </a:p>
        </p:txBody>
      </p:sp>
    </p:spTree>
    <p:extLst>
      <p:ext uri="{BB962C8B-B14F-4D97-AF65-F5344CB8AC3E}">
        <p14:creationId xmlns:p14="http://schemas.microsoft.com/office/powerpoint/2010/main" val="9417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92" y="800100"/>
            <a:ext cx="8736008" cy="114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579" y="83403"/>
            <a:ext cx="40751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hnschrift Condensed" panose="020B0502040204020203" pitchFamily="34" charset="0"/>
              </a:rPr>
              <a:t>2</a:t>
            </a:r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ahnschrift Condensed" panose="020B0502040204020203" pitchFamily="34" charset="0"/>
              </a:rPr>
              <a:t>. 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Bahnschrift Condensed" panose="020B0502040204020203" pitchFamily="34" charset="0"/>
              </a:rPr>
              <a:t>Definition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Bahnschrift Condensed" panose="020B0502040204020203" pitchFamily="34" charset="0"/>
              </a:rPr>
              <a:t>Skyvia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738" y="1066800"/>
            <a:ext cx="87360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 SemiCondensed" panose="020B0502040204020203" pitchFamily="34" charset="0"/>
              </a:rPr>
              <a:t>Products</a:t>
            </a:r>
          </a:p>
          <a:p>
            <a:endParaRPr lang="en-US" sz="2800" dirty="0" smtClean="0">
              <a:latin typeface="Bahnschrift SemiCondensed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SemiCondensed" panose="020B0502040204020203" pitchFamily="34" charset="0"/>
              </a:rPr>
              <a:t>Data </a:t>
            </a:r>
            <a:r>
              <a:rPr lang="en-US" sz="2800" b="1" dirty="0" smtClean="0">
                <a:latin typeface="Bahnschrift SemiCondensed" panose="020B0502040204020203" pitchFamily="34" charset="0"/>
              </a:rPr>
              <a:t>Integration </a:t>
            </a:r>
            <a:r>
              <a:rPr lang="en-US" sz="2800" dirty="0" smtClean="0">
                <a:latin typeface="Bahnschrift SemiCondensed" panose="020B0502040204020203" pitchFamily="34" charset="0"/>
              </a:rPr>
              <a:t>:</a:t>
            </a:r>
            <a:r>
              <a:rPr lang="en-US" sz="2800" dirty="0">
                <a:latin typeface="Bahnschrift SemiCondensed" panose="020B0502040204020203" pitchFamily="34" charset="0"/>
              </a:rPr>
              <a:t>serves for automating ETL </a:t>
            </a:r>
            <a:r>
              <a:rPr lang="en-US" sz="2800" dirty="0" smtClean="0">
                <a:latin typeface="Bahnschrift SemiCondensed" panose="020B0502040204020203" pitchFamily="34" charset="0"/>
              </a:rPr>
              <a:t>or ELT processes </a:t>
            </a:r>
            <a:r>
              <a:rPr lang="en-US" sz="2800" dirty="0">
                <a:latin typeface="Bahnschrift SemiCondensed" panose="020B0502040204020203" pitchFamily="34" charset="0"/>
              </a:rPr>
              <a:t>between various cloud applications and databases</a:t>
            </a:r>
            <a:r>
              <a:rPr lang="en-US" sz="2800" dirty="0" smtClean="0">
                <a:latin typeface="Bahnschrift SemiCondensed" panose="020B0502040204020203" pitchFamily="34" charset="0"/>
              </a:rPr>
              <a:t>.</a:t>
            </a:r>
            <a:endParaRPr lang="en-US" sz="2800" dirty="0">
              <a:latin typeface="Bahnschrift SemiCondensed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Bahnschrift SemiCondensed" panose="020B0502040204020203" pitchFamily="34" charset="0"/>
              </a:rPr>
              <a:t>Backup</a:t>
            </a:r>
            <a:r>
              <a:rPr lang="en-US" sz="2800" dirty="0" smtClean="0">
                <a:latin typeface="Bahnschrift SemiCondensed" panose="020B0502040204020203" pitchFamily="34" charset="0"/>
              </a:rPr>
              <a:t> : </a:t>
            </a:r>
            <a:r>
              <a:rPr lang="en-US" sz="2800" dirty="0">
                <a:latin typeface="Bahnschrift SemiCondensed" panose="020B0502040204020203" pitchFamily="34" charset="0"/>
              </a:rPr>
              <a:t>It </a:t>
            </a:r>
            <a:r>
              <a:rPr lang="en-US" sz="2800" dirty="0" smtClean="0">
                <a:latin typeface="Bahnschrift SemiCondensed" panose="020B0502040204020203" pitchFamily="34" charset="0"/>
              </a:rPr>
              <a:t>performs </a:t>
            </a:r>
            <a:r>
              <a:rPr lang="en-US" sz="2800" dirty="0">
                <a:latin typeface="Bahnschrift SemiCondensed" panose="020B0502040204020203" pitchFamily="34" charset="0"/>
              </a:rPr>
              <a:t>automatic daily backup and anytime manual backup</a:t>
            </a:r>
            <a:r>
              <a:rPr lang="en-US" sz="2800" dirty="0" smtClean="0">
                <a:latin typeface="Bahnschrift SemiCondensed" panose="020B0502040204020203" pitchFamily="34" charset="0"/>
              </a:rPr>
              <a:t>.</a:t>
            </a:r>
            <a:endParaRPr lang="en-US" sz="2800" dirty="0">
              <a:latin typeface="Bahnschrift SemiCondensed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Bahnschrift SemiCondensed" panose="020B0502040204020203" pitchFamily="34" charset="0"/>
              </a:rPr>
              <a:t>Query</a:t>
            </a:r>
            <a:r>
              <a:rPr lang="en-US" sz="2800" dirty="0" smtClean="0">
                <a:latin typeface="Bahnschrift SemiCondensed" panose="020B0502040204020203" pitchFamily="34" charset="0"/>
              </a:rPr>
              <a:t> : </a:t>
            </a:r>
            <a:r>
              <a:rPr lang="en-US" sz="2800" dirty="0">
                <a:latin typeface="Bahnschrift SemiCondensed" panose="020B0502040204020203" pitchFamily="34" charset="0"/>
              </a:rPr>
              <a:t>allows executing SQL statements against both relational databases and cloud applications</a:t>
            </a:r>
            <a:r>
              <a:rPr lang="en-US" sz="2800" dirty="0" smtClean="0">
                <a:latin typeface="Bahnschrift SemiCondensed" panose="020B0502040204020203" pitchFamily="34" charset="0"/>
              </a:rPr>
              <a:t>.</a:t>
            </a:r>
            <a:endParaRPr lang="en-US" sz="2800" dirty="0">
              <a:latin typeface="Bahnschrift SemiCondensed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Bahnschrift SemiCondensed" panose="020B0502040204020203" pitchFamily="34" charset="0"/>
              </a:rPr>
              <a:t>Connect</a:t>
            </a:r>
            <a:r>
              <a:rPr lang="en-US" sz="2800" dirty="0" smtClean="0">
                <a:latin typeface="Bahnschrift SemiCondensed" panose="020B0502040204020203" pitchFamily="34" charset="0"/>
              </a:rPr>
              <a:t> : </a:t>
            </a:r>
            <a:r>
              <a:rPr lang="en-US" sz="2800" dirty="0">
                <a:latin typeface="Bahnschrift SemiCondensed" panose="020B0502040204020203" pitchFamily="34" charset="0"/>
              </a:rPr>
              <a:t>It </a:t>
            </a:r>
            <a:r>
              <a:rPr lang="en-US" sz="2800" dirty="0" smtClean="0">
                <a:latin typeface="Bahnschrift SemiCondensed" panose="020B0502040204020203" pitchFamily="34" charset="0"/>
              </a:rPr>
              <a:t>connects </a:t>
            </a:r>
            <a:r>
              <a:rPr lang="en-US" sz="2800" dirty="0">
                <a:latin typeface="Bahnschrift SemiCondensed" panose="020B0502040204020203" pitchFamily="34" charset="0"/>
              </a:rPr>
              <a:t>data stored in various cloud applications and databases to data consumer </a:t>
            </a:r>
            <a:r>
              <a:rPr lang="en-US" sz="2800" dirty="0" smtClean="0">
                <a:latin typeface="Bahnschrift SemiCondensed" panose="020B0502040204020203" pitchFamily="34" charset="0"/>
              </a:rPr>
              <a:t>applications.</a:t>
            </a:r>
            <a:endParaRPr lang="en-US" sz="2800" dirty="0">
              <a:latin typeface="Bahnschrift SemiCondensed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92" y="800100"/>
            <a:ext cx="8736008" cy="114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579" y="83403"/>
            <a:ext cx="17828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hnschrift Condensed" panose="020B0502040204020203" pitchFamily="34" charset="0"/>
              </a:rPr>
              <a:t>3</a:t>
            </a:r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ahnschrift Condensed" panose="020B0502040204020203" pitchFamily="34" charset="0"/>
              </a:rPr>
              <a:t>. </a:t>
            </a: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Bahnschrift Condensed" panose="020B0502040204020203" pitchFamily="34" charset="0"/>
              </a:rPr>
              <a:t>Demo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8BDD-EFD8-422F-93B0-BFCD6DAEB5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312</TotalTime>
  <Words>199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Soeum Zerayha</dc:creator>
  <cp:lastModifiedBy>Soeum Zerayha</cp:lastModifiedBy>
  <cp:revision>8</cp:revision>
  <dcterms:created xsi:type="dcterms:W3CDTF">2022-05-02T10:18:30Z</dcterms:created>
  <dcterms:modified xsi:type="dcterms:W3CDTF">2022-05-03T14:53:21Z</dcterms:modified>
</cp:coreProperties>
</file>