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1"/>
  </p:notesMasterIdLst>
  <p:sldIdLst>
    <p:sldId id="256" r:id="rId2"/>
    <p:sldId id="257" r:id="rId3"/>
    <p:sldId id="259" r:id="rId4"/>
    <p:sldId id="262" r:id="rId5"/>
    <p:sldId id="261" r:id="rId6"/>
    <p:sldId id="266" r:id="rId7"/>
    <p:sldId id="269" r:id="rId8"/>
    <p:sldId id="267" r:id="rId9"/>
    <p:sldId id="268" r:id="rId10"/>
    <p:sldId id="270" r:id="rId11"/>
    <p:sldId id="271" r:id="rId12"/>
    <p:sldId id="272" r:id="rId13"/>
    <p:sldId id="263" r:id="rId14"/>
    <p:sldId id="264" r:id="rId15"/>
    <p:sldId id="265" r:id="rId16"/>
    <p:sldId id="273" r:id="rId17"/>
    <p:sldId id="274" r:id="rId18"/>
    <p:sldId id="275" r:id="rId19"/>
    <p:sldId id="25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D36868-8CC8-4736-A263-80D43C0D58B9}" type="datetimeFigureOut">
              <a:rPr lang="en-US" smtClean="0"/>
              <a:t>7/15/2022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776DD-D656-4ACE-8C03-6DA6CE02B750}" type="slidenum">
              <a:rPr lang="en-US" smtClean="0"/>
              <a:t>‹#›</a:t>
            </a:fld>
            <a:endParaRPr lang="en-US"/>
          </a:p>
        </p:txBody>
      </p:sp>
    </p:spTree>
    <p:extLst>
      <p:ext uri="{BB962C8B-B14F-4D97-AF65-F5344CB8AC3E}">
        <p14:creationId xmlns:p14="http://schemas.microsoft.com/office/powerpoint/2010/main" val="400760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5EAB5-4BAF-4FD7-AC5E-C822BE788FC4}" type="datetime1">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88266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FB29E-A2DD-43F2-929B-0A8324AD17E5}" type="datetime1">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382774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7BF32-9495-4880-9612-97C29C71A7A6}" type="datetime1">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409312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AF20C-775A-4932-8455-2D895D2E4A3A}" type="datetime1">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1082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D93FAC-B82A-4AE9-8261-A27A8EC31F60}" type="datetime1">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310644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D1F8A-2D4B-4C9F-B08C-39308CDC6703}" type="datetime1">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235666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68F126-F9B1-4EE6-9902-68842D75DC20}" type="datetime1">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75847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924293-9A10-4FF6-B845-E6EAE410B605}" type="datetime1">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256340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12293-9AD0-47C2-928E-9D8AB93D2F71}" type="datetime1">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172639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B3617-9250-4A45-8598-3816D298AD91}" type="datetime1">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107625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E50EB-20BA-49EE-9EA1-4C3C3F8F5660}" type="datetime1">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D2235-6301-4B4C-ACF8-669554D8E2C2}" type="slidenum">
              <a:rPr lang="en-US" smtClean="0"/>
              <a:t>‹#›</a:t>
            </a:fld>
            <a:endParaRPr lang="en-US"/>
          </a:p>
        </p:txBody>
      </p:sp>
    </p:spTree>
    <p:extLst>
      <p:ext uri="{BB962C8B-B14F-4D97-AF65-F5344CB8AC3E}">
        <p14:creationId xmlns:p14="http://schemas.microsoft.com/office/powerpoint/2010/main" val="85084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D95AE-1894-4BA5-9E7D-AF540512C413}" type="datetime1">
              <a:rPr lang="en-US" smtClean="0"/>
              <a:t>7/15/2022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D2235-6301-4B4C-ACF8-669554D8E2C2}" type="slidenum">
              <a:rPr lang="en-US" smtClean="0"/>
              <a:t>‹#›</a:t>
            </a:fld>
            <a:endParaRPr lang="en-US"/>
          </a:p>
        </p:txBody>
      </p:sp>
    </p:spTree>
    <p:extLst>
      <p:ext uri="{BB962C8B-B14F-4D97-AF65-F5344CB8AC3E}">
        <p14:creationId xmlns:p14="http://schemas.microsoft.com/office/powerpoint/2010/main" val="26218831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eum Zerayha\Downloads\istockphoto-1126117038-612x612.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10127" y="1752600"/>
            <a:ext cx="8705273" cy="495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7" name="Picture 3" descr="D:\Logo\Institute_of_Technology_of_Cambodia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8" y="152400"/>
            <a:ext cx="1618735" cy="15971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0" y="152400"/>
            <a:ext cx="7092006" cy="646331"/>
          </a:xfrm>
          <a:prstGeom prst="rect">
            <a:avLst/>
          </a:prstGeom>
          <a:noFill/>
        </p:spPr>
        <p:txBody>
          <a:bodyPr wrap="none" lIns="91440" tIns="45720" rIns="91440" bIns="45720">
            <a:spAutoFit/>
          </a:bodyPr>
          <a:lstStyle/>
          <a:p>
            <a:pPr algn="ctr"/>
            <a:r>
              <a:rPr lang="en-US" sz="3600" b="0" cap="none" spc="0" dirty="0" smtClean="0">
                <a:ln w="18415" cmpd="sng">
                  <a:solidFill>
                    <a:srgbClr val="0070C0"/>
                  </a:solidFill>
                  <a:prstDash val="solid"/>
                </a:ln>
                <a:solidFill>
                  <a:srgbClr val="0070C0"/>
                </a:solidFill>
                <a:effectLst>
                  <a:outerShdw blurRad="63500" dir="3600000" algn="tl" rotWithShape="0">
                    <a:srgbClr val="000000">
                      <a:alpha val="70000"/>
                    </a:srgbClr>
                  </a:outerShdw>
                </a:effectLst>
              </a:rPr>
              <a:t>Institute Technology of Cambodia</a:t>
            </a:r>
            <a:endParaRPr lang="en-US" sz="3600" b="0" cap="none" spc="0" dirty="0">
              <a:ln w="18415" cmpd="sng">
                <a:solidFill>
                  <a:srgbClr val="0070C0"/>
                </a:solidFill>
                <a:prstDash val="solid"/>
              </a:ln>
              <a:solidFill>
                <a:srgbClr val="0070C0"/>
              </a:solidFill>
              <a:effectLst>
                <a:outerShdw blurRad="63500" dir="3600000" algn="tl" rotWithShape="0">
                  <a:srgbClr val="000000">
                    <a:alpha val="70000"/>
                  </a:srgbClr>
                </a:outerShdw>
              </a:effectLst>
            </a:endParaRPr>
          </a:p>
        </p:txBody>
      </p:sp>
      <p:sp>
        <p:nvSpPr>
          <p:cNvPr id="7" name="Rectangle 6"/>
          <p:cNvSpPr/>
          <p:nvPr/>
        </p:nvSpPr>
        <p:spPr>
          <a:xfrm>
            <a:off x="2590800" y="990600"/>
            <a:ext cx="4618572" cy="646331"/>
          </a:xfrm>
          <a:prstGeom prst="rect">
            <a:avLst/>
          </a:prstGeom>
          <a:noFill/>
        </p:spPr>
        <p:txBody>
          <a:bodyPr wrap="none" lIns="91440" tIns="45720" rIns="91440" bIns="45720">
            <a:spAutoFit/>
          </a:bodyPr>
          <a:lstStyle/>
          <a:p>
            <a:pPr algn="ctr"/>
            <a:r>
              <a:rPr lang="en-US" sz="3600" b="0" cap="none" spc="0" dirty="0" smtClean="0">
                <a:ln w="18415" cmpd="sng">
                  <a:solidFill>
                    <a:srgbClr val="0070C0"/>
                  </a:solidFill>
                  <a:prstDash val="solid"/>
                </a:ln>
                <a:solidFill>
                  <a:srgbClr val="0070C0"/>
                </a:solidFill>
                <a:effectLst>
                  <a:outerShdw blurRad="63500" dir="3600000" algn="tl" rotWithShape="0">
                    <a:srgbClr val="000000">
                      <a:alpha val="70000"/>
                    </a:srgbClr>
                  </a:outerShdw>
                </a:effectLst>
              </a:rPr>
              <a:t>Subject : Data Mining</a:t>
            </a:r>
            <a:endParaRPr lang="en-US" sz="3600" b="0" cap="none" spc="0" dirty="0">
              <a:ln w="18415" cmpd="sng">
                <a:solidFill>
                  <a:srgbClr val="0070C0"/>
                </a:solidFill>
                <a:prstDash val="solid"/>
              </a:ln>
              <a:solidFill>
                <a:srgbClr val="0070C0"/>
              </a:solidFill>
              <a:effectLst>
                <a:outerShdw blurRad="63500" dir="3600000" algn="tl" rotWithShape="0">
                  <a:srgbClr val="000000">
                    <a:alpha val="70000"/>
                  </a:srgbClr>
                </a:outerShdw>
              </a:effectLst>
            </a:endParaRPr>
          </a:p>
        </p:txBody>
      </p:sp>
      <p:sp>
        <p:nvSpPr>
          <p:cNvPr id="8" name="Rectangle 7"/>
          <p:cNvSpPr/>
          <p:nvPr/>
        </p:nvSpPr>
        <p:spPr>
          <a:xfrm>
            <a:off x="609600" y="1828800"/>
            <a:ext cx="8305799" cy="1446550"/>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ctr"/>
            <a:r>
              <a:rPr lang="en-US" sz="4400" b="1" cap="none" spc="0" dirty="0" smtClean="0">
                <a:ln w="18415" cmpd="sng">
                  <a:solidFill>
                    <a:schemeClr val="bg1"/>
                  </a:solidFill>
                  <a:prstDash val="solid"/>
                </a:ln>
                <a:solidFill>
                  <a:schemeClr val="bg1"/>
                </a:solidFill>
                <a:effectLst>
                  <a:outerShdw blurRad="63500" dir="3600000" algn="tl" rotWithShape="0">
                    <a:srgbClr val="000000">
                      <a:alpha val="70000"/>
                    </a:srgbClr>
                  </a:outerShdw>
                </a:effectLst>
              </a:rPr>
              <a:t>Topic : </a:t>
            </a:r>
          </a:p>
          <a:p>
            <a:pPr algn="ctr"/>
            <a:r>
              <a:rPr lang="en-US" sz="4400" b="1" cap="none" spc="0" dirty="0" smtClean="0">
                <a:ln w="18415" cmpd="sng">
                  <a:solidFill>
                    <a:schemeClr val="bg1"/>
                  </a:solidFill>
                  <a:prstDash val="solid"/>
                </a:ln>
                <a:solidFill>
                  <a:schemeClr val="bg1"/>
                </a:solidFill>
                <a:effectLst>
                  <a:outerShdw blurRad="63500" dir="3600000" algn="tl" rotWithShape="0">
                    <a:srgbClr val="000000">
                      <a:alpha val="70000"/>
                    </a:srgbClr>
                  </a:outerShdw>
                </a:effectLst>
              </a:rPr>
              <a:t>Heart Disease Prediction</a:t>
            </a:r>
            <a:endParaRPr lang="en-US" sz="4400" b="1" cap="none" spc="0"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
        <p:nvSpPr>
          <p:cNvPr id="9" name="Rectangle 8"/>
          <p:cNvSpPr/>
          <p:nvPr/>
        </p:nvSpPr>
        <p:spPr>
          <a:xfrm>
            <a:off x="396008" y="3581400"/>
            <a:ext cx="8305799" cy="1446550"/>
          </a:xfrm>
          <a:prstGeom prst="rect">
            <a:avLst/>
          </a:prstGeom>
          <a:noFill/>
          <a:ln>
            <a:noFill/>
          </a:ln>
          <a:effectLst>
            <a:outerShdw blurRad="50800" dist="38100" dir="5400000" sx="1000" sy="1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r>
              <a:rPr lang="en-US" sz="4400" b="1" dirty="0">
                <a:ln w="18415" cmpd="sng">
                  <a:solidFill>
                    <a:schemeClr val="bg1"/>
                  </a:solidFill>
                  <a:prstDash val="solid"/>
                </a:ln>
                <a:solidFill>
                  <a:schemeClr val="bg1"/>
                </a:solidFill>
                <a:effectLst>
                  <a:outerShdw blurRad="63500" dir="3600000" algn="tl" rotWithShape="0">
                    <a:srgbClr val="000000">
                      <a:alpha val="70000"/>
                    </a:srgbClr>
                  </a:outerShdw>
                </a:effectLst>
              </a:rPr>
              <a:t>Lecturers: </a:t>
            </a:r>
          </a:p>
          <a:p>
            <a:r>
              <a:rPr lang="en-US" sz="4400" b="1" dirty="0">
                <a:ln w="18415" cmpd="sng">
                  <a:solidFill>
                    <a:schemeClr val="bg1"/>
                  </a:solidFill>
                  <a:prstDash val="solid"/>
                </a:ln>
                <a:solidFill>
                  <a:schemeClr val="bg1"/>
                </a:solidFill>
                <a:effectLst>
                  <a:outerShdw blurRad="63500" dir="3600000" algn="tl" rotWithShape="0">
                    <a:srgbClr val="000000">
                      <a:alpha val="70000"/>
                    </a:srgbClr>
                  </a:outerShdw>
                </a:effectLst>
              </a:rPr>
              <a:t>PHAUK </a:t>
            </a:r>
            <a:r>
              <a:rPr lang="en-US" sz="4400" b="1" dirty="0" err="1">
                <a:ln w="18415" cmpd="sng">
                  <a:solidFill>
                    <a:schemeClr val="bg1"/>
                  </a:solidFill>
                  <a:prstDash val="solid"/>
                </a:ln>
                <a:solidFill>
                  <a:schemeClr val="bg1"/>
                </a:solidFill>
                <a:effectLst>
                  <a:outerShdw blurRad="63500" dir="3600000" algn="tl" rotWithShape="0">
                    <a:srgbClr val="000000">
                      <a:alpha val="70000"/>
                    </a:srgbClr>
                  </a:outerShdw>
                </a:effectLst>
              </a:rPr>
              <a:t>Sokkhey</a:t>
            </a:r>
            <a:r>
              <a:rPr lang="en-US" sz="4400" b="1" dirty="0">
                <a:ln w="18415" cmpd="sng">
                  <a:solidFill>
                    <a:schemeClr val="bg1"/>
                  </a:solidFill>
                  <a:prstDash val="solid"/>
                </a:ln>
                <a:solidFill>
                  <a:schemeClr val="bg1"/>
                </a:solidFill>
                <a:effectLst>
                  <a:outerShdw blurRad="63500" dir="3600000" algn="tl" rotWithShape="0">
                    <a:srgbClr val="000000">
                      <a:alpha val="70000"/>
                    </a:srgbClr>
                  </a:outerShdw>
                </a:effectLst>
              </a:rPr>
              <a:t> and CHAN </a:t>
            </a:r>
            <a:r>
              <a:rPr lang="en-US" sz="4400" b="1" dirty="0" err="1">
                <a:ln w="18415" cmpd="sng">
                  <a:solidFill>
                    <a:schemeClr val="bg1"/>
                  </a:solidFill>
                  <a:prstDash val="solid"/>
                </a:ln>
                <a:solidFill>
                  <a:schemeClr val="bg1"/>
                </a:solidFill>
                <a:effectLst>
                  <a:outerShdw blurRad="63500" dir="3600000" algn="tl" rotWithShape="0">
                    <a:srgbClr val="000000">
                      <a:alpha val="70000"/>
                    </a:srgbClr>
                  </a:outerShdw>
                </a:effectLst>
              </a:rPr>
              <a:t>Sophal</a:t>
            </a:r>
            <a:r>
              <a:rPr lang="en-US" sz="4400" b="1" dirty="0">
                <a:ln w="18415" cmpd="sng">
                  <a:solidFill>
                    <a:schemeClr val="bg1"/>
                  </a:solidFill>
                  <a:prstDash val="solid"/>
                </a:ln>
                <a:solidFill>
                  <a:schemeClr val="bg1"/>
                </a:solidFill>
                <a:effectLst>
                  <a:outerShdw blurRad="63500" dir="3600000" algn="tl" rotWithShape="0">
                    <a:srgbClr val="000000">
                      <a:alpha val="70000"/>
                    </a:srgbClr>
                  </a:outerShdw>
                </a:effectLst>
              </a:rPr>
              <a:t> </a:t>
            </a:r>
          </a:p>
        </p:txBody>
      </p:sp>
      <p:sp>
        <p:nvSpPr>
          <p:cNvPr id="10" name="Rectangle 9"/>
          <p:cNvSpPr/>
          <p:nvPr/>
        </p:nvSpPr>
        <p:spPr>
          <a:xfrm>
            <a:off x="416790" y="5566827"/>
            <a:ext cx="8305799" cy="1138773"/>
          </a:xfrm>
          <a:prstGeom prst="rect">
            <a:avLst/>
          </a:prstGeom>
          <a:noFill/>
          <a:ln>
            <a:noFill/>
          </a:ln>
          <a:effectLst>
            <a:outerShdw blurRad="50800" dist="38100" dir="5400000" sx="1000" sy="1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r>
              <a:rPr lang="en-US" sz="3400" b="1" dirty="0" smtClean="0">
                <a:ln w="18415" cmpd="sng">
                  <a:solidFill>
                    <a:schemeClr val="bg1"/>
                  </a:solidFill>
                  <a:prstDash val="solid"/>
                </a:ln>
                <a:solidFill>
                  <a:schemeClr val="bg1"/>
                </a:solidFill>
                <a:effectLst>
                  <a:outerShdw blurRad="63500" dir="3600000" algn="tl" rotWithShape="0">
                    <a:srgbClr val="000000">
                      <a:alpha val="70000"/>
                    </a:srgbClr>
                  </a:outerShdw>
                </a:effectLst>
              </a:rPr>
              <a:t>Class : M1 Computer Science</a:t>
            </a:r>
          </a:p>
          <a:p>
            <a:r>
              <a:rPr lang="en-US" sz="3400" b="1" dirty="0" smtClean="0">
                <a:ln w="18415" cmpd="sng">
                  <a:solidFill>
                    <a:schemeClr val="bg1"/>
                  </a:solidFill>
                  <a:prstDash val="solid"/>
                </a:ln>
                <a:solidFill>
                  <a:schemeClr val="bg1"/>
                </a:solidFill>
                <a:effectLst>
                  <a:outerShdw blurRad="63500" dir="3600000" algn="tl" rotWithShape="0">
                    <a:srgbClr val="000000">
                      <a:alpha val="70000"/>
                    </a:srgbClr>
                  </a:outerShdw>
                </a:effectLst>
              </a:rPr>
              <a:t>Student’s name : SOEUM </a:t>
            </a:r>
            <a:r>
              <a:rPr lang="en-US" sz="3400" b="1" dirty="0" err="1" smtClean="0">
                <a:ln w="18415" cmpd="sng">
                  <a:solidFill>
                    <a:schemeClr val="bg1"/>
                  </a:solidFill>
                  <a:prstDash val="solid"/>
                </a:ln>
                <a:solidFill>
                  <a:schemeClr val="bg1"/>
                </a:solidFill>
                <a:effectLst>
                  <a:outerShdw blurRad="63500" dir="3600000" algn="tl" rotWithShape="0">
                    <a:srgbClr val="000000">
                      <a:alpha val="70000"/>
                    </a:srgbClr>
                  </a:outerShdw>
                </a:effectLst>
              </a:rPr>
              <a:t>Zera</a:t>
            </a:r>
            <a:endParaRPr lang="en-US" sz="3400" b="1"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9072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10</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4" y="1717040"/>
            <a:ext cx="8960285" cy="300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533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t>
            </a:r>
            <a:r>
              <a:rPr lang="en-US" b="1" dirty="0" smtClean="0">
                <a:solidFill>
                  <a:srgbClr val="002060"/>
                </a:solidFill>
                <a:latin typeface="Berlin Sans FB Demi" panose="020E0802020502020306" pitchFamily="34" charset="0"/>
              </a:rPr>
              <a:t>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00" y="1752600"/>
            <a:ext cx="8928196" cy="396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277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5. Models and Results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17" y="1219200"/>
            <a:ext cx="80325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2720" y="5181600"/>
            <a:ext cx="8458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Drop column ‘target’ and use it as output ‘y’</a:t>
            </a:r>
          </a:p>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13 column use as data ‘x’</a:t>
            </a:r>
          </a:p>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Training size 80% and Testing 20%</a:t>
            </a:r>
            <a:endParaRPr lang="en-US"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3445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5. Models </a:t>
            </a:r>
            <a:r>
              <a:rPr lang="en-US" b="1" dirty="0" smtClean="0">
                <a:solidFill>
                  <a:srgbClr val="002060"/>
                </a:solidFill>
                <a:latin typeface="Berlin Sans FB Demi" panose="020E0802020502020306" pitchFamily="34" charset="0"/>
              </a:rPr>
              <a:t>and Results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13</a:t>
            </a:fld>
            <a:endParaRPr lang="en-US"/>
          </a:p>
        </p:txBody>
      </p:sp>
      <p:sp>
        <p:nvSpPr>
          <p:cNvPr id="7" name="TextBox 6"/>
          <p:cNvSpPr txBox="1"/>
          <p:nvPr/>
        </p:nvSpPr>
        <p:spPr>
          <a:xfrm>
            <a:off x="381000" y="1447800"/>
            <a:ext cx="8458200" cy="2062103"/>
          </a:xfrm>
          <a:prstGeom prst="rect">
            <a:avLst/>
          </a:prstGeom>
          <a:noFill/>
        </p:spPr>
        <p:txBody>
          <a:bodyPr wrap="square" rtlCol="0">
            <a:spAutoFit/>
          </a:bodyPr>
          <a:lstStyle/>
          <a:p>
            <a:r>
              <a:rPr lang="en-US" sz="2400" dirty="0" smtClean="0">
                <a:latin typeface="Times New Roman" panose="02020603050405020304" pitchFamily="18" charset="0"/>
                <a:ea typeface="+mj-ea"/>
                <a:cs typeface="Times New Roman" panose="02020603050405020304" pitchFamily="18" charset="0"/>
              </a:rPr>
              <a:t>Logistic Regression</a:t>
            </a:r>
          </a:p>
          <a:p>
            <a:endParaRPr lang="en-US" sz="2400" dirty="0">
              <a:latin typeface="Times New Roman" panose="02020603050405020304" pitchFamily="18" charset="0"/>
              <a:ea typeface="+mj-ea"/>
              <a:cs typeface="Times New Roman" panose="02020603050405020304" pitchFamily="18" charset="0"/>
            </a:endParaRPr>
          </a:p>
          <a:p>
            <a:r>
              <a:rPr lang="en-US" sz="2000" dirty="0">
                <a:latin typeface="Times New Roman" panose="02020603050405020304" pitchFamily="18" charset="0"/>
                <a:ea typeface="+mj-ea"/>
                <a:cs typeface="Times New Roman" panose="02020603050405020304" pitchFamily="18" charset="0"/>
              </a:rPr>
              <a:t>Logistic regression is a process of modeling the probability of a discrete outcome given an input variable. The most common logistic regression models a binary outcome; something that can take two values such as true/false, yes/no, and so on.</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836"/>
          <a:stretch/>
        </p:blipFill>
        <p:spPr bwMode="auto">
          <a:xfrm>
            <a:off x="228599" y="3657600"/>
            <a:ext cx="845651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156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5. Models </a:t>
            </a:r>
            <a:r>
              <a:rPr lang="en-US" b="1" dirty="0" smtClean="0">
                <a:solidFill>
                  <a:srgbClr val="002060"/>
                </a:solidFill>
                <a:latin typeface="Berlin Sans FB Demi" panose="020E0802020502020306" pitchFamily="34" charset="0"/>
              </a:rPr>
              <a:t>and Results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14</a:t>
            </a:fld>
            <a:endParaRPr lang="en-US"/>
          </a:p>
        </p:txBody>
      </p:sp>
      <p:sp>
        <p:nvSpPr>
          <p:cNvPr id="7" name="TextBox 6"/>
          <p:cNvSpPr txBox="1"/>
          <p:nvPr/>
        </p:nvSpPr>
        <p:spPr>
          <a:xfrm>
            <a:off x="381000" y="1447800"/>
            <a:ext cx="8458200" cy="1446550"/>
          </a:xfrm>
          <a:prstGeom prst="rect">
            <a:avLst/>
          </a:prstGeom>
          <a:noFill/>
        </p:spPr>
        <p:txBody>
          <a:bodyPr wrap="square" rtlCol="0">
            <a:spAutoFit/>
          </a:bodyPr>
          <a:lstStyle/>
          <a:p>
            <a:r>
              <a:rPr lang="en-US" sz="2400" dirty="0" err="1" smtClean="0">
                <a:latin typeface="Times New Roman" panose="02020603050405020304" pitchFamily="18" charset="0"/>
                <a:ea typeface="+mj-ea"/>
                <a:cs typeface="Times New Roman" panose="02020603050405020304" pitchFamily="18" charset="0"/>
              </a:rPr>
              <a:t>Kneighborsclassifier</a:t>
            </a:r>
            <a:endParaRPr lang="en-US" sz="2400" dirty="0" smtClean="0">
              <a:latin typeface="Times New Roman" panose="02020603050405020304" pitchFamily="18" charset="0"/>
              <a:ea typeface="+mj-ea"/>
              <a:cs typeface="Times New Roman" panose="02020603050405020304" pitchFamily="18" charset="0"/>
            </a:endParaRPr>
          </a:p>
          <a:p>
            <a:endParaRPr lang="en-US" sz="2400" dirty="0">
              <a:latin typeface="Times New Roman" panose="02020603050405020304" pitchFamily="18" charset="0"/>
              <a:ea typeface="+mj-ea"/>
              <a:cs typeface="Times New Roman" panose="02020603050405020304" pitchFamily="18" charset="0"/>
            </a:endParaRPr>
          </a:p>
          <a:p>
            <a:r>
              <a:rPr lang="en-US" sz="2000" dirty="0">
                <a:latin typeface="Times New Roman" panose="02020603050405020304" pitchFamily="18" charset="0"/>
                <a:ea typeface="+mj-ea"/>
                <a:cs typeface="Times New Roman" panose="02020603050405020304" pitchFamily="18" charset="0"/>
              </a:rPr>
              <a:t>It </a:t>
            </a:r>
            <a:r>
              <a:rPr lang="en-US" sz="2000" dirty="0">
                <a:latin typeface="Times New Roman" panose="02020603050405020304" pitchFamily="18" charset="0"/>
                <a:ea typeface="+mj-ea"/>
                <a:cs typeface="Times New Roman" panose="02020603050405020304" pitchFamily="18" charset="0"/>
              </a:rPr>
              <a:t>is a supervised learning algorithm that makes classifications based on data </a:t>
            </a:r>
            <a:r>
              <a:rPr lang="en-US" sz="2000" dirty="0">
                <a:latin typeface="Times New Roman" panose="02020603050405020304" pitchFamily="18" charset="0"/>
                <a:ea typeface="+mj-ea"/>
                <a:cs typeface="Times New Roman" panose="02020603050405020304" pitchFamily="18" charset="0"/>
              </a:rPr>
              <a:t>neighbors (k).</a:t>
            </a:r>
            <a:endParaRPr lang="en-US" sz="2000" dirty="0">
              <a:latin typeface="Times New Roman" panose="02020603050405020304" pitchFamily="18" charset="0"/>
              <a:ea typeface="+mj-ea"/>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9000"/>
            <a:ext cx="844176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19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5. Models </a:t>
            </a:r>
            <a:r>
              <a:rPr lang="en-US" b="1" dirty="0" smtClean="0">
                <a:solidFill>
                  <a:srgbClr val="002060"/>
                </a:solidFill>
                <a:latin typeface="Berlin Sans FB Demi" panose="020E0802020502020306" pitchFamily="34" charset="0"/>
              </a:rPr>
              <a:t>and Results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15</a:t>
            </a:fld>
            <a:endParaRPr lang="en-US"/>
          </a:p>
        </p:txBody>
      </p:sp>
      <p:sp>
        <p:nvSpPr>
          <p:cNvPr id="7" name="TextBox 6"/>
          <p:cNvSpPr txBox="1"/>
          <p:nvPr/>
        </p:nvSpPr>
        <p:spPr>
          <a:xfrm>
            <a:off x="381000" y="1447800"/>
            <a:ext cx="8458200" cy="2062103"/>
          </a:xfrm>
          <a:prstGeom prst="rect">
            <a:avLst/>
          </a:prstGeom>
          <a:noFill/>
        </p:spPr>
        <p:txBody>
          <a:bodyPr wrap="square" rtlCol="0">
            <a:spAutoFit/>
          </a:bodyPr>
          <a:lstStyle/>
          <a:p>
            <a:r>
              <a:rPr lang="en-US" sz="2400" dirty="0" smtClean="0">
                <a:latin typeface="Times New Roman" panose="02020603050405020304" pitchFamily="18" charset="0"/>
                <a:ea typeface="+mj-ea"/>
                <a:cs typeface="Times New Roman" panose="02020603050405020304" pitchFamily="18" charset="0"/>
              </a:rPr>
              <a:t>Random Forest</a:t>
            </a:r>
            <a:endParaRPr lang="en-US" sz="2400" dirty="0" smtClean="0">
              <a:latin typeface="Times New Roman" panose="02020603050405020304" pitchFamily="18" charset="0"/>
              <a:ea typeface="+mj-ea"/>
              <a:cs typeface="Times New Roman" panose="02020603050405020304" pitchFamily="18" charset="0"/>
            </a:endParaRPr>
          </a:p>
          <a:p>
            <a:endParaRPr lang="en-US" sz="2400" dirty="0">
              <a:latin typeface="Times New Roman" panose="02020603050405020304" pitchFamily="18" charset="0"/>
              <a:ea typeface="+mj-ea"/>
              <a:cs typeface="Times New Roman" panose="02020603050405020304" pitchFamily="18" charset="0"/>
            </a:endParaRPr>
          </a:p>
          <a:p>
            <a:r>
              <a:rPr lang="en-US" sz="2000" dirty="0">
                <a:latin typeface="Times New Roman" panose="02020603050405020304" pitchFamily="18" charset="0"/>
                <a:ea typeface="+mj-ea"/>
                <a:cs typeface="Times New Roman" panose="02020603050405020304" pitchFamily="18" charset="0"/>
              </a:rPr>
              <a:t>Random forest is a Supervised Machine Learning Algorithm that is used widely in Classification and Regression problems. It builds decision trees on different samples and takes their majority vote for classification and average in case of regression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10013"/>
            <a:ext cx="8438722" cy="119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270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5. Models </a:t>
            </a:r>
            <a:r>
              <a:rPr lang="en-US" b="1" dirty="0" smtClean="0">
                <a:solidFill>
                  <a:srgbClr val="002060"/>
                </a:solidFill>
                <a:latin typeface="Berlin Sans FB Demi" panose="020E0802020502020306" pitchFamily="34" charset="0"/>
              </a:rPr>
              <a:t>and Results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010399" cy="4931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543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a:solidFill>
                  <a:srgbClr val="002060"/>
                </a:solidFill>
                <a:latin typeface="Berlin Sans FB Demi" panose="020E0802020502020306" pitchFamily="34" charset="0"/>
              </a:rPr>
              <a:t>6</a:t>
            </a:r>
            <a:r>
              <a:rPr lang="en-US" b="1" dirty="0" smtClean="0">
                <a:solidFill>
                  <a:srgbClr val="002060"/>
                </a:solidFill>
                <a:latin typeface="Berlin Sans FB Demi" panose="020E0802020502020306" pitchFamily="34" charset="0"/>
              </a:rPr>
              <a:t>. Prediction model</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60516"/>
            <a:ext cx="8077200" cy="484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83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a:solidFill>
                  <a:srgbClr val="002060"/>
                </a:solidFill>
                <a:latin typeface="Berlin Sans FB Demi" panose="020E0802020502020306" pitchFamily="34" charset="0"/>
              </a:rPr>
              <a:t>7</a:t>
            </a:r>
            <a:r>
              <a:rPr lang="en-US" b="1" dirty="0" smtClean="0">
                <a:solidFill>
                  <a:srgbClr val="002060"/>
                </a:solidFill>
                <a:latin typeface="Berlin Sans FB Demi" panose="020E0802020502020306" pitchFamily="34" charset="0"/>
              </a:rPr>
              <a:t>. Conclusion and Future work</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18</a:t>
            </a:fld>
            <a:endParaRPr lang="en-US"/>
          </a:p>
        </p:txBody>
      </p:sp>
      <p:sp>
        <p:nvSpPr>
          <p:cNvPr id="6" name="TextBox 5"/>
          <p:cNvSpPr txBox="1"/>
          <p:nvPr/>
        </p:nvSpPr>
        <p:spPr>
          <a:xfrm>
            <a:off x="381000" y="1447800"/>
            <a:ext cx="8458200" cy="2985433"/>
          </a:xfrm>
          <a:prstGeom prst="rect">
            <a:avLst/>
          </a:prstGeom>
          <a:noFill/>
        </p:spPr>
        <p:txBody>
          <a:bodyPr wrap="square" rtlCol="0">
            <a:spAutoFit/>
          </a:bodyPr>
          <a:lstStyle/>
          <a:p>
            <a:r>
              <a:rPr lang="en-US" sz="2400" b="1" dirty="0" smtClean="0">
                <a:latin typeface="Times New Roman" panose="02020603050405020304" pitchFamily="18" charset="0"/>
                <a:ea typeface="+mj-ea"/>
                <a:cs typeface="Times New Roman" panose="02020603050405020304" pitchFamily="18" charset="0"/>
              </a:rPr>
              <a:t>Conclusion</a:t>
            </a:r>
            <a:endParaRPr lang="en-US" sz="2400" dirty="0">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We have also interpreted </a:t>
            </a:r>
            <a:r>
              <a:rPr lang="en-US" sz="2000" dirty="0">
                <a:latin typeface="Times New Roman" panose="02020603050405020304" pitchFamily="18" charset="0"/>
                <a:ea typeface="+mj-ea"/>
                <a:cs typeface="Times New Roman" panose="02020603050405020304" pitchFamily="18" charset="0"/>
              </a:rPr>
              <a:t>best </a:t>
            </a:r>
            <a:r>
              <a:rPr lang="en-US" sz="2000" dirty="0">
                <a:latin typeface="Times New Roman" panose="02020603050405020304" pitchFamily="18" charset="0"/>
                <a:ea typeface="+mj-ea"/>
                <a:cs typeface="Times New Roman" panose="02020603050405020304" pitchFamily="18" charset="0"/>
              </a:rPr>
              <a:t>performing </a:t>
            </a:r>
            <a:r>
              <a:rPr lang="en-US" sz="2000" dirty="0">
                <a:latin typeface="Times New Roman" panose="02020603050405020304" pitchFamily="18" charset="0"/>
                <a:ea typeface="+mj-ea"/>
                <a:cs typeface="Times New Roman" panose="02020603050405020304" pitchFamily="18" charset="0"/>
              </a:rPr>
              <a:t>algorithm is KNN algorithm (86.88%)</a:t>
            </a:r>
          </a:p>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We did data visualization and data analysis of the target variable, age </a:t>
            </a:r>
            <a:r>
              <a:rPr lang="en-US" sz="2000" dirty="0" smtClean="0">
                <a:latin typeface="Times New Roman" panose="02020603050405020304" pitchFamily="18" charset="0"/>
                <a:ea typeface="+mj-ea"/>
                <a:cs typeface="Times New Roman" panose="02020603050405020304" pitchFamily="18" charset="0"/>
              </a:rPr>
              <a:t>features</a:t>
            </a:r>
            <a:endParaRPr lang="en-US" sz="2000" dirty="0">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endParaRPr lang="en-US" sz="2000" dirty="0"/>
          </a:p>
          <a:p>
            <a:r>
              <a:rPr lang="en-US" sz="2400" b="1" dirty="0">
                <a:latin typeface="Times New Roman" panose="02020603050405020304" pitchFamily="18" charset="0"/>
                <a:ea typeface="+mj-ea"/>
                <a:cs typeface="Times New Roman" panose="02020603050405020304" pitchFamily="18" charset="0"/>
              </a:rPr>
              <a:t>Future Work</a:t>
            </a:r>
          </a:p>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Improve higher accuracy with more than algorithms</a:t>
            </a:r>
          </a:p>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Make a system of heart prediction</a:t>
            </a:r>
            <a:endParaRPr lang="en-US"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455336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3AF20C-775A-4932-8455-2D895D2E4A3A}"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19</a:t>
            </a:fld>
            <a:endParaRPr lang="en-US"/>
          </a:p>
        </p:txBody>
      </p:sp>
      <p:sp>
        <p:nvSpPr>
          <p:cNvPr id="6" name="Title 1"/>
          <p:cNvSpPr>
            <a:spLocks noGrp="1"/>
          </p:cNvSpPr>
          <p:nvPr>
            <p:ph type="title"/>
          </p:nvPr>
        </p:nvSpPr>
        <p:spPr>
          <a:xfrm>
            <a:off x="609600" y="2895600"/>
            <a:ext cx="8534400" cy="758952"/>
          </a:xfrm>
        </p:spPr>
        <p:txBody>
          <a:bodyPr>
            <a:noAutofit/>
          </a:bodyPr>
          <a:lstStyle/>
          <a:p>
            <a:pPr algn="l"/>
            <a:r>
              <a:rPr lang="en-US" b="1" dirty="0" smtClean="0">
                <a:solidFill>
                  <a:srgbClr val="002060"/>
                </a:solidFill>
                <a:latin typeface="Berlin Sans FB Demi" panose="020E0802020502020306" pitchFamily="34" charset="0"/>
              </a:rPr>
              <a:t>Thank You!</a:t>
            </a:r>
            <a:br>
              <a:rPr lang="en-US" b="1" dirty="0" smtClean="0">
                <a:solidFill>
                  <a:srgbClr val="002060"/>
                </a:solidFill>
                <a:latin typeface="Berlin Sans FB Demi" panose="020E0802020502020306" pitchFamily="34" charset="0"/>
              </a:rPr>
            </a:br>
            <a:r>
              <a:rPr lang="en-US" b="1" dirty="0" smtClean="0">
                <a:solidFill>
                  <a:srgbClr val="002060"/>
                </a:solidFill>
                <a:latin typeface="Berlin Sans FB Demi" panose="020E0802020502020306" pitchFamily="34" charset="0"/>
              </a:rPr>
              <a:t>Any Question?</a:t>
            </a:r>
            <a:endParaRPr lang="en-US"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99448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sz="6600" b="1" dirty="0" smtClean="0">
                <a:solidFill>
                  <a:srgbClr val="002060"/>
                </a:solidFill>
                <a:latin typeface="Berlin Sans FB Demi" panose="020E0802020502020306" pitchFamily="34" charset="0"/>
              </a:rPr>
              <a:t>Contents</a:t>
            </a:r>
            <a:endParaRPr lang="en-US" sz="6600"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2</a:t>
            </a:fld>
            <a:endParaRPr lang="en-US"/>
          </a:p>
        </p:txBody>
      </p:sp>
      <p:sp>
        <p:nvSpPr>
          <p:cNvPr id="6" name="Title 1"/>
          <p:cNvSpPr txBox="1">
            <a:spLocks/>
          </p:cNvSpPr>
          <p:nvPr/>
        </p:nvSpPr>
        <p:spPr>
          <a:xfrm>
            <a:off x="207818" y="5413248"/>
            <a:ext cx="8534400" cy="758952"/>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marL="742950" indent="-742950" algn="l">
              <a:buAutoNum type="arabicPeriod"/>
            </a:pPr>
            <a:r>
              <a:rPr lang="en-US" sz="4400" b="1" dirty="0" smtClean="0">
                <a:solidFill>
                  <a:schemeClr val="tx1"/>
                </a:solidFill>
                <a:latin typeface="Berlin Sans FB Demi" panose="020E0802020502020306" pitchFamily="34" charset="0"/>
              </a:rPr>
              <a:t>Introduction</a:t>
            </a:r>
          </a:p>
          <a:p>
            <a:pPr marL="742950" indent="-742950" algn="l">
              <a:buAutoNum type="arabicPeriod"/>
            </a:pPr>
            <a:r>
              <a:rPr lang="en-US" sz="4400" b="1" dirty="0">
                <a:solidFill>
                  <a:schemeClr val="tx1"/>
                </a:solidFill>
                <a:latin typeface="Berlin Sans FB Demi" panose="020E0802020502020306" pitchFamily="34" charset="0"/>
              </a:rPr>
              <a:t>Dataset </a:t>
            </a:r>
            <a:r>
              <a:rPr lang="en-US" sz="4400" b="1" dirty="0" smtClean="0">
                <a:solidFill>
                  <a:schemeClr val="tx1"/>
                </a:solidFill>
                <a:latin typeface="Berlin Sans FB Demi" panose="020E0802020502020306" pitchFamily="34" charset="0"/>
              </a:rPr>
              <a:t>Description</a:t>
            </a:r>
          </a:p>
          <a:p>
            <a:pPr marL="742950" indent="-742950" algn="l">
              <a:buAutoNum type="arabicPeriod"/>
            </a:pPr>
            <a:r>
              <a:rPr lang="en-US" sz="4400" b="1" dirty="0" smtClean="0">
                <a:solidFill>
                  <a:schemeClr val="tx1"/>
                </a:solidFill>
                <a:latin typeface="Berlin Sans FB Demi" panose="020E0802020502020306" pitchFamily="34" charset="0"/>
              </a:rPr>
              <a:t>Work Flow</a:t>
            </a:r>
          </a:p>
          <a:p>
            <a:pPr marL="742950" indent="-742950" algn="l">
              <a:buAutoNum type="arabicPeriod"/>
            </a:pPr>
            <a:r>
              <a:rPr lang="en-US" sz="4400" b="1" dirty="0" smtClean="0">
                <a:solidFill>
                  <a:schemeClr val="tx1"/>
                </a:solidFill>
                <a:latin typeface="Berlin Sans FB Demi" panose="020E0802020502020306" pitchFamily="34" charset="0"/>
              </a:rPr>
              <a:t>Data Analysis</a:t>
            </a:r>
            <a:endParaRPr lang="en-US" sz="4400" b="1" dirty="0">
              <a:solidFill>
                <a:schemeClr val="tx1"/>
              </a:solidFill>
              <a:latin typeface="Berlin Sans FB Demi" panose="020E0802020502020306" pitchFamily="34" charset="0"/>
            </a:endParaRPr>
          </a:p>
          <a:p>
            <a:pPr marL="742950" indent="-742950" algn="l">
              <a:buAutoNum type="arabicPeriod"/>
            </a:pPr>
            <a:r>
              <a:rPr lang="en-US" sz="4400" b="1" dirty="0" smtClean="0">
                <a:solidFill>
                  <a:schemeClr val="tx1"/>
                </a:solidFill>
                <a:latin typeface="Berlin Sans FB Demi" panose="020E0802020502020306" pitchFamily="34" charset="0"/>
              </a:rPr>
              <a:t>Models </a:t>
            </a:r>
            <a:r>
              <a:rPr lang="en-US" sz="4400" b="1" dirty="0" smtClean="0">
                <a:solidFill>
                  <a:schemeClr val="tx1"/>
                </a:solidFill>
                <a:latin typeface="Berlin Sans FB Demi" panose="020E0802020502020306" pitchFamily="34" charset="0"/>
              </a:rPr>
              <a:t>and </a:t>
            </a:r>
            <a:r>
              <a:rPr lang="en-US" sz="4400" b="1" dirty="0" smtClean="0">
                <a:solidFill>
                  <a:schemeClr val="tx1"/>
                </a:solidFill>
                <a:latin typeface="Berlin Sans FB Demi" panose="020E0802020502020306" pitchFamily="34" charset="0"/>
              </a:rPr>
              <a:t>Results</a:t>
            </a:r>
          </a:p>
          <a:p>
            <a:pPr marL="742950" indent="-742950" algn="l">
              <a:buAutoNum type="arabicPeriod"/>
            </a:pPr>
            <a:r>
              <a:rPr lang="en-US" sz="4400" b="1" dirty="0" smtClean="0">
                <a:solidFill>
                  <a:schemeClr val="tx1"/>
                </a:solidFill>
                <a:latin typeface="Berlin Sans FB Demi" panose="020E0802020502020306" pitchFamily="34" charset="0"/>
              </a:rPr>
              <a:t>Prediction Model</a:t>
            </a:r>
            <a:endParaRPr lang="en-US" sz="4400" b="1" dirty="0" smtClean="0">
              <a:solidFill>
                <a:schemeClr val="tx1"/>
              </a:solidFill>
              <a:latin typeface="Berlin Sans FB Demi" panose="020E0802020502020306" pitchFamily="34" charset="0"/>
            </a:endParaRPr>
          </a:p>
          <a:p>
            <a:pPr marL="742950" indent="-742950" algn="l">
              <a:buAutoNum type="arabicPeriod"/>
            </a:pPr>
            <a:r>
              <a:rPr lang="en-US" sz="4400" b="1" dirty="0" smtClean="0">
                <a:solidFill>
                  <a:schemeClr val="tx1"/>
                </a:solidFill>
                <a:latin typeface="Berlin Sans FB Demi" panose="020E0802020502020306" pitchFamily="34" charset="0"/>
              </a:rPr>
              <a:t>Conclusion and Future work</a:t>
            </a:r>
            <a:endParaRPr lang="en-US" sz="4400" b="1"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281823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1. Introduction</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3</a:t>
            </a:fld>
            <a:endParaRPr lang="en-US"/>
          </a:p>
        </p:txBody>
      </p:sp>
      <p:sp>
        <p:nvSpPr>
          <p:cNvPr id="6" name="Title 1"/>
          <p:cNvSpPr txBox="1">
            <a:spLocks/>
          </p:cNvSpPr>
          <p:nvPr/>
        </p:nvSpPr>
        <p:spPr>
          <a:xfrm>
            <a:off x="304800" y="1339180"/>
            <a:ext cx="8534400" cy="758952"/>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lgn="l"/>
            <a:r>
              <a:rPr lang="en-US" sz="2800" b="1" dirty="0" smtClean="0">
                <a:solidFill>
                  <a:schemeClr val="tx1"/>
                </a:solidFill>
                <a:latin typeface="Times New Roman" panose="02020603050405020304" pitchFamily="18" charset="0"/>
                <a:cs typeface="Times New Roman" panose="02020603050405020304" pitchFamily="18" charset="0"/>
              </a:rPr>
              <a:t>What is Heart Disease?</a:t>
            </a:r>
          </a:p>
        </p:txBody>
      </p:sp>
      <p:sp>
        <p:nvSpPr>
          <p:cNvPr id="7" name="Title 1"/>
          <p:cNvSpPr txBox="1">
            <a:spLocks/>
          </p:cNvSpPr>
          <p:nvPr/>
        </p:nvSpPr>
        <p:spPr>
          <a:xfrm>
            <a:off x="304800" y="4495800"/>
            <a:ext cx="8534400" cy="758952"/>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marL="457200" indent="-457200"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It describe about range conditions of heart.</a:t>
            </a:r>
          </a:p>
          <a:p>
            <a:pPr marL="457200" indent="-457200"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term “heart disease” is often used interchangeably with the term “cardiovascular disease</a:t>
            </a:r>
            <a:r>
              <a:rPr lang="en-US" sz="2400" dirty="0">
                <a:solidFill>
                  <a:schemeClr val="tx1"/>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According to WHO about 610,000 people die of heart disease in the United States every year–that’s 1 in every 4 deaths</a:t>
            </a:r>
          </a:p>
          <a:p>
            <a:pPr marL="457200" indent="-457200"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Around 17 million people die due in Cardiovascular Disease (CVD) every year world wide. </a:t>
            </a:r>
          </a:p>
          <a:p>
            <a:pPr marL="457200" indent="-457200" algn="l">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2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2. Dataset </a:t>
            </a:r>
            <a:r>
              <a:rPr lang="en-US" b="1" dirty="0" smtClean="0">
                <a:solidFill>
                  <a:srgbClr val="002060"/>
                </a:solidFill>
                <a:latin typeface="Berlin Sans FB Demi" panose="020E0802020502020306" pitchFamily="34" charset="0"/>
              </a:rPr>
              <a:t>Description</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4</a:t>
            </a:fld>
            <a:endParaRPr lang="en-US"/>
          </a:p>
        </p:txBody>
      </p:sp>
      <p:sp>
        <p:nvSpPr>
          <p:cNvPr id="6" name="TextBox 5"/>
          <p:cNvSpPr txBox="1"/>
          <p:nvPr/>
        </p:nvSpPr>
        <p:spPr>
          <a:xfrm>
            <a:off x="381000" y="1447800"/>
            <a:ext cx="8458200" cy="461665"/>
          </a:xfrm>
          <a:prstGeom prst="rect">
            <a:avLst/>
          </a:prstGeom>
          <a:noFill/>
        </p:spPr>
        <p:txBody>
          <a:bodyPr wrap="square" rtlCol="0">
            <a:spAutoFit/>
          </a:bodyPr>
          <a:lstStyle/>
          <a:p>
            <a:r>
              <a:rPr lang="en-US" sz="2400" dirty="0">
                <a:latin typeface="Times New Roman" panose="02020603050405020304" pitchFamily="18" charset="0"/>
                <a:ea typeface="+mj-ea"/>
                <a:cs typeface="Times New Roman" panose="02020603050405020304" pitchFamily="18" charset="0"/>
              </a:rPr>
              <a:t>Dataset name ‘ heart.csv’ , it consists 303 rows and 14 columns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412719"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010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3. Work </a:t>
            </a:r>
            <a:r>
              <a:rPr lang="en-US" b="1" dirty="0" smtClean="0">
                <a:solidFill>
                  <a:srgbClr val="002060"/>
                </a:solidFill>
                <a:latin typeface="Berlin Sans FB Demi" panose="020E0802020502020306" pitchFamily="34" charset="0"/>
              </a:rPr>
              <a:t>Flow</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5</a:t>
            </a:fld>
            <a:endParaRPr lang="en-US"/>
          </a:p>
        </p:txBody>
      </p:sp>
      <p:pic>
        <p:nvPicPr>
          <p:cNvPr id="2050" name="Picture 2" descr="C:\Users\Soeum Zerayha\Downloads\613388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392381"/>
            <a:ext cx="1233488" cy="123348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oeum Zerayha\Downloads\10767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3716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oeum Zerayha\Downloads\4822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475221"/>
            <a:ext cx="1150648" cy="115064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914400" y="2687781"/>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a:t>
            </a:r>
            <a:endParaRPr lang="en-US" dirty="0">
              <a:solidFill>
                <a:schemeClr val="tx1"/>
              </a:solidFill>
            </a:endParaRPr>
          </a:p>
        </p:txBody>
      </p:sp>
      <p:sp>
        <p:nvSpPr>
          <p:cNvPr id="11" name="Rounded Rectangle 10"/>
          <p:cNvSpPr/>
          <p:nvPr/>
        </p:nvSpPr>
        <p:spPr>
          <a:xfrm>
            <a:off x="3771900" y="2667000"/>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Processing</a:t>
            </a:r>
            <a:endParaRPr lang="en-US" dirty="0">
              <a:solidFill>
                <a:schemeClr val="tx1"/>
              </a:solidFill>
            </a:endParaRPr>
          </a:p>
        </p:txBody>
      </p:sp>
      <p:sp>
        <p:nvSpPr>
          <p:cNvPr id="12" name="Rounded Rectangle 11"/>
          <p:cNvSpPr/>
          <p:nvPr/>
        </p:nvSpPr>
        <p:spPr>
          <a:xfrm>
            <a:off x="6709424" y="2667000"/>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a:t>
            </a:r>
            <a:r>
              <a:rPr lang="en-US" dirty="0" err="1" smtClean="0">
                <a:solidFill>
                  <a:schemeClr val="tx1"/>
                </a:solidFill>
              </a:rPr>
              <a:t>Train&amp;Test</a:t>
            </a:r>
            <a:endParaRPr lang="en-US" dirty="0">
              <a:solidFill>
                <a:schemeClr val="tx1"/>
              </a:solidFill>
            </a:endParaRPr>
          </a:p>
        </p:txBody>
      </p:sp>
      <p:sp>
        <p:nvSpPr>
          <p:cNvPr id="13" name="Rounded Rectangle 12"/>
          <p:cNvSpPr/>
          <p:nvPr/>
        </p:nvSpPr>
        <p:spPr>
          <a:xfrm>
            <a:off x="2743200" y="3352800"/>
            <a:ext cx="34290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Logistic Regression Model</a:t>
            </a:r>
            <a:endParaRPr lang="en-US" dirty="0">
              <a:solidFill>
                <a:schemeClr val="tx1"/>
              </a:solidFill>
            </a:endParaRPr>
          </a:p>
        </p:txBody>
      </p:sp>
      <p:sp>
        <p:nvSpPr>
          <p:cNvPr id="14" name="Rounded Rectangle 13"/>
          <p:cNvSpPr/>
          <p:nvPr/>
        </p:nvSpPr>
        <p:spPr>
          <a:xfrm>
            <a:off x="457200" y="5867400"/>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data</a:t>
            </a:r>
            <a:endParaRPr lang="en-US" dirty="0">
              <a:solidFill>
                <a:schemeClr val="tx1"/>
              </a:solidFill>
            </a:endParaRPr>
          </a:p>
        </p:txBody>
      </p:sp>
      <p:pic>
        <p:nvPicPr>
          <p:cNvPr id="15" name="Picture 2" descr="C:\Users\Soeum Zerayha\Downloads\613388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73" y="4564856"/>
            <a:ext cx="1233488" cy="1233488"/>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3429000" y="5486400"/>
            <a:ext cx="20574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Best Train </a:t>
            </a:r>
            <a:r>
              <a:rPr lang="en-US" dirty="0" smtClean="0">
                <a:solidFill>
                  <a:schemeClr val="tx1"/>
                </a:solidFill>
              </a:rPr>
              <a:t>Model</a:t>
            </a:r>
            <a:endParaRPr lang="en-US" dirty="0">
              <a:solidFill>
                <a:schemeClr val="tx1"/>
              </a:solidFill>
            </a:endParaRPr>
          </a:p>
        </p:txBody>
      </p:sp>
      <p:sp>
        <p:nvSpPr>
          <p:cNvPr id="17" name="Rounded Rectangle 16"/>
          <p:cNvSpPr/>
          <p:nvPr/>
        </p:nvSpPr>
        <p:spPr>
          <a:xfrm>
            <a:off x="7239000" y="5105400"/>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Healthy</a:t>
            </a:r>
            <a:endParaRPr lang="en-US" dirty="0">
              <a:solidFill>
                <a:schemeClr val="tx1"/>
              </a:solidFill>
            </a:endParaRPr>
          </a:p>
        </p:txBody>
      </p:sp>
      <p:sp>
        <p:nvSpPr>
          <p:cNvPr id="18" name="Rounded Rectangle 17"/>
          <p:cNvSpPr/>
          <p:nvPr/>
        </p:nvSpPr>
        <p:spPr>
          <a:xfrm>
            <a:off x="7239000" y="5715000"/>
            <a:ext cx="14478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Disease</a:t>
            </a:r>
            <a:endParaRPr lang="en-US" dirty="0">
              <a:solidFill>
                <a:schemeClr val="tx1"/>
              </a:solidFill>
            </a:endParaRPr>
          </a:p>
        </p:txBody>
      </p:sp>
      <p:cxnSp>
        <p:nvCxnSpPr>
          <p:cNvPr id="9" name="Straight Arrow Connector 8"/>
          <p:cNvCxnSpPr/>
          <p:nvPr/>
        </p:nvCxnSpPr>
        <p:spPr>
          <a:xfrm>
            <a:off x="2286000" y="2133600"/>
            <a:ext cx="1447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261624" y="2133600"/>
            <a:ext cx="1447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752600" y="5791200"/>
            <a:ext cx="1447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5715000" y="5334000"/>
            <a:ext cx="1371600" cy="4191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715000" y="5715000"/>
            <a:ext cx="13716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29345" y="4000500"/>
            <a:ext cx="34290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KNN Model</a:t>
            </a:r>
            <a:endParaRPr lang="en-US" dirty="0">
              <a:solidFill>
                <a:schemeClr val="tx1"/>
              </a:solidFill>
            </a:endParaRPr>
          </a:p>
        </p:txBody>
      </p:sp>
      <p:sp>
        <p:nvSpPr>
          <p:cNvPr id="25" name="Rounded Rectangle 24"/>
          <p:cNvSpPr/>
          <p:nvPr/>
        </p:nvSpPr>
        <p:spPr>
          <a:xfrm>
            <a:off x="2743200" y="4610100"/>
            <a:ext cx="3429000" cy="533400"/>
          </a:xfrm>
          <a:prstGeom prst="round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Model</a:t>
            </a:r>
            <a:endParaRPr lang="en-US" dirty="0">
              <a:solidFill>
                <a:schemeClr val="tx1"/>
              </a:solidFill>
            </a:endParaRPr>
          </a:p>
        </p:txBody>
      </p:sp>
      <p:cxnSp>
        <p:nvCxnSpPr>
          <p:cNvPr id="7" name="Straight Arrow Connector 6"/>
          <p:cNvCxnSpPr>
            <a:stCxn id="12" idx="2"/>
            <a:endCxn id="13" idx="3"/>
          </p:cNvCxnSpPr>
          <p:nvPr/>
        </p:nvCxnSpPr>
        <p:spPr>
          <a:xfrm flipH="1">
            <a:off x="6172200" y="3200400"/>
            <a:ext cx="1261124" cy="4191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2" idx="2"/>
          </p:cNvCxnSpPr>
          <p:nvPr/>
        </p:nvCxnSpPr>
        <p:spPr>
          <a:xfrm flipH="1">
            <a:off x="6172200" y="3200400"/>
            <a:ext cx="1261124"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2" idx="2"/>
            <a:endCxn id="25" idx="3"/>
          </p:cNvCxnSpPr>
          <p:nvPr/>
        </p:nvCxnSpPr>
        <p:spPr>
          <a:xfrm rot="5400000">
            <a:off x="5964562" y="3408038"/>
            <a:ext cx="1676400" cy="1261124"/>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160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6</a:t>
            </a:fld>
            <a:endParaRPr lang="en-US"/>
          </a:p>
        </p:txBody>
      </p:sp>
      <p:sp>
        <p:nvSpPr>
          <p:cNvPr id="6" name="TextBox 5"/>
          <p:cNvSpPr txBox="1"/>
          <p:nvPr/>
        </p:nvSpPr>
        <p:spPr>
          <a:xfrm>
            <a:off x="282720" y="5181600"/>
            <a:ext cx="84582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In data, we see people is getting disease more than none disease</a:t>
            </a:r>
            <a:endParaRPr lang="en-US" sz="2000" dirty="0">
              <a:latin typeface="Times New Roman" panose="02020603050405020304" pitchFamily="18" charset="0"/>
              <a:ea typeface="+mj-ea"/>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37855"/>
            <a:ext cx="44386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216670" y="2397269"/>
            <a:ext cx="35242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0 : No disease</a:t>
            </a:r>
          </a:p>
          <a:p>
            <a:pPr marL="342900" indent="-342900">
              <a:buFont typeface="Arial" panose="020B0604020202020204" pitchFamily="34" charset="0"/>
              <a:buChar char="•"/>
            </a:pPr>
            <a:r>
              <a:rPr lang="en-US" sz="2000" dirty="0" smtClean="0">
                <a:latin typeface="Times New Roman" panose="02020603050405020304" pitchFamily="18" charset="0"/>
                <a:ea typeface="+mj-ea"/>
                <a:cs typeface="Times New Roman" panose="02020603050405020304" pitchFamily="18" charset="0"/>
              </a:rPr>
              <a:t>1 : Have disease</a:t>
            </a:r>
            <a:endParaRPr lang="en-US"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5219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7</a:t>
            </a:fld>
            <a:endParaRPr lang="en-US"/>
          </a:p>
        </p:txBody>
      </p:sp>
      <p:sp>
        <p:nvSpPr>
          <p:cNvPr id="6" name="TextBox 5"/>
          <p:cNvSpPr txBox="1"/>
          <p:nvPr/>
        </p:nvSpPr>
        <p:spPr>
          <a:xfrm>
            <a:off x="282720" y="5181600"/>
            <a:ext cx="8458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Four feature( “</a:t>
            </a:r>
            <a:r>
              <a:rPr lang="en-US" sz="2000" dirty="0" err="1">
                <a:latin typeface="Times New Roman" panose="02020603050405020304" pitchFamily="18" charset="0"/>
                <a:ea typeface="+mj-ea"/>
                <a:cs typeface="Times New Roman" panose="02020603050405020304" pitchFamily="18" charset="0"/>
              </a:rPr>
              <a:t>cp</a:t>
            </a:r>
            <a:r>
              <a:rPr lang="en-US" sz="2000" dirty="0">
                <a:latin typeface="Times New Roman" panose="02020603050405020304" pitchFamily="18" charset="0"/>
                <a:ea typeface="+mj-ea"/>
                <a:cs typeface="Times New Roman" panose="02020603050405020304" pitchFamily="18" charset="0"/>
              </a:rPr>
              <a:t>”, “</a:t>
            </a:r>
            <a:r>
              <a:rPr lang="en-US" sz="2000" dirty="0" err="1">
                <a:latin typeface="Times New Roman" panose="02020603050405020304" pitchFamily="18" charset="0"/>
                <a:ea typeface="+mj-ea"/>
                <a:cs typeface="Times New Roman" panose="02020603050405020304" pitchFamily="18" charset="0"/>
              </a:rPr>
              <a:t>restecg</a:t>
            </a:r>
            <a:r>
              <a:rPr lang="en-US" sz="2000" dirty="0">
                <a:latin typeface="Times New Roman" panose="02020603050405020304" pitchFamily="18" charset="0"/>
                <a:ea typeface="+mj-ea"/>
                <a:cs typeface="Times New Roman" panose="02020603050405020304" pitchFamily="18" charset="0"/>
              </a:rPr>
              <a:t>”, “</a:t>
            </a:r>
            <a:r>
              <a:rPr lang="en-US" sz="2000" dirty="0" err="1">
                <a:latin typeface="Times New Roman" panose="02020603050405020304" pitchFamily="18" charset="0"/>
                <a:ea typeface="+mj-ea"/>
                <a:cs typeface="Times New Roman" panose="02020603050405020304" pitchFamily="18" charset="0"/>
              </a:rPr>
              <a:t>thalach</a:t>
            </a:r>
            <a:r>
              <a:rPr lang="en-US" sz="2000" dirty="0">
                <a:latin typeface="Times New Roman" panose="02020603050405020304" pitchFamily="18" charset="0"/>
                <a:ea typeface="+mj-ea"/>
                <a:cs typeface="Times New Roman" panose="02020603050405020304" pitchFamily="18" charset="0"/>
              </a:rPr>
              <a:t>”, “slope” ) are positively correlated with the target feature.</a:t>
            </a:r>
          </a:p>
          <a:p>
            <a:pPr marL="342900" indent="-34290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Other features are negatively correlated with the target feature.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36" y="1143000"/>
            <a:ext cx="82962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261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8</a:t>
            </a:fld>
            <a:endParaRPr lang="en-US"/>
          </a:p>
        </p:txBody>
      </p:sp>
      <p:sp>
        <p:nvSpPr>
          <p:cNvPr id="6" name="TextBox 5"/>
          <p:cNvSpPr txBox="1"/>
          <p:nvPr/>
        </p:nvSpPr>
        <p:spPr>
          <a:xfrm>
            <a:off x="282720" y="5581710"/>
            <a:ext cx="84582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 we can see that the 58 age column has the highest frequency.</a:t>
            </a:r>
            <a:endParaRPr lang="en-US" sz="2000" dirty="0">
              <a:latin typeface="Times New Roman" panose="02020603050405020304" pitchFamily="18" charset="0"/>
              <a:ea typeface="+mj-ea"/>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433513"/>
            <a:ext cx="82200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912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248"/>
            <a:ext cx="8534400" cy="758952"/>
          </a:xfrm>
        </p:spPr>
        <p:txBody>
          <a:bodyPr>
            <a:noAutofit/>
          </a:bodyPr>
          <a:lstStyle/>
          <a:p>
            <a:pPr algn="l"/>
            <a:r>
              <a:rPr lang="en-US" b="1" dirty="0" smtClean="0">
                <a:solidFill>
                  <a:srgbClr val="002060"/>
                </a:solidFill>
                <a:latin typeface="Berlin Sans FB Demi" panose="020E0802020502020306" pitchFamily="34" charset="0"/>
              </a:rPr>
              <a:t>4. Data Analysis</a:t>
            </a:r>
            <a:endParaRPr lang="en-US" b="1" dirty="0">
              <a:solidFill>
                <a:srgbClr val="002060"/>
              </a:solidFill>
              <a:latin typeface="Berlin Sans FB Demi" panose="020E0802020502020306" pitchFamily="34" charset="0"/>
            </a:endParaRPr>
          </a:p>
        </p:txBody>
      </p:sp>
      <p:sp>
        <p:nvSpPr>
          <p:cNvPr id="4" name="Date Placeholder 3"/>
          <p:cNvSpPr>
            <a:spLocks noGrp="1"/>
          </p:cNvSpPr>
          <p:nvPr>
            <p:ph type="dt" sz="half" idx="10"/>
          </p:nvPr>
        </p:nvSpPr>
        <p:spPr/>
        <p:txBody>
          <a:bodyPr/>
          <a:lstStyle/>
          <a:p>
            <a:fld id="{908AC652-5654-49F8-8C3D-C99CB3AC9B06}" type="datetime1">
              <a:rPr lang="en-US" smtClean="0"/>
              <a:t>7/15/2022</a:t>
            </a:fld>
            <a:endParaRPr lang="en-US"/>
          </a:p>
        </p:txBody>
      </p:sp>
      <p:sp>
        <p:nvSpPr>
          <p:cNvPr id="5" name="Slide Number Placeholder 4"/>
          <p:cNvSpPr>
            <a:spLocks noGrp="1"/>
          </p:cNvSpPr>
          <p:nvPr>
            <p:ph type="sldNum" sz="quarter" idx="12"/>
          </p:nvPr>
        </p:nvSpPr>
        <p:spPr/>
        <p:txBody>
          <a:bodyPr/>
          <a:lstStyle/>
          <a:p>
            <a:fld id="{B50D2235-6301-4B4C-ACF8-669554D8E2C2}" type="slidenum">
              <a:rPr lang="en-US" smtClean="0"/>
              <a:t>9</a:t>
            </a:fld>
            <a:endParaRPr lang="en-US"/>
          </a:p>
        </p:txBody>
      </p:sp>
      <p:sp>
        <p:nvSpPr>
          <p:cNvPr id="6" name="TextBox 5"/>
          <p:cNvSpPr txBox="1"/>
          <p:nvPr/>
        </p:nvSpPr>
        <p:spPr>
          <a:xfrm>
            <a:off x="282720" y="5410200"/>
            <a:ext cx="84582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 we can see that elder people are the most affected by heart disease and young ones are the least affected.</a:t>
            </a:r>
            <a:endParaRPr lang="en-US" sz="2000" dirty="0">
              <a:latin typeface="Times New Roman" panose="02020603050405020304" pitchFamily="18" charset="0"/>
              <a:ea typeface="+mj-ea"/>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624013"/>
            <a:ext cx="82391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52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433</Words>
  <Application>Microsoft Office PowerPoint</Application>
  <PresentationFormat>On-screen Show (4:3)</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Contents</vt:lpstr>
      <vt:lpstr>1. Introduction</vt:lpstr>
      <vt:lpstr>2. Dataset Description</vt:lpstr>
      <vt:lpstr>3. Work Flow</vt:lpstr>
      <vt:lpstr>4. Data Analysis</vt:lpstr>
      <vt:lpstr>4. Data Analysis</vt:lpstr>
      <vt:lpstr>4. Data Analysis</vt:lpstr>
      <vt:lpstr>4. Data Analysis</vt:lpstr>
      <vt:lpstr>4. Data Analysis</vt:lpstr>
      <vt:lpstr>4. Data Analysis</vt:lpstr>
      <vt:lpstr>5. Models and Results</vt:lpstr>
      <vt:lpstr>5. Models and Results</vt:lpstr>
      <vt:lpstr>5. Models and Results</vt:lpstr>
      <vt:lpstr>5. Models and Results</vt:lpstr>
      <vt:lpstr>5. Models and Results</vt:lpstr>
      <vt:lpstr>6. Prediction model</vt:lpstr>
      <vt:lpstr>7. Conclusion and Future work</vt:lpstr>
      <vt:lpstr>Thank You! 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Soeum Zerayha</dc:creator>
  <cp:lastModifiedBy>Soeum Zerayha</cp:lastModifiedBy>
  <cp:revision>26</cp:revision>
  <dcterms:created xsi:type="dcterms:W3CDTF">2022-07-12T13:33:00Z</dcterms:created>
  <dcterms:modified xsi:type="dcterms:W3CDTF">2022-07-15T06:31:13Z</dcterms:modified>
</cp:coreProperties>
</file>