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10287000" cx="18288000"/>
  <p:notesSz cx="6858000" cy="9144000"/>
  <p:embeddedFontLst>
    <p:embeddedFont>
      <p:font typeface="Heebo"/>
      <p:bold r:id="rId24"/>
    </p:embeddedFont>
    <p:embeddedFont>
      <p:font typeface="Poppins"/>
      <p:regular r:id="rId25"/>
      <p:bold r:id="rId26"/>
      <p:italic r:id="rId27"/>
      <p:boldItalic r:id="rId28"/>
    </p:embeddedFont>
    <p:embeddedFont>
      <p:font typeface="Poppins Light"/>
      <p:regular r:id="rId29"/>
      <p:bold r:id="rId30"/>
      <p:italic r:id="rId31"/>
      <p:boldItalic r:id="rId32"/>
    </p:embeddedFont>
    <p:embeddedFont>
      <p:font typeface="Poppins Medium"/>
      <p:regular r:id="rId33"/>
      <p:bold r:id="rId34"/>
      <p:italic r:id="rId35"/>
      <p:boldItalic r:id="rId36"/>
    </p:embeddedFont>
    <p:embeddedFont>
      <p:font typeface="Open Sans ExtraBold"/>
      <p:bold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Heebo-bold.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Light-italic.fntdata"/><Relationship Id="rId30" Type="http://schemas.openxmlformats.org/officeDocument/2006/relationships/font" Target="fonts/PoppinsLight-bold.fntdata"/><Relationship Id="rId11" Type="http://schemas.openxmlformats.org/officeDocument/2006/relationships/slide" Target="slides/slide6.xml"/><Relationship Id="rId33" Type="http://schemas.openxmlformats.org/officeDocument/2006/relationships/font" Target="fonts/PoppinsMedium-regular.fntdata"/><Relationship Id="rId10" Type="http://schemas.openxmlformats.org/officeDocument/2006/relationships/slide" Target="slides/slide5.xml"/><Relationship Id="rId32" Type="http://schemas.openxmlformats.org/officeDocument/2006/relationships/font" Target="fonts/PoppinsLight-boldItalic.fntdata"/><Relationship Id="rId13" Type="http://schemas.openxmlformats.org/officeDocument/2006/relationships/slide" Target="slides/slide8.xml"/><Relationship Id="rId35" Type="http://schemas.openxmlformats.org/officeDocument/2006/relationships/font" Target="fonts/PoppinsMedium-italic.fntdata"/><Relationship Id="rId12" Type="http://schemas.openxmlformats.org/officeDocument/2006/relationships/slide" Target="slides/slide7.xml"/><Relationship Id="rId34" Type="http://schemas.openxmlformats.org/officeDocument/2006/relationships/font" Target="fonts/PoppinsMedium-bold.fntdata"/><Relationship Id="rId15" Type="http://schemas.openxmlformats.org/officeDocument/2006/relationships/slide" Target="slides/slide10.xml"/><Relationship Id="rId37" Type="http://schemas.openxmlformats.org/officeDocument/2006/relationships/font" Target="fonts/OpenSansExtraBold-bold.fntdata"/><Relationship Id="rId14" Type="http://schemas.openxmlformats.org/officeDocument/2006/relationships/slide" Target="slides/slide9.xml"/><Relationship Id="rId36" Type="http://schemas.openxmlformats.org/officeDocument/2006/relationships/font" Target="fonts/PoppinsMedium-boldItalic.fntdata"/><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OpenSansExtraBol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20.png"/><Relationship Id="rId6"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934188" y="794979"/>
            <a:ext cx="16419623" cy="8697043"/>
          </a:xfrm>
          <a:custGeom>
            <a:rect b="b" l="l" r="r" t="t"/>
            <a:pathLst>
              <a:path extrusionOk="0" h="33854281" w="63915348">
                <a:moveTo>
                  <a:pt x="63790891" y="59690"/>
                </a:moveTo>
                <a:cubicBezTo>
                  <a:pt x="63826448" y="59690"/>
                  <a:pt x="63855656" y="88900"/>
                  <a:pt x="63855656" y="124460"/>
                </a:cubicBezTo>
                <a:lnTo>
                  <a:pt x="63855656" y="33729820"/>
                </a:lnTo>
                <a:cubicBezTo>
                  <a:pt x="63855656" y="33765381"/>
                  <a:pt x="63826448" y="33794591"/>
                  <a:pt x="63790891" y="33794591"/>
                </a:cubicBezTo>
                <a:lnTo>
                  <a:pt x="124460" y="33794591"/>
                </a:lnTo>
                <a:cubicBezTo>
                  <a:pt x="88900" y="33794591"/>
                  <a:pt x="59690" y="33765381"/>
                  <a:pt x="59690" y="33729820"/>
                </a:cubicBezTo>
                <a:lnTo>
                  <a:pt x="59690" y="124460"/>
                </a:lnTo>
                <a:cubicBezTo>
                  <a:pt x="59690" y="88900"/>
                  <a:pt x="88900" y="59690"/>
                  <a:pt x="124460" y="59690"/>
                </a:cubicBezTo>
                <a:lnTo>
                  <a:pt x="63790891" y="59690"/>
                </a:lnTo>
                <a:moveTo>
                  <a:pt x="63790891" y="0"/>
                </a:moveTo>
                <a:lnTo>
                  <a:pt x="124460" y="0"/>
                </a:lnTo>
                <a:cubicBezTo>
                  <a:pt x="55880" y="0"/>
                  <a:pt x="0" y="55880"/>
                  <a:pt x="0" y="124460"/>
                </a:cubicBezTo>
                <a:lnTo>
                  <a:pt x="0" y="33729820"/>
                </a:lnTo>
                <a:cubicBezTo>
                  <a:pt x="0" y="33798399"/>
                  <a:pt x="55880" y="33854281"/>
                  <a:pt x="124460" y="33854281"/>
                </a:cubicBezTo>
                <a:lnTo>
                  <a:pt x="63790891" y="33854281"/>
                </a:lnTo>
                <a:cubicBezTo>
                  <a:pt x="63859470" y="33854281"/>
                  <a:pt x="63915348" y="33798399"/>
                  <a:pt x="63915348" y="33729820"/>
                </a:cubicBezTo>
                <a:lnTo>
                  <a:pt x="63915348" y="124460"/>
                </a:lnTo>
                <a:cubicBezTo>
                  <a:pt x="63915348" y="55880"/>
                  <a:pt x="63859470" y="0"/>
                  <a:pt x="63790891" y="0"/>
                </a:cubicBezTo>
                <a:close/>
              </a:path>
            </a:pathLst>
          </a:custGeom>
          <a:solidFill>
            <a:srgbClr val="9976FF">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p13"/>
          <p:cNvPicPr preferRelativeResize="0"/>
          <p:nvPr/>
        </p:nvPicPr>
        <p:blipFill rotWithShape="1">
          <a:blip r:embed="rId3">
            <a:alphaModFix/>
          </a:blip>
          <a:srcRect b="0" l="0" r="0" t="0"/>
          <a:stretch/>
        </p:blipFill>
        <p:spPr>
          <a:xfrm>
            <a:off x="14135024" y="1028700"/>
            <a:ext cx="2562099" cy="1928993"/>
          </a:xfrm>
          <a:prstGeom prst="rect">
            <a:avLst/>
          </a:prstGeom>
          <a:noFill/>
          <a:ln>
            <a:noFill/>
          </a:ln>
        </p:spPr>
      </p:pic>
      <p:pic>
        <p:nvPicPr>
          <p:cNvPr id="86" name="Google Shape;86;p13"/>
          <p:cNvPicPr preferRelativeResize="0"/>
          <p:nvPr/>
        </p:nvPicPr>
        <p:blipFill rotWithShape="1">
          <a:blip r:embed="rId4">
            <a:alphaModFix/>
          </a:blip>
          <a:srcRect b="0" l="0" r="0" t="0"/>
          <a:stretch/>
        </p:blipFill>
        <p:spPr>
          <a:xfrm>
            <a:off x="1253616" y="820029"/>
            <a:ext cx="2377541" cy="2346336"/>
          </a:xfrm>
          <a:prstGeom prst="rect">
            <a:avLst/>
          </a:prstGeom>
          <a:noFill/>
          <a:ln>
            <a:noFill/>
          </a:ln>
        </p:spPr>
      </p:pic>
      <p:sp>
        <p:nvSpPr>
          <p:cNvPr id="87" name="Google Shape;87;p13"/>
          <p:cNvSpPr txBox="1"/>
          <p:nvPr/>
        </p:nvSpPr>
        <p:spPr>
          <a:xfrm>
            <a:off x="2571218" y="4986071"/>
            <a:ext cx="12480219" cy="8572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5600" u="none" cap="none" strike="noStrike">
                <a:solidFill>
                  <a:srgbClr val="C84B31"/>
                </a:solidFill>
                <a:latin typeface="Heebo"/>
                <a:ea typeface="Heebo"/>
                <a:cs typeface="Heebo"/>
                <a:sym typeface="Heebo"/>
              </a:rPr>
              <a:t>Credit Card Fraud Detection</a:t>
            </a:r>
            <a:endParaRPr/>
          </a:p>
        </p:txBody>
      </p:sp>
      <p:sp>
        <p:nvSpPr>
          <p:cNvPr id="88" name="Google Shape;88;p13"/>
          <p:cNvSpPr txBox="1"/>
          <p:nvPr/>
        </p:nvSpPr>
        <p:spPr>
          <a:xfrm>
            <a:off x="1747934" y="6825495"/>
            <a:ext cx="9207434" cy="1407795"/>
          </a:xfrm>
          <a:prstGeom prst="rect">
            <a:avLst/>
          </a:prstGeom>
          <a:noFill/>
          <a:ln>
            <a:noFill/>
          </a:ln>
        </p:spPr>
        <p:txBody>
          <a:bodyPr anchorCtr="0" anchor="t" bIns="0" lIns="0" spcFirstLastPara="1" rIns="0" wrap="square" tIns="0">
            <a:spAutoFit/>
          </a:bodyPr>
          <a:lstStyle/>
          <a:p>
            <a:pPr indent="0" lvl="0" marL="0" marR="0" rtl="0" algn="l">
              <a:lnSpc>
                <a:spcPct val="139962"/>
              </a:lnSpc>
              <a:spcBef>
                <a:spcPts val="0"/>
              </a:spcBef>
              <a:spcAft>
                <a:spcPts val="0"/>
              </a:spcAft>
              <a:buNone/>
            </a:pPr>
            <a:r>
              <a:rPr b="0" i="0" lang="en-US" sz="2700" u="none" cap="none" strike="noStrike">
                <a:solidFill>
                  <a:srgbClr val="000000"/>
                </a:solidFill>
                <a:latin typeface="Heebo"/>
                <a:ea typeface="Heebo"/>
                <a:cs typeface="Heebo"/>
                <a:sym typeface="Heebo"/>
              </a:rPr>
              <a:t>Student :  </a:t>
            </a:r>
            <a:r>
              <a:rPr b="0" i="0" lang="en-US" sz="2700" u="none" cap="none" strike="noStrike">
                <a:solidFill>
                  <a:srgbClr val="C84B31"/>
                </a:solidFill>
                <a:latin typeface="Heebo"/>
                <a:ea typeface="Heebo"/>
                <a:cs typeface="Heebo"/>
                <a:sym typeface="Heebo"/>
              </a:rPr>
              <a:t>LIV Bunthorn</a:t>
            </a:r>
            <a:endParaRPr/>
          </a:p>
          <a:p>
            <a:pPr indent="0" lvl="0" marL="0" marR="0" rtl="0" algn="l">
              <a:lnSpc>
                <a:spcPct val="139962"/>
              </a:lnSpc>
              <a:spcBef>
                <a:spcPts val="0"/>
              </a:spcBef>
              <a:spcAft>
                <a:spcPts val="0"/>
              </a:spcAft>
              <a:buNone/>
            </a:pPr>
            <a:r>
              <a:rPr b="0" i="0" lang="en-US" sz="2700" u="none" cap="none" strike="noStrike">
                <a:solidFill>
                  <a:srgbClr val="000000"/>
                </a:solidFill>
                <a:latin typeface="Heebo"/>
                <a:ea typeface="Heebo"/>
                <a:cs typeface="Heebo"/>
                <a:sym typeface="Heebo"/>
              </a:rPr>
              <a:t>Lecturers:</a:t>
            </a:r>
            <a:r>
              <a:rPr b="0" i="0" lang="en-US" sz="2700" u="none" cap="none" strike="noStrike">
                <a:solidFill>
                  <a:srgbClr val="FFFFFF"/>
                </a:solidFill>
                <a:latin typeface="Heebo"/>
                <a:ea typeface="Heebo"/>
                <a:cs typeface="Heebo"/>
                <a:sym typeface="Heebo"/>
              </a:rPr>
              <a:t> </a:t>
            </a:r>
            <a:r>
              <a:rPr b="0" i="0" lang="en-US" sz="2700" u="none" cap="none" strike="noStrike">
                <a:solidFill>
                  <a:srgbClr val="C84B31"/>
                </a:solidFill>
                <a:latin typeface="Heebo"/>
                <a:ea typeface="Heebo"/>
                <a:cs typeface="Heebo"/>
                <a:sym typeface="Heebo"/>
              </a:rPr>
              <a:t>Dr.PHAUK Sokkhey, CHAN Sophal</a:t>
            </a:r>
            <a:endParaRPr/>
          </a:p>
          <a:p>
            <a:pPr indent="0" lvl="0" marL="0" marR="0" rtl="0" algn="l">
              <a:lnSpc>
                <a:spcPct val="140014"/>
              </a:lnSpc>
              <a:spcBef>
                <a:spcPts val="0"/>
              </a:spcBef>
              <a:spcAft>
                <a:spcPts val="0"/>
              </a:spcAft>
              <a:buNone/>
            </a:pPr>
            <a:r>
              <a:rPr b="0" i="0" lang="en-US" sz="2699" u="none" cap="none" strike="noStrike">
                <a:solidFill>
                  <a:srgbClr val="000000"/>
                </a:solidFill>
                <a:latin typeface="Heebo"/>
                <a:ea typeface="Heebo"/>
                <a:cs typeface="Heebo"/>
                <a:sym typeface="Heebo"/>
              </a:rPr>
              <a:t>Course</a:t>
            </a:r>
            <a:r>
              <a:rPr b="0" i="0" lang="en-US" sz="2699" u="none" cap="none" strike="noStrike">
                <a:solidFill>
                  <a:srgbClr val="9976FF"/>
                </a:solidFill>
                <a:latin typeface="Heebo"/>
                <a:ea typeface="Heebo"/>
                <a:cs typeface="Heebo"/>
                <a:sym typeface="Heebo"/>
              </a:rPr>
              <a:t>  : </a:t>
            </a:r>
            <a:r>
              <a:rPr b="0" i="0" lang="en-US" sz="2699" u="none" cap="none" strike="noStrike">
                <a:solidFill>
                  <a:srgbClr val="C84B31"/>
                </a:solidFill>
                <a:latin typeface="Heebo"/>
                <a:ea typeface="Heebo"/>
                <a:cs typeface="Heebo"/>
                <a:sym typeface="Heebo"/>
              </a:rPr>
              <a:t>Data mining</a:t>
            </a:r>
            <a:endParaRPr/>
          </a:p>
        </p:txBody>
      </p:sp>
      <p:sp>
        <p:nvSpPr>
          <p:cNvPr id="89" name="Google Shape;89;p13"/>
          <p:cNvSpPr txBox="1"/>
          <p:nvPr/>
        </p:nvSpPr>
        <p:spPr>
          <a:xfrm>
            <a:off x="2868620" y="1280727"/>
            <a:ext cx="11885415" cy="71247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4200" u="none" cap="none" strike="noStrike">
                <a:solidFill>
                  <a:srgbClr val="000000"/>
                </a:solidFill>
                <a:latin typeface="Open Sans ExtraBold"/>
                <a:ea typeface="Open Sans ExtraBold"/>
                <a:cs typeface="Open Sans ExtraBold"/>
                <a:sym typeface="Open Sans ExtraBold"/>
              </a:rPr>
              <a:t>Institute of Technology of Cambodia</a:t>
            </a:r>
            <a:endParaRPr/>
          </a:p>
        </p:txBody>
      </p:sp>
      <p:sp>
        <p:nvSpPr>
          <p:cNvPr id="90" name="Google Shape;90;p13"/>
          <p:cNvSpPr txBox="1"/>
          <p:nvPr/>
        </p:nvSpPr>
        <p:spPr>
          <a:xfrm>
            <a:off x="2442387" y="2507235"/>
            <a:ext cx="11885415" cy="12515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000000"/>
                </a:solidFill>
                <a:latin typeface="Open Sans ExtraBold"/>
                <a:ea typeface="Open Sans ExtraBold"/>
                <a:cs typeface="Open Sans ExtraBold"/>
                <a:sym typeface="Open Sans ExtraBold"/>
              </a:rPr>
              <a:t>Department of Information and</a:t>
            </a:r>
            <a:endParaRPr/>
          </a:p>
          <a:p>
            <a:pPr indent="0" lvl="0" marL="0" marR="0" rtl="0" algn="ctr">
              <a:lnSpc>
                <a:spcPct val="140000"/>
              </a:lnSpc>
              <a:spcBef>
                <a:spcPts val="0"/>
              </a:spcBef>
              <a:spcAft>
                <a:spcPts val="0"/>
              </a:spcAft>
              <a:buNone/>
            </a:pPr>
            <a:r>
              <a:rPr b="0" i="0" lang="en-US" sz="3600" u="none" cap="none" strike="noStrike">
                <a:solidFill>
                  <a:srgbClr val="000000"/>
                </a:solidFill>
                <a:latin typeface="Open Sans ExtraBold"/>
                <a:ea typeface="Open Sans ExtraBold"/>
                <a:cs typeface="Open Sans ExtraBold"/>
                <a:sym typeface="Open Sans ExtraBold"/>
              </a:rPr>
              <a:t>and Communication Engineering</a:t>
            </a:r>
            <a:endParaRPr/>
          </a:p>
        </p:txBody>
      </p:sp>
      <p:sp>
        <p:nvSpPr>
          <p:cNvPr id="91" name="Google Shape;91;p13"/>
          <p:cNvSpPr txBox="1"/>
          <p:nvPr/>
        </p:nvSpPr>
        <p:spPr>
          <a:xfrm>
            <a:off x="4883186" y="8803005"/>
            <a:ext cx="9207434" cy="455295"/>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699" u="none" cap="none" strike="noStrike">
                <a:solidFill>
                  <a:srgbClr val="143C3C"/>
                </a:solidFill>
                <a:latin typeface="Heebo"/>
                <a:ea typeface="Heebo"/>
                <a:cs typeface="Heebo"/>
                <a:sym typeface="Heebo"/>
              </a:rPr>
              <a:t>Academic Year 2021-2022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p:nvPr/>
        </p:nvSpPr>
        <p:spPr>
          <a:xfrm>
            <a:off x="0" y="0"/>
            <a:ext cx="18288000" cy="847771"/>
          </a:xfrm>
          <a:custGeom>
            <a:rect b="b" l="l" r="r" t="t"/>
            <a:pathLst>
              <a:path extrusionOk="0" h="286777" w="6186311">
                <a:moveTo>
                  <a:pt x="0" y="0"/>
                </a:moveTo>
                <a:lnTo>
                  <a:pt x="6186311" y="0"/>
                </a:lnTo>
                <a:lnTo>
                  <a:pt x="6186311" y="286777"/>
                </a:lnTo>
                <a:lnTo>
                  <a:pt x="0" y="286777"/>
                </a:lnTo>
                <a:close/>
              </a:path>
            </a:pathLst>
          </a:custGeom>
          <a:solidFill>
            <a:srgbClr val="EEEEEE"/>
          </a:solidFill>
          <a:ln>
            <a:noFill/>
          </a:ln>
        </p:spPr>
      </p:sp>
      <p:sp>
        <p:nvSpPr>
          <p:cNvPr id="203" name="Google Shape;203;p22"/>
          <p:cNvSpPr/>
          <p:nvPr/>
        </p:nvSpPr>
        <p:spPr>
          <a:xfrm>
            <a:off x="0" y="0"/>
            <a:ext cx="847771" cy="847771"/>
          </a:xfrm>
          <a:custGeom>
            <a:rect b="b" l="l" r="r" t="t"/>
            <a:pathLst>
              <a:path extrusionOk="0" h="1913890" w="1913890">
                <a:moveTo>
                  <a:pt x="0" y="0"/>
                </a:moveTo>
                <a:lnTo>
                  <a:pt x="1913890" y="0"/>
                </a:lnTo>
                <a:lnTo>
                  <a:pt x="1913890" y="1913890"/>
                </a:lnTo>
                <a:lnTo>
                  <a:pt x="0" y="1913890"/>
                </a:lnTo>
                <a:close/>
              </a:path>
            </a:pathLst>
          </a:custGeom>
          <a:solidFill>
            <a:srgbClr val="C84B31"/>
          </a:solidFill>
          <a:ln>
            <a:noFill/>
          </a:ln>
        </p:spPr>
      </p:sp>
      <p:sp>
        <p:nvSpPr>
          <p:cNvPr id="204" name="Google Shape;204;p22"/>
          <p:cNvSpPr txBox="1"/>
          <p:nvPr/>
        </p:nvSpPr>
        <p:spPr>
          <a:xfrm>
            <a:off x="1258586" y="2528965"/>
            <a:ext cx="9680879" cy="5929630"/>
          </a:xfrm>
          <a:prstGeom prst="rect">
            <a:avLst/>
          </a:prstGeom>
          <a:noFill/>
          <a:ln>
            <a:noFill/>
          </a:ln>
        </p:spPr>
        <p:txBody>
          <a:bodyPr anchorCtr="0" anchor="t" bIns="0" lIns="0" spcFirstLastPara="1" rIns="0" wrap="square" tIns="0">
            <a:spAutoFit/>
          </a:bodyPr>
          <a:lstStyle/>
          <a:p>
            <a:pPr indent="0" lvl="0" marL="0" marR="0" rtl="0" algn="l">
              <a:lnSpc>
                <a:spcPct val="21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40014"/>
              </a:lnSpc>
              <a:spcBef>
                <a:spcPts val="0"/>
              </a:spcBef>
              <a:spcAft>
                <a:spcPts val="0"/>
              </a:spcAft>
              <a:buNone/>
            </a:pPr>
            <a:r>
              <a:rPr b="1" i="0" lang="en-US" sz="2799" u="none" cap="none" strike="noStrike">
                <a:solidFill>
                  <a:srgbClr val="000000"/>
                </a:solidFill>
                <a:latin typeface="Poppins"/>
                <a:ea typeface="Poppins"/>
                <a:cs typeface="Poppins"/>
                <a:sym typeface="Poppins"/>
              </a:rPr>
              <a:t>Accuracy = (TP+TN)/(TP+FP+FN+TN)</a:t>
            </a:r>
            <a:endParaRPr/>
          </a:p>
          <a:p>
            <a:pPr indent="0" lvl="0" marL="0" marR="0" rtl="0" algn="l">
              <a:lnSpc>
                <a:spcPct val="140014"/>
              </a:lnSpc>
              <a:spcBef>
                <a:spcPts val="0"/>
              </a:spcBef>
              <a:spcAft>
                <a:spcPts val="0"/>
              </a:spcAft>
              <a:buNone/>
            </a:pPr>
            <a:r>
              <a:t/>
            </a:r>
            <a:endParaRPr b="1" i="0" sz="2799" u="none" cap="none" strike="noStrike">
              <a:solidFill>
                <a:srgbClr val="000000"/>
              </a:solidFill>
              <a:latin typeface="Poppins"/>
              <a:ea typeface="Poppins"/>
              <a:cs typeface="Poppins"/>
              <a:sym typeface="Poppins"/>
            </a:endParaRPr>
          </a:p>
          <a:p>
            <a:pPr indent="0" lvl="0" marL="0" marR="0" rtl="0" algn="l">
              <a:lnSpc>
                <a:spcPct val="140014"/>
              </a:lnSpc>
              <a:spcBef>
                <a:spcPts val="0"/>
              </a:spcBef>
              <a:spcAft>
                <a:spcPts val="0"/>
              </a:spcAft>
              <a:buNone/>
            </a:pPr>
            <a:r>
              <a:rPr b="1" i="0" lang="en-US" sz="2799" u="none" cap="none" strike="noStrike">
                <a:solidFill>
                  <a:srgbClr val="000000"/>
                </a:solidFill>
                <a:latin typeface="Poppins"/>
                <a:ea typeface="Poppins"/>
                <a:cs typeface="Poppins"/>
                <a:sym typeface="Poppins"/>
              </a:rPr>
              <a:t>Sensitivity = TP/(TP+FN)</a:t>
            </a:r>
            <a:endParaRPr/>
          </a:p>
          <a:p>
            <a:pPr indent="0" lvl="0" marL="0" marR="0" rtl="0" algn="l">
              <a:lnSpc>
                <a:spcPct val="140014"/>
              </a:lnSpc>
              <a:spcBef>
                <a:spcPts val="0"/>
              </a:spcBef>
              <a:spcAft>
                <a:spcPts val="0"/>
              </a:spcAft>
              <a:buNone/>
            </a:pPr>
            <a:r>
              <a:t/>
            </a:r>
            <a:endParaRPr b="1" i="0" sz="2799" u="none" cap="none" strike="noStrike">
              <a:solidFill>
                <a:srgbClr val="000000"/>
              </a:solidFill>
              <a:latin typeface="Poppins"/>
              <a:ea typeface="Poppins"/>
              <a:cs typeface="Poppins"/>
              <a:sym typeface="Poppins"/>
            </a:endParaRPr>
          </a:p>
          <a:p>
            <a:pPr indent="0" lvl="0" marL="0" marR="0" rtl="0" algn="l">
              <a:lnSpc>
                <a:spcPct val="140014"/>
              </a:lnSpc>
              <a:spcBef>
                <a:spcPts val="0"/>
              </a:spcBef>
              <a:spcAft>
                <a:spcPts val="0"/>
              </a:spcAft>
              <a:buNone/>
            </a:pPr>
            <a:r>
              <a:rPr b="1" i="0" lang="en-US" sz="2799" u="none" cap="none" strike="noStrike">
                <a:solidFill>
                  <a:srgbClr val="000000"/>
                </a:solidFill>
                <a:latin typeface="Poppins"/>
                <a:ea typeface="Poppins"/>
                <a:cs typeface="Poppins"/>
                <a:sym typeface="Poppins"/>
              </a:rPr>
              <a:t>Specificity =TN/(TN+FP)</a:t>
            </a:r>
            <a:endParaRPr/>
          </a:p>
          <a:p>
            <a:pPr indent="0" lvl="0" marL="0" marR="0" rtl="0" algn="l">
              <a:lnSpc>
                <a:spcPct val="140014"/>
              </a:lnSpc>
              <a:spcBef>
                <a:spcPts val="0"/>
              </a:spcBef>
              <a:spcAft>
                <a:spcPts val="0"/>
              </a:spcAft>
              <a:buNone/>
            </a:pPr>
            <a:r>
              <a:t/>
            </a:r>
            <a:endParaRPr b="1" i="0" sz="2799" u="none" cap="none" strike="noStrike">
              <a:solidFill>
                <a:srgbClr val="000000"/>
              </a:solidFill>
              <a:latin typeface="Poppins"/>
              <a:ea typeface="Poppins"/>
              <a:cs typeface="Poppins"/>
              <a:sym typeface="Poppins"/>
            </a:endParaRPr>
          </a:p>
          <a:p>
            <a:pPr indent="0" lvl="0" marL="0" marR="0" rtl="0" algn="l">
              <a:lnSpc>
                <a:spcPct val="140014"/>
              </a:lnSpc>
              <a:spcBef>
                <a:spcPts val="0"/>
              </a:spcBef>
              <a:spcAft>
                <a:spcPts val="0"/>
              </a:spcAft>
              <a:buNone/>
            </a:pPr>
            <a:r>
              <a:rPr b="1" i="0" lang="en-US" sz="2799" u="none" cap="none" strike="noStrike">
                <a:solidFill>
                  <a:srgbClr val="000000"/>
                </a:solidFill>
                <a:latin typeface="Poppins"/>
                <a:ea typeface="Poppins"/>
                <a:cs typeface="Poppins"/>
                <a:sym typeface="Poppins"/>
              </a:rPr>
              <a:t>F1-score  =2*(Recall * Precision) / (Recall + Precision)</a:t>
            </a:r>
            <a:endParaRPr/>
          </a:p>
          <a:p>
            <a:pPr indent="0" lvl="0" marL="0" marR="0" rtl="0" algn="l">
              <a:lnSpc>
                <a:spcPct val="140014"/>
              </a:lnSpc>
              <a:spcBef>
                <a:spcPts val="0"/>
              </a:spcBef>
              <a:spcAft>
                <a:spcPts val="0"/>
              </a:spcAft>
              <a:buNone/>
            </a:pPr>
            <a:r>
              <a:t/>
            </a:r>
            <a:endParaRPr b="1" i="0" sz="2799" u="none" cap="none" strike="noStrike">
              <a:solidFill>
                <a:srgbClr val="000000"/>
              </a:solidFill>
              <a:latin typeface="Poppins"/>
              <a:ea typeface="Poppins"/>
              <a:cs typeface="Poppins"/>
              <a:sym typeface="Poppins"/>
            </a:endParaRPr>
          </a:p>
          <a:p>
            <a:pPr indent="0" lvl="0" marL="0" marR="0" rtl="0" algn="l">
              <a:lnSpc>
                <a:spcPct val="140014"/>
              </a:lnSpc>
              <a:spcBef>
                <a:spcPts val="0"/>
              </a:spcBef>
              <a:spcAft>
                <a:spcPts val="0"/>
              </a:spcAft>
              <a:buNone/>
            </a:pPr>
            <a:r>
              <a:rPr b="1" i="0" lang="en-US" sz="2799" u="none" cap="none" strike="noStrike">
                <a:solidFill>
                  <a:srgbClr val="000000"/>
                </a:solidFill>
                <a:latin typeface="Poppins"/>
                <a:ea typeface="Poppins"/>
                <a:cs typeface="Poppins"/>
                <a:sym typeface="Poppins"/>
              </a:rPr>
              <a:t>                 Recall = TP/(TP+FN), Precision = TP/(TP+FP)</a:t>
            </a:r>
            <a:endParaRPr/>
          </a:p>
          <a:p>
            <a:pPr indent="0" lvl="0" marL="0" marR="0" rtl="0" algn="l">
              <a:lnSpc>
                <a:spcPct val="140014"/>
              </a:lnSpc>
              <a:spcBef>
                <a:spcPts val="0"/>
              </a:spcBef>
              <a:spcAft>
                <a:spcPts val="0"/>
              </a:spcAft>
              <a:buNone/>
            </a:pPr>
            <a:r>
              <a:t/>
            </a:r>
            <a:endParaRPr b="1" i="0" sz="2799" u="none" cap="none" strike="noStrike">
              <a:solidFill>
                <a:srgbClr val="000000"/>
              </a:solidFill>
              <a:latin typeface="Poppins"/>
              <a:ea typeface="Poppins"/>
              <a:cs typeface="Poppins"/>
              <a:sym typeface="Poppins"/>
            </a:endParaRPr>
          </a:p>
          <a:p>
            <a:pPr indent="0" lvl="0" marL="0" marR="0" rtl="0" algn="l">
              <a:lnSpc>
                <a:spcPct val="140014"/>
              </a:lnSpc>
              <a:spcBef>
                <a:spcPts val="0"/>
              </a:spcBef>
              <a:spcAft>
                <a:spcPts val="0"/>
              </a:spcAft>
              <a:buNone/>
            </a:pPr>
            <a:r>
              <a:rPr b="1" i="0" lang="en-US" sz="2799" u="none" cap="none" strike="noStrike">
                <a:solidFill>
                  <a:srgbClr val="000000"/>
                </a:solidFill>
                <a:latin typeface="Poppins"/>
                <a:ea typeface="Poppins"/>
                <a:cs typeface="Poppins"/>
                <a:sym typeface="Poppins"/>
              </a:rPr>
              <a:t>                </a:t>
            </a:r>
            <a:endParaRPr/>
          </a:p>
        </p:txBody>
      </p:sp>
      <p:pic>
        <p:nvPicPr>
          <p:cNvPr id="205" name="Google Shape;205;p22"/>
          <p:cNvPicPr preferRelativeResize="0"/>
          <p:nvPr/>
        </p:nvPicPr>
        <p:blipFill rotWithShape="1">
          <a:blip r:embed="rId3">
            <a:alphaModFix/>
          </a:blip>
          <a:srcRect b="0" l="0" r="0" t="0"/>
          <a:stretch/>
        </p:blipFill>
        <p:spPr>
          <a:xfrm>
            <a:off x="11716705" y="3212412"/>
            <a:ext cx="5542595" cy="3862177"/>
          </a:xfrm>
          <a:prstGeom prst="rect">
            <a:avLst/>
          </a:prstGeom>
          <a:noFill/>
          <a:ln>
            <a:noFill/>
          </a:ln>
        </p:spPr>
      </p:pic>
      <p:sp>
        <p:nvSpPr>
          <p:cNvPr id="206" name="Google Shape;206;p22"/>
          <p:cNvSpPr txBox="1"/>
          <p:nvPr/>
        </p:nvSpPr>
        <p:spPr>
          <a:xfrm>
            <a:off x="1123950" y="233385"/>
            <a:ext cx="10592755" cy="495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200" u="none" cap="none" strike="noStrike">
                <a:solidFill>
                  <a:srgbClr val="2D4263"/>
                </a:solidFill>
                <a:latin typeface="Poppins Medium"/>
                <a:ea typeface="Poppins Medium"/>
                <a:cs typeface="Poppins Medium"/>
                <a:sym typeface="Poppins Medium"/>
              </a:rPr>
              <a:t>Methodology</a:t>
            </a:r>
            <a:endParaRPr/>
          </a:p>
        </p:txBody>
      </p:sp>
      <p:sp>
        <p:nvSpPr>
          <p:cNvPr id="207" name="Google Shape;207;p22"/>
          <p:cNvSpPr txBox="1"/>
          <p:nvPr/>
        </p:nvSpPr>
        <p:spPr>
          <a:xfrm>
            <a:off x="154759" y="242910"/>
            <a:ext cx="538253" cy="36195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b="0" i="0" lang="en-US" sz="2400" u="none" cap="none" strike="noStrike">
                <a:solidFill>
                  <a:srgbClr val="EEEEEE"/>
                </a:solidFill>
                <a:latin typeface="Poppins Medium"/>
                <a:ea typeface="Poppins Medium"/>
                <a:cs typeface="Poppins Medium"/>
                <a:sym typeface="Poppins Medium"/>
              </a:rPr>
              <a:t>IV</a:t>
            </a:r>
            <a:endParaRPr/>
          </a:p>
        </p:txBody>
      </p:sp>
      <p:sp>
        <p:nvSpPr>
          <p:cNvPr id="208" name="Google Shape;208;p22"/>
          <p:cNvSpPr txBox="1"/>
          <p:nvPr/>
        </p:nvSpPr>
        <p:spPr>
          <a:xfrm>
            <a:off x="16918147" y="9134475"/>
            <a:ext cx="682307" cy="581025"/>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US" sz="3000" u="none" cap="none" strike="noStrike">
                <a:solidFill>
                  <a:srgbClr val="2D4263"/>
                </a:solidFill>
                <a:latin typeface="Poppins Medium"/>
                <a:ea typeface="Poppins Medium"/>
                <a:cs typeface="Poppins Medium"/>
                <a:sym typeface="Poppins Medium"/>
              </a:rPr>
              <a:t>8</a:t>
            </a:r>
            <a:endParaRPr/>
          </a:p>
        </p:txBody>
      </p:sp>
      <p:sp>
        <p:nvSpPr>
          <p:cNvPr id="209" name="Google Shape;209;p22"/>
          <p:cNvSpPr txBox="1"/>
          <p:nvPr/>
        </p:nvSpPr>
        <p:spPr>
          <a:xfrm>
            <a:off x="2070044" y="1552335"/>
            <a:ext cx="9525" cy="481330"/>
          </a:xfrm>
          <a:prstGeom prst="rect">
            <a:avLst/>
          </a:prstGeom>
          <a:noFill/>
          <a:ln>
            <a:noFill/>
          </a:ln>
        </p:spPr>
        <p:txBody>
          <a:bodyPr anchorCtr="0" anchor="t" bIns="0" lIns="0" spcFirstLastPara="1" rIns="0" wrap="square" tIns="0">
            <a:spAutoFit/>
          </a:bodyPr>
          <a:lstStyle/>
          <a:p>
            <a:pPr indent="0" lvl="0" marL="0" marR="0" rtl="0" algn="ctr">
              <a:lnSpc>
                <a:spcPct val="21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10" name="Google Shape;210;p22"/>
          <p:cNvSpPr txBox="1"/>
          <p:nvPr/>
        </p:nvSpPr>
        <p:spPr>
          <a:xfrm>
            <a:off x="908224" y="1330720"/>
            <a:ext cx="3921919" cy="61341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C84B31"/>
                </a:solidFill>
                <a:latin typeface="Open Sans"/>
                <a:ea typeface="Open Sans"/>
                <a:cs typeface="Open Sans"/>
                <a:sym typeface="Open Sans"/>
              </a:rPr>
              <a:t>Evaluation metrics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p:nvPr/>
        </p:nvSpPr>
        <p:spPr>
          <a:xfrm>
            <a:off x="0" y="0"/>
            <a:ext cx="18288000" cy="847771"/>
          </a:xfrm>
          <a:custGeom>
            <a:rect b="b" l="l" r="r" t="t"/>
            <a:pathLst>
              <a:path extrusionOk="0" h="286777" w="6186311">
                <a:moveTo>
                  <a:pt x="0" y="0"/>
                </a:moveTo>
                <a:lnTo>
                  <a:pt x="6186311" y="0"/>
                </a:lnTo>
                <a:lnTo>
                  <a:pt x="6186311" y="286777"/>
                </a:lnTo>
                <a:lnTo>
                  <a:pt x="0" y="286777"/>
                </a:lnTo>
                <a:close/>
              </a:path>
            </a:pathLst>
          </a:custGeom>
          <a:solidFill>
            <a:srgbClr val="EEEEEE"/>
          </a:solidFill>
          <a:ln>
            <a:noFill/>
          </a:ln>
        </p:spPr>
      </p:sp>
      <p:sp>
        <p:nvSpPr>
          <p:cNvPr id="216" name="Google Shape;216;p23"/>
          <p:cNvSpPr/>
          <p:nvPr/>
        </p:nvSpPr>
        <p:spPr>
          <a:xfrm>
            <a:off x="0" y="0"/>
            <a:ext cx="847771" cy="847771"/>
          </a:xfrm>
          <a:custGeom>
            <a:rect b="b" l="l" r="r" t="t"/>
            <a:pathLst>
              <a:path extrusionOk="0" h="1913890" w="1913890">
                <a:moveTo>
                  <a:pt x="0" y="0"/>
                </a:moveTo>
                <a:lnTo>
                  <a:pt x="1913890" y="0"/>
                </a:lnTo>
                <a:lnTo>
                  <a:pt x="1913890" y="1913890"/>
                </a:lnTo>
                <a:lnTo>
                  <a:pt x="0" y="1913890"/>
                </a:lnTo>
                <a:close/>
              </a:path>
            </a:pathLst>
          </a:custGeom>
          <a:solidFill>
            <a:srgbClr val="C84B31"/>
          </a:solidFill>
          <a:ln>
            <a:noFill/>
          </a:ln>
        </p:spPr>
      </p:sp>
      <p:sp>
        <p:nvSpPr>
          <p:cNvPr id="217" name="Google Shape;217;p23"/>
          <p:cNvSpPr txBox="1"/>
          <p:nvPr/>
        </p:nvSpPr>
        <p:spPr>
          <a:xfrm>
            <a:off x="1123950" y="233385"/>
            <a:ext cx="10592755" cy="495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200" u="none" cap="none" strike="noStrike">
                <a:solidFill>
                  <a:srgbClr val="2D4263"/>
                </a:solidFill>
                <a:latin typeface="Poppins Medium"/>
                <a:ea typeface="Poppins Medium"/>
                <a:cs typeface="Poppins Medium"/>
                <a:sym typeface="Poppins Medium"/>
              </a:rPr>
              <a:t>Methodology</a:t>
            </a:r>
            <a:endParaRPr/>
          </a:p>
        </p:txBody>
      </p:sp>
      <p:sp>
        <p:nvSpPr>
          <p:cNvPr id="218" name="Google Shape;218;p23"/>
          <p:cNvSpPr txBox="1"/>
          <p:nvPr/>
        </p:nvSpPr>
        <p:spPr>
          <a:xfrm>
            <a:off x="154759" y="242910"/>
            <a:ext cx="538253" cy="36195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b="0" i="0" lang="en-US" sz="2400" u="none" cap="none" strike="noStrike">
                <a:solidFill>
                  <a:srgbClr val="EEEEEE"/>
                </a:solidFill>
                <a:latin typeface="Poppins Medium"/>
                <a:ea typeface="Poppins Medium"/>
                <a:cs typeface="Poppins Medium"/>
                <a:sym typeface="Poppins Medium"/>
              </a:rPr>
              <a:t>IV</a:t>
            </a:r>
            <a:endParaRPr/>
          </a:p>
        </p:txBody>
      </p:sp>
      <p:sp>
        <p:nvSpPr>
          <p:cNvPr id="219" name="Google Shape;219;p23"/>
          <p:cNvSpPr txBox="1"/>
          <p:nvPr/>
        </p:nvSpPr>
        <p:spPr>
          <a:xfrm>
            <a:off x="16918147" y="9134475"/>
            <a:ext cx="682307" cy="581025"/>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US" sz="3000" u="none" cap="none" strike="noStrike">
                <a:solidFill>
                  <a:srgbClr val="2D4263"/>
                </a:solidFill>
                <a:latin typeface="Poppins Medium"/>
                <a:ea typeface="Poppins Medium"/>
                <a:cs typeface="Poppins Medium"/>
                <a:sym typeface="Poppins Medium"/>
              </a:rPr>
              <a:t>9</a:t>
            </a:r>
            <a:endParaRPr/>
          </a:p>
        </p:txBody>
      </p:sp>
      <p:sp>
        <p:nvSpPr>
          <p:cNvPr id="220" name="Google Shape;220;p23"/>
          <p:cNvSpPr txBox="1"/>
          <p:nvPr/>
        </p:nvSpPr>
        <p:spPr>
          <a:xfrm>
            <a:off x="2070044" y="1552335"/>
            <a:ext cx="9525" cy="481330"/>
          </a:xfrm>
          <a:prstGeom prst="rect">
            <a:avLst/>
          </a:prstGeom>
          <a:noFill/>
          <a:ln>
            <a:noFill/>
          </a:ln>
        </p:spPr>
        <p:txBody>
          <a:bodyPr anchorCtr="0" anchor="t" bIns="0" lIns="0" spcFirstLastPara="1" rIns="0" wrap="square" tIns="0">
            <a:spAutoFit/>
          </a:bodyPr>
          <a:lstStyle/>
          <a:p>
            <a:pPr indent="0" lvl="0" marL="0" marR="0" rtl="0" algn="ctr">
              <a:lnSpc>
                <a:spcPct val="21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21" name="Google Shape;221;p23"/>
          <p:cNvSpPr txBox="1"/>
          <p:nvPr/>
        </p:nvSpPr>
        <p:spPr>
          <a:xfrm>
            <a:off x="908224" y="1330720"/>
            <a:ext cx="3921919" cy="61341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C84B31"/>
                </a:solidFill>
                <a:latin typeface="Open Sans"/>
                <a:ea typeface="Open Sans"/>
                <a:cs typeface="Open Sans"/>
                <a:sym typeface="Open Sans"/>
              </a:rPr>
              <a:t>Evaluation metrics</a:t>
            </a:r>
            <a:endParaRPr/>
          </a:p>
        </p:txBody>
      </p:sp>
      <p:sp>
        <p:nvSpPr>
          <p:cNvPr id="222" name="Google Shape;222;p23"/>
          <p:cNvSpPr txBox="1"/>
          <p:nvPr/>
        </p:nvSpPr>
        <p:spPr>
          <a:xfrm>
            <a:off x="1103296" y="3204175"/>
            <a:ext cx="8571061" cy="55956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000000"/>
                </a:solidFill>
                <a:latin typeface="Open Sans"/>
                <a:ea typeface="Open Sans"/>
                <a:cs typeface="Open Sans"/>
                <a:sym typeface="Open Sans"/>
              </a:rPr>
              <a:t>An </a:t>
            </a:r>
            <a:r>
              <a:rPr b="1" i="0" lang="en-US" sz="3200" u="none" cap="none" strike="noStrike">
                <a:solidFill>
                  <a:srgbClr val="000000"/>
                </a:solidFill>
                <a:latin typeface="Open Sans"/>
                <a:ea typeface="Open Sans"/>
                <a:cs typeface="Open Sans"/>
                <a:sym typeface="Open Sans"/>
              </a:rPr>
              <a:t>ROC</a:t>
            </a:r>
            <a:r>
              <a:rPr b="0" i="0" lang="en-US" sz="3200" u="none" cap="none" strike="noStrike">
                <a:solidFill>
                  <a:srgbClr val="000000"/>
                </a:solidFill>
                <a:latin typeface="Open Sans"/>
                <a:ea typeface="Open Sans"/>
                <a:cs typeface="Open Sans"/>
                <a:sym typeface="Open Sans"/>
              </a:rPr>
              <a:t> curve (receiver operating characteristic curve) is a graph showing the performance of a classification model, This curve plots </a:t>
            </a:r>
            <a:r>
              <a:rPr b="1" i="0" lang="en-US" sz="3200" u="none" cap="none" strike="noStrike">
                <a:solidFill>
                  <a:srgbClr val="000000"/>
                </a:solidFill>
                <a:latin typeface="Open Sans"/>
                <a:ea typeface="Open Sans"/>
                <a:cs typeface="Open Sans"/>
                <a:sym typeface="Open Sans"/>
              </a:rPr>
              <a:t>two parameters</a:t>
            </a:r>
            <a:r>
              <a:rPr b="0" i="0" lang="en-US" sz="3200" u="none" cap="none" strike="noStrike">
                <a:solidFill>
                  <a:srgbClr val="000000"/>
                </a:solidFill>
                <a:latin typeface="Open Sans"/>
                <a:ea typeface="Open Sans"/>
                <a:cs typeface="Open Sans"/>
                <a:sym typeface="Open Sans"/>
              </a:rPr>
              <a:t>:</a:t>
            </a:r>
            <a:endParaRPr/>
          </a:p>
          <a:p>
            <a:pPr indent="0" lvl="0" marL="0" marR="0" rtl="0" algn="l">
              <a:lnSpc>
                <a:spcPct val="140000"/>
              </a:lnSpc>
              <a:spcBef>
                <a:spcPts val="0"/>
              </a:spcBef>
              <a:spcAft>
                <a:spcPts val="0"/>
              </a:spcAft>
              <a:buNone/>
            </a:pPr>
            <a:r>
              <a:t/>
            </a:r>
            <a:endParaRPr b="0" i="0" sz="3200" u="none" cap="none" strike="noStrike">
              <a:solidFill>
                <a:srgbClr val="000000"/>
              </a:solidFill>
              <a:latin typeface="Open Sans"/>
              <a:ea typeface="Open Sans"/>
              <a:cs typeface="Open Sans"/>
              <a:sym typeface="Open Sans"/>
            </a:endParaRPr>
          </a:p>
          <a:p>
            <a:pPr indent="-345439" lvl="1" marL="690881" marR="0" rtl="0" algn="l">
              <a:lnSpc>
                <a:spcPct val="140000"/>
              </a:lnSpc>
              <a:spcBef>
                <a:spcPts val="0"/>
              </a:spcBef>
              <a:spcAft>
                <a:spcPts val="0"/>
              </a:spcAft>
              <a:buClr>
                <a:srgbClr val="000000"/>
              </a:buClr>
              <a:buSzPts val="3200"/>
              <a:buFont typeface="Arial"/>
              <a:buChar char="•"/>
            </a:pPr>
            <a:r>
              <a:rPr b="0" i="0" lang="en-US" sz="3200" u="none" cap="none" strike="noStrike">
                <a:solidFill>
                  <a:srgbClr val="000000"/>
                </a:solidFill>
                <a:latin typeface="Open Sans"/>
                <a:ea typeface="Open Sans"/>
                <a:cs typeface="Open Sans"/>
                <a:sym typeface="Open Sans"/>
              </a:rPr>
              <a:t>True Positive Rate :</a:t>
            </a:r>
            <a:endParaRPr/>
          </a:p>
          <a:p>
            <a:pPr indent="0" lvl="0" marL="0" marR="0" rtl="0" algn="l">
              <a:lnSpc>
                <a:spcPct val="140000"/>
              </a:lnSpc>
              <a:spcBef>
                <a:spcPts val="0"/>
              </a:spcBef>
              <a:spcAft>
                <a:spcPts val="0"/>
              </a:spcAft>
              <a:buNone/>
            </a:pPr>
            <a:r>
              <a:t/>
            </a:r>
            <a:endParaRPr b="0" i="0" sz="3200" u="none" cap="none" strike="noStrike">
              <a:solidFill>
                <a:srgbClr val="000000"/>
              </a:solidFill>
              <a:latin typeface="Open Sans"/>
              <a:ea typeface="Open Sans"/>
              <a:cs typeface="Open Sans"/>
              <a:sym typeface="Open Sans"/>
            </a:endParaRPr>
          </a:p>
          <a:p>
            <a:pPr indent="0" lvl="0" marL="0" marR="0" rtl="0" algn="l">
              <a:lnSpc>
                <a:spcPct val="140000"/>
              </a:lnSpc>
              <a:spcBef>
                <a:spcPts val="0"/>
              </a:spcBef>
              <a:spcAft>
                <a:spcPts val="0"/>
              </a:spcAft>
              <a:buNone/>
            </a:pPr>
            <a:r>
              <a:t/>
            </a:r>
            <a:endParaRPr b="0" i="0" sz="3200" u="none" cap="none" strike="noStrike">
              <a:solidFill>
                <a:srgbClr val="000000"/>
              </a:solidFill>
              <a:latin typeface="Open Sans"/>
              <a:ea typeface="Open Sans"/>
              <a:cs typeface="Open Sans"/>
              <a:sym typeface="Open Sans"/>
            </a:endParaRPr>
          </a:p>
          <a:p>
            <a:pPr indent="-345439" lvl="1" marL="690881" marR="0" rtl="0" algn="l">
              <a:lnSpc>
                <a:spcPct val="140000"/>
              </a:lnSpc>
              <a:spcBef>
                <a:spcPts val="0"/>
              </a:spcBef>
              <a:spcAft>
                <a:spcPts val="0"/>
              </a:spcAft>
              <a:buClr>
                <a:srgbClr val="000000"/>
              </a:buClr>
              <a:buSzPts val="3200"/>
              <a:buFont typeface="Arial"/>
              <a:buChar char="•"/>
            </a:pPr>
            <a:r>
              <a:rPr b="0" i="0" lang="en-US" sz="3200" u="none" cap="none" strike="noStrike">
                <a:solidFill>
                  <a:srgbClr val="000000"/>
                </a:solidFill>
                <a:latin typeface="Open Sans"/>
                <a:ea typeface="Open Sans"/>
                <a:cs typeface="Open Sans"/>
                <a:sym typeface="Open Sans"/>
              </a:rPr>
              <a:t>False Positive Rate :</a:t>
            </a:r>
            <a:endParaRPr/>
          </a:p>
          <a:p>
            <a:pPr indent="0" lvl="0" marL="0" marR="0" rtl="0" algn="l">
              <a:lnSpc>
                <a:spcPct val="140000"/>
              </a:lnSpc>
              <a:spcBef>
                <a:spcPts val="0"/>
              </a:spcBef>
              <a:spcAft>
                <a:spcPts val="0"/>
              </a:spcAft>
              <a:buNone/>
            </a:pPr>
            <a:r>
              <a:t/>
            </a:r>
            <a:endParaRPr b="0" i="0" sz="3200" u="none" cap="none" strike="noStrike">
              <a:solidFill>
                <a:srgbClr val="000000"/>
              </a:solidFill>
              <a:latin typeface="Open Sans"/>
              <a:ea typeface="Open Sans"/>
              <a:cs typeface="Open Sans"/>
              <a:sym typeface="Open Sans"/>
            </a:endParaRPr>
          </a:p>
        </p:txBody>
      </p:sp>
      <p:pic>
        <p:nvPicPr>
          <p:cNvPr id="223" name="Google Shape;223;p23"/>
          <p:cNvPicPr preferRelativeResize="0"/>
          <p:nvPr/>
        </p:nvPicPr>
        <p:blipFill rotWithShape="1">
          <a:blip r:embed="rId3">
            <a:alphaModFix/>
          </a:blip>
          <a:srcRect b="0" l="0" r="0" t="0"/>
          <a:stretch/>
        </p:blipFill>
        <p:spPr>
          <a:xfrm>
            <a:off x="5554530" y="6464249"/>
            <a:ext cx="2770594" cy="892747"/>
          </a:xfrm>
          <a:prstGeom prst="rect">
            <a:avLst/>
          </a:prstGeom>
          <a:noFill/>
          <a:ln>
            <a:noFill/>
          </a:ln>
        </p:spPr>
      </p:pic>
      <p:pic>
        <p:nvPicPr>
          <p:cNvPr id="224" name="Google Shape;224;p23"/>
          <p:cNvPicPr preferRelativeResize="0"/>
          <p:nvPr/>
        </p:nvPicPr>
        <p:blipFill rotWithShape="1">
          <a:blip r:embed="rId4">
            <a:alphaModFix/>
          </a:blip>
          <a:srcRect b="0" l="0" r="0" t="0"/>
          <a:stretch/>
        </p:blipFill>
        <p:spPr>
          <a:xfrm>
            <a:off x="5691459" y="8453884"/>
            <a:ext cx="2770594" cy="913213"/>
          </a:xfrm>
          <a:prstGeom prst="rect">
            <a:avLst/>
          </a:prstGeom>
          <a:noFill/>
          <a:ln>
            <a:noFill/>
          </a:ln>
        </p:spPr>
      </p:pic>
      <p:pic>
        <p:nvPicPr>
          <p:cNvPr id="225" name="Google Shape;225;p23"/>
          <p:cNvPicPr preferRelativeResize="0"/>
          <p:nvPr/>
        </p:nvPicPr>
        <p:blipFill rotWithShape="1">
          <a:blip r:embed="rId5">
            <a:alphaModFix/>
          </a:blip>
          <a:srcRect b="0" l="0" r="0" t="0"/>
          <a:stretch/>
        </p:blipFill>
        <p:spPr>
          <a:xfrm>
            <a:off x="10195196" y="2243448"/>
            <a:ext cx="6989508" cy="72434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p:nvPr/>
        </p:nvSpPr>
        <p:spPr>
          <a:xfrm>
            <a:off x="0" y="0"/>
            <a:ext cx="18288000" cy="847771"/>
          </a:xfrm>
          <a:custGeom>
            <a:rect b="b" l="l" r="r" t="t"/>
            <a:pathLst>
              <a:path extrusionOk="0" h="286777" w="6186311">
                <a:moveTo>
                  <a:pt x="0" y="0"/>
                </a:moveTo>
                <a:lnTo>
                  <a:pt x="6186311" y="0"/>
                </a:lnTo>
                <a:lnTo>
                  <a:pt x="6186311" y="286777"/>
                </a:lnTo>
                <a:lnTo>
                  <a:pt x="0" y="286777"/>
                </a:lnTo>
                <a:close/>
              </a:path>
            </a:pathLst>
          </a:custGeom>
          <a:solidFill>
            <a:srgbClr val="EEEEEE"/>
          </a:solidFill>
          <a:ln>
            <a:noFill/>
          </a:ln>
        </p:spPr>
      </p:sp>
      <p:sp>
        <p:nvSpPr>
          <p:cNvPr id="231" name="Google Shape;231;p24"/>
          <p:cNvSpPr/>
          <p:nvPr/>
        </p:nvSpPr>
        <p:spPr>
          <a:xfrm>
            <a:off x="0" y="0"/>
            <a:ext cx="847771" cy="847771"/>
          </a:xfrm>
          <a:custGeom>
            <a:rect b="b" l="l" r="r" t="t"/>
            <a:pathLst>
              <a:path extrusionOk="0" h="1913890" w="1913890">
                <a:moveTo>
                  <a:pt x="0" y="0"/>
                </a:moveTo>
                <a:lnTo>
                  <a:pt x="1913890" y="0"/>
                </a:lnTo>
                <a:lnTo>
                  <a:pt x="1913890" y="1913890"/>
                </a:lnTo>
                <a:lnTo>
                  <a:pt x="0" y="1913890"/>
                </a:lnTo>
                <a:close/>
              </a:path>
            </a:pathLst>
          </a:custGeom>
          <a:solidFill>
            <a:srgbClr val="C84B31"/>
          </a:solidFill>
          <a:ln>
            <a:noFill/>
          </a:ln>
        </p:spPr>
      </p:sp>
      <p:pic>
        <p:nvPicPr>
          <p:cNvPr id="232" name="Google Shape;232;p24"/>
          <p:cNvPicPr preferRelativeResize="0"/>
          <p:nvPr/>
        </p:nvPicPr>
        <p:blipFill rotWithShape="1">
          <a:blip r:embed="rId3">
            <a:alphaModFix/>
          </a:blip>
          <a:srcRect b="0" l="0" r="0" t="0"/>
          <a:stretch/>
        </p:blipFill>
        <p:spPr>
          <a:xfrm>
            <a:off x="1123950" y="5507095"/>
            <a:ext cx="9470884" cy="2439470"/>
          </a:xfrm>
          <a:prstGeom prst="rect">
            <a:avLst/>
          </a:prstGeom>
          <a:noFill/>
          <a:ln>
            <a:noFill/>
          </a:ln>
        </p:spPr>
      </p:pic>
      <p:pic>
        <p:nvPicPr>
          <p:cNvPr id="233" name="Google Shape;233;p24"/>
          <p:cNvPicPr preferRelativeResize="0"/>
          <p:nvPr/>
        </p:nvPicPr>
        <p:blipFill rotWithShape="1">
          <a:blip r:embed="rId4">
            <a:alphaModFix/>
          </a:blip>
          <a:srcRect b="13951" l="0" r="53224" t="0"/>
          <a:stretch/>
        </p:blipFill>
        <p:spPr>
          <a:xfrm>
            <a:off x="11899703" y="4195352"/>
            <a:ext cx="5359597" cy="5062948"/>
          </a:xfrm>
          <a:prstGeom prst="rect">
            <a:avLst/>
          </a:prstGeom>
          <a:noFill/>
          <a:ln>
            <a:noFill/>
          </a:ln>
        </p:spPr>
      </p:pic>
      <p:sp>
        <p:nvSpPr>
          <p:cNvPr id="234" name="Google Shape;234;p24"/>
          <p:cNvSpPr txBox="1"/>
          <p:nvPr/>
        </p:nvSpPr>
        <p:spPr>
          <a:xfrm>
            <a:off x="1123950" y="233385"/>
            <a:ext cx="10592755" cy="495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200" u="none" cap="none" strike="noStrike">
                <a:solidFill>
                  <a:srgbClr val="2D4263"/>
                </a:solidFill>
                <a:latin typeface="Poppins Medium"/>
                <a:ea typeface="Poppins Medium"/>
                <a:cs typeface="Poppins Medium"/>
                <a:sym typeface="Poppins Medium"/>
              </a:rPr>
              <a:t>Methodology</a:t>
            </a:r>
            <a:endParaRPr/>
          </a:p>
        </p:txBody>
      </p:sp>
      <p:sp>
        <p:nvSpPr>
          <p:cNvPr id="235" name="Google Shape;235;p24"/>
          <p:cNvSpPr txBox="1"/>
          <p:nvPr/>
        </p:nvSpPr>
        <p:spPr>
          <a:xfrm>
            <a:off x="154759" y="242910"/>
            <a:ext cx="538253" cy="36195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b="0" i="0" lang="en-US" sz="2400" u="none" cap="none" strike="noStrike">
                <a:solidFill>
                  <a:srgbClr val="EEEEEE"/>
                </a:solidFill>
                <a:latin typeface="Poppins Medium"/>
                <a:ea typeface="Poppins Medium"/>
                <a:cs typeface="Poppins Medium"/>
                <a:sym typeface="Poppins Medium"/>
              </a:rPr>
              <a:t>IV</a:t>
            </a:r>
            <a:endParaRPr/>
          </a:p>
        </p:txBody>
      </p:sp>
      <p:sp>
        <p:nvSpPr>
          <p:cNvPr id="236" name="Google Shape;236;p24"/>
          <p:cNvSpPr txBox="1"/>
          <p:nvPr/>
        </p:nvSpPr>
        <p:spPr>
          <a:xfrm>
            <a:off x="16918147" y="9134475"/>
            <a:ext cx="682307" cy="581025"/>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US" sz="3000" u="none" cap="none" strike="noStrike">
                <a:solidFill>
                  <a:srgbClr val="2D4263"/>
                </a:solidFill>
                <a:latin typeface="Poppins Medium"/>
                <a:ea typeface="Poppins Medium"/>
                <a:cs typeface="Poppins Medium"/>
                <a:sym typeface="Poppins Medium"/>
              </a:rPr>
              <a:t>10</a:t>
            </a:r>
            <a:endParaRPr/>
          </a:p>
        </p:txBody>
      </p:sp>
      <p:sp>
        <p:nvSpPr>
          <p:cNvPr id="237" name="Google Shape;237;p24"/>
          <p:cNvSpPr txBox="1"/>
          <p:nvPr/>
        </p:nvSpPr>
        <p:spPr>
          <a:xfrm>
            <a:off x="2070044" y="1552335"/>
            <a:ext cx="9525" cy="481330"/>
          </a:xfrm>
          <a:prstGeom prst="rect">
            <a:avLst/>
          </a:prstGeom>
          <a:noFill/>
          <a:ln>
            <a:noFill/>
          </a:ln>
        </p:spPr>
        <p:txBody>
          <a:bodyPr anchorCtr="0" anchor="t" bIns="0" lIns="0" spcFirstLastPara="1" rIns="0" wrap="square" tIns="0">
            <a:spAutoFit/>
          </a:bodyPr>
          <a:lstStyle/>
          <a:p>
            <a:pPr indent="0" lvl="0" marL="0" marR="0" rtl="0" algn="ctr">
              <a:lnSpc>
                <a:spcPct val="21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38" name="Google Shape;238;p24"/>
          <p:cNvSpPr txBox="1"/>
          <p:nvPr/>
        </p:nvSpPr>
        <p:spPr>
          <a:xfrm>
            <a:off x="890885" y="1330720"/>
            <a:ext cx="3956596" cy="61341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C84B31"/>
                </a:solidFill>
                <a:latin typeface="Open Sans"/>
                <a:ea typeface="Open Sans"/>
                <a:cs typeface="Open Sans"/>
                <a:sym typeface="Open Sans"/>
              </a:rPr>
              <a:t>Logistic regression</a:t>
            </a:r>
            <a:endParaRPr/>
          </a:p>
        </p:txBody>
      </p:sp>
      <p:sp>
        <p:nvSpPr>
          <p:cNvPr id="239" name="Google Shape;239;p24"/>
          <p:cNvSpPr txBox="1"/>
          <p:nvPr/>
        </p:nvSpPr>
        <p:spPr>
          <a:xfrm>
            <a:off x="2147505" y="2439430"/>
            <a:ext cx="13992990" cy="10998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000000"/>
                </a:solidFill>
                <a:latin typeface="Open Sans"/>
                <a:ea typeface="Open Sans"/>
                <a:cs typeface="Open Sans"/>
                <a:sym typeface="Open Sans"/>
              </a:rPr>
              <a:t>Logistic regression is a statistical analysis method to predict a binary outcome, such as yes or no, based on prior observations of a data set.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5"/>
          <p:cNvSpPr/>
          <p:nvPr/>
        </p:nvSpPr>
        <p:spPr>
          <a:xfrm>
            <a:off x="0" y="0"/>
            <a:ext cx="18288000" cy="847771"/>
          </a:xfrm>
          <a:custGeom>
            <a:rect b="b" l="l" r="r" t="t"/>
            <a:pathLst>
              <a:path extrusionOk="0" h="286777" w="6186311">
                <a:moveTo>
                  <a:pt x="0" y="0"/>
                </a:moveTo>
                <a:lnTo>
                  <a:pt x="6186311" y="0"/>
                </a:lnTo>
                <a:lnTo>
                  <a:pt x="6186311" y="286777"/>
                </a:lnTo>
                <a:lnTo>
                  <a:pt x="0" y="286777"/>
                </a:lnTo>
                <a:close/>
              </a:path>
            </a:pathLst>
          </a:custGeom>
          <a:solidFill>
            <a:srgbClr val="EEEEEE"/>
          </a:solidFill>
          <a:ln>
            <a:noFill/>
          </a:ln>
        </p:spPr>
      </p:sp>
      <p:sp>
        <p:nvSpPr>
          <p:cNvPr id="245" name="Google Shape;245;p25"/>
          <p:cNvSpPr/>
          <p:nvPr/>
        </p:nvSpPr>
        <p:spPr>
          <a:xfrm>
            <a:off x="0" y="0"/>
            <a:ext cx="847771" cy="847771"/>
          </a:xfrm>
          <a:custGeom>
            <a:rect b="b" l="l" r="r" t="t"/>
            <a:pathLst>
              <a:path extrusionOk="0" h="1913890" w="1913890">
                <a:moveTo>
                  <a:pt x="0" y="0"/>
                </a:moveTo>
                <a:lnTo>
                  <a:pt x="1913890" y="0"/>
                </a:lnTo>
                <a:lnTo>
                  <a:pt x="1913890" y="1913890"/>
                </a:lnTo>
                <a:lnTo>
                  <a:pt x="0" y="1913890"/>
                </a:lnTo>
                <a:close/>
              </a:path>
            </a:pathLst>
          </a:custGeom>
          <a:solidFill>
            <a:srgbClr val="C84B31"/>
          </a:solidFill>
          <a:ln>
            <a:noFill/>
          </a:ln>
        </p:spPr>
      </p:sp>
      <p:pic>
        <p:nvPicPr>
          <p:cNvPr id="246" name="Google Shape;246;p25"/>
          <p:cNvPicPr preferRelativeResize="0"/>
          <p:nvPr/>
        </p:nvPicPr>
        <p:blipFill rotWithShape="1">
          <a:blip r:embed="rId3">
            <a:alphaModFix/>
          </a:blip>
          <a:srcRect b="0" l="0" r="0" t="0"/>
          <a:stretch/>
        </p:blipFill>
        <p:spPr>
          <a:xfrm>
            <a:off x="847771" y="5286703"/>
            <a:ext cx="9494774" cy="2380779"/>
          </a:xfrm>
          <a:prstGeom prst="rect">
            <a:avLst/>
          </a:prstGeom>
          <a:noFill/>
          <a:ln>
            <a:noFill/>
          </a:ln>
        </p:spPr>
      </p:pic>
      <p:pic>
        <p:nvPicPr>
          <p:cNvPr id="247" name="Google Shape;247;p25"/>
          <p:cNvPicPr preferRelativeResize="0"/>
          <p:nvPr/>
        </p:nvPicPr>
        <p:blipFill rotWithShape="1">
          <a:blip r:embed="rId4">
            <a:alphaModFix/>
          </a:blip>
          <a:srcRect b="0" l="0" r="0" t="0"/>
          <a:stretch/>
        </p:blipFill>
        <p:spPr>
          <a:xfrm>
            <a:off x="11472691" y="3895992"/>
            <a:ext cx="5601537" cy="5162200"/>
          </a:xfrm>
          <a:prstGeom prst="rect">
            <a:avLst/>
          </a:prstGeom>
          <a:noFill/>
          <a:ln>
            <a:noFill/>
          </a:ln>
        </p:spPr>
      </p:pic>
      <p:sp>
        <p:nvSpPr>
          <p:cNvPr id="248" name="Google Shape;248;p25"/>
          <p:cNvSpPr txBox="1"/>
          <p:nvPr/>
        </p:nvSpPr>
        <p:spPr>
          <a:xfrm>
            <a:off x="1123950" y="233385"/>
            <a:ext cx="10592755" cy="495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200" u="none" cap="none" strike="noStrike">
                <a:solidFill>
                  <a:srgbClr val="2D4263"/>
                </a:solidFill>
                <a:latin typeface="Poppins Medium"/>
                <a:ea typeface="Poppins Medium"/>
                <a:cs typeface="Poppins Medium"/>
                <a:sym typeface="Poppins Medium"/>
              </a:rPr>
              <a:t>Methodology</a:t>
            </a:r>
            <a:endParaRPr/>
          </a:p>
        </p:txBody>
      </p:sp>
      <p:sp>
        <p:nvSpPr>
          <p:cNvPr id="249" name="Google Shape;249;p25"/>
          <p:cNvSpPr txBox="1"/>
          <p:nvPr/>
        </p:nvSpPr>
        <p:spPr>
          <a:xfrm>
            <a:off x="154759" y="242910"/>
            <a:ext cx="538253" cy="36195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b="0" i="0" lang="en-US" sz="2400" u="none" cap="none" strike="noStrike">
                <a:solidFill>
                  <a:srgbClr val="EEEEEE"/>
                </a:solidFill>
                <a:latin typeface="Poppins Medium"/>
                <a:ea typeface="Poppins Medium"/>
                <a:cs typeface="Poppins Medium"/>
                <a:sym typeface="Poppins Medium"/>
              </a:rPr>
              <a:t>IV</a:t>
            </a:r>
            <a:endParaRPr/>
          </a:p>
        </p:txBody>
      </p:sp>
      <p:sp>
        <p:nvSpPr>
          <p:cNvPr id="250" name="Google Shape;250;p25"/>
          <p:cNvSpPr txBox="1"/>
          <p:nvPr/>
        </p:nvSpPr>
        <p:spPr>
          <a:xfrm>
            <a:off x="16918147" y="9134475"/>
            <a:ext cx="682307" cy="581025"/>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US" sz="3000" u="none" cap="none" strike="noStrike">
                <a:solidFill>
                  <a:srgbClr val="2D4263"/>
                </a:solidFill>
                <a:latin typeface="Poppins Medium"/>
                <a:ea typeface="Poppins Medium"/>
                <a:cs typeface="Poppins Medium"/>
                <a:sym typeface="Poppins Medium"/>
              </a:rPr>
              <a:t>11</a:t>
            </a:r>
            <a:endParaRPr/>
          </a:p>
        </p:txBody>
      </p:sp>
      <p:sp>
        <p:nvSpPr>
          <p:cNvPr id="251" name="Google Shape;251;p25"/>
          <p:cNvSpPr txBox="1"/>
          <p:nvPr/>
        </p:nvSpPr>
        <p:spPr>
          <a:xfrm>
            <a:off x="2070044" y="1552335"/>
            <a:ext cx="9525" cy="481330"/>
          </a:xfrm>
          <a:prstGeom prst="rect">
            <a:avLst/>
          </a:prstGeom>
          <a:noFill/>
          <a:ln>
            <a:noFill/>
          </a:ln>
        </p:spPr>
        <p:txBody>
          <a:bodyPr anchorCtr="0" anchor="t" bIns="0" lIns="0" spcFirstLastPara="1" rIns="0" wrap="square" tIns="0">
            <a:spAutoFit/>
          </a:bodyPr>
          <a:lstStyle/>
          <a:p>
            <a:pPr indent="0" lvl="0" marL="0" marR="0" rtl="0" algn="ctr">
              <a:lnSpc>
                <a:spcPct val="21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52" name="Google Shape;252;p25"/>
          <p:cNvSpPr txBox="1"/>
          <p:nvPr/>
        </p:nvSpPr>
        <p:spPr>
          <a:xfrm>
            <a:off x="1123950" y="1269443"/>
            <a:ext cx="1824782" cy="61341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C84B31"/>
                </a:solidFill>
                <a:latin typeface="Open Sans"/>
                <a:ea typeface="Open Sans"/>
                <a:cs typeface="Open Sans"/>
                <a:sym typeface="Open Sans"/>
              </a:rPr>
              <a:t>XGBoost</a:t>
            </a:r>
            <a:endParaRPr/>
          </a:p>
        </p:txBody>
      </p:sp>
      <p:sp>
        <p:nvSpPr>
          <p:cNvPr id="253" name="Google Shape;253;p25"/>
          <p:cNvSpPr txBox="1"/>
          <p:nvPr/>
        </p:nvSpPr>
        <p:spPr>
          <a:xfrm>
            <a:off x="1613247" y="2528965"/>
            <a:ext cx="14810090" cy="10998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000000"/>
                </a:solidFill>
                <a:latin typeface="Open Sans"/>
                <a:ea typeface="Open Sans"/>
                <a:cs typeface="Open Sans"/>
                <a:sym typeface="Open Sans"/>
              </a:rPr>
              <a:t>XGBoost, which stands for Extreme Gradient Boosting, is a scalable, distributed gradient-boosted decision tree (GBDT) machine learning library.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6"/>
          <p:cNvSpPr/>
          <p:nvPr/>
        </p:nvSpPr>
        <p:spPr>
          <a:xfrm>
            <a:off x="0" y="0"/>
            <a:ext cx="18288000" cy="847771"/>
          </a:xfrm>
          <a:custGeom>
            <a:rect b="b" l="l" r="r" t="t"/>
            <a:pathLst>
              <a:path extrusionOk="0" h="286777" w="6186311">
                <a:moveTo>
                  <a:pt x="0" y="0"/>
                </a:moveTo>
                <a:lnTo>
                  <a:pt x="6186311" y="0"/>
                </a:lnTo>
                <a:lnTo>
                  <a:pt x="6186311" y="286777"/>
                </a:lnTo>
                <a:lnTo>
                  <a:pt x="0" y="286777"/>
                </a:lnTo>
                <a:close/>
              </a:path>
            </a:pathLst>
          </a:custGeom>
          <a:solidFill>
            <a:srgbClr val="EEEEEE"/>
          </a:solidFill>
          <a:ln>
            <a:noFill/>
          </a:ln>
        </p:spPr>
      </p:sp>
      <p:sp>
        <p:nvSpPr>
          <p:cNvPr id="259" name="Google Shape;259;p26"/>
          <p:cNvSpPr/>
          <p:nvPr/>
        </p:nvSpPr>
        <p:spPr>
          <a:xfrm>
            <a:off x="0" y="0"/>
            <a:ext cx="847771" cy="847771"/>
          </a:xfrm>
          <a:custGeom>
            <a:rect b="b" l="l" r="r" t="t"/>
            <a:pathLst>
              <a:path extrusionOk="0" h="1913890" w="1913890">
                <a:moveTo>
                  <a:pt x="0" y="0"/>
                </a:moveTo>
                <a:lnTo>
                  <a:pt x="1913890" y="0"/>
                </a:lnTo>
                <a:lnTo>
                  <a:pt x="1913890" y="1913890"/>
                </a:lnTo>
                <a:lnTo>
                  <a:pt x="0" y="1913890"/>
                </a:lnTo>
                <a:close/>
              </a:path>
            </a:pathLst>
          </a:custGeom>
          <a:solidFill>
            <a:srgbClr val="C84B31"/>
          </a:solidFill>
          <a:ln>
            <a:noFill/>
          </a:ln>
        </p:spPr>
      </p:sp>
      <p:pic>
        <p:nvPicPr>
          <p:cNvPr id="260" name="Google Shape;260;p26"/>
          <p:cNvPicPr preferRelativeResize="0"/>
          <p:nvPr/>
        </p:nvPicPr>
        <p:blipFill rotWithShape="1">
          <a:blip r:embed="rId3">
            <a:alphaModFix/>
          </a:blip>
          <a:srcRect b="0" l="0" r="0" t="0"/>
          <a:stretch/>
        </p:blipFill>
        <p:spPr>
          <a:xfrm>
            <a:off x="1028700" y="5549704"/>
            <a:ext cx="9551641" cy="2257160"/>
          </a:xfrm>
          <a:prstGeom prst="rect">
            <a:avLst/>
          </a:prstGeom>
          <a:noFill/>
          <a:ln>
            <a:noFill/>
          </a:ln>
        </p:spPr>
      </p:pic>
      <p:pic>
        <p:nvPicPr>
          <p:cNvPr id="261" name="Google Shape;261;p26"/>
          <p:cNvPicPr preferRelativeResize="0"/>
          <p:nvPr/>
        </p:nvPicPr>
        <p:blipFill rotWithShape="1">
          <a:blip r:embed="rId4">
            <a:alphaModFix/>
          </a:blip>
          <a:srcRect b="0" l="0" r="0" t="0"/>
          <a:stretch/>
        </p:blipFill>
        <p:spPr>
          <a:xfrm>
            <a:off x="11325080" y="4231689"/>
            <a:ext cx="5218535" cy="4893190"/>
          </a:xfrm>
          <a:prstGeom prst="rect">
            <a:avLst/>
          </a:prstGeom>
          <a:noFill/>
          <a:ln>
            <a:noFill/>
          </a:ln>
        </p:spPr>
      </p:pic>
      <p:sp>
        <p:nvSpPr>
          <p:cNvPr id="262" name="Google Shape;262;p26"/>
          <p:cNvSpPr txBox="1"/>
          <p:nvPr/>
        </p:nvSpPr>
        <p:spPr>
          <a:xfrm>
            <a:off x="1123950" y="233385"/>
            <a:ext cx="10592755" cy="495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200" u="none" cap="none" strike="noStrike">
                <a:solidFill>
                  <a:srgbClr val="2D4263"/>
                </a:solidFill>
                <a:latin typeface="Poppins Medium"/>
                <a:ea typeface="Poppins Medium"/>
                <a:cs typeface="Poppins Medium"/>
                <a:sym typeface="Poppins Medium"/>
              </a:rPr>
              <a:t>Methodology</a:t>
            </a:r>
            <a:endParaRPr/>
          </a:p>
        </p:txBody>
      </p:sp>
      <p:sp>
        <p:nvSpPr>
          <p:cNvPr id="263" name="Google Shape;263;p26"/>
          <p:cNvSpPr txBox="1"/>
          <p:nvPr/>
        </p:nvSpPr>
        <p:spPr>
          <a:xfrm>
            <a:off x="154759" y="242910"/>
            <a:ext cx="538253" cy="36195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b="0" i="0" lang="en-US" sz="2400" u="none" cap="none" strike="noStrike">
                <a:solidFill>
                  <a:srgbClr val="EEEEEE"/>
                </a:solidFill>
                <a:latin typeface="Poppins Medium"/>
                <a:ea typeface="Poppins Medium"/>
                <a:cs typeface="Poppins Medium"/>
                <a:sym typeface="Poppins Medium"/>
              </a:rPr>
              <a:t>IV</a:t>
            </a:r>
            <a:endParaRPr/>
          </a:p>
        </p:txBody>
      </p:sp>
      <p:sp>
        <p:nvSpPr>
          <p:cNvPr id="264" name="Google Shape;264;p26"/>
          <p:cNvSpPr txBox="1"/>
          <p:nvPr/>
        </p:nvSpPr>
        <p:spPr>
          <a:xfrm>
            <a:off x="16918147" y="9134475"/>
            <a:ext cx="682307" cy="581025"/>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US" sz="3000" u="none" cap="none" strike="noStrike">
                <a:solidFill>
                  <a:srgbClr val="2D4263"/>
                </a:solidFill>
                <a:latin typeface="Poppins Medium"/>
                <a:ea typeface="Poppins Medium"/>
                <a:cs typeface="Poppins Medium"/>
                <a:sym typeface="Poppins Medium"/>
              </a:rPr>
              <a:t>12</a:t>
            </a:r>
            <a:endParaRPr/>
          </a:p>
        </p:txBody>
      </p:sp>
      <p:sp>
        <p:nvSpPr>
          <p:cNvPr id="265" name="Google Shape;265;p26"/>
          <p:cNvSpPr txBox="1"/>
          <p:nvPr/>
        </p:nvSpPr>
        <p:spPr>
          <a:xfrm>
            <a:off x="2070044" y="1552335"/>
            <a:ext cx="9525" cy="481330"/>
          </a:xfrm>
          <a:prstGeom prst="rect">
            <a:avLst/>
          </a:prstGeom>
          <a:noFill/>
          <a:ln>
            <a:noFill/>
          </a:ln>
        </p:spPr>
        <p:txBody>
          <a:bodyPr anchorCtr="0" anchor="t" bIns="0" lIns="0" spcFirstLastPara="1" rIns="0" wrap="square" tIns="0">
            <a:spAutoFit/>
          </a:bodyPr>
          <a:lstStyle/>
          <a:p>
            <a:pPr indent="0" lvl="0" marL="0" marR="0" rtl="0" algn="ctr">
              <a:lnSpc>
                <a:spcPct val="21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66" name="Google Shape;266;p26"/>
          <p:cNvSpPr txBox="1"/>
          <p:nvPr/>
        </p:nvSpPr>
        <p:spPr>
          <a:xfrm>
            <a:off x="1123950" y="1269443"/>
            <a:ext cx="2885033" cy="61341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C84B31"/>
                </a:solidFill>
                <a:latin typeface="Open Sans"/>
                <a:ea typeface="Open Sans"/>
                <a:cs typeface="Open Sans"/>
                <a:sym typeface="Open Sans"/>
              </a:rPr>
              <a:t>Decision Tree</a:t>
            </a:r>
            <a:endParaRPr/>
          </a:p>
        </p:txBody>
      </p:sp>
      <p:sp>
        <p:nvSpPr>
          <p:cNvPr id="267" name="Google Shape;267;p26"/>
          <p:cNvSpPr txBox="1"/>
          <p:nvPr/>
        </p:nvSpPr>
        <p:spPr>
          <a:xfrm>
            <a:off x="2147505" y="2311478"/>
            <a:ext cx="13992990" cy="16617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000000"/>
                </a:solidFill>
                <a:latin typeface="Open Sans"/>
                <a:ea typeface="Open Sans"/>
                <a:cs typeface="Open Sans"/>
                <a:sym typeface="Open Sans"/>
              </a:rPr>
              <a:t>Decision Tree is a Supervised learning technique that can be used for both classification and Regression problems, but mostly it is preferred for solving Classification problems.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7"/>
          <p:cNvSpPr/>
          <p:nvPr/>
        </p:nvSpPr>
        <p:spPr>
          <a:xfrm>
            <a:off x="0" y="0"/>
            <a:ext cx="18288000" cy="847771"/>
          </a:xfrm>
          <a:custGeom>
            <a:rect b="b" l="l" r="r" t="t"/>
            <a:pathLst>
              <a:path extrusionOk="0" h="286777" w="6186311">
                <a:moveTo>
                  <a:pt x="0" y="0"/>
                </a:moveTo>
                <a:lnTo>
                  <a:pt x="6186311" y="0"/>
                </a:lnTo>
                <a:lnTo>
                  <a:pt x="6186311" y="286777"/>
                </a:lnTo>
                <a:lnTo>
                  <a:pt x="0" y="286777"/>
                </a:lnTo>
                <a:close/>
              </a:path>
            </a:pathLst>
          </a:custGeom>
          <a:solidFill>
            <a:srgbClr val="EEEEEE"/>
          </a:solidFill>
          <a:ln>
            <a:noFill/>
          </a:ln>
        </p:spPr>
      </p:sp>
      <p:sp>
        <p:nvSpPr>
          <p:cNvPr id="273" name="Google Shape;273;p27"/>
          <p:cNvSpPr/>
          <p:nvPr/>
        </p:nvSpPr>
        <p:spPr>
          <a:xfrm>
            <a:off x="0" y="0"/>
            <a:ext cx="847771" cy="847771"/>
          </a:xfrm>
          <a:custGeom>
            <a:rect b="b" l="l" r="r" t="t"/>
            <a:pathLst>
              <a:path extrusionOk="0" h="1913890" w="1913890">
                <a:moveTo>
                  <a:pt x="0" y="0"/>
                </a:moveTo>
                <a:lnTo>
                  <a:pt x="1913890" y="0"/>
                </a:lnTo>
                <a:lnTo>
                  <a:pt x="1913890" y="1913890"/>
                </a:lnTo>
                <a:lnTo>
                  <a:pt x="0" y="1913890"/>
                </a:lnTo>
                <a:close/>
              </a:path>
            </a:pathLst>
          </a:custGeom>
          <a:solidFill>
            <a:srgbClr val="C84B31"/>
          </a:solidFill>
          <a:ln>
            <a:noFill/>
          </a:ln>
        </p:spPr>
      </p:sp>
      <p:pic>
        <p:nvPicPr>
          <p:cNvPr id="274" name="Google Shape;274;p27"/>
          <p:cNvPicPr preferRelativeResize="0"/>
          <p:nvPr/>
        </p:nvPicPr>
        <p:blipFill rotWithShape="1">
          <a:blip r:embed="rId3">
            <a:alphaModFix/>
          </a:blip>
          <a:srcRect b="0" l="0" r="0" t="0"/>
          <a:stretch/>
        </p:blipFill>
        <p:spPr>
          <a:xfrm>
            <a:off x="11831127" y="4438329"/>
            <a:ext cx="5087019" cy="4813803"/>
          </a:xfrm>
          <a:prstGeom prst="rect">
            <a:avLst/>
          </a:prstGeom>
          <a:noFill/>
          <a:ln>
            <a:noFill/>
          </a:ln>
        </p:spPr>
      </p:pic>
      <p:pic>
        <p:nvPicPr>
          <p:cNvPr id="275" name="Google Shape;275;p27"/>
          <p:cNvPicPr preferRelativeResize="0"/>
          <p:nvPr/>
        </p:nvPicPr>
        <p:blipFill rotWithShape="1">
          <a:blip r:embed="rId4">
            <a:alphaModFix/>
          </a:blip>
          <a:srcRect b="0" l="0" r="0" t="0"/>
          <a:stretch/>
        </p:blipFill>
        <p:spPr>
          <a:xfrm>
            <a:off x="1123950" y="5654195"/>
            <a:ext cx="9470884" cy="2382071"/>
          </a:xfrm>
          <a:prstGeom prst="rect">
            <a:avLst/>
          </a:prstGeom>
          <a:noFill/>
          <a:ln>
            <a:noFill/>
          </a:ln>
        </p:spPr>
      </p:pic>
      <p:sp>
        <p:nvSpPr>
          <p:cNvPr id="276" name="Google Shape;276;p27"/>
          <p:cNvSpPr txBox="1"/>
          <p:nvPr/>
        </p:nvSpPr>
        <p:spPr>
          <a:xfrm>
            <a:off x="1123950" y="233385"/>
            <a:ext cx="10592755" cy="495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200" u="none" cap="none" strike="noStrike">
                <a:solidFill>
                  <a:srgbClr val="2D4263"/>
                </a:solidFill>
                <a:latin typeface="Poppins Medium"/>
                <a:ea typeface="Poppins Medium"/>
                <a:cs typeface="Poppins Medium"/>
                <a:sym typeface="Poppins Medium"/>
              </a:rPr>
              <a:t>Methodology</a:t>
            </a:r>
            <a:endParaRPr/>
          </a:p>
        </p:txBody>
      </p:sp>
      <p:sp>
        <p:nvSpPr>
          <p:cNvPr id="277" name="Google Shape;277;p27"/>
          <p:cNvSpPr txBox="1"/>
          <p:nvPr/>
        </p:nvSpPr>
        <p:spPr>
          <a:xfrm>
            <a:off x="154759" y="242910"/>
            <a:ext cx="538253" cy="36195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b="0" i="0" lang="en-US" sz="2400" u="none" cap="none" strike="noStrike">
                <a:solidFill>
                  <a:srgbClr val="EEEEEE"/>
                </a:solidFill>
                <a:latin typeface="Poppins Medium"/>
                <a:ea typeface="Poppins Medium"/>
                <a:cs typeface="Poppins Medium"/>
                <a:sym typeface="Poppins Medium"/>
              </a:rPr>
              <a:t>IV</a:t>
            </a:r>
            <a:endParaRPr/>
          </a:p>
        </p:txBody>
      </p:sp>
      <p:sp>
        <p:nvSpPr>
          <p:cNvPr id="278" name="Google Shape;278;p27"/>
          <p:cNvSpPr txBox="1"/>
          <p:nvPr/>
        </p:nvSpPr>
        <p:spPr>
          <a:xfrm>
            <a:off x="16918147" y="9134475"/>
            <a:ext cx="682307" cy="581025"/>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US" sz="3000" u="none" cap="none" strike="noStrike">
                <a:solidFill>
                  <a:srgbClr val="2D4263"/>
                </a:solidFill>
                <a:latin typeface="Poppins Medium"/>
                <a:ea typeface="Poppins Medium"/>
                <a:cs typeface="Poppins Medium"/>
                <a:sym typeface="Poppins Medium"/>
              </a:rPr>
              <a:t>13</a:t>
            </a:r>
            <a:endParaRPr/>
          </a:p>
        </p:txBody>
      </p:sp>
      <p:sp>
        <p:nvSpPr>
          <p:cNvPr id="279" name="Google Shape;279;p27"/>
          <p:cNvSpPr txBox="1"/>
          <p:nvPr/>
        </p:nvSpPr>
        <p:spPr>
          <a:xfrm>
            <a:off x="2070044" y="1552335"/>
            <a:ext cx="9525" cy="481330"/>
          </a:xfrm>
          <a:prstGeom prst="rect">
            <a:avLst/>
          </a:prstGeom>
          <a:noFill/>
          <a:ln>
            <a:noFill/>
          </a:ln>
        </p:spPr>
        <p:txBody>
          <a:bodyPr anchorCtr="0" anchor="t" bIns="0" lIns="0" spcFirstLastPara="1" rIns="0" wrap="square" tIns="0">
            <a:spAutoFit/>
          </a:bodyPr>
          <a:lstStyle/>
          <a:p>
            <a:pPr indent="0" lvl="0" marL="0" marR="0" rtl="0" algn="ctr">
              <a:lnSpc>
                <a:spcPct val="21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80" name="Google Shape;280;p27"/>
          <p:cNvSpPr txBox="1"/>
          <p:nvPr/>
        </p:nvSpPr>
        <p:spPr>
          <a:xfrm>
            <a:off x="1123950" y="1269443"/>
            <a:ext cx="3171676" cy="61341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C84B31"/>
                </a:solidFill>
                <a:latin typeface="Open Sans"/>
                <a:ea typeface="Open Sans"/>
                <a:cs typeface="Open Sans"/>
                <a:sym typeface="Open Sans"/>
              </a:rPr>
              <a:t>Random forest</a:t>
            </a:r>
            <a:endParaRPr/>
          </a:p>
        </p:txBody>
      </p:sp>
      <p:sp>
        <p:nvSpPr>
          <p:cNvPr id="281" name="Google Shape;281;p27"/>
          <p:cNvSpPr txBox="1"/>
          <p:nvPr/>
        </p:nvSpPr>
        <p:spPr>
          <a:xfrm>
            <a:off x="1738955" y="2214559"/>
            <a:ext cx="14810090" cy="222377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000000"/>
                </a:solidFill>
                <a:latin typeface="Open Sans"/>
                <a:ea typeface="Open Sans"/>
                <a:cs typeface="Open Sans"/>
                <a:sym typeface="Open Sans"/>
              </a:rPr>
              <a:t>Random forest is a Supervised Machine Learning Algorithm that is used Classification and Regression problems. It builds decision trees on different samples and takes their majority vote for classification and average in case of regression.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8"/>
          <p:cNvSpPr/>
          <p:nvPr/>
        </p:nvSpPr>
        <p:spPr>
          <a:xfrm>
            <a:off x="0" y="0"/>
            <a:ext cx="18288000" cy="847771"/>
          </a:xfrm>
          <a:custGeom>
            <a:rect b="b" l="l" r="r" t="t"/>
            <a:pathLst>
              <a:path extrusionOk="0" h="286777" w="6186311">
                <a:moveTo>
                  <a:pt x="0" y="0"/>
                </a:moveTo>
                <a:lnTo>
                  <a:pt x="6186311" y="0"/>
                </a:lnTo>
                <a:lnTo>
                  <a:pt x="6186311" y="286777"/>
                </a:lnTo>
                <a:lnTo>
                  <a:pt x="0" y="286777"/>
                </a:lnTo>
                <a:close/>
              </a:path>
            </a:pathLst>
          </a:custGeom>
          <a:solidFill>
            <a:srgbClr val="EEEEEE"/>
          </a:solidFill>
          <a:ln>
            <a:noFill/>
          </a:ln>
        </p:spPr>
      </p:sp>
      <p:sp>
        <p:nvSpPr>
          <p:cNvPr id="287" name="Google Shape;287;p28"/>
          <p:cNvSpPr/>
          <p:nvPr/>
        </p:nvSpPr>
        <p:spPr>
          <a:xfrm>
            <a:off x="0" y="0"/>
            <a:ext cx="847771" cy="847771"/>
          </a:xfrm>
          <a:custGeom>
            <a:rect b="b" l="l" r="r" t="t"/>
            <a:pathLst>
              <a:path extrusionOk="0" h="1913890" w="1913890">
                <a:moveTo>
                  <a:pt x="0" y="0"/>
                </a:moveTo>
                <a:lnTo>
                  <a:pt x="1913890" y="0"/>
                </a:lnTo>
                <a:lnTo>
                  <a:pt x="1913890" y="1913890"/>
                </a:lnTo>
                <a:lnTo>
                  <a:pt x="0" y="1913890"/>
                </a:lnTo>
                <a:close/>
              </a:path>
            </a:pathLst>
          </a:custGeom>
          <a:solidFill>
            <a:srgbClr val="C84B31"/>
          </a:solidFill>
          <a:ln>
            <a:noFill/>
          </a:ln>
        </p:spPr>
      </p:sp>
      <p:pic>
        <p:nvPicPr>
          <p:cNvPr id="288" name="Google Shape;288;p28"/>
          <p:cNvPicPr preferRelativeResize="0"/>
          <p:nvPr/>
        </p:nvPicPr>
        <p:blipFill rotWithShape="1">
          <a:blip r:embed="rId3">
            <a:alphaModFix/>
          </a:blip>
          <a:srcRect b="0" l="0" r="0" t="0"/>
          <a:stretch/>
        </p:blipFill>
        <p:spPr>
          <a:xfrm>
            <a:off x="3491710" y="2966543"/>
            <a:ext cx="3999682" cy="2343248"/>
          </a:xfrm>
          <a:prstGeom prst="rect">
            <a:avLst/>
          </a:prstGeom>
          <a:noFill/>
          <a:ln>
            <a:noFill/>
          </a:ln>
        </p:spPr>
      </p:pic>
      <p:pic>
        <p:nvPicPr>
          <p:cNvPr id="289" name="Google Shape;289;p28"/>
          <p:cNvPicPr preferRelativeResize="0"/>
          <p:nvPr/>
        </p:nvPicPr>
        <p:blipFill rotWithShape="1">
          <a:blip r:embed="rId4">
            <a:alphaModFix/>
          </a:blip>
          <a:srcRect b="0" l="0" r="0" t="0"/>
          <a:stretch/>
        </p:blipFill>
        <p:spPr>
          <a:xfrm>
            <a:off x="10806452" y="2932426"/>
            <a:ext cx="3989839" cy="2377365"/>
          </a:xfrm>
          <a:prstGeom prst="rect">
            <a:avLst/>
          </a:prstGeom>
          <a:noFill/>
          <a:ln>
            <a:noFill/>
          </a:ln>
        </p:spPr>
      </p:pic>
      <p:pic>
        <p:nvPicPr>
          <p:cNvPr id="290" name="Google Shape;290;p28"/>
          <p:cNvPicPr preferRelativeResize="0"/>
          <p:nvPr/>
        </p:nvPicPr>
        <p:blipFill rotWithShape="1">
          <a:blip r:embed="rId5">
            <a:alphaModFix/>
          </a:blip>
          <a:srcRect b="0" l="0" r="0" t="0"/>
          <a:stretch/>
        </p:blipFill>
        <p:spPr>
          <a:xfrm>
            <a:off x="3569628" y="6151569"/>
            <a:ext cx="3921763" cy="2356829"/>
          </a:xfrm>
          <a:prstGeom prst="rect">
            <a:avLst/>
          </a:prstGeom>
          <a:noFill/>
          <a:ln>
            <a:noFill/>
          </a:ln>
        </p:spPr>
      </p:pic>
      <p:pic>
        <p:nvPicPr>
          <p:cNvPr id="291" name="Google Shape;291;p28"/>
          <p:cNvPicPr preferRelativeResize="0"/>
          <p:nvPr/>
        </p:nvPicPr>
        <p:blipFill rotWithShape="1">
          <a:blip r:embed="rId6">
            <a:alphaModFix/>
          </a:blip>
          <a:srcRect b="0" l="0" r="0" t="0"/>
          <a:stretch/>
        </p:blipFill>
        <p:spPr>
          <a:xfrm>
            <a:off x="10806452" y="6139587"/>
            <a:ext cx="3713752" cy="2263068"/>
          </a:xfrm>
          <a:prstGeom prst="rect">
            <a:avLst/>
          </a:prstGeom>
          <a:noFill/>
          <a:ln>
            <a:noFill/>
          </a:ln>
        </p:spPr>
      </p:pic>
      <p:sp>
        <p:nvSpPr>
          <p:cNvPr id="292" name="Google Shape;292;p28"/>
          <p:cNvSpPr txBox="1"/>
          <p:nvPr/>
        </p:nvSpPr>
        <p:spPr>
          <a:xfrm>
            <a:off x="1123950" y="233385"/>
            <a:ext cx="10592755" cy="495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200" u="none" cap="none" strike="noStrike">
                <a:solidFill>
                  <a:srgbClr val="2D4263"/>
                </a:solidFill>
                <a:latin typeface="Poppins Medium"/>
                <a:ea typeface="Poppins Medium"/>
                <a:cs typeface="Poppins Medium"/>
                <a:sym typeface="Poppins Medium"/>
              </a:rPr>
              <a:t>Methodology</a:t>
            </a:r>
            <a:endParaRPr/>
          </a:p>
        </p:txBody>
      </p:sp>
      <p:sp>
        <p:nvSpPr>
          <p:cNvPr id="293" name="Google Shape;293;p28"/>
          <p:cNvSpPr txBox="1"/>
          <p:nvPr/>
        </p:nvSpPr>
        <p:spPr>
          <a:xfrm>
            <a:off x="154759" y="242910"/>
            <a:ext cx="538253" cy="36195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b="0" i="0" lang="en-US" sz="2400" u="none" cap="none" strike="noStrike">
                <a:solidFill>
                  <a:srgbClr val="EEEEEE"/>
                </a:solidFill>
                <a:latin typeface="Poppins Medium"/>
                <a:ea typeface="Poppins Medium"/>
                <a:cs typeface="Poppins Medium"/>
                <a:sym typeface="Poppins Medium"/>
              </a:rPr>
              <a:t>IV</a:t>
            </a:r>
            <a:endParaRPr/>
          </a:p>
        </p:txBody>
      </p:sp>
      <p:sp>
        <p:nvSpPr>
          <p:cNvPr id="294" name="Google Shape;294;p28"/>
          <p:cNvSpPr txBox="1"/>
          <p:nvPr/>
        </p:nvSpPr>
        <p:spPr>
          <a:xfrm>
            <a:off x="16918147" y="9134475"/>
            <a:ext cx="682307" cy="581025"/>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US" sz="3000" u="none" cap="none" strike="noStrike">
                <a:solidFill>
                  <a:srgbClr val="2D4263"/>
                </a:solidFill>
                <a:latin typeface="Poppins Medium"/>
                <a:ea typeface="Poppins Medium"/>
                <a:cs typeface="Poppins Medium"/>
                <a:sym typeface="Poppins Medium"/>
              </a:rPr>
              <a:t>14</a:t>
            </a:r>
            <a:endParaRPr/>
          </a:p>
        </p:txBody>
      </p:sp>
      <p:sp>
        <p:nvSpPr>
          <p:cNvPr id="295" name="Google Shape;295;p28"/>
          <p:cNvSpPr txBox="1"/>
          <p:nvPr/>
        </p:nvSpPr>
        <p:spPr>
          <a:xfrm>
            <a:off x="2070044" y="1552335"/>
            <a:ext cx="9525" cy="481330"/>
          </a:xfrm>
          <a:prstGeom prst="rect">
            <a:avLst/>
          </a:prstGeom>
          <a:noFill/>
          <a:ln>
            <a:noFill/>
          </a:ln>
        </p:spPr>
        <p:txBody>
          <a:bodyPr anchorCtr="0" anchor="t" bIns="0" lIns="0" spcFirstLastPara="1" rIns="0" wrap="square" tIns="0">
            <a:spAutoFit/>
          </a:bodyPr>
          <a:lstStyle/>
          <a:p>
            <a:pPr indent="0" lvl="0" marL="0" marR="0" rtl="0" algn="ctr">
              <a:lnSpc>
                <a:spcPct val="21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96" name="Google Shape;296;p28"/>
          <p:cNvSpPr txBox="1"/>
          <p:nvPr/>
        </p:nvSpPr>
        <p:spPr>
          <a:xfrm>
            <a:off x="1123950" y="1208165"/>
            <a:ext cx="4937075" cy="61341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C84B31"/>
                </a:solidFill>
                <a:latin typeface="Open Sans"/>
                <a:ea typeface="Open Sans"/>
                <a:cs typeface="Open Sans"/>
                <a:sym typeface="Open Sans"/>
              </a:rPr>
              <a:t>Algorithm Comparision</a:t>
            </a:r>
            <a:endParaRPr/>
          </a:p>
        </p:txBody>
      </p:sp>
      <p:sp>
        <p:nvSpPr>
          <p:cNvPr id="297" name="Google Shape;297;p28"/>
          <p:cNvSpPr txBox="1"/>
          <p:nvPr/>
        </p:nvSpPr>
        <p:spPr>
          <a:xfrm>
            <a:off x="1507878" y="8584597"/>
            <a:ext cx="15942300" cy="492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200" u="none" cap="none" strike="noStrike">
                <a:solidFill>
                  <a:srgbClr val="000000"/>
                </a:solidFill>
                <a:latin typeface="Open Sans"/>
                <a:ea typeface="Open Sans"/>
                <a:cs typeface="Open Sans"/>
                <a:sym typeface="Open Sans"/>
              </a:rPr>
              <a:t>After </a:t>
            </a:r>
            <a:r>
              <a:rPr lang="en-US" sz="3200">
                <a:latin typeface="Open Sans"/>
                <a:ea typeface="Open Sans"/>
                <a:cs typeface="Open Sans"/>
                <a:sym typeface="Open Sans"/>
              </a:rPr>
              <a:t>experiment</a:t>
            </a:r>
            <a:r>
              <a:rPr b="0" i="0" lang="en-US" sz="3200" u="none" cap="none" strike="noStrike">
                <a:solidFill>
                  <a:srgbClr val="000000"/>
                </a:solidFill>
                <a:latin typeface="Open Sans"/>
                <a:ea typeface="Open Sans"/>
                <a:cs typeface="Open Sans"/>
                <a:sym typeface="Open Sans"/>
              </a:rPr>
              <a:t> 4 algorithms we can see XGBoost is the best algorithm</a:t>
            </a:r>
            <a:endParaRPr/>
          </a:p>
        </p:txBody>
      </p:sp>
      <p:sp>
        <p:nvSpPr>
          <p:cNvPr id="298" name="Google Shape;298;p28"/>
          <p:cNvSpPr txBox="1"/>
          <p:nvPr/>
        </p:nvSpPr>
        <p:spPr>
          <a:xfrm>
            <a:off x="3953040" y="2431175"/>
            <a:ext cx="3077021" cy="48133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C84B31"/>
                </a:solidFill>
                <a:latin typeface="Open Sans"/>
                <a:ea typeface="Open Sans"/>
                <a:cs typeface="Open Sans"/>
                <a:sym typeface="Open Sans"/>
              </a:rPr>
              <a:t>Logistic regression</a:t>
            </a:r>
            <a:endParaRPr/>
          </a:p>
        </p:txBody>
      </p:sp>
      <p:sp>
        <p:nvSpPr>
          <p:cNvPr id="299" name="Google Shape;299;p28"/>
          <p:cNvSpPr txBox="1"/>
          <p:nvPr/>
        </p:nvSpPr>
        <p:spPr>
          <a:xfrm>
            <a:off x="11923294" y="2431175"/>
            <a:ext cx="1419225" cy="48133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C84B31"/>
                </a:solidFill>
                <a:latin typeface="Open Sans"/>
                <a:ea typeface="Open Sans"/>
                <a:cs typeface="Open Sans"/>
                <a:sym typeface="Open Sans"/>
              </a:rPr>
              <a:t>XGBoost</a:t>
            </a:r>
            <a:endParaRPr/>
          </a:p>
        </p:txBody>
      </p:sp>
      <p:sp>
        <p:nvSpPr>
          <p:cNvPr id="300" name="Google Shape;300;p28"/>
          <p:cNvSpPr txBox="1"/>
          <p:nvPr/>
        </p:nvSpPr>
        <p:spPr>
          <a:xfrm>
            <a:off x="4408643" y="5681266"/>
            <a:ext cx="2243733" cy="48133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C84B31"/>
                </a:solidFill>
                <a:latin typeface="Open Sans"/>
                <a:ea typeface="Open Sans"/>
                <a:cs typeface="Open Sans"/>
                <a:sym typeface="Open Sans"/>
              </a:rPr>
              <a:t>Decision Tree</a:t>
            </a:r>
            <a:endParaRPr/>
          </a:p>
        </p:txBody>
      </p:sp>
      <p:sp>
        <p:nvSpPr>
          <p:cNvPr id="301" name="Google Shape;301;p28"/>
          <p:cNvSpPr txBox="1"/>
          <p:nvPr/>
        </p:nvSpPr>
        <p:spPr>
          <a:xfrm>
            <a:off x="11283888" y="5547311"/>
            <a:ext cx="2466677" cy="48133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C84B31"/>
                </a:solidFill>
                <a:latin typeface="Open Sans"/>
                <a:ea typeface="Open Sans"/>
                <a:cs typeface="Open Sans"/>
                <a:sym typeface="Open Sans"/>
              </a:rPr>
              <a:t>Random forest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9"/>
          <p:cNvSpPr/>
          <p:nvPr/>
        </p:nvSpPr>
        <p:spPr>
          <a:xfrm>
            <a:off x="0" y="0"/>
            <a:ext cx="18288000" cy="847771"/>
          </a:xfrm>
          <a:custGeom>
            <a:rect b="b" l="l" r="r" t="t"/>
            <a:pathLst>
              <a:path extrusionOk="0" h="286777" w="6186311">
                <a:moveTo>
                  <a:pt x="0" y="0"/>
                </a:moveTo>
                <a:lnTo>
                  <a:pt x="6186311" y="0"/>
                </a:lnTo>
                <a:lnTo>
                  <a:pt x="6186311" y="286777"/>
                </a:lnTo>
                <a:lnTo>
                  <a:pt x="0" y="286777"/>
                </a:lnTo>
                <a:close/>
              </a:path>
            </a:pathLst>
          </a:custGeom>
          <a:solidFill>
            <a:srgbClr val="EEEEEE"/>
          </a:solidFill>
          <a:ln>
            <a:noFill/>
          </a:ln>
        </p:spPr>
      </p:sp>
      <p:sp>
        <p:nvSpPr>
          <p:cNvPr id="307" name="Google Shape;307;p29"/>
          <p:cNvSpPr/>
          <p:nvPr/>
        </p:nvSpPr>
        <p:spPr>
          <a:xfrm>
            <a:off x="0" y="0"/>
            <a:ext cx="847771" cy="847771"/>
          </a:xfrm>
          <a:custGeom>
            <a:rect b="b" l="l" r="r" t="t"/>
            <a:pathLst>
              <a:path extrusionOk="0" h="1913890" w="1913890">
                <a:moveTo>
                  <a:pt x="0" y="0"/>
                </a:moveTo>
                <a:lnTo>
                  <a:pt x="1913890" y="0"/>
                </a:lnTo>
                <a:lnTo>
                  <a:pt x="1913890" y="1913890"/>
                </a:lnTo>
                <a:lnTo>
                  <a:pt x="0" y="1913890"/>
                </a:lnTo>
                <a:close/>
              </a:path>
            </a:pathLst>
          </a:custGeom>
          <a:solidFill>
            <a:srgbClr val="C84B31"/>
          </a:solidFill>
          <a:ln>
            <a:noFill/>
          </a:ln>
        </p:spPr>
      </p:sp>
      <p:sp>
        <p:nvSpPr>
          <p:cNvPr id="308" name="Google Shape;308;p29"/>
          <p:cNvSpPr txBox="1"/>
          <p:nvPr/>
        </p:nvSpPr>
        <p:spPr>
          <a:xfrm>
            <a:off x="1123950" y="233385"/>
            <a:ext cx="10592755" cy="495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200" u="none" cap="none" strike="noStrike">
                <a:solidFill>
                  <a:srgbClr val="2D4263"/>
                </a:solidFill>
                <a:latin typeface="Poppins Medium"/>
                <a:ea typeface="Poppins Medium"/>
                <a:cs typeface="Poppins Medium"/>
                <a:sym typeface="Poppins Medium"/>
              </a:rPr>
              <a:t>Conclusion &amp; Future work</a:t>
            </a:r>
            <a:endParaRPr/>
          </a:p>
        </p:txBody>
      </p:sp>
      <p:sp>
        <p:nvSpPr>
          <p:cNvPr id="309" name="Google Shape;309;p29"/>
          <p:cNvSpPr txBox="1"/>
          <p:nvPr/>
        </p:nvSpPr>
        <p:spPr>
          <a:xfrm>
            <a:off x="154759" y="242910"/>
            <a:ext cx="538253" cy="36195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b="0" i="0" lang="en-US" sz="2400" u="none" cap="none" strike="noStrike">
                <a:solidFill>
                  <a:srgbClr val="EEEEEE"/>
                </a:solidFill>
                <a:latin typeface="Poppins Medium"/>
                <a:ea typeface="Poppins Medium"/>
                <a:cs typeface="Poppins Medium"/>
                <a:sym typeface="Poppins Medium"/>
              </a:rPr>
              <a:t>V</a:t>
            </a:r>
            <a:endParaRPr/>
          </a:p>
        </p:txBody>
      </p:sp>
      <p:sp>
        <p:nvSpPr>
          <p:cNvPr id="310" name="Google Shape;310;p29"/>
          <p:cNvSpPr txBox="1"/>
          <p:nvPr/>
        </p:nvSpPr>
        <p:spPr>
          <a:xfrm>
            <a:off x="16918147" y="9134475"/>
            <a:ext cx="682307" cy="581025"/>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US" sz="3000" u="none" cap="none" strike="noStrike">
                <a:solidFill>
                  <a:srgbClr val="2D4263"/>
                </a:solidFill>
                <a:latin typeface="Poppins Medium"/>
                <a:ea typeface="Poppins Medium"/>
                <a:cs typeface="Poppins Medium"/>
                <a:sym typeface="Poppins Medium"/>
              </a:rPr>
              <a:t>15</a:t>
            </a:r>
            <a:endParaRPr/>
          </a:p>
        </p:txBody>
      </p:sp>
      <p:sp>
        <p:nvSpPr>
          <p:cNvPr id="311" name="Google Shape;311;p29"/>
          <p:cNvSpPr txBox="1"/>
          <p:nvPr/>
        </p:nvSpPr>
        <p:spPr>
          <a:xfrm>
            <a:off x="2133811" y="3316130"/>
            <a:ext cx="9583936" cy="2002536"/>
          </a:xfrm>
          <a:prstGeom prst="rect">
            <a:avLst/>
          </a:prstGeom>
          <a:noFill/>
          <a:ln>
            <a:noFill/>
          </a:ln>
        </p:spPr>
        <p:txBody>
          <a:bodyPr anchorCtr="0" anchor="t" bIns="0" lIns="0" spcFirstLastPara="1" rIns="0" wrap="square" tIns="0">
            <a:spAutoFit/>
          </a:bodyPr>
          <a:lstStyle/>
          <a:p>
            <a:pPr indent="-345439" lvl="1" marL="690881" marR="0" rtl="0" algn="l">
              <a:lnSpc>
                <a:spcPct val="171000"/>
              </a:lnSpc>
              <a:spcBef>
                <a:spcPts val="0"/>
              </a:spcBef>
              <a:spcAft>
                <a:spcPts val="0"/>
              </a:spcAft>
              <a:buClr>
                <a:srgbClr val="000000"/>
              </a:buClr>
              <a:buSzPts val="3200"/>
              <a:buFont typeface="Arial"/>
              <a:buChar char="•"/>
            </a:pPr>
            <a:r>
              <a:rPr b="0" i="0" lang="en-US" sz="3200" u="none" cap="none" strike="noStrike">
                <a:solidFill>
                  <a:srgbClr val="000000"/>
                </a:solidFill>
                <a:latin typeface="Open Sans"/>
                <a:ea typeface="Open Sans"/>
                <a:cs typeface="Open Sans"/>
                <a:sym typeface="Open Sans"/>
              </a:rPr>
              <a:t>Understand about to read and summary paper</a:t>
            </a:r>
            <a:endParaRPr/>
          </a:p>
          <a:p>
            <a:pPr indent="-345439" lvl="1" marL="690881" marR="0" rtl="0" algn="l">
              <a:lnSpc>
                <a:spcPct val="171000"/>
              </a:lnSpc>
              <a:spcBef>
                <a:spcPts val="0"/>
              </a:spcBef>
              <a:spcAft>
                <a:spcPts val="0"/>
              </a:spcAft>
              <a:buClr>
                <a:srgbClr val="000000"/>
              </a:buClr>
              <a:buSzPts val="3200"/>
              <a:buFont typeface="Arial"/>
              <a:buChar char="•"/>
            </a:pPr>
            <a:r>
              <a:rPr b="0" i="0" lang="en-US" sz="3200" u="none" cap="none" strike="noStrike">
                <a:solidFill>
                  <a:srgbClr val="000000"/>
                </a:solidFill>
                <a:latin typeface="Open Sans"/>
                <a:ea typeface="Open Sans"/>
                <a:cs typeface="Open Sans"/>
                <a:sym typeface="Open Sans"/>
              </a:rPr>
              <a:t>Know the important of data</a:t>
            </a:r>
            <a:endParaRPr/>
          </a:p>
          <a:p>
            <a:pPr indent="-345439" lvl="1" marL="690881" marR="0" rtl="0" algn="l">
              <a:lnSpc>
                <a:spcPct val="171000"/>
              </a:lnSpc>
              <a:spcBef>
                <a:spcPts val="0"/>
              </a:spcBef>
              <a:spcAft>
                <a:spcPts val="0"/>
              </a:spcAft>
              <a:buClr>
                <a:srgbClr val="000000"/>
              </a:buClr>
              <a:buSzPts val="3200"/>
              <a:buFont typeface="Arial"/>
              <a:buChar char="•"/>
            </a:pPr>
            <a:r>
              <a:rPr b="0" i="0" lang="en-US" sz="3200" u="none" cap="none" strike="noStrike">
                <a:solidFill>
                  <a:srgbClr val="000000"/>
                </a:solidFill>
                <a:latin typeface="Open Sans"/>
                <a:ea typeface="Open Sans"/>
                <a:cs typeface="Open Sans"/>
                <a:sym typeface="Open Sans"/>
              </a:rPr>
              <a:t>Apply algorithm from class to project</a:t>
            </a:r>
            <a:endParaRPr/>
          </a:p>
        </p:txBody>
      </p:sp>
      <p:sp>
        <p:nvSpPr>
          <p:cNvPr id="312" name="Google Shape;312;p29"/>
          <p:cNvSpPr txBox="1"/>
          <p:nvPr/>
        </p:nvSpPr>
        <p:spPr>
          <a:xfrm>
            <a:off x="1123950" y="2287116"/>
            <a:ext cx="2349698" cy="61341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C84B31"/>
                </a:solidFill>
                <a:latin typeface="Open Sans"/>
                <a:ea typeface="Open Sans"/>
                <a:cs typeface="Open Sans"/>
                <a:sym typeface="Open Sans"/>
              </a:rPr>
              <a:t>Conclusion</a:t>
            </a:r>
            <a:endParaRPr/>
          </a:p>
        </p:txBody>
      </p:sp>
      <p:sp>
        <p:nvSpPr>
          <p:cNvPr id="313" name="Google Shape;313;p29"/>
          <p:cNvSpPr txBox="1"/>
          <p:nvPr/>
        </p:nvSpPr>
        <p:spPr>
          <a:xfrm>
            <a:off x="1123950" y="5978050"/>
            <a:ext cx="2646611" cy="61341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C84B31"/>
                </a:solidFill>
                <a:latin typeface="Open Sans"/>
                <a:ea typeface="Open Sans"/>
                <a:cs typeface="Open Sans"/>
                <a:sym typeface="Open Sans"/>
              </a:rPr>
              <a:t>Future Work</a:t>
            </a:r>
            <a:endParaRPr/>
          </a:p>
        </p:txBody>
      </p:sp>
      <p:sp>
        <p:nvSpPr>
          <p:cNvPr id="314" name="Google Shape;314;p29"/>
          <p:cNvSpPr txBox="1"/>
          <p:nvPr/>
        </p:nvSpPr>
        <p:spPr>
          <a:xfrm>
            <a:off x="2298799" y="6947104"/>
            <a:ext cx="6437709" cy="537845"/>
          </a:xfrm>
          <a:prstGeom prst="rect">
            <a:avLst/>
          </a:prstGeom>
          <a:noFill/>
          <a:ln>
            <a:noFill/>
          </a:ln>
        </p:spPr>
        <p:txBody>
          <a:bodyPr anchorCtr="0" anchor="t" bIns="0" lIns="0" spcFirstLastPara="1" rIns="0" wrap="square" tIns="0">
            <a:spAutoFit/>
          </a:bodyPr>
          <a:lstStyle/>
          <a:p>
            <a:pPr indent="-345439" lvl="1" marL="690881" marR="0" rtl="0" algn="l">
              <a:lnSpc>
                <a:spcPct val="140000"/>
              </a:lnSpc>
              <a:spcBef>
                <a:spcPts val="0"/>
              </a:spcBef>
              <a:spcAft>
                <a:spcPts val="0"/>
              </a:spcAft>
              <a:buClr>
                <a:srgbClr val="000000"/>
              </a:buClr>
              <a:buSzPts val="3200"/>
              <a:buFont typeface="Arial"/>
              <a:buChar char="•"/>
            </a:pPr>
            <a:r>
              <a:rPr b="0" i="0" lang="en-US" sz="3200" u="none" cap="none" strike="noStrike">
                <a:solidFill>
                  <a:srgbClr val="000000"/>
                </a:solidFill>
                <a:latin typeface="Open Sans"/>
                <a:ea typeface="Open Sans"/>
                <a:cs typeface="Open Sans"/>
                <a:sym typeface="Open Sans"/>
              </a:rPr>
              <a:t>build model on balanced data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0"/>
          <p:cNvSpPr/>
          <p:nvPr/>
        </p:nvSpPr>
        <p:spPr>
          <a:xfrm>
            <a:off x="0" y="0"/>
            <a:ext cx="18288000" cy="7666388"/>
          </a:xfrm>
          <a:custGeom>
            <a:rect b="b" l="l" r="r" t="t"/>
            <a:pathLst>
              <a:path extrusionOk="0" h="2593322" w="6186311">
                <a:moveTo>
                  <a:pt x="0" y="0"/>
                </a:moveTo>
                <a:lnTo>
                  <a:pt x="6186311" y="0"/>
                </a:lnTo>
                <a:lnTo>
                  <a:pt x="6186311" y="2593322"/>
                </a:lnTo>
                <a:lnTo>
                  <a:pt x="0" y="2593322"/>
                </a:lnTo>
                <a:close/>
              </a:path>
            </a:pathLst>
          </a:custGeom>
          <a:solidFill>
            <a:srgbClr val="EEEEEE"/>
          </a:solidFill>
          <a:ln>
            <a:noFill/>
          </a:ln>
        </p:spPr>
      </p:sp>
      <p:sp>
        <p:nvSpPr>
          <p:cNvPr id="320" name="Google Shape;320;p30"/>
          <p:cNvSpPr txBox="1"/>
          <p:nvPr/>
        </p:nvSpPr>
        <p:spPr>
          <a:xfrm>
            <a:off x="5104188" y="2461594"/>
            <a:ext cx="8079625" cy="2743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9000" u="none" cap="none" strike="noStrike">
                <a:solidFill>
                  <a:srgbClr val="2D4263"/>
                </a:solidFill>
                <a:latin typeface="Poppins"/>
                <a:ea typeface="Poppins"/>
                <a:cs typeface="Poppins"/>
                <a:sym typeface="Poppins"/>
              </a:rPr>
              <a:t>Thank you </a:t>
            </a:r>
            <a:endParaRPr/>
          </a:p>
          <a:p>
            <a:pPr indent="0" lvl="0" marL="0" marR="0" rtl="0" algn="ctr">
              <a:lnSpc>
                <a:spcPct val="120000"/>
              </a:lnSpc>
              <a:spcBef>
                <a:spcPts val="0"/>
              </a:spcBef>
              <a:spcAft>
                <a:spcPts val="0"/>
              </a:spcAft>
              <a:buNone/>
            </a:pPr>
            <a:r>
              <a:rPr b="1" i="0" lang="en-US" sz="9000" u="none" cap="none" strike="noStrike">
                <a:solidFill>
                  <a:srgbClr val="2D4263"/>
                </a:solidFill>
                <a:latin typeface="Poppins"/>
                <a:ea typeface="Poppins"/>
                <a:cs typeface="Poppins"/>
                <a:sym typeface="Poppins"/>
              </a:rPr>
              <a:t>for listening</a:t>
            </a:r>
            <a:endParaRPr/>
          </a:p>
        </p:txBody>
      </p:sp>
      <p:sp>
        <p:nvSpPr>
          <p:cNvPr id="321" name="Google Shape;321;p30"/>
          <p:cNvSpPr txBox="1"/>
          <p:nvPr/>
        </p:nvSpPr>
        <p:spPr>
          <a:xfrm>
            <a:off x="1123950" y="622935"/>
            <a:ext cx="2903533" cy="40576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2D4263"/>
                </a:solidFill>
                <a:latin typeface="Poppins Medium"/>
                <a:ea typeface="Poppins Medium"/>
                <a:cs typeface="Poppins Medium"/>
                <a:sym typeface="Poppins Medium"/>
              </a:rPr>
              <a:t>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p:nvPr/>
        </p:nvSpPr>
        <p:spPr>
          <a:xfrm>
            <a:off x="0" y="0"/>
            <a:ext cx="18288000" cy="847771"/>
          </a:xfrm>
          <a:custGeom>
            <a:rect b="b" l="l" r="r" t="t"/>
            <a:pathLst>
              <a:path extrusionOk="0" h="286777" w="6186311">
                <a:moveTo>
                  <a:pt x="0" y="0"/>
                </a:moveTo>
                <a:lnTo>
                  <a:pt x="6186311" y="0"/>
                </a:lnTo>
                <a:lnTo>
                  <a:pt x="6186311" y="286777"/>
                </a:lnTo>
                <a:lnTo>
                  <a:pt x="0" y="286777"/>
                </a:lnTo>
                <a:close/>
              </a:path>
            </a:pathLst>
          </a:custGeom>
          <a:solidFill>
            <a:srgbClr val="EEEEEE"/>
          </a:solidFill>
          <a:ln>
            <a:noFill/>
          </a:ln>
        </p:spPr>
      </p:sp>
      <p:sp>
        <p:nvSpPr>
          <p:cNvPr id="97" name="Google Shape;97;p14"/>
          <p:cNvSpPr/>
          <p:nvPr/>
        </p:nvSpPr>
        <p:spPr>
          <a:xfrm>
            <a:off x="0" y="0"/>
            <a:ext cx="847771" cy="847771"/>
          </a:xfrm>
          <a:custGeom>
            <a:rect b="b" l="l" r="r" t="t"/>
            <a:pathLst>
              <a:path extrusionOk="0" h="1913890" w="1913890">
                <a:moveTo>
                  <a:pt x="0" y="0"/>
                </a:moveTo>
                <a:lnTo>
                  <a:pt x="1913890" y="0"/>
                </a:lnTo>
                <a:lnTo>
                  <a:pt x="1913890" y="1913890"/>
                </a:lnTo>
                <a:lnTo>
                  <a:pt x="0" y="1913890"/>
                </a:lnTo>
                <a:close/>
              </a:path>
            </a:pathLst>
          </a:custGeom>
          <a:solidFill>
            <a:srgbClr val="C84B31"/>
          </a:solidFill>
          <a:ln>
            <a:noFill/>
          </a:ln>
        </p:spPr>
      </p:sp>
      <p:sp>
        <p:nvSpPr>
          <p:cNvPr id="98" name="Google Shape;98;p14"/>
          <p:cNvSpPr txBox="1"/>
          <p:nvPr/>
        </p:nvSpPr>
        <p:spPr>
          <a:xfrm>
            <a:off x="1123950" y="233385"/>
            <a:ext cx="10592755" cy="495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200" u="none" cap="none" strike="noStrike">
                <a:solidFill>
                  <a:srgbClr val="2D4263"/>
                </a:solidFill>
                <a:latin typeface="Poppins Medium"/>
                <a:ea typeface="Poppins Medium"/>
                <a:cs typeface="Poppins Medium"/>
                <a:sym typeface="Poppins Medium"/>
              </a:rPr>
              <a:t>Table of Contents</a:t>
            </a:r>
            <a:endParaRPr/>
          </a:p>
        </p:txBody>
      </p:sp>
      <p:sp>
        <p:nvSpPr>
          <p:cNvPr id="99" name="Google Shape;99;p14"/>
          <p:cNvSpPr txBox="1"/>
          <p:nvPr/>
        </p:nvSpPr>
        <p:spPr>
          <a:xfrm>
            <a:off x="2416303" y="2448793"/>
            <a:ext cx="8481782" cy="581025"/>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3000" u="none" cap="none" strike="noStrike">
                <a:solidFill>
                  <a:srgbClr val="2D4263"/>
                </a:solidFill>
                <a:latin typeface="Poppins Light"/>
                <a:ea typeface="Poppins Light"/>
                <a:cs typeface="Poppins Light"/>
                <a:sym typeface="Poppins Light"/>
              </a:rPr>
              <a:t>Introduction</a:t>
            </a:r>
            <a:endParaRPr/>
          </a:p>
        </p:txBody>
      </p:sp>
      <p:sp>
        <p:nvSpPr>
          <p:cNvPr id="100" name="Google Shape;100;p14"/>
          <p:cNvSpPr txBox="1"/>
          <p:nvPr/>
        </p:nvSpPr>
        <p:spPr>
          <a:xfrm>
            <a:off x="2416303" y="3733293"/>
            <a:ext cx="8481782" cy="581025"/>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3000" u="none" cap="none" strike="noStrike">
                <a:solidFill>
                  <a:srgbClr val="2D4263"/>
                </a:solidFill>
                <a:latin typeface="Poppins Light"/>
                <a:ea typeface="Poppins Light"/>
                <a:cs typeface="Poppins Light"/>
                <a:sym typeface="Poppins Light"/>
              </a:rPr>
              <a:t>Objective</a:t>
            </a:r>
            <a:endParaRPr/>
          </a:p>
        </p:txBody>
      </p:sp>
      <p:sp>
        <p:nvSpPr>
          <p:cNvPr id="101" name="Google Shape;101;p14"/>
          <p:cNvSpPr txBox="1"/>
          <p:nvPr/>
        </p:nvSpPr>
        <p:spPr>
          <a:xfrm>
            <a:off x="2416303" y="5017794"/>
            <a:ext cx="8481782" cy="581025"/>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3000" u="none" cap="none" strike="noStrike">
                <a:solidFill>
                  <a:srgbClr val="2D4263"/>
                </a:solidFill>
                <a:latin typeface="Poppins Light"/>
                <a:ea typeface="Poppins Light"/>
                <a:cs typeface="Poppins Light"/>
                <a:sym typeface="Poppins Light"/>
              </a:rPr>
              <a:t>Tool</a:t>
            </a:r>
            <a:endParaRPr/>
          </a:p>
        </p:txBody>
      </p:sp>
      <p:sp>
        <p:nvSpPr>
          <p:cNvPr id="102" name="Google Shape;102;p14"/>
          <p:cNvSpPr txBox="1"/>
          <p:nvPr/>
        </p:nvSpPr>
        <p:spPr>
          <a:xfrm>
            <a:off x="2416303" y="6302294"/>
            <a:ext cx="8481782" cy="581025"/>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3000" u="none" cap="none" strike="noStrike">
                <a:solidFill>
                  <a:srgbClr val="2D4263"/>
                </a:solidFill>
                <a:latin typeface="Poppins Light"/>
                <a:ea typeface="Poppins Light"/>
                <a:cs typeface="Poppins Light"/>
                <a:sym typeface="Poppins Light"/>
              </a:rPr>
              <a:t>Methodology</a:t>
            </a:r>
            <a:endParaRPr/>
          </a:p>
        </p:txBody>
      </p:sp>
      <p:sp>
        <p:nvSpPr>
          <p:cNvPr id="103" name="Google Shape;103;p14"/>
          <p:cNvSpPr txBox="1"/>
          <p:nvPr/>
        </p:nvSpPr>
        <p:spPr>
          <a:xfrm>
            <a:off x="2416303" y="7586794"/>
            <a:ext cx="8481782" cy="581025"/>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3000" u="none" cap="none" strike="noStrike">
                <a:solidFill>
                  <a:srgbClr val="2D4263"/>
                </a:solidFill>
                <a:latin typeface="Poppins Light"/>
                <a:ea typeface="Poppins Light"/>
                <a:cs typeface="Poppins Light"/>
                <a:sym typeface="Poppins Light"/>
              </a:rPr>
              <a:t>Conclusion &amp; Future Work</a:t>
            </a:r>
            <a:endParaRPr/>
          </a:p>
        </p:txBody>
      </p:sp>
      <p:sp>
        <p:nvSpPr>
          <p:cNvPr id="104" name="Google Shape;104;p14"/>
          <p:cNvSpPr txBox="1"/>
          <p:nvPr/>
        </p:nvSpPr>
        <p:spPr>
          <a:xfrm>
            <a:off x="1123950" y="2448793"/>
            <a:ext cx="682307" cy="581025"/>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3000" u="none" cap="none" strike="noStrike">
                <a:solidFill>
                  <a:srgbClr val="C84B31"/>
                </a:solidFill>
                <a:latin typeface="Poppins Medium"/>
                <a:ea typeface="Poppins Medium"/>
                <a:cs typeface="Poppins Medium"/>
                <a:sym typeface="Poppins Medium"/>
              </a:rPr>
              <a:t>I</a:t>
            </a:r>
            <a:endParaRPr/>
          </a:p>
        </p:txBody>
      </p:sp>
      <p:sp>
        <p:nvSpPr>
          <p:cNvPr id="105" name="Google Shape;105;p14"/>
          <p:cNvSpPr txBox="1"/>
          <p:nvPr/>
        </p:nvSpPr>
        <p:spPr>
          <a:xfrm>
            <a:off x="1123950" y="3733293"/>
            <a:ext cx="682307" cy="581025"/>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3000" u="none" cap="none" strike="noStrike">
                <a:solidFill>
                  <a:srgbClr val="C84B31"/>
                </a:solidFill>
                <a:latin typeface="Poppins Medium"/>
                <a:ea typeface="Poppins Medium"/>
                <a:cs typeface="Poppins Medium"/>
                <a:sym typeface="Poppins Medium"/>
              </a:rPr>
              <a:t>II</a:t>
            </a:r>
            <a:endParaRPr/>
          </a:p>
        </p:txBody>
      </p:sp>
      <p:sp>
        <p:nvSpPr>
          <p:cNvPr id="106" name="Google Shape;106;p14"/>
          <p:cNvSpPr txBox="1"/>
          <p:nvPr/>
        </p:nvSpPr>
        <p:spPr>
          <a:xfrm>
            <a:off x="1123950" y="5017794"/>
            <a:ext cx="682307" cy="581025"/>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3000" u="none" cap="none" strike="noStrike">
                <a:solidFill>
                  <a:srgbClr val="C84B31"/>
                </a:solidFill>
                <a:latin typeface="Poppins Medium"/>
                <a:ea typeface="Poppins Medium"/>
                <a:cs typeface="Poppins Medium"/>
                <a:sym typeface="Poppins Medium"/>
              </a:rPr>
              <a:t>III</a:t>
            </a:r>
            <a:endParaRPr/>
          </a:p>
        </p:txBody>
      </p:sp>
      <p:sp>
        <p:nvSpPr>
          <p:cNvPr id="107" name="Google Shape;107;p14"/>
          <p:cNvSpPr txBox="1"/>
          <p:nvPr/>
        </p:nvSpPr>
        <p:spPr>
          <a:xfrm>
            <a:off x="1123950" y="6302294"/>
            <a:ext cx="682307" cy="581025"/>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3000" u="none" cap="none" strike="noStrike">
                <a:solidFill>
                  <a:srgbClr val="C84B31"/>
                </a:solidFill>
                <a:latin typeface="Poppins Medium"/>
                <a:ea typeface="Poppins Medium"/>
                <a:cs typeface="Poppins Medium"/>
                <a:sym typeface="Poppins Medium"/>
              </a:rPr>
              <a:t>IV</a:t>
            </a:r>
            <a:endParaRPr/>
          </a:p>
        </p:txBody>
      </p:sp>
      <p:sp>
        <p:nvSpPr>
          <p:cNvPr id="108" name="Google Shape;108;p14"/>
          <p:cNvSpPr txBox="1"/>
          <p:nvPr/>
        </p:nvSpPr>
        <p:spPr>
          <a:xfrm>
            <a:off x="1123950" y="7586794"/>
            <a:ext cx="682307" cy="581025"/>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3000" u="none" cap="none" strike="noStrike">
                <a:solidFill>
                  <a:srgbClr val="C84B31"/>
                </a:solidFill>
                <a:latin typeface="Poppins Medium"/>
                <a:ea typeface="Poppins Medium"/>
                <a:cs typeface="Poppins Medium"/>
                <a:sym typeface="Poppins Medium"/>
              </a:rPr>
              <a:t>V</a:t>
            </a:r>
            <a:endParaRPr/>
          </a:p>
        </p:txBody>
      </p:sp>
      <p:sp>
        <p:nvSpPr>
          <p:cNvPr id="109" name="Google Shape;109;p14"/>
          <p:cNvSpPr txBox="1"/>
          <p:nvPr/>
        </p:nvSpPr>
        <p:spPr>
          <a:xfrm>
            <a:off x="16166354" y="2448793"/>
            <a:ext cx="682307" cy="581025"/>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US" sz="3000" u="none" cap="none" strike="noStrike">
                <a:solidFill>
                  <a:srgbClr val="2D4263"/>
                </a:solidFill>
                <a:latin typeface="Poppins Medium"/>
                <a:ea typeface="Poppins Medium"/>
                <a:cs typeface="Poppins Medium"/>
                <a:sym typeface="Poppins Medium"/>
              </a:rPr>
              <a:t>1</a:t>
            </a:r>
            <a:endParaRPr/>
          </a:p>
        </p:txBody>
      </p:sp>
      <p:sp>
        <p:nvSpPr>
          <p:cNvPr id="110" name="Google Shape;110;p14"/>
          <p:cNvSpPr txBox="1"/>
          <p:nvPr/>
        </p:nvSpPr>
        <p:spPr>
          <a:xfrm>
            <a:off x="16166354" y="3733293"/>
            <a:ext cx="682307" cy="581025"/>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US" sz="3000" u="none" cap="none" strike="noStrike">
                <a:solidFill>
                  <a:srgbClr val="2D4263"/>
                </a:solidFill>
                <a:latin typeface="Poppins Medium"/>
                <a:ea typeface="Poppins Medium"/>
                <a:cs typeface="Poppins Medium"/>
                <a:sym typeface="Poppins Medium"/>
              </a:rPr>
              <a:t>2</a:t>
            </a:r>
            <a:endParaRPr/>
          </a:p>
        </p:txBody>
      </p:sp>
      <p:sp>
        <p:nvSpPr>
          <p:cNvPr id="111" name="Google Shape;111;p14"/>
          <p:cNvSpPr txBox="1"/>
          <p:nvPr/>
        </p:nvSpPr>
        <p:spPr>
          <a:xfrm>
            <a:off x="16166354" y="5017794"/>
            <a:ext cx="682307" cy="581025"/>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US" sz="3000" u="none" cap="none" strike="noStrike">
                <a:solidFill>
                  <a:srgbClr val="2D4263"/>
                </a:solidFill>
                <a:latin typeface="Poppins Medium"/>
                <a:ea typeface="Poppins Medium"/>
                <a:cs typeface="Poppins Medium"/>
                <a:sym typeface="Poppins Medium"/>
              </a:rPr>
              <a:t>3</a:t>
            </a:r>
            <a:endParaRPr/>
          </a:p>
        </p:txBody>
      </p:sp>
      <p:sp>
        <p:nvSpPr>
          <p:cNvPr id="112" name="Google Shape;112;p14"/>
          <p:cNvSpPr txBox="1"/>
          <p:nvPr/>
        </p:nvSpPr>
        <p:spPr>
          <a:xfrm>
            <a:off x="16166354" y="6302294"/>
            <a:ext cx="682307" cy="581025"/>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US" sz="3000" u="none" cap="none" strike="noStrike">
                <a:solidFill>
                  <a:srgbClr val="2D4263"/>
                </a:solidFill>
                <a:latin typeface="Poppins Medium"/>
                <a:ea typeface="Poppins Medium"/>
                <a:cs typeface="Poppins Medium"/>
                <a:sym typeface="Poppins Medium"/>
              </a:rPr>
              <a:t>4</a:t>
            </a:r>
            <a:endParaRPr/>
          </a:p>
        </p:txBody>
      </p:sp>
      <p:sp>
        <p:nvSpPr>
          <p:cNvPr id="113" name="Google Shape;113;p14"/>
          <p:cNvSpPr txBox="1"/>
          <p:nvPr/>
        </p:nvSpPr>
        <p:spPr>
          <a:xfrm>
            <a:off x="16166354" y="7586794"/>
            <a:ext cx="682307" cy="581025"/>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US" sz="3000" u="none" cap="none" strike="noStrike">
                <a:solidFill>
                  <a:srgbClr val="2D4263"/>
                </a:solidFill>
                <a:latin typeface="Poppins Medium"/>
                <a:ea typeface="Poppins Medium"/>
                <a:cs typeface="Poppins Medium"/>
                <a:sym typeface="Poppins Medium"/>
              </a:rPr>
              <a:t>13</a:t>
            </a:r>
            <a:endParaRPr/>
          </a:p>
        </p:txBody>
      </p:sp>
      <p:sp>
        <p:nvSpPr>
          <p:cNvPr id="114" name="Google Shape;114;p14"/>
          <p:cNvSpPr txBox="1"/>
          <p:nvPr/>
        </p:nvSpPr>
        <p:spPr>
          <a:xfrm>
            <a:off x="15755715" y="1459004"/>
            <a:ext cx="1503585" cy="581025"/>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0" i="0" lang="en-US" sz="3000" u="none" cap="none" strike="noStrike">
                <a:solidFill>
                  <a:srgbClr val="2D4263"/>
                </a:solidFill>
                <a:latin typeface="Poppins Light"/>
                <a:ea typeface="Poppins Light"/>
                <a:cs typeface="Poppins Light"/>
                <a:sym typeface="Poppins Light"/>
              </a:rPr>
              <a:t>Page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p:nvPr/>
        </p:nvSpPr>
        <p:spPr>
          <a:xfrm>
            <a:off x="0" y="0"/>
            <a:ext cx="18288000" cy="847771"/>
          </a:xfrm>
          <a:custGeom>
            <a:rect b="b" l="l" r="r" t="t"/>
            <a:pathLst>
              <a:path extrusionOk="0" h="286777" w="6186311">
                <a:moveTo>
                  <a:pt x="0" y="0"/>
                </a:moveTo>
                <a:lnTo>
                  <a:pt x="6186311" y="0"/>
                </a:lnTo>
                <a:lnTo>
                  <a:pt x="6186311" y="286777"/>
                </a:lnTo>
                <a:lnTo>
                  <a:pt x="0" y="286777"/>
                </a:lnTo>
                <a:close/>
              </a:path>
            </a:pathLst>
          </a:custGeom>
          <a:solidFill>
            <a:srgbClr val="EEEEEE"/>
          </a:solidFill>
          <a:ln>
            <a:noFill/>
          </a:ln>
        </p:spPr>
      </p:sp>
      <p:sp>
        <p:nvSpPr>
          <p:cNvPr id="120" name="Google Shape;120;p15"/>
          <p:cNvSpPr/>
          <p:nvPr/>
        </p:nvSpPr>
        <p:spPr>
          <a:xfrm>
            <a:off x="0" y="0"/>
            <a:ext cx="847771" cy="847771"/>
          </a:xfrm>
          <a:custGeom>
            <a:rect b="b" l="l" r="r" t="t"/>
            <a:pathLst>
              <a:path extrusionOk="0" h="1913890" w="1913890">
                <a:moveTo>
                  <a:pt x="0" y="0"/>
                </a:moveTo>
                <a:lnTo>
                  <a:pt x="1913890" y="0"/>
                </a:lnTo>
                <a:lnTo>
                  <a:pt x="1913890" y="1913890"/>
                </a:lnTo>
                <a:lnTo>
                  <a:pt x="0" y="1913890"/>
                </a:lnTo>
                <a:close/>
              </a:path>
            </a:pathLst>
          </a:custGeom>
          <a:solidFill>
            <a:srgbClr val="C84B31"/>
          </a:solidFill>
          <a:ln>
            <a:noFill/>
          </a:ln>
        </p:spPr>
      </p:sp>
      <p:sp>
        <p:nvSpPr>
          <p:cNvPr id="121" name="Google Shape;121;p15"/>
          <p:cNvSpPr txBox="1"/>
          <p:nvPr/>
        </p:nvSpPr>
        <p:spPr>
          <a:xfrm>
            <a:off x="1123950" y="233385"/>
            <a:ext cx="10592755" cy="495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200" u="none" cap="none" strike="noStrike">
                <a:solidFill>
                  <a:srgbClr val="2D4263"/>
                </a:solidFill>
                <a:latin typeface="Poppins Medium"/>
                <a:ea typeface="Poppins Medium"/>
                <a:cs typeface="Poppins Medium"/>
                <a:sym typeface="Poppins Medium"/>
              </a:rPr>
              <a:t>Introduction</a:t>
            </a:r>
            <a:endParaRPr/>
          </a:p>
        </p:txBody>
      </p:sp>
      <p:sp>
        <p:nvSpPr>
          <p:cNvPr id="122" name="Google Shape;122;p15"/>
          <p:cNvSpPr txBox="1"/>
          <p:nvPr/>
        </p:nvSpPr>
        <p:spPr>
          <a:xfrm>
            <a:off x="154759" y="242910"/>
            <a:ext cx="538253" cy="36195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b="0" i="0" lang="en-US" sz="2400" u="none" cap="none" strike="noStrike">
                <a:solidFill>
                  <a:srgbClr val="EEEEEE"/>
                </a:solidFill>
                <a:latin typeface="Poppins Medium"/>
                <a:ea typeface="Poppins Medium"/>
                <a:cs typeface="Poppins Medium"/>
                <a:sym typeface="Poppins Medium"/>
              </a:rPr>
              <a:t>I</a:t>
            </a:r>
            <a:endParaRPr/>
          </a:p>
        </p:txBody>
      </p:sp>
      <p:sp>
        <p:nvSpPr>
          <p:cNvPr id="123" name="Google Shape;123;p15"/>
          <p:cNvSpPr txBox="1"/>
          <p:nvPr/>
        </p:nvSpPr>
        <p:spPr>
          <a:xfrm>
            <a:off x="2044086" y="2903220"/>
            <a:ext cx="14199900" cy="4925700"/>
          </a:xfrm>
          <a:prstGeom prst="rect">
            <a:avLst/>
          </a:prstGeom>
          <a:noFill/>
          <a:ln>
            <a:noFill/>
          </a:ln>
        </p:spPr>
        <p:txBody>
          <a:bodyPr anchorCtr="0" anchor="t" bIns="0" lIns="0" spcFirstLastPara="1" rIns="0" wrap="square" tIns="0">
            <a:spAutoFit/>
          </a:bodyPr>
          <a:lstStyle/>
          <a:p>
            <a:pPr indent="0" lvl="0" marL="0" marR="0" rtl="0" algn="l">
              <a:lnSpc>
                <a:spcPct val="180000"/>
              </a:lnSpc>
              <a:spcBef>
                <a:spcPts val="0"/>
              </a:spcBef>
              <a:spcAft>
                <a:spcPts val="0"/>
              </a:spcAft>
              <a:buNone/>
            </a:pPr>
            <a:r>
              <a:rPr b="0" i="0" lang="en-US" sz="3200" u="none" cap="none" strike="noStrike">
                <a:solidFill>
                  <a:srgbClr val="2D4263"/>
                </a:solidFill>
                <a:latin typeface="Poppins Light"/>
                <a:ea typeface="Poppins Light"/>
                <a:cs typeface="Poppins Light"/>
                <a:sym typeface="Poppins Light"/>
              </a:rPr>
              <a:t>Most of People using credit card, there were approximately 22.8 billion credit, debit, and prepaid cards in use worldwide,Statista(2019)</a:t>
            </a:r>
            <a:endParaRPr/>
          </a:p>
          <a:p>
            <a:pPr indent="0" lvl="0" marL="0" marR="0" rtl="0" algn="l">
              <a:lnSpc>
                <a:spcPct val="180000"/>
              </a:lnSpc>
              <a:spcBef>
                <a:spcPts val="0"/>
              </a:spcBef>
              <a:spcAft>
                <a:spcPts val="0"/>
              </a:spcAft>
              <a:buNone/>
            </a:pPr>
            <a:r>
              <a:t/>
            </a:r>
            <a:endParaRPr b="0" i="0" sz="3200" u="none" cap="none" strike="noStrike">
              <a:solidFill>
                <a:srgbClr val="2D4263"/>
              </a:solidFill>
              <a:latin typeface="Poppins Light"/>
              <a:ea typeface="Poppins Light"/>
              <a:cs typeface="Poppins Light"/>
              <a:sym typeface="Poppins Light"/>
            </a:endParaRPr>
          </a:p>
          <a:p>
            <a:pPr indent="0" lvl="0" marL="0" marR="0" rtl="0" algn="l">
              <a:lnSpc>
                <a:spcPct val="180000"/>
              </a:lnSpc>
              <a:spcBef>
                <a:spcPts val="0"/>
              </a:spcBef>
              <a:spcAft>
                <a:spcPts val="0"/>
              </a:spcAft>
              <a:buNone/>
            </a:pPr>
            <a:r>
              <a:rPr i="0" lang="en-US" sz="3200" u="none" cap="none" strike="noStrike">
                <a:solidFill>
                  <a:srgbClr val="2D4263"/>
                </a:solidFill>
                <a:latin typeface="Poppins"/>
                <a:ea typeface="Poppins"/>
                <a:cs typeface="Poppins"/>
                <a:sym typeface="Poppins"/>
              </a:rPr>
              <a:t>Global payment fraud has more than tripled in the last decade, from $9.84 billion in 2011 to $32.39 billion in 2021, Spend Journal</a:t>
            </a:r>
            <a:endParaRPr>
              <a:latin typeface="Poppins"/>
              <a:ea typeface="Poppins"/>
              <a:cs typeface="Poppins"/>
              <a:sym typeface="Poppins"/>
            </a:endParaRPr>
          </a:p>
          <a:p>
            <a:pPr indent="0" lvl="0" marL="0" marR="0" rtl="0" algn="l">
              <a:lnSpc>
                <a:spcPct val="180000"/>
              </a:lnSpc>
              <a:spcBef>
                <a:spcPts val="0"/>
              </a:spcBef>
              <a:spcAft>
                <a:spcPts val="0"/>
              </a:spcAft>
              <a:buNone/>
            </a:pPr>
            <a:r>
              <a:t/>
            </a:r>
            <a:endParaRPr b="0" i="0" sz="3200" u="none" cap="none" strike="noStrike">
              <a:solidFill>
                <a:srgbClr val="2D4263"/>
              </a:solidFill>
              <a:latin typeface="Poppins Light"/>
              <a:ea typeface="Poppins Light"/>
              <a:cs typeface="Poppins Light"/>
              <a:sym typeface="Poppins Light"/>
            </a:endParaRPr>
          </a:p>
        </p:txBody>
      </p:sp>
      <p:sp>
        <p:nvSpPr>
          <p:cNvPr id="124" name="Google Shape;124;p15"/>
          <p:cNvSpPr txBox="1"/>
          <p:nvPr/>
        </p:nvSpPr>
        <p:spPr>
          <a:xfrm>
            <a:off x="16918147" y="9134475"/>
            <a:ext cx="682307" cy="581025"/>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US" sz="3000" u="none" cap="none" strike="noStrike">
                <a:solidFill>
                  <a:srgbClr val="2D4263"/>
                </a:solidFill>
                <a:latin typeface="Poppins Medium"/>
                <a:ea typeface="Poppins Medium"/>
                <a:cs typeface="Poppins Medium"/>
                <a:sym typeface="Poppins Medium"/>
              </a:rPr>
              <a:t>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p:nvPr/>
        </p:nvSpPr>
        <p:spPr>
          <a:xfrm>
            <a:off x="0" y="0"/>
            <a:ext cx="18288000" cy="847771"/>
          </a:xfrm>
          <a:custGeom>
            <a:rect b="b" l="l" r="r" t="t"/>
            <a:pathLst>
              <a:path extrusionOk="0" h="286777" w="6186311">
                <a:moveTo>
                  <a:pt x="0" y="0"/>
                </a:moveTo>
                <a:lnTo>
                  <a:pt x="6186311" y="0"/>
                </a:lnTo>
                <a:lnTo>
                  <a:pt x="6186311" y="286777"/>
                </a:lnTo>
                <a:lnTo>
                  <a:pt x="0" y="286777"/>
                </a:lnTo>
                <a:close/>
              </a:path>
            </a:pathLst>
          </a:custGeom>
          <a:solidFill>
            <a:srgbClr val="EEEEEE"/>
          </a:solidFill>
          <a:ln>
            <a:noFill/>
          </a:ln>
        </p:spPr>
      </p:sp>
      <p:sp>
        <p:nvSpPr>
          <p:cNvPr id="130" name="Google Shape;130;p16"/>
          <p:cNvSpPr/>
          <p:nvPr/>
        </p:nvSpPr>
        <p:spPr>
          <a:xfrm>
            <a:off x="0" y="0"/>
            <a:ext cx="847771" cy="847771"/>
          </a:xfrm>
          <a:custGeom>
            <a:rect b="b" l="l" r="r" t="t"/>
            <a:pathLst>
              <a:path extrusionOk="0" h="1913890" w="1913890">
                <a:moveTo>
                  <a:pt x="0" y="0"/>
                </a:moveTo>
                <a:lnTo>
                  <a:pt x="1913890" y="0"/>
                </a:lnTo>
                <a:lnTo>
                  <a:pt x="1913890" y="1913890"/>
                </a:lnTo>
                <a:lnTo>
                  <a:pt x="0" y="1913890"/>
                </a:lnTo>
                <a:close/>
              </a:path>
            </a:pathLst>
          </a:custGeom>
          <a:solidFill>
            <a:srgbClr val="C84B31"/>
          </a:solidFill>
          <a:ln>
            <a:noFill/>
          </a:ln>
        </p:spPr>
      </p:sp>
      <p:pic>
        <p:nvPicPr>
          <p:cNvPr id="131" name="Google Shape;131;p16"/>
          <p:cNvPicPr preferRelativeResize="0"/>
          <p:nvPr/>
        </p:nvPicPr>
        <p:blipFill rotWithShape="1">
          <a:blip r:embed="rId3">
            <a:alphaModFix/>
          </a:blip>
          <a:srcRect b="0" l="0" r="0" t="0"/>
          <a:stretch/>
        </p:blipFill>
        <p:spPr>
          <a:xfrm>
            <a:off x="6420328" y="2281898"/>
            <a:ext cx="4825458" cy="4114800"/>
          </a:xfrm>
          <a:prstGeom prst="rect">
            <a:avLst/>
          </a:prstGeom>
          <a:noFill/>
          <a:ln>
            <a:noFill/>
          </a:ln>
        </p:spPr>
      </p:pic>
      <p:sp>
        <p:nvSpPr>
          <p:cNvPr id="132" name="Google Shape;132;p16"/>
          <p:cNvSpPr txBox="1"/>
          <p:nvPr/>
        </p:nvSpPr>
        <p:spPr>
          <a:xfrm>
            <a:off x="3136338" y="6960302"/>
            <a:ext cx="11393437" cy="670560"/>
          </a:xfrm>
          <a:prstGeom prst="rect">
            <a:avLst/>
          </a:prstGeom>
          <a:noFill/>
          <a:ln>
            <a:noFill/>
          </a:ln>
        </p:spPr>
        <p:txBody>
          <a:bodyPr anchorCtr="0" anchor="t" bIns="0" lIns="0" spcFirstLastPara="1" rIns="0" wrap="square" tIns="0">
            <a:spAutoFit/>
          </a:bodyPr>
          <a:lstStyle/>
          <a:p>
            <a:pPr indent="0" lvl="0" marL="0" marR="0" rtl="0" algn="l">
              <a:lnSpc>
                <a:spcPct val="180025"/>
              </a:lnSpc>
              <a:spcBef>
                <a:spcPts val="0"/>
              </a:spcBef>
              <a:spcAft>
                <a:spcPts val="0"/>
              </a:spcAft>
              <a:buNone/>
            </a:pPr>
            <a:r>
              <a:rPr b="0" i="0" lang="en-US" sz="3199" u="none" cap="none" strike="noStrike">
                <a:solidFill>
                  <a:srgbClr val="2D4263"/>
                </a:solidFill>
                <a:latin typeface="Poppins Light"/>
                <a:ea typeface="Poppins Light"/>
                <a:cs typeface="Poppins Light"/>
                <a:sym typeface="Poppins Light"/>
              </a:rPr>
              <a:t>Using machine learning to detect fraud in credit card.</a:t>
            </a:r>
            <a:endParaRPr/>
          </a:p>
        </p:txBody>
      </p:sp>
      <p:sp>
        <p:nvSpPr>
          <p:cNvPr id="133" name="Google Shape;133;p16"/>
          <p:cNvSpPr txBox="1"/>
          <p:nvPr/>
        </p:nvSpPr>
        <p:spPr>
          <a:xfrm>
            <a:off x="1123950" y="233385"/>
            <a:ext cx="10592755" cy="495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200" u="none" cap="none" strike="noStrike">
                <a:solidFill>
                  <a:srgbClr val="2D4263"/>
                </a:solidFill>
                <a:latin typeface="Poppins Medium"/>
                <a:ea typeface="Poppins Medium"/>
                <a:cs typeface="Poppins Medium"/>
                <a:sym typeface="Poppins Medium"/>
              </a:rPr>
              <a:t>Objective</a:t>
            </a:r>
            <a:endParaRPr/>
          </a:p>
        </p:txBody>
      </p:sp>
      <p:sp>
        <p:nvSpPr>
          <p:cNvPr id="134" name="Google Shape;134;p16"/>
          <p:cNvSpPr txBox="1"/>
          <p:nvPr/>
        </p:nvSpPr>
        <p:spPr>
          <a:xfrm>
            <a:off x="154759" y="242910"/>
            <a:ext cx="538253" cy="36195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b="0" i="0" lang="en-US" sz="2400" u="none" cap="none" strike="noStrike">
                <a:solidFill>
                  <a:srgbClr val="EEEEEE"/>
                </a:solidFill>
                <a:latin typeface="Poppins Medium"/>
                <a:ea typeface="Poppins Medium"/>
                <a:cs typeface="Poppins Medium"/>
                <a:sym typeface="Poppins Medium"/>
              </a:rPr>
              <a:t>II</a:t>
            </a:r>
            <a:endParaRPr/>
          </a:p>
        </p:txBody>
      </p:sp>
      <p:sp>
        <p:nvSpPr>
          <p:cNvPr id="135" name="Google Shape;135;p16"/>
          <p:cNvSpPr txBox="1"/>
          <p:nvPr/>
        </p:nvSpPr>
        <p:spPr>
          <a:xfrm>
            <a:off x="16918147" y="9134475"/>
            <a:ext cx="682307" cy="581025"/>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US" sz="3000" u="none" cap="none" strike="noStrike">
                <a:solidFill>
                  <a:srgbClr val="2D4263"/>
                </a:solidFill>
                <a:latin typeface="Poppins Medium"/>
                <a:ea typeface="Poppins Medium"/>
                <a:cs typeface="Poppins Medium"/>
                <a:sym typeface="Poppins Medium"/>
              </a:rPr>
              <a:t>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p:nvPr/>
        </p:nvSpPr>
        <p:spPr>
          <a:xfrm>
            <a:off x="0" y="0"/>
            <a:ext cx="18288000" cy="847771"/>
          </a:xfrm>
          <a:custGeom>
            <a:rect b="b" l="l" r="r" t="t"/>
            <a:pathLst>
              <a:path extrusionOk="0" h="286777" w="6186311">
                <a:moveTo>
                  <a:pt x="0" y="0"/>
                </a:moveTo>
                <a:lnTo>
                  <a:pt x="6186311" y="0"/>
                </a:lnTo>
                <a:lnTo>
                  <a:pt x="6186311" y="286777"/>
                </a:lnTo>
                <a:lnTo>
                  <a:pt x="0" y="286777"/>
                </a:lnTo>
                <a:close/>
              </a:path>
            </a:pathLst>
          </a:custGeom>
          <a:solidFill>
            <a:srgbClr val="EEEEEE"/>
          </a:solidFill>
          <a:ln>
            <a:noFill/>
          </a:ln>
        </p:spPr>
      </p:sp>
      <p:sp>
        <p:nvSpPr>
          <p:cNvPr id="141" name="Google Shape;141;p17"/>
          <p:cNvSpPr/>
          <p:nvPr/>
        </p:nvSpPr>
        <p:spPr>
          <a:xfrm>
            <a:off x="0" y="0"/>
            <a:ext cx="847771" cy="847771"/>
          </a:xfrm>
          <a:custGeom>
            <a:rect b="b" l="l" r="r" t="t"/>
            <a:pathLst>
              <a:path extrusionOk="0" h="1913890" w="1913890">
                <a:moveTo>
                  <a:pt x="0" y="0"/>
                </a:moveTo>
                <a:lnTo>
                  <a:pt x="1913890" y="0"/>
                </a:lnTo>
                <a:lnTo>
                  <a:pt x="1913890" y="1913890"/>
                </a:lnTo>
                <a:lnTo>
                  <a:pt x="0" y="1913890"/>
                </a:lnTo>
                <a:close/>
              </a:path>
            </a:pathLst>
          </a:custGeom>
          <a:solidFill>
            <a:srgbClr val="C84B31"/>
          </a:solidFill>
          <a:ln>
            <a:noFill/>
          </a:ln>
        </p:spPr>
      </p:sp>
      <p:pic>
        <p:nvPicPr>
          <p:cNvPr id="142" name="Google Shape;142;p17"/>
          <p:cNvPicPr preferRelativeResize="0"/>
          <p:nvPr/>
        </p:nvPicPr>
        <p:blipFill rotWithShape="1">
          <a:blip r:embed="rId3">
            <a:alphaModFix/>
          </a:blip>
          <a:srcRect b="0" l="0" r="0" t="0"/>
          <a:stretch/>
        </p:blipFill>
        <p:spPr>
          <a:xfrm>
            <a:off x="2033284" y="1682152"/>
            <a:ext cx="4387043" cy="5079734"/>
          </a:xfrm>
          <a:prstGeom prst="rect">
            <a:avLst/>
          </a:prstGeom>
          <a:noFill/>
          <a:ln>
            <a:noFill/>
          </a:ln>
        </p:spPr>
      </p:pic>
      <p:pic>
        <p:nvPicPr>
          <p:cNvPr id="143" name="Google Shape;143;p17"/>
          <p:cNvPicPr preferRelativeResize="0"/>
          <p:nvPr/>
        </p:nvPicPr>
        <p:blipFill rotWithShape="1">
          <a:blip r:embed="rId4">
            <a:alphaModFix/>
          </a:blip>
          <a:srcRect b="0" l="0" r="0" t="0"/>
          <a:stretch/>
        </p:blipFill>
        <p:spPr>
          <a:xfrm>
            <a:off x="11220242" y="1682152"/>
            <a:ext cx="5026323" cy="5026323"/>
          </a:xfrm>
          <a:prstGeom prst="rect">
            <a:avLst/>
          </a:prstGeom>
          <a:noFill/>
          <a:ln>
            <a:noFill/>
          </a:ln>
        </p:spPr>
      </p:pic>
      <p:sp>
        <p:nvSpPr>
          <p:cNvPr id="144" name="Google Shape;144;p17"/>
          <p:cNvSpPr txBox="1"/>
          <p:nvPr/>
        </p:nvSpPr>
        <p:spPr>
          <a:xfrm>
            <a:off x="1123950" y="233385"/>
            <a:ext cx="10592755" cy="495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200" u="none" cap="none" strike="noStrike">
                <a:solidFill>
                  <a:srgbClr val="2D4263"/>
                </a:solidFill>
                <a:latin typeface="Poppins Medium"/>
                <a:ea typeface="Poppins Medium"/>
                <a:cs typeface="Poppins Medium"/>
                <a:sym typeface="Poppins Medium"/>
              </a:rPr>
              <a:t>Tool</a:t>
            </a:r>
            <a:endParaRPr/>
          </a:p>
        </p:txBody>
      </p:sp>
      <p:sp>
        <p:nvSpPr>
          <p:cNvPr id="145" name="Google Shape;145;p17"/>
          <p:cNvSpPr txBox="1"/>
          <p:nvPr/>
        </p:nvSpPr>
        <p:spPr>
          <a:xfrm>
            <a:off x="154759" y="242910"/>
            <a:ext cx="538253" cy="36195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b="0" i="0" lang="en-US" sz="2400" u="none" cap="none" strike="noStrike">
                <a:solidFill>
                  <a:srgbClr val="EEEEEE"/>
                </a:solidFill>
                <a:latin typeface="Poppins Medium"/>
                <a:ea typeface="Poppins Medium"/>
                <a:cs typeface="Poppins Medium"/>
                <a:sym typeface="Poppins Medium"/>
              </a:rPr>
              <a:t>III</a:t>
            </a:r>
            <a:endParaRPr/>
          </a:p>
        </p:txBody>
      </p:sp>
      <p:sp>
        <p:nvSpPr>
          <p:cNvPr id="146" name="Google Shape;146;p17"/>
          <p:cNvSpPr txBox="1"/>
          <p:nvPr/>
        </p:nvSpPr>
        <p:spPr>
          <a:xfrm>
            <a:off x="16918147" y="9134475"/>
            <a:ext cx="682307" cy="581025"/>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US" sz="3000" u="none" cap="none" strike="noStrike">
                <a:solidFill>
                  <a:srgbClr val="2D4263"/>
                </a:solidFill>
                <a:latin typeface="Poppins Medium"/>
                <a:ea typeface="Poppins Medium"/>
                <a:cs typeface="Poppins Medium"/>
                <a:sym typeface="Poppins Medium"/>
              </a:rPr>
              <a:t>3</a:t>
            </a:r>
            <a:endParaRPr/>
          </a:p>
        </p:txBody>
      </p:sp>
      <p:sp>
        <p:nvSpPr>
          <p:cNvPr id="147" name="Google Shape;147;p17"/>
          <p:cNvSpPr txBox="1"/>
          <p:nvPr/>
        </p:nvSpPr>
        <p:spPr>
          <a:xfrm>
            <a:off x="737350" y="6704736"/>
            <a:ext cx="6978912" cy="246253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000000"/>
                </a:solidFill>
                <a:latin typeface="Open Sans"/>
                <a:ea typeface="Open Sans"/>
                <a:cs typeface="Open Sans"/>
                <a:sym typeface="Open Sans"/>
              </a:rPr>
              <a:t>The Jupyter Notebook is an open source web application that you can use to create and share documents that contain live code, equations, visualizations, and text. </a:t>
            </a:r>
            <a:endParaRPr/>
          </a:p>
        </p:txBody>
      </p:sp>
      <p:sp>
        <p:nvSpPr>
          <p:cNvPr id="148" name="Google Shape;148;p17"/>
          <p:cNvSpPr txBox="1"/>
          <p:nvPr/>
        </p:nvSpPr>
        <p:spPr>
          <a:xfrm>
            <a:off x="10243948" y="6704736"/>
            <a:ext cx="6978912" cy="147193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000000"/>
                </a:solidFill>
                <a:latin typeface="Open Sans"/>
                <a:ea typeface="Open Sans"/>
                <a:cs typeface="Open Sans"/>
                <a:sym typeface="Open Sans"/>
              </a:rPr>
              <a:t>Overleaf is a collaborative cloud-based LaTeX editor used for writing, editing and publishing scientific documents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p:nvPr/>
        </p:nvSpPr>
        <p:spPr>
          <a:xfrm>
            <a:off x="0" y="0"/>
            <a:ext cx="18288000" cy="847771"/>
          </a:xfrm>
          <a:custGeom>
            <a:rect b="b" l="l" r="r" t="t"/>
            <a:pathLst>
              <a:path extrusionOk="0" h="286777" w="6186311">
                <a:moveTo>
                  <a:pt x="0" y="0"/>
                </a:moveTo>
                <a:lnTo>
                  <a:pt x="6186311" y="0"/>
                </a:lnTo>
                <a:lnTo>
                  <a:pt x="6186311" y="286777"/>
                </a:lnTo>
                <a:lnTo>
                  <a:pt x="0" y="286777"/>
                </a:lnTo>
                <a:close/>
              </a:path>
            </a:pathLst>
          </a:custGeom>
          <a:solidFill>
            <a:srgbClr val="EEEEEE"/>
          </a:solidFill>
          <a:ln>
            <a:noFill/>
          </a:ln>
        </p:spPr>
      </p:sp>
      <p:sp>
        <p:nvSpPr>
          <p:cNvPr id="154" name="Google Shape;154;p18"/>
          <p:cNvSpPr/>
          <p:nvPr/>
        </p:nvSpPr>
        <p:spPr>
          <a:xfrm>
            <a:off x="0" y="0"/>
            <a:ext cx="847771" cy="847771"/>
          </a:xfrm>
          <a:custGeom>
            <a:rect b="b" l="l" r="r" t="t"/>
            <a:pathLst>
              <a:path extrusionOk="0" h="1913890" w="1913890">
                <a:moveTo>
                  <a:pt x="0" y="0"/>
                </a:moveTo>
                <a:lnTo>
                  <a:pt x="1913890" y="0"/>
                </a:lnTo>
                <a:lnTo>
                  <a:pt x="1913890" y="1913890"/>
                </a:lnTo>
                <a:lnTo>
                  <a:pt x="0" y="1913890"/>
                </a:lnTo>
                <a:close/>
              </a:path>
            </a:pathLst>
          </a:custGeom>
          <a:solidFill>
            <a:srgbClr val="C84B31"/>
          </a:solidFill>
          <a:ln>
            <a:noFill/>
          </a:ln>
        </p:spPr>
      </p:sp>
      <p:sp>
        <p:nvSpPr>
          <p:cNvPr id="155" name="Google Shape;155;p18"/>
          <p:cNvSpPr txBox="1"/>
          <p:nvPr/>
        </p:nvSpPr>
        <p:spPr>
          <a:xfrm>
            <a:off x="1123950" y="233385"/>
            <a:ext cx="10592755" cy="495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200" u="none" cap="none" strike="noStrike">
                <a:solidFill>
                  <a:srgbClr val="2D4263"/>
                </a:solidFill>
                <a:latin typeface="Poppins Medium"/>
                <a:ea typeface="Poppins Medium"/>
                <a:cs typeface="Poppins Medium"/>
                <a:sym typeface="Poppins Medium"/>
              </a:rPr>
              <a:t>Methodology</a:t>
            </a:r>
            <a:endParaRPr/>
          </a:p>
        </p:txBody>
      </p:sp>
      <p:sp>
        <p:nvSpPr>
          <p:cNvPr id="156" name="Google Shape;156;p18"/>
          <p:cNvSpPr txBox="1"/>
          <p:nvPr/>
        </p:nvSpPr>
        <p:spPr>
          <a:xfrm>
            <a:off x="154759" y="242910"/>
            <a:ext cx="538253" cy="36195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b="0" i="0" lang="en-US" sz="2400" u="none" cap="none" strike="noStrike">
                <a:solidFill>
                  <a:srgbClr val="EEEEEE"/>
                </a:solidFill>
                <a:latin typeface="Poppins Medium"/>
                <a:ea typeface="Poppins Medium"/>
                <a:cs typeface="Poppins Medium"/>
                <a:sym typeface="Poppins Medium"/>
              </a:rPr>
              <a:t>IV</a:t>
            </a:r>
            <a:endParaRPr/>
          </a:p>
        </p:txBody>
      </p:sp>
      <p:sp>
        <p:nvSpPr>
          <p:cNvPr id="157" name="Google Shape;157;p18"/>
          <p:cNvSpPr txBox="1"/>
          <p:nvPr/>
        </p:nvSpPr>
        <p:spPr>
          <a:xfrm>
            <a:off x="16918147" y="9134475"/>
            <a:ext cx="682307" cy="581025"/>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US" sz="3000" u="none" cap="none" strike="noStrike">
                <a:solidFill>
                  <a:srgbClr val="2D4263"/>
                </a:solidFill>
                <a:latin typeface="Poppins Medium"/>
                <a:ea typeface="Poppins Medium"/>
                <a:cs typeface="Poppins Medium"/>
                <a:sym typeface="Poppins Medium"/>
              </a:rPr>
              <a:t>4</a:t>
            </a:r>
            <a:endParaRPr/>
          </a:p>
        </p:txBody>
      </p:sp>
      <p:sp>
        <p:nvSpPr>
          <p:cNvPr id="158" name="Google Shape;158;p18"/>
          <p:cNvSpPr txBox="1"/>
          <p:nvPr/>
        </p:nvSpPr>
        <p:spPr>
          <a:xfrm>
            <a:off x="2070044" y="1552335"/>
            <a:ext cx="9525" cy="481330"/>
          </a:xfrm>
          <a:prstGeom prst="rect">
            <a:avLst/>
          </a:prstGeom>
          <a:noFill/>
          <a:ln>
            <a:noFill/>
          </a:ln>
        </p:spPr>
        <p:txBody>
          <a:bodyPr anchorCtr="0" anchor="t" bIns="0" lIns="0" spcFirstLastPara="1" rIns="0" wrap="square" tIns="0">
            <a:spAutoFit/>
          </a:bodyPr>
          <a:lstStyle/>
          <a:p>
            <a:pPr indent="0" lvl="0" marL="0" marR="0" rtl="0" algn="ctr">
              <a:lnSpc>
                <a:spcPct val="21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9" name="Google Shape;159;p18"/>
          <p:cNvSpPr txBox="1"/>
          <p:nvPr/>
        </p:nvSpPr>
        <p:spPr>
          <a:xfrm>
            <a:off x="1291605" y="1330720"/>
            <a:ext cx="3155156" cy="61341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C84B31"/>
                </a:solidFill>
                <a:latin typeface="Open Sans"/>
                <a:ea typeface="Open Sans"/>
                <a:cs typeface="Open Sans"/>
                <a:sym typeface="Open Sans"/>
              </a:rPr>
              <a:t>Data collection</a:t>
            </a:r>
            <a:endParaRPr/>
          </a:p>
        </p:txBody>
      </p:sp>
      <p:sp>
        <p:nvSpPr>
          <p:cNvPr id="160" name="Google Shape;160;p18"/>
          <p:cNvSpPr txBox="1"/>
          <p:nvPr/>
        </p:nvSpPr>
        <p:spPr>
          <a:xfrm>
            <a:off x="9144000" y="4689524"/>
            <a:ext cx="7467649" cy="3382264"/>
          </a:xfrm>
          <a:prstGeom prst="rect">
            <a:avLst/>
          </a:prstGeom>
          <a:noFill/>
          <a:ln>
            <a:noFill/>
          </a:ln>
        </p:spPr>
        <p:txBody>
          <a:bodyPr anchorCtr="0" anchor="t" bIns="0" lIns="0" spcFirstLastPara="1" rIns="0" wrap="square" tIns="0">
            <a:spAutoFit/>
          </a:bodyPr>
          <a:lstStyle/>
          <a:p>
            <a:pPr indent="0" lvl="0" marL="0" marR="0" rtl="0" algn="ctr">
              <a:lnSpc>
                <a:spcPct val="169000"/>
              </a:lnSpc>
              <a:spcBef>
                <a:spcPts val="0"/>
              </a:spcBef>
              <a:spcAft>
                <a:spcPts val="0"/>
              </a:spcAft>
              <a:buNone/>
            </a:pPr>
            <a:r>
              <a:rPr b="0" i="0" lang="en-US" sz="3200" u="none" cap="none" strike="noStrike">
                <a:solidFill>
                  <a:srgbClr val="000000"/>
                </a:solidFill>
                <a:latin typeface="Open Sans"/>
                <a:ea typeface="Open Sans"/>
                <a:cs typeface="Open Sans"/>
                <a:sym typeface="Open Sans"/>
              </a:rPr>
              <a:t>Dataset use in this project get from kaggle,this data contain  492 frauds out of 284,807 transactions, transactions made by credit cards in September 2013 by European cardholders.</a:t>
            </a:r>
            <a:endParaRPr/>
          </a:p>
        </p:txBody>
      </p:sp>
      <p:pic>
        <p:nvPicPr>
          <p:cNvPr id="161" name="Google Shape;161;p18"/>
          <p:cNvPicPr preferRelativeResize="0"/>
          <p:nvPr/>
        </p:nvPicPr>
        <p:blipFill rotWithShape="1">
          <a:blip r:embed="rId3">
            <a:alphaModFix/>
          </a:blip>
          <a:srcRect b="0" l="0" r="0" t="0"/>
          <a:stretch/>
        </p:blipFill>
        <p:spPr>
          <a:xfrm>
            <a:off x="847771" y="3033790"/>
            <a:ext cx="7260487" cy="62962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p:nvPr/>
        </p:nvSpPr>
        <p:spPr>
          <a:xfrm>
            <a:off x="0" y="0"/>
            <a:ext cx="18288000" cy="847771"/>
          </a:xfrm>
          <a:custGeom>
            <a:rect b="b" l="l" r="r" t="t"/>
            <a:pathLst>
              <a:path extrusionOk="0" h="286777" w="6186311">
                <a:moveTo>
                  <a:pt x="0" y="0"/>
                </a:moveTo>
                <a:lnTo>
                  <a:pt x="6186311" y="0"/>
                </a:lnTo>
                <a:lnTo>
                  <a:pt x="6186311" y="286777"/>
                </a:lnTo>
                <a:lnTo>
                  <a:pt x="0" y="286777"/>
                </a:lnTo>
                <a:close/>
              </a:path>
            </a:pathLst>
          </a:custGeom>
          <a:solidFill>
            <a:srgbClr val="EEEEEE"/>
          </a:solidFill>
          <a:ln>
            <a:noFill/>
          </a:ln>
        </p:spPr>
      </p:sp>
      <p:sp>
        <p:nvSpPr>
          <p:cNvPr id="167" name="Google Shape;167;p19"/>
          <p:cNvSpPr/>
          <p:nvPr/>
        </p:nvSpPr>
        <p:spPr>
          <a:xfrm>
            <a:off x="0" y="0"/>
            <a:ext cx="847771" cy="847771"/>
          </a:xfrm>
          <a:custGeom>
            <a:rect b="b" l="l" r="r" t="t"/>
            <a:pathLst>
              <a:path extrusionOk="0" h="1913890" w="1913890">
                <a:moveTo>
                  <a:pt x="0" y="0"/>
                </a:moveTo>
                <a:lnTo>
                  <a:pt x="1913890" y="0"/>
                </a:lnTo>
                <a:lnTo>
                  <a:pt x="1913890" y="1913890"/>
                </a:lnTo>
                <a:lnTo>
                  <a:pt x="0" y="1913890"/>
                </a:lnTo>
                <a:close/>
              </a:path>
            </a:pathLst>
          </a:custGeom>
          <a:solidFill>
            <a:srgbClr val="C84B31"/>
          </a:solidFill>
          <a:ln>
            <a:noFill/>
          </a:ln>
        </p:spPr>
      </p:sp>
      <p:pic>
        <p:nvPicPr>
          <p:cNvPr id="168" name="Google Shape;168;p19"/>
          <p:cNvPicPr preferRelativeResize="0"/>
          <p:nvPr/>
        </p:nvPicPr>
        <p:blipFill rotWithShape="1">
          <a:blip r:embed="rId3">
            <a:alphaModFix/>
          </a:blip>
          <a:srcRect b="0" l="0" r="0" t="0"/>
          <a:stretch/>
        </p:blipFill>
        <p:spPr>
          <a:xfrm>
            <a:off x="5047266" y="2505644"/>
            <a:ext cx="8193468" cy="5275711"/>
          </a:xfrm>
          <a:prstGeom prst="rect">
            <a:avLst/>
          </a:prstGeom>
          <a:noFill/>
          <a:ln>
            <a:noFill/>
          </a:ln>
        </p:spPr>
      </p:pic>
      <p:sp>
        <p:nvSpPr>
          <p:cNvPr id="169" name="Google Shape;169;p19"/>
          <p:cNvSpPr txBox="1"/>
          <p:nvPr/>
        </p:nvSpPr>
        <p:spPr>
          <a:xfrm>
            <a:off x="1123950" y="233385"/>
            <a:ext cx="10592755" cy="495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200" u="none" cap="none" strike="noStrike">
                <a:solidFill>
                  <a:srgbClr val="2D4263"/>
                </a:solidFill>
                <a:latin typeface="Poppins Medium"/>
                <a:ea typeface="Poppins Medium"/>
                <a:cs typeface="Poppins Medium"/>
                <a:sym typeface="Poppins Medium"/>
              </a:rPr>
              <a:t>Methodology</a:t>
            </a:r>
            <a:endParaRPr/>
          </a:p>
        </p:txBody>
      </p:sp>
      <p:sp>
        <p:nvSpPr>
          <p:cNvPr id="170" name="Google Shape;170;p19"/>
          <p:cNvSpPr txBox="1"/>
          <p:nvPr/>
        </p:nvSpPr>
        <p:spPr>
          <a:xfrm>
            <a:off x="154759" y="242910"/>
            <a:ext cx="538253" cy="36195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b="0" i="0" lang="en-US" sz="2400" u="none" cap="none" strike="noStrike">
                <a:solidFill>
                  <a:srgbClr val="EEEEEE"/>
                </a:solidFill>
                <a:latin typeface="Poppins Medium"/>
                <a:ea typeface="Poppins Medium"/>
                <a:cs typeface="Poppins Medium"/>
                <a:sym typeface="Poppins Medium"/>
              </a:rPr>
              <a:t>IV</a:t>
            </a:r>
            <a:endParaRPr/>
          </a:p>
        </p:txBody>
      </p:sp>
      <p:sp>
        <p:nvSpPr>
          <p:cNvPr id="171" name="Google Shape;171;p19"/>
          <p:cNvSpPr txBox="1"/>
          <p:nvPr/>
        </p:nvSpPr>
        <p:spPr>
          <a:xfrm>
            <a:off x="16918147" y="9134475"/>
            <a:ext cx="682307" cy="581025"/>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US" sz="3000" u="none" cap="none" strike="noStrike">
                <a:solidFill>
                  <a:srgbClr val="2D4263"/>
                </a:solidFill>
                <a:latin typeface="Poppins Medium"/>
                <a:ea typeface="Poppins Medium"/>
                <a:cs typeface="Poppins Medium"/>
                <a:sym typeface="Poppins Medium"/>
              </a:rPr>
              <a:t>5</a:t>
            </a:r>
            <a:endParaRPr/>
          </a:p>
        </p:txBody>
      </p:sp>
      <p:sp>
        <p:nvSpPr>
          <p:cNvPr id="172" name="Google Shape;172;p19"/>
          <p:cNvSpPr txBox="1"/>
          <p:nvPr/>
        </p:nvSpPr>
        <p:spPr>
          <a:xfrm>
            <a:off x="2070044" y="1552335"/>
            <a:ext cx="9525" cy="481330"/>
          </a:xfrm>
          <a:prstGeom prst="rect">
            <a:avLst/>
          </a:prstGeom>
          <a:noFill/>
          <a:ln>
            <a:noFill/>
          </a:ln>
        </p:spPr>
        <p:txBody>
          <a:bodyPr anchorCtr="0" anchor="t" bIns="0" lIns="0" spcFirstLastPara="1" rIns="0" wrap="square" tIns="0">
            <a:spAutoFit/>
          </a:bodyPr>
          <a:lstStyle/>
          <a:p>
            <a:pPr indent="0" lvl="0" marL="0" marR="0" rtl="0" algn="ctr">
              <a:lnSpc>
                <a:spcPct val="21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3" name="Google Shape;173;p19"/>
          <p:cNvSpPr txBox="1"/>
          <p:nvPr/>
        </p:nvSpPr>
        <p:spPr>
          <a:xfrm>
            <a:off x="992684" y="1330720"/>
            <a:ext cx="3752999" cy="61341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C84B31"/>
                </a:solidFill>
                <a:latin typeface="Open Sans"/>
                <a:ea typeface="Open Sans"/>
                <a:cs typeface="Open Sans"/>
                <a:sym typeface="Open Sans"/>
              </a:rPr>
              <a:t>Data visualization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p:nvPr/>
        </p:nvSpPr>
        <p:spPr>
          <a:xfrm>
            <a:off x="0" y="0"/>
            <a:ext cx="18288000" cy="847771"/>
          </a:xfrm>
          <a:custGeom>
            <a:rect b="b" l="l" r="r" t="t"/>
            <a:pathLst>
              <a:path extrusionOk="0" h="286777" w="6186311">
                <a:moveTo>
                  <a:pt x="0" y="0"/>
                </a:moveTo>
                <a:lnTo>
                  <a:pt x="6186311" y="0"/>
                </a:lnTo>
                <a:lnTo>
                  <a:pt x="6186311" y="286777"/>
                </a:lnTo>
                <a:lnTo>
                  <a:pt x="0" y="286777"/>
                </a:lnTo>
                <a:close/>
              </a:path>
            </a:pathLst>
          </a:custGeom>
          <a:solidFill>
            <a:srgbClr val="EEEEEE"/>
          </a:solidFill>
          <a:ln>
            <a:noFill/>
          </a:ln>
        </p:spPr>
      </p:sp>
      <p:sp>
        <p:nvSpPr>
          <p:cNvPr id="179" name="Google Shape;179;p20"/>
          <p:cNvSpPr/>
          <p:nvPr/>
        </p:nvSpPr>
        <p:spPr>
          <a:xfrm>
            <a:off x="0" y="0"/>
            <a:ext cx="847771" cy="847771"/>
          </a:xfrm>
          <a:custGeom>
            <a:rect b="b" l="l" r="r" t="t"/>
            <a:pathLst>
              <a:path extrusionOk="0" h="1913890" w="1913890">
                <a:moveTo>
                  <a:pt x="0" y="0"/>
                </a:moveTo>
                <a:lnTo>
                  <a:pt x="1913890" y="0"/>
                </a:lnTo>
                <a:lnTo>
                  <a:pt x="1913890" y="1913890"/>
                </a:lnTo>
                <a:lnTo>
                  <a:pt x="0" y="1913890"/>
                </a:lnTo>
                <a:close/>
              </a:path>
            </a:pathLst>
          </a:custGeom>
          <a:solidFill>
            <a:srgbClr val="C84B31"/>
          </a:solidFill>
          <a:ln>
            <a:noFill/>
          </a:ln>
        </p:spPr>
      </p:sp>
      <p:sp>
        <p:nvSpPr>
          <p:cNvPr id="180" name="Google Shape;180;p20"/>
          <p:cNvSpPr txBox="1"/>
          <p:nvPr/>
        </p:nvSpPr>
        <p:spPr>
          <a:xfrm>
            <a:off x="1123950" y="233385"/>
            <a:ext cx="10592755" cy="495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200" u="none" cap="none" strike="noStrike">
                <a:solidFill>
                  <a:srgbClr val="2D4263"/>
                </a:solidFill>
                <a:latin typeface="Poppins Medium"/>
                <a:ea typeface="Poppins Medium"/>
                <a:cs typeface="Poppins Medium"/>
                <a:sym typeface="Poppins Medium"/>
              </a:rPr>
              <a:t>Methodology</a:t>
            </a:r>
            <a:endParaRPr/>
          </a:p>
        </p:txBody>
      </p:sp>
      <p:sp>
        <p:nvSpPr>
          <p:cNvPr id="181" name="Google Shape;181;p20"/>
          <p:cNvSpPr txBox="1"/>
          <p:nvPr/>
        </p:nvSpPr>
        <p:spPr>
          <a:xfrm>
            <a:off x="154759" y="242910"/>
            <a:ext cx="538253" cy="36195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b="0" i="0" lang="en-US" sz="2400" u="none" cap="none" strike="noStrike">
                <a:solidFill>
                  <a:srgbClr val="EEEEEE"/>
                </a:solidFill>
                <a:latin typeface="Poppins Medium"/>
                <a:ea typeface="Poppins Medium"/>
                <a:cs typeface="Poppins Medium"/>
                <a:sym typeface="Poppins Medium"/>
              </a:rPr>
              <a:t>IV</a:t>
            </a:r>
            <a:endParaRPr/>
          </a:p>
        </p:txBody>
      </p:sp>
      <p:sp>
        <p:nvSpPr>
          <p:cNvPr id="182" name="Google Shape;182;p20"/>
          <p:cNvSpPr txBox="1"/>
          <p:nvPr/>
        </p:nvSpPr>
        <p:spPr>
          <a:xfrm>
            <a:off x="16918147" y="9134475"/>
            <a:ext cx="682307" cy="581025"/>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US" sz="3000" u="none" cap="none" strike="noStrike">
                <a:solidFill>
                  <a:srgbClr val="2D4263"/>
                </a:solidFill>
                <a:latin typeface="Poppins Medium"/>
                <a:ea typeface="Poppins Medium"/>
                <a:cs typeface="Poppins Medium"/>
                <a:sym typeface="Poppins Medium"/>
              </a:rPr>
              <a:t>6</a:t>
            </a:r>
            <a:endParaRPr/>
          </a:p>
        </p:txBody>
      </p:sp>
      <p:sp>
        <p:nvSpPr>
          <p:cNvPr id="183" name="Google Shape;183;p20"/>
          <p:cNvSpPr txBox="1"/>
          <p:nvPr/>
        </p:nvSpPr>
        <p:spPr>
          <a:xfrm>
            <a:off x="2070044" y="1552335"/>
            <a:ext cx="9525" cy="481330"/>
          </a:xfrm>
          <a:prstGeom prst="rect">
            <a:avLst/>
          </a:prstGeom>
          <a:noFill/>
          <a:ln>
            <a:noFill/>
          </a:ln>
        </p:spPr>
        <p:txBody>
          <a:bodyPr anchorCtr="0" anchor="t" bIns="0" lIns="0" spcFirstLastPara="1" rIns="0" wrap="square" tIns="0">
            <a:spAutoFit/>
          </a:bodyPr>
          <a:lstStyle/>
          <a:p>
            <a:pPr indent="0" lvl="0" marL="0" marR="0" rtl="0" algn="ctr">
              <a:lnSpc>
                <a:spcPct val="21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84" name="Google Shape;184;p20"/>
          <p:cNvSpPr txBox="1"/>
          <p:nvPr/>
        </p:nvSpPr>
        <p:spPr>
          <a:xfrm>
            <a:off x="892451" y="1330725"/>
            <a:ext cx="5166900" cy="554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C84B31"/>
                </a:solidFill>
                <a:latin typeface="Open Sans"/>
                <a:ea typeface="Open Sans"/>
                <a:cs typeface="Open Sans"/>
                <a:sym typeface="Open Sans"/>
              </a:rPr>
              <a:t>Outliers treatment</a:t>
            </a:r>
            <a:endParaRPr/>
          </a:p>
        </p:txBody>
      </p:sp>
      <p:sp>
        <p:nvSpPr>
          <p:cNvPr id="185" name="Google Shape;185;p20"/>
          <p:cNvSpPr txBox="1"/>
          <p:nvPr/>
        </p:nvSpPr>
        <p:spPr>
          <a:xfrm>
            <a:off x="2965494" y="4003040"/>
            <a:ext cx="12357011" cy="222377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200" u="none" cap="none" strike="noStrike">
                <a:solidFill>
                  <a:srgbClr val="000000"/>
                </a:solidFill>
                <a:latin typeface="Open Sans"/>
                <a:ea typeface="Open Sans"/>
                <a:cs typeface="Open Sans"/>
                <a:sym typeface="Open Sans"/>
              </a:rPr>
              <a:t>We are not performing any outliers treatment for this particular dataset. Because all the columns are already PCA transformed, which assumed that the outlier values are taken care while transforming the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p:nvPr/>
        </p:nvSpPr>
        <p:spPr>
          <a:xfrm>
            <a:off x="0" y="0"/>
            <a:ext cx="18288000" cy="847771"/>
          </a:xfrm>
          <a:custGeom>
            <a:rect b="b" l="l" r="r" t="t"/>
            <a:pathLst>
              <a:path extrusionOk="0" h="286777" w="6186311">
                <a:moveTo>
                  <a:pt x="0" y="0"/>
                </a:moveTo>
                <a:lnTo>
                  <a:pt x="6186311" y="0"/>
                </a:lnTo>
                <a:lnTo>
                  <a:pt x="6186311" y="286777"/>
                </a:lnTo>
                <a:lnTo>
                  <a:pt x="0" y="286777"/>
                </a:lnTo>
                <a:close/>
              </a:path>
            </a:pathLst>
          </a:custGeom>
          <a:solidFill>
            <a:srgbClr val="EEEEEE"/>
          </a:solidFill>
          <a:ln>
            <a:noFill/>
          </a:ln>
        </p:spPr>
      </p:sp>
      <p:sp>
        <p:nvSpPr>
          <p:cNvPr id="191" name="Google Shape;191;p21"/>
          <p:cNvSpPr/>
          <p:nvPr/>
        </p:nvSpPr>
        <p:spPr>
          <a:xfrm>
            <a:off x="0" y="0"/>
            <a:ext cx="847771" cy="847771"/>
          </a:xfrm>
          <a:custGeom>
            <a:rect b="b" l="l" r="r" t="t"/>
            <a:pathLst>
              <a:path extrusionOk="0" h="1913890" w="1913890">
                <a:moveTo>
                  <a:pt x="0" y="0"/>
                </a:moveTo>
                <a:lnTo>
                  <a:pt x="1913890" y="0"/>
                </a:lnTo>
                <a:lnTo>
                  <a:pt x="1913890" y="1913890"/>
                </a:lnTo>
                <a:lnTo>
                  <a:pt x="0" y="1913890"/>
                </a:lnTo>
                <a:close/>
              </a:path>
            </a:pathLst>
          </a:custGeom>
          <a:solidFill>
            <a:srgbClr val="C84B31"/>
          </a:solidFill>
          <a:ln>
            <a:noFill/>
          </a:ln>
        </p:spPr>
      </p:sp>
      <p:sp>
        <p:nvSpPr>
          <p:cNvPr id="192" name="Google Shape;192;p21"/>
          <p:cNvSpPr txBox="1"/>
          <p:nvPr/>
        </p:nvSpPr>
        <p:spPr>
          <a:xfrm>
            <a:off x="1123950" y="233385"/>
            <a:ext cx="10592755" cy="495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200" u="none" cap="none" strike="noStrike">
                <a:solidFill>
                  <a:srgbClr val="2D4263"/>
                </a:solidFill>
                <a:latin typeface="Poppins Medium"/>
                <a:ea typeface="Poppins Medium"/>
                <a:cs typeface="Poppins Medium"/>
                <a:sym typeface="Poppins Medium"/>
              </a:rPr>
              <a:t>Methodology</a:t>
            </a:r>
            <a:endParaRPr/>
          </a:p>
        </p:txBody>
      </p:sp>
      <p:sp>
        <p:nvSpPr>
          <p:cNvPr id="193" name="Google Shape;193;p21"/>
          <p:cNvSpPr txBox="1"/>
          <p:nvPr/>
        </p:nvSpPr>
        <p:spPr>
          <a:xfrm>
            <a:off x="154759" y="242910"/>
            <a:ext cx="538253" cy="36195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b="0" i="0" lang="en-US" sz="2400" u="none" cap="none" strike="noStrike">
                <a:solidFill>
                  <a:srgbClr val="EEEEEE"/>
                </a:solidFill>
                <a:latin typeface="Poppins Medium"/>
                <a:ea typeface="Poppins Medium"/>
                <a:cs typeface="Poppins Medium"/>
                <a:sym typeface="Poppins Medium"/>
              </a:rPr>
              <a:t>IV</a:t>
            </a:r>
            <a:endParaRPr/>
          </a:p>
        </p:txBody>
      </p:sp>
      <p:sp>
        <p:nvSpPr>
          <p:cNvPr id="194" name="Google Shape;194;p21"/>
          <p:cNvSpPr txBox="1"/>
          <p:nvPr/>
        </p:nvSpPr>
        <p:spPr>
          <a:xfrm>
            <a:off x="16918147" y="9134475"/>
            <a:ext cx="682307" cy="581025"/>
          </a:xfrm>
          <a:prstGeom prst="rect">
            <a:avLst/>
          </a:prstGeom>
          <a:noFill/>
          <a:ln>
            <a:noFill/>
          </a:ln>
        </p:spPr>
        <p:txBody>
          <a:bodyPr anchorCtr="0" anchor="t" bIns="0" lIns="0" spcFirstLastPara="1" rIns="0" wrap="square" tIns="0">
            <a:spAutoFit/>
          </a:bodyPr>
          <a:lstStyle/>
          <a:p>
            <a:pPr indent="0" lvl="0" marL="0" marR="0" rtl="0" algn="r">
              <a:lnSpc>
                <a:spcPct val="160000"/>
              </a:lnSpc>
              <a:spcBef>
                <a:spcPts val="0"/>
              </a:spcBef>
              <a:spcAft>
                <a:spcPts val="0"/>
              </a:spcAft>
              <a:buNone/>
            </a:pPr>
            <a:r>
              <a:rPr b="0" i="0" lang="en-US" sz="3000" u="none" cap="none" strike="noStrike">
                <a:solidFill>
                  <a:srgbClr val="2D4263"/>
                </a:solidFill>
                <a:latin typeface="Poppins Medium"/>
                <a:ea typeface="Poppins Medium"/>
                <a:cs typeface="Poppins Medium"/>
                <a:sym typeface="Poppins Medium"/>
              </a:rPr>
              <a:t>7</a:t>
            </a:r>
            <a:endParaRPr/>
          </a:p>
        </p:txBody>
      </p:sp>
      <p:sp>
        <p:nvSpPr>
          <p:cNvPr id="195" name="Google Shape;195;p21"/>
          <p:cNvSpPr txBox="1"/>
          <p:nvPr/>
        </p:nvSpPr>
        <p:spPr>
          <a:xfrm>
            <a:off x="2070044" y="1552335"/>
            <a:ext cx="9525" cy="481330"/>
          </a:xfrm>
          <a:prstGeom prst="rect">
            <a:avLst/>
          </a:prstGeom>
          <a:noFill/>
          <a:ln>
            <a:noFill/>
          </a:ln>
        </p:spPr>
        <p:txBody>
          <a:bodyPr anchorCtr="0" anchor="t" bIns="0" lIns="0" spcFirstLastPara="1" rIns="0" wrap="square" tIns="0">
            <a:spAutoFit/>
          </a:bodyPr>
          <a:lstStyle/>
          <a:p>
            <a:pPr indent="0" lvl="0" marL="0" marR="0" rtl="0" algn="ctr">
              <a:lnSpc>
                <a:spcPct val="21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96" name="Google Shape;196;p21"/>
          <p:cNvSpPr txBox="1"/>
          <p:nvPr/>
        </p:nvSpPr>
        <p:spPr>
          <a:xfrm>
            <a:off x="1284833" y="1330720"/>
            <a:ext cx="3168700" cy="61341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C84B31"/>
                </a:solidFill>
                <a:latin typeface="Open Sans"/>
                <a:ea typeface="Open Sans"/>
                <a:cs typeface="Open Sans"/>
                <a:sym typeface="Open Sans"/>
              </a:rPr>
              <a:t>Train-Test Split</a:t>
            </a:r>
            <a:endParaRPr/>
          </a:p>
        </p:txBody>
      </p:sp>
      <p:sp>
        <p:nvSpPr>
          <p:cNvPr id="197" name="Google Shape;197;p21"/>
          <p:cNvSpPr txBox="1"/>
          <p:nvPr/>
        </p:nvSpPr>
        <p:spPr>
          <a:xfrm>
            <a:off x="2255264" y="4605655"/>
            <a:ext cx="13777473" cy="53784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200" u="none" cap="none" strike="noStrike">
                <a:solidFill>
                  <a:srgbClr val="000000"/>
                </a:solidFill>
                <a:latin typeface="Open Sans"/>
                <a:ea typeface="Open Sans"/>
                <a:cs typeface="Open Sans"/>
                <a:sym typeface="Open Sans"/>
              </a:rPr>
              <a:t>80% of datasets use for training set and 20 % for testing set.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