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notesMasterIdLst>
    <p:notesMasterId r:id="rId32"/>
  </p:notesMasterIdLst>
  <p:handoutMasterIdLst>
    <p:handoutMasterId r:id="rId33"/>
  </p:handoutMasterIdLst>
  <p:sldIdLst>
    <p:sldId id="257" r:id="rId2"/>
    <p:sldId id="337" r:id="rId3"/>
    <p:sldId id="290" r:id="rId4"/>
    <p:sldId id="328" r:id="rId5"/>
    <p:sldId id="329" r:id="rId6"/>
    <p:sldId id="335" r:id="rId7"/>
    <p:sldId id="330" r:id="rId8"/>
    <p:sldId id="331" r:id="rId9"/>
    <p:sldId id="307" r:id="rId10"/>
    <p:sldId id="261" r:id="rId11"/>
    <p:sldId id="326" r:id="rId12"/>
    <p:sldId id="327" r:id="rId13"/>
    <p:sldId id="262" r:id="rId14"/>
    <p:sldId id="263" r:id="rId15"/>
    <p:sldId id="285" r:id="rId16"/>
    <p:sldId id="334" r:id="rId17"/>
    <p:sldId id="332" r:id="rId18"/>
    <p:sldId id="333" r:id="rId19"/>
    <p:sldId id="267" r:id="rId20"/>
    <p:sldId id="269" r:id="rId21"/>
    <p:sldId id="272" r:id="rId22"/>
    <p:sldId id="321" r:id="rId23"/>
    <p:sldId id="305" r:id="rId24"/>
    <p:sldId id="304" r:id="rId25"/>
    <p:sldId id="287" r:id="rId26"/>
    <p:sldId id="317" r:id="rId27"/>
    <p:sldId id="318" r:id="rId28"/>
    <p:sldId id="319" r:id="rId29"/>
    <p:sldId id="323" r:id="rId30"/>
    <p:sldId id="336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314" autoAdjust="0"/>
  </p:normalViewPr>
  <p:slideViewPr>
    <p:cSldViewPr>
      <p:cViewPr>
        <p:scale>
          <a:sx n="66" d="100"/>
          <a:sy n="66" d="100"/>
        </p:scale>
        <p:origin x="-1284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7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C:\PM%20Book%203rd%20Edition\Chapters\Chapter%201\Statistics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 algn="l">
              <a:defRPr/>
            </a:pPr>
            <a:r>
              <a:rPr lang="en-US" sz="1800" dirty="0" smtClean="0"/>
              <a:t>Figure 1.2 - When</a:t>
            </a:r>
            <a:r>
              <a:rPr lang="en-US" sz="1800" baseline="0" dirty="0" smtClean="0"/>
              <a:t> IT projects have gone wrong, what has been the reaction from the business managers and the Board of Directors?</a:t>
            </a:r>
            <a:endParaRPr lang="en-US" sz="1800" dirty="0"/>
          </a:p>
        </c:rich>
      </c:tx>
      <c:layout/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  <c:spPr>
        <a:noFill/>
        <a:ln w="25400">
          <a:noFill/>
        </a:ln>
      </c:spPr>
    </c:sideWall>
    <c:backWall>
      <c:thickness val="0"/>
    </c:backWall>
    <c:plotArea>
      <c:layout/>
      <c:bar3DChart>
        <c:barDir val="bar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78409088"/>
        <c:axId val="80487552"/>
        <c:axId val="0"/>
      </c:bar3DChart>
      <c:catAx>
        <c:axId val="78409088"/>
        <c:scaling>
          <c:orientation val="minMax"/>
        </c:scaling>
        <c:delete val="1"/>
        <c:axPos val="l"/>
        <c:majorTickMark val="none"/>
        <c:minorTickMark val="none"/>
        <c:tickLblPos val="nextTo"/>
        <c:crossAx val="80487552"/>
        <c:crosses val="autoZero"/>
        <c:auto val="1"/>
        <c:lblAlgn val="ctr"/>
        <c:lblOffset val="100"/>
        <c:noMultiLvlLbl val="0"/>
      </c:catAx>
      <c:valAx>
        <c:axId val="8048755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one"/>
        <c:crossAx val="78409088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2">
    <c:autoUpdate val="0"/>
  </c:externalData>
  <c:userShapes r:id="rId3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0.01724</cdr:x>
      <cdr:y>0.01205</cdr:y>
    </cdr:from>
    <cdr:to>
      <cdr:x>1</cdr:x>
      <cdr:y>0.9759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52399" y="76200"/>
          <a:ext cx="8686801" cy="609600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F40892-73FB-48B0-9BED-0217112977B7}" type="datetimeFigureOut">
              <a:rPr lang="en-US" altLang="en-US"/>
              <a:pPr>
                <a:defRPr/>
              </a:pPr>
              <a:t>8/20/2014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0890E4-6F26-40AF-9CE6-355894031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033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315EF2-2525-40A5-A626-4964B2AC3D30}" type="datetimeFigureOut">
              <a:rPr lang="en-US" altLang="en-US"/>
              <a:pPr>
                <a:defRPr/>
              </a:pPr>
              <a:t>8/20/2014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9575716-8D0A-4853-A724-EC427E5F2E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20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F63AC9-A3C2-4DCB-AAF7-4927CC6390AF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FF30FB7-034D-485E-975D-A9AC7F874B69}" type="slidenum">
              <a:rPr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90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0F98A3-E6CB-4D6A-A784-AD3253F3192A}" type="slidenum">
              <a:rPr lang="en-US" altLang="en-US" smtClean="0">
                <a:latin typeface="Calibri" pitchFamily="34" charset="0"/>
              </a:rPr>
              <a:pPr eaLnBrk="1" hangingPunct="1"/>
              <a:t>16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AEB9D2-801D-4C2D-88CE-436193C7C260}" type="slidenum">
              <a:rPr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A600C0-E97B-4DD3-99C0-8F0B3A4F4EC3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EFF6EA-F999-45EC-8E40-5D94F00BB92C}" type="slidenum">
              <a:rPr lang="en-US" altLang="en-US" smtClean="0">
                <a:latin typeface="Calibri" pitchFamily="34" charset="0"/>
              </a:rPr>
              <a:pPr eaLnBrk="1" hangingPunct="1"/>
              <a:t>19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/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5CC030-B1FA-48BE-B8E3-9471C0839C5A}" type="slidenum">
              <a:rPr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75A2713-2A9C-43A4-BD3E-028E8C695BB1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F3AAE9-65E3-4941-BBF5-6BB221B5B0B2}" type="slidenum">
              <a:rPr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A4A93F-E01C-492E-8C62-945922D43D9A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B8DF8B-9B79-4D9A-9749-209CC14D5596}" type="slidenum">
              <a:rPr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	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390990-9626-4894-87F3-7699AC1B29AD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2155AB-ACF2-4800-A7B4-18D23CF31B73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B4447B-FBE0-49AA-9D12-058827454FBA}" type="slidenum">
              <a:rPr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F9BD0F-9B4F-4EE6-B513-0B38335669B8}" type="slidenum">
              <a:rPr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7CE4591-93A6-4AD0-8F26-FD3AD4233286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B9337BE-1C36-42EE-861F-3C3362EB5E5C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11CA85-B83B-438E-A303-29A68FB36881}" type="slidenum">
              <a:rPr lang="en-US" altLang="en-US" smtClean="0">
                <a:latin typeface="Calibri" pitchFamily="34" charset="0"/>
              </a:rPr>
              <a:pPr eaLnBrk="1" hangingPunct="1"/>
              <a:t>6</a:t>
            </a:fld>
            <a:endParaRPr lang="en-US" alt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4FAC95-4FAF-44DE-84AC-4A93F7790D0E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8B5ACA-A6F7-4CB3-AD20-8B4515FEB675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7197313-49DB-4D7A-903F-203D3E4B8866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21E9A9-C642-40F9-835A-8C34C748D2D1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3" tIns="45701" rIns="91403" bIns="45701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687388" y="3198813"/>
            <a:ext cx="7769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03" tIns="45701" rIns="91403" bIns="45701" anchor="ctr"/>
          <a:lstStyle/>
          <a:p>
            <a:endParaRPr 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3" tIns="45701" rIns="91403" bIns="45701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" name="Picture 2" descr="University of North Carolina Wilming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172200"/>
            <a:ext cx="553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3" tIns="45701" rIns="91403" bIns="45701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687388" y="3198813"/>
            <a:ext cx="7769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03" tIns="45701" rIns="91403" bIns="45701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3" tIns="45701" rIns="91403" bIns="45701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2433638"/>
            <a:ext cx="8226425" cy="50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8788" y="1676400"/>
            <a:ext cx="8226425" cy="776288"/>
          </a:xfrm>
          <a:prstGeom prst="rect">
            <a:avLst/>
          </a:prstGeom>
        </p:spPr>
        <p:txBody>
          <a:bodyPr/>
          <a:lstStyle>
            <a:lvl1pPr algn="ctr">
              <a:defRPr sz="4200" b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8788" y="4316413"/>
            <a:ext cx="8226425" cy="457200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i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pPr>
              <a:defRPr/>
            </a:pPr>
            <a:fld id="{4669C99B-D9AE-4A75-B8E4-EFD01600E1A4}" type="datetime1">
              <a:rPr lang="en-US" altLang="en-US"/>
              <a:pPr>
                <a:defRPr/>
              </a:pPr>
              <a:t>8/20/2014</a:t>
            </a:fld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9073627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690539AE-A4CF-4642-9036-290822A4C9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7173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275388"/>
            <a:ext cx="14478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B7826291-EA82-4A29-B6E3-6145329E1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4929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8"/>
          <p:cNvSpPr>
            <a:spLocks noChangeArrowheads="1"/>
          </p:cNvSpPr>
          <p:nvPr/>
        </p:nvSpPr>
        <p:spPr bwMode="auto">
          <a:xfrm>
            <a:off x="0" y="0"/>
            <a:ext cx="9144000" cy="58039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3" tIns="45701" rIns="91403" bIns="45701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687388" y="3198813"/>
            <a:ext cx="77692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03" tIns="45701" rIns="91403" bIns="45701" anchor="ctr"/>
          <a:lstStyle/>
          <a:p>
            <a:endParaRPr lang="en-US"/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0" y="5748338"/>
            <a:ext cx="9150350" cy="76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3" tIns="45701" rIns="91403" bIns="45701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8788" y="2433638"/>
            <a:ext cx="8226425" cy="50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458788" y="1676400"/>
            <a:ext cx="8226425" cy="776288"/>
          </a:xfrm>
          <a:prstGeom prst="rect">
            <a:avLst/>
          </a:prstGeom>
        </p:spPr>
        <p:txBody>
          <a:bodyPr/>
          <a:lstStyle>
            <a:lvl1pPr algn="ctr">
              <a:defRPr sz="4200" b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8788" y="4316413"/>
            <a:ext cx="8226425" cy="457200"/>
          </a:xfrm>
          <a:prstGeom prst="rect">
            <a:avLst/>
          </a:prstGeom>
        </p:spPr>
        <p:txBody>
          <a:bodyPr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i="0">
                <a:solidFill>
                  <a:schemeClr val="bg1"/>
                </a:solidFill>
                <a:latin typeface="Book Antiqua" pitchFamily="18" charset="0"/>
                <a:cs typeface="Tahoma" pitchFamily="34" charset="0"/>
              </a:defRPr>
            </a:lvl1pPr>
          </a:lstStyle>
          <a:p>
            <a:pPr>
              <a:defRPr/>
            </a:pPr>
            <a:fld id="{A56834C0-4482-42E4-987D-AF6BC940825E}" type="datetime1">
              <a:rPr lang="en-US" altLang="en-US"/>
              <a:pPr>
                <a:defRPr/>
              </a:pPr>
              <a:t>8/20/2014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929232"/>
      </p:ext>
    </p:extLst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40725" cy="309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709356AE-151B-4B86-BB22-71DA415FD2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7675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5EFA8C44-2BA5-42A0-959A-A893E743DD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4069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3EFE25D4-A7BE-4E40-A86D-A2DD612082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278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16675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4D2154B8-5C4E-428B-A1A2-54FCDB8B78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89355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2F181C98-ABD4-4065-AEA4-AAB0C465DA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5530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6E2A5CF2-B7AC-4303-BDC2-15ABEE2442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5248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meron School of Busin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400800"/>
            <a:ext cx="1028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2133600" cy="365125"/>
          </a:xfrm>
        </p:spPr>
        <p:txBody>
          <a:bodyPr/>
          <a:lstStyle>
            <a:lvl1pPr>
              <a:defRPr>
                <a:latin typeface="Book Antiqua" pitchFamily="18" charset="0"/>
              </a:defRPr>
            </a:lvl1pPr>
          </a:lstStyle>
          <a:p>
            <a:pPr>
              <a:defRPr/>
            </a:pPr>
            <a:fld id="{95762D5A-41E8-4698-977E-8895B5098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4934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9EB9F57-E1D2-438E-A7A3-ED9BABC2DE7B}" type="datetime1">
              <a:rPr lang="en-US" altLang="en-US"/>
              <a:pPr>
                <a:defRPr/>
              </a:pPr>
              <a:t>8/20/2014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184AC-AC4E-4971-B6EC-B332F48935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3304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1638" y="512763"/>
            <a:ext cx="83407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1638" y="1152525"/>
            <a:ext cx="8340725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15D931BA-D541-486D-B565-70600A979E1D}" type="slidenum">
              <a:rPr lang="en-US" altLang="en-US"/>
              <a:pPr>
                <a:defRPr/>
              </a:pPr>
              <a:t>‹#›</a:t>
            </a:fld>
            <a:endParaRPr lang="en-US" altLang="en-US" sz="160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01638" y="838200"/>
            <a:ext cx="8340725" cy="1588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1638" y="838200"/>
            <a:ext cx="8340725" cy="1588"/>
          </a:xfrm>
          <a:prstGeom prst="line">
            <a:avLst/>
          </a:prstGeom>
          <a:ln w="1905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  <p:sldLayoutId id="2147484052" r:id="rId12"/>
  </p:sldLayoutIdLst>
  <p:transition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Book Antiqua" pitchFamily="18" charset="0"/>
          <a:ea typeface="Book Antiqua" pitchFamily="18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Microsoft_Excel_97-2003_Worksheet1.xls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i.org/Certification/Project-Management-Professional-PMP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ertification.comptia.org/getCertified/certifications/project.aspx" TargetMode="External"/><Relationship Id="rId4" Type="http://schemas.openxmlformats.org/officeDocument/2006/relationships/hyperlink" Target="http://www.pmi.org/Certification/Certified-Associate-in-Project-Management-CAPM.aspx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eniusinside.com/" TargetMode="External"/><Relationship Id="rId3" Type="http://schemas.openxmlformats.org/officeDocument/2006/relationships/hyperlink" Target="https://basecamp.com/" TargetMode="External"/><Relationship Id="rId7" Type="http://schemas.openxmlformats.org/officeDocument/2006/relationships/hyperlink" Target="http://www.onedesk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tproject.net/" TargetMode="External"/><Relationship Id="rId5" Type="http://schemas.openxmlformats.org/officeDocument/2006/relationships/hyperlink" Target="http://collabtive.o-dyn.de/" TargetMode="External"/><Relationship Id="rId4" Type="http://schemas.openxmlformats.org/officeDocument/2006/relationships/hyperlink" Target="http://www.clarizen.com/" TargetMode="External"/><Relationship Id="rId9" Type="http://schemas.openxmlformats.org/officeDocument/2006/relationships/hyperlink" Target="https://www.planbox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4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226425" cy="5080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en-US" smtClean="0"/>
              <a:t>Chapter 1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57200" y="1981200"/>
            <a:ext cx="8226425" cy="7762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Nature of Information Technology Projects</a:t>
            </a:r>
            <a:endParaRPr lang="en-US" dirty="0"/>
          </a:p>
        </p:txBody>
      </p:sp>
      <p:sp>
        <p:nvSpPr>
          <p:cNvPr id="14340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6477000" y="60198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Copyright 2012 John Wiley &amp; Sons, Inc.</a:t>
            </a:r>
          </a:p>
        </p:txBody>
      </p:sp>
      <p:sp>
        <p:nvSpPr>
          <p:cNvPr id="14341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t>1-</a:t>
            </a:r>
            <a:fld id="{F29D737F-6F6A-46ED-B27B-EEBBE0B98976}" type="slidenum"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200" smtClean="0">
              <a:solidFill>
                <a:schemeClr val="tx2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An IT PM Approach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“</a:t>
            </a:r>
            <a:r>
              <a:rPr lang="en-US" altLang="en-US" b="1" smtClean="0"/>
              <a:t>If technology does not accelerate a business objective, it should be at the bottom of the list.”  </a:t>
            </a:r>
          </a:p>
          <a:p>
            <a:pPr eaLnBrk="1" hangingPunct="1"/>
            <a:r>
              <a:rPr lang="en-US" altLang="en-US" b="1" smtClean="0"/>
              <a:t>						CIO Panel, AMCIS 2014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Organizational resources are limited, so organizations must choose among competing interests to fund specific projects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This decision should be based on the value a competing project will provide to an organization</a:t>
            </a:r>
          </a:p>
        </p:txBody>
      </p:sp>
      <p:sp>
        <p:nvSpPr>
          <p:cNvPr id="2355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t>1-</a:t>
            </a:r>
            <a:fld id="{824EA139-CCEC-46D2-8CFB-CB9CD5318D3F}" type="slidenum"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en-US" sz="1200" smtClean="0">
              <a:solidFill>
                <a:schemeClr val="tx2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5344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mtClean="0"/>
              <a:t>Motivation for Studying Information Technology (IT) Project Management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534400" cy="4257675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altLang="en-US" smtClean="0"/>
              <a:t>IT Projects have a terrible track record, as described in the “What Went Wrong?” </a:t>
            </a:r>
          </a:p>
          <a:p>
            <a:pPr eaLnBrk="1" hangingPunct="1">
              <a:spcBef>
                <a:spcPct val="100000"/>
              </a:spcBef>
            </a:pPr>
            <a:endParaRPr lang="en-US" altLang="en-US" smtClean="0"/>
          </a:p>
          <a:p>
            <a:pPr eaLnBrk="1" hangingPunct="1">
              <a:spcBef>
                <a:spcPct val="100000"/>
              </a:spcBef>
            </a:pPr>
            <a:endParaRPr lang="en-US" altLang="en-US" smtClean="0"/>
          </a:p>
          <a:p>
            <a:pPr eaLnBrk="1" hangingPunct="1">
              <a:spcBef>
                <a:spcPct val="100000"/>
              </a:spcBef>
            </a:pPr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1F858C99-3529-4330-84F8-F89149C5404E}" type="slidenum">
              <a:rPr lang="en-US">
                <a:latin typeface="Tahoma" pitchFamily="34" charset="0"/>
              </a:rPr>
              <a:pPr>
                <a:defRPr/>
              </a:pPr>
              <a:t>11</a:t>
            </a:fld>
            <a:endParaRPr lang="en-US" dirty="0">
              <a:latin typeface="Tahoma" pitchFamily="34" charset="0"/>
            </a:endParaRP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2597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Advantages of Using Formal Project Management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491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Better control of financial, physical, and human resources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Improved customer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Shorter development times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Lower costs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Higher quality and increased reliability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Higher profit margins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Improved productivity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Better internal coordination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Higher worker morale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8EE185C7-E729-48F9-93F2-757076D36DD2}" type="slidenum">
              <a:rPr lang="en-US">
                <a:latin typeface="Tahoma" pitchFamily="34" charset="0"/>
              </a:rPr>
              <a:pPr>
                <a:defRPr/>
              </a:pPr>
              <a:t>12</a:t>
            </a:fld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Which Situation is Worse?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Successfully building and implementing a system that provides little or no value to the organization?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/>
              <a:t>Or…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Failing to implement an information system that could have provided value to the organization, but was underdeveloped or poorly managed?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Why Do IT Projects Fail?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52525"/>
            <a:ext cx="8839200" cy="5138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Larger projects have the lowest success rate and appear to be more risky than medium and smaller projects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mtClean="0"/>
              <a:t>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alt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CHAOS studies also provides some insight as to the factors that influence project success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The Software Crisis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The CHAOS study published in 1995 by The Standish Group found that although the U.S spent over $250 billion on IT projects, approximately…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31% were cancelled before completion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53% were completed but over budget, over schedule, &amp; did not meet original specifications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For mid-size companies, average cost overruns were 182%, while average schedule overruns were 202%!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28676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t>1-</a:t>
            </a:r>
            <a:fld id="{6025FA4D-5A0E-49ED-87E4-A1D05F00BCEB}" type="slidenum"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1200" smtClean="0">
              <a:solidFill>
                <a:schemeClr val="tx2"/>
              </a:solidFill>
              <a:latin typeface="Gill Sans MT" pitchFamily="34" charset="0"/>
            </a:endParaRPr>
          </a:p>
        </p:txBody>
      </p:sp>
      <p:sp>
        <p:nvSpPr>
          <p:cNvPr id="28677" name="Footer Placeholder 1"/>
          <p:cNvSpPr>
            <a:spLocks noGrp="1"/>
          </p:cNvSpPr>
          <p:nvPr>
            <p:ph type="ftr" sz="quarter" idx="4294967295"/>
          </p:nvPr>
        </p:nvSpPr>
        <p:spPr bwMode="auto">
          <a:xfrm>
            <a:off x="61722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Copyright 2012 John Wiley &amp; Sons, Inc.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133600" y="4953000"/>
            <a:ext cx="449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/>
              <a:t>Has it gotten better?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62000" y="241300"/>
            <a:ext cx="7772400" cy="12065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>
              <a:defRPr/>
            </a:pPr>
            <a:r>
              <a:rPr lang="en-US" sz="28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Results of increased focus on PM: </a:t>
            </a:r>
          </a:p>
          <a:p>
            <a:pPr algn="ctr">
              <a:defRPr/>
            </a:pPr>
            <a:r>
              <a:rPr lang="en-US" sz="28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Improved Project Performance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457200" y="1524000"/>
            <a:ext cx="8229600" cy="4572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sz="2500" dirty="0">
              <a:latin typeface="+mn-lt"/>
            </a:endParaRPr>
          </a:p>
          <a:p>
            <a:pPr marL="742950" lvl="1" indent="-285750">
              <a:spcBef>
                <a:spcPct val="20000"/>
              </a:spcBef>
              <a:defRPr/>
            </a:pPr>
            <a:endParaRPr lang="en-US" sz="2600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5562600"/>
            <a:ext cx="52578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Why the Improvements?</a:t>
            </a:r>
          </a:p>
        </p:txBody>
      </p:sp>
      <p:graphicFrame>
        <p:nvGraphicFramePr>
          <p:cNvPr id="29701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2200" y="1625600"/>
          <a:ext cx="69596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r:id="rId4" imgW="6962235" imgH="3718882" progId="Excel.Chart.8">
                  <p:embed/>
                </p:oleObj>
              </mc:Choice>
              <mc:Fallback>
                <p:oleObj r:id="rId4" imgW="6962235" imgH="3718882" progId="Excel.Chart.8">
                  <p:embed/>
                  <p:pic>
                    <p:nvPicPr>
                      <p:cNvPr id="0" name="Content Placeholder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625600"/>
                        <a:ext cx="6959600" cy="372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Project Success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>
          <a:xfrm>
            <a:off x="346075" y="1066800"/>
            <a:ext cx="8340725" cy="5138738"/>
          </a:xfrm>
        </p:spPr>
        <p:txBody>
          <a:bodyPr/>
          <a:lstStyle/>
          <a:p>
            <a:pPr eaLnBrk="1" hangingPunct="1"/>
            <a:r>
              <a:rPr lang="en-US" altLang="en-US" smtClean="0"/>
              <a:t>There are several ways to define project success: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D17DDAE3-6D93-4599-90E0-C28BD66F1DE3}" type="slidenum">
              <a:rPr lang="en-US">
                <a:latin typeface="Tahoma" pitchFamily="34" charset="0"/>
              </a:rPr>
              <a:pPr>
                <a:defRPr/>
              </a:pPr>
              <a:t>17</a:t>
            </a:fld>
            <a:endParaRPr lang="en-US" dirty="0">
              <a:latin typeface="Tahoma" pitchFamily="34" charset="0"/>
            </a:endParaRPr>
          </a:p>
        </p:txBody>
      </p:sp>
      <p:pic>
        <p:nvPicPr>
          <p:cNvPr id="3072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3048000" cy="376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36513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What Helps Projects Succeed?*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/>
          <a:lstStyle/>
          <a:p>
            <a:pPr marL="107950" indent="0" eaLnBrk="1" hangingPunct="1"/>
            <a:r>
              <a:rPr lang="en-US" altLang="en-US" smtClean="0"/>
              <a:t>1. User involvement</a:t>
            </a:r>
          </a:p>
          <a:p>
            <a:pPr marL="107950" indent="0" eaLnBrk="1" hangingPunct="1"/>
            <a:r>
              <a:rPr lang="en-US" altLang="en-US" smtClean="0"/>
              <a:t>2. Executive support</a:t>
            </a:r>
          </a:p>
          <a:p>
            <a:pPr marL="107950" indent="0" eaLnBrk="1" hangingPunct="1"/>
            <a:r>
              <a:rPr lang="en-US" altLang="en-US" smtClean="0"/>
              <a:t>3. Clear business objectives</a:t>
            </a:r>
          </a:p>
          <a:p>
            <a:pPr marL="107950" indent="0" eaLnBrk="1" hangingPunct="1"/>
            <a:r>
              <a:rPr lang="en-US" altLang="en-US" smtClean="0"/>
              <a:t>4. Emotional maturity</a:t>
            </a:r>
          </a:p>
          <a:p>
            <a:pPr marL="107950" indent="0" eaLnBrk="1" hangingPunct="1"/>
            <a:r>
              <a:rPr lang="en-US" altLang="en-US" smtClean="0"/>
              <a:t>5. Optimizing scope</a:t>
            </a:r>
          </a:p>
          <a:p>
            <a:pPr marL="107950" indent="0" eaLnBrk="1" hangingPunct="1"/>
            <a:r>
              <a:rPr lang="en-US" altLang="en-US" smtClean="0"/>
              <a:t>6. Agile process</a:t>
            </a:r>
          </a:p>
          <a:p>
            <a:pPr marL="107950" indent="0" eaLnBrk="1" hangingPunct="1"/>
            <a:r>
              <a:rPr lang="en-US" altLang="en-US" smtClean="0"/>
              <a:t>7. Project management expertise</a:t>
            </a:r>
          </a:p>
          <a:p>
            <a:pPr marL="107950" indent="0" eaLnBrk="1" hangingPunct="1"/>
            <a:r>
              <a:rPr lang="en-US" altLang="en-US" smtClean="0"/>
              <a:t>8. Skilled resources</a:t>
            </a:r>
          </a:p>
          <a:p>
            <a:pPr marL="107950" indent="0" eaLnBrk="1" hangingPunct="1"/>
            <a:r>
              <a:rPr lang="en-US" altLang="en-US" smtClean="0"/>
              <a:t>9. Execution</a:t>
            </a:r>
          </a:p>
          <a:p>
            <a:pPr marL="107950" indent="0" eaLnBrk="1" hangingPunct="1"/>
            <a:r>
              <a:rPr lang="en-US" altLang="en-US" smtClean="0"/>
              <a:t>10. Tools and infrastructure</a:t>
            </a:r>
          </a:p>
          <a:p>
            <a:pPr marL="107950" indent="0" eaLnBrk="1" hangingPunct="1"/>
            <a:endParaRPr lang="en-US" alt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51543507-295B-48AB-983C-3F4A6AF008C4}" type="slidenum">
              <a:rPr lang="en-US">
                <a:latin typeface="Tahoma" pitchFamily="34" charset="0"/>
              </a:rPr>
              <a:pPr>
                <a:defRPr/>
              </a:pPr>
              <a:t>18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31749" name="TextBox 8"/>
          <p:cNvSpPr txBox="1">
            <a:spLocks noChangeArrowheads="1"/>
          </p:cNvSpPr>
          <p:nvPr/>
        </p:nvSpPr>
        <p:spPr bwMode="auto">
          <a:xfrm>
            <a:off x="1754188" y="5983288"/>
            <a:ext cx="60944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>
                <a:latin typeface="Arial" charset="0"/>
              </a:rPr>
              <a:t>*The Standish Group, “CHAOS Activity News” (August 2011).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838200"/>
          <a:ext cx="7924800" cy="5256218"/>
        </p:xfrm>
        <a:graphic>
          <a:graphicData uri="http://schemas.openxmlformats.org/drawingml/2006/table">
            <a:tbl>
              <a:tblPr/>
              <a:tblGrid>
                <a:gridCol w="509588"/>
                <a:gridCol w="1854200"/>
                <a:gridCol w="1854200"/>
                <a:gridCol w="1852612"/>
                <a:gridCol w="1854200"/>
              </a:tblGrid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Rank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1994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2001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2006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2008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User Involvement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Executive Support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User Involvement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indent="11113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User Involvement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2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Executive Management Support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User Involvement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Executive Management Support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3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Executive Support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Clear Statement of Requirements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Experienced Project Manager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Clear Business Objectives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indent="11113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Clear Business  Objectives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Proper Planning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Clear Business Objectives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Optimizing Scope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3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Emotional Maturity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5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Realistic Expectations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Minimized Scope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Agile Process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indent="11113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Optimizing Scope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6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Smaller Project Milestones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Standard Software Infrastructure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Project Management Expertise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3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Agile Process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7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Competent Staff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Firm Basic Requirements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Financial Management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indent="11113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Project Management Expertise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8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Ownership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Formal Methodology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Skilled Resources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3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Skilled Resources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9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Clear Vision &amp; Objectives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Reliable Estimates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Formal Methodology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indent="11113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Execution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7783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10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Hard-working, focused team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Other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Standard Tools and Infrastructure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1113"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76000"/>
                        <a:buFont typeface="Wingdings 3" pitchFamily="18" charset="2"/>
                        <a:defRPr sz="22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1pPr>
                      <a:lvl2pPr marL="742950" indent="-285750" eaLnBrk="0" hangingPunct="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6000"/>
                        <a:buFont typeface="Wingdings 3" pitchFamily="18" charset="2"/>
                        <a:defRPr sz="2100">
                          <a:solidFill>
                            <a:schemeClr val="tx2"/>
                          </a:solidFill>
                          <a:latin typeface="Gill Sans MT" pitchFamily="34" charset="0"/>
                        </a:defRPr>
                      </a:lvl2pPr>
                      <a:lvl3pPr marL="1143000" indent="-228600" eaLnBrk="0" hangingPunct="0">
                        <a:spcBef>
                          <a:spcPts val="500"/>
                        </a:spcBef>
                        <a:buClr>
                          <a:srgbClr val="BCBCBC"/>
                        </a:buClr>
                        <a:buSzPct val="76000"/>
                        <a:buFont typeface="Wingdings 3" pitchFamily="18" charset="2"/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3pPr>
                      <a:lvl4pPr marL="1600200" indent="-228600" eaLnBrk="0" hangingPunct="0">
                        <a:spcBef>
                          <a:spcPts val="400"/>
                        </a:spcBef>
                        <a:buClr>
                          <a:srgbClr val="8BA2B4"/>
                        </a:buClr>
                        <a:buSzPct val="7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ts val="3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11113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Tools &amp; Infrastructure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9" name="Rectangle 1"/>
          <p:cNvSpPr>
            <a:spLocks noChangeArrowheads="1"/>
          </p:cNvSpPr>
          <p:nvPr/>
        </p:nvSpPr>
        <p:spPr bwMode="auto">
          <a:xfrm>
            <a:off x="15875" y="0"/>
            <a:ext cx="8975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Table 1.1</a:t>
            </a:r>
            <a:r>
              <a:rPr lang="en-US" altLang="en-US" sz="1600">
                <a:latin typeface="Calibri" pitchFamily="34" charset="0"/>
                <a:ea typeface="Calibri" pitchFamily="34" charset="0"/>
                <a:cs typeface="Times New Roman" pitchFamily="18" charset="0"/>
              </a:rPr>
              <a:t> Summary of CHAOS Study Factor Rankings for Successful Projects</a:t>
            </a:r>
            <a:endParaRPr lang="en-US" altLang="en-US" sz="1600">
              <a:latin typeface="Arial" charset="0"/>
              <a:ea typeface="Calibri" pitchFamily="34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100" i="1">
                <a:latin typeface="Calibri" pitchFamily="34" charset="0"/>
                <a:ea typeface="Calibri" pitchFamily="34" charset="0"/>
                <a:cs typeface="Times New Roman" pitchFamily="18" charset="0"/>
              </a:rPr>
              <a:t>Sources: Adapted from the Standish Group. CHAOS (West Yarmouth, MA: 1995, 2010) &amp;</a:t>
            </a:r>
            <a:r>
              <a:rPr lang="en-US" altLang="en-US" sz="100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sz="1100" i="1">
                <a:latin typeface="Calibri" pitchFamily="34" charset="0"/>
                <a:ea typeface="Calibri" pitchFamily="34" charset="0"/>
                <a:cs typeface="Times New Roman" pitchFamily="18" charset="0"/>
              </a:rPr>
              <a:t>http://www.infoq.com/articles/Interview-Johnson-Standish-CHAOS</a:t>
            </a:r>
            <a:endParaRPr lang="en-US" altLang="en-US" sz="1800">
              <a:latin typeface="Arial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283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t>1-</a:t>
            </a:r>
            <a:fld id="{F4B7B0A9-8066-4185-856F-7A6D4084F79C}" type="slidenum"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en-US" sz="1200" smtClean="0">
              <a:solidFill>
                <a:schemeClr val="tx2"/>
              </a:solidFill>
              <a:latin typeface="Gill Sans MT" pitchFamily="34" charset="0"/>
            </a:endParaRPr>
          </a:p>
        </p:txBody>
      </p:sp>
      <p:sp>
        <p:nvSpPr>
          <p:cNvPr id="32831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61722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Copyright 2012 John Wiley &amp; Sons, Inc.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Class Outline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7315200" cy="4876800"/>
          </a:xfrm>
        </p:spPr>
        <p:txBody>
          <a:bodyPr/>
          <a:lstStyle/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5BB0C7AB-991E-4E4A-A85D-41BDA37F25D5}" type="slidenum">
              <a:rPr lang="en-US">
                <a:latin typeface="Tahoma" pitchFamily="34" charset="0"/>
              </a:rPr>
              <a:pPr>
                <a:defRPr/>
              </a:pPr>
              <a:t>2</a:t>
            </a:fld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52400" y="152400"/>
          <a:ext cx="8839200" cy="632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3338"/>
            <a:ext cx="8610600" cy="914401"/>
          </a:xfrm>
        </p:spPr>
        <p:txBody>
          <a:bodyPr/>
          <a:lstStyle/>
          <a:p>
            <a:pPr eaLnBrk="1" hangingPunct="1"/>
            <a:r>
              <a:rPr lang="en-US" altLang="en-US" smtClean="0"/>
              <a:t>Improving the likelihood of success</a:t>
            </a:r>
            <a:r>
              <a:rPr lang="en-US" altLang="en-US" sz="4600" smtClean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en-US" smtClean="0"/>
              <a:t>A Value-Driven Approach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Socio-technical Approach 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Project Management Approach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Knowledge Management Approach</a:t>
            </a:r>
          </a:p>
        </p:txBody>
      </p:sp>
      <p:sp>
        <p:nvSpPr>
          <p:cNvPr id="34820" name="Slide Number Placeholder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t>1-</a:t>
            </a:r>
            <a:fld id="{DC8FF37D-9A39-43A7-8301-4969F1A56B94}" type="slidenum"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US" sz="1200" smtClean="0">
              <a:solidFill>
                <a:schemeClr val="tx2"/>
              </a:solidFill>
              <a:latin typeface="Gill Sans MT" pitchFamily="34" charset="0"/>
            </a:endParaRPr>
          </a:p>
        </p:txBody>
      </p:sp>
      <p:sp>
        <p:nvSpPr>
          <p:cNvPr id="34821" name="Footer Placeholder 2"/>
          <p:cNvSpPr>
            <a:spLocks noGrp="1"/>
          </p:cNvSpPr>
          <p:nvPr>
            <p:ph type="ftr" sz="quarter" idx="4294967295"/>
          </p:nvPr>
        </p:nvSpPr>
        <p:spPr bwMode="auto">
          <a:xfrm>
            <a:off x="61722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Copyright 2012 John Wiley &amp; Sons, Inc.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Project Management Institute</a:t>
            </a:r>
            <a:endParaRPr lang="en-US" altLang="en-US" sz="480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382000" cy="4530725"/>
          </a:xfrm>
        </p:spPr>
        <p:txBody>
          <a:bodyPr/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dirty="0"/>
              <a:t>The Project Management Institute (PMI) is an international professional society for project managers </a:t>
            </a:r>
            <a:r>
              <a:rPr lang="en-US" dirty="0" smtClean="0"/>
              <a:t>with 380,000 members worldwide in 2012</a:t>
            </a:r>
            <a:endParaRPr lang="en-US" dirty="0"/>
          </a:p>
          <a:p>
            <a:pPr lvl="1" eaLnBrk="1" hangingPunct="1">
              <a:defRPr/>
            </a:pPr>
            <a:r>
              <a:rPr lang="en-US" sz="2200" b="1" dirty="0" smtClean="0">
                <a:hlinkClick r:id="rId3"/>
              </a:rPr>
              <a:t>Project Management Professional</a:t>
            </a:r>
            <a:r>
              <a:rPr lang="en-US" sz="2200" dirty="0" smtClean="0">
                <a:hlinkClick r:id="rId3"/>
              </a:rPr>
              <a:t> </a:t>
            </a:r>
            <a:r>
              <a:rPr lang="en-US" sz="2200" dirty="0" smtClean="0"/>
              <a:t>(</a:t>
            </a:r>
            <a:r>
              <a:rPr lang="en-US" sz="2200" b="1" dirty="0" smtClean="0"/>
              <a:t>PMP</a:t>
            </a:r>
            <a:r>
              <a:rPr lang="en-US" sz="2200" dirty="0" smtClean="0"/>
              <a:t>) has documented sufficient project experience, agreed to follow a code of ethics, and passed the PMP exam</a:t>
            </a:r>
          </a:p>
          <a:p>
            <a:pPr lvl="1" eaLnBrk="1" hangingPunct="1">
              <a:defRPr/>
            </a:pPr>
            <a:r>
              <a:rPr lang="en-US" sz="2200" b="1" dirty="0" smtClean="0">
                <a:hlinkClick r:id="rId4"/>
              </a:rPr>
              <a:t>Certified Associate in PM </a:t>
            </a:r>
            <a:r>
              <a:rPr lang="en-US" sz="2200" dirty="0" smtClean="0"/>
              <a:t>(</a:t>
            </a:r>
            <a:r>
              <a:rPr lang="en-US" sz="2200" b="1" dirty="0" smtClean="0"/>
              <a:t>CAPM</a:t>
            </a:r>
            <a:r>
              <a:rPr lang="en-US" sz="2200" dirty="0" smtClean="0"/>
              <a:t>) is achievable with less experience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CompTIA offers another certification option</a:t>
            </a:r>
          </a:p>
          <a:p>
            <a:pPr lvl="1" eaLnBrk="1" hangingPunct="1">
              <a:defRPr/>
            </a:pPr>
            <a:r>
              <a:rPr lang="en-US" sz="2200" b="1" dirty="0" smtClean="0">
                <a:hlinkClick r:id="rId5"/>
              </a:rPr>
              <a:t>CompTIA Project+</a:t>
            </a:r>
            <a:r>
              <a:rPr lang="en-US" sz="2200" dirty="0" smtClean="0">
                <a:hlinkClick r:id="rId5"/>
              </a:rPr>
              <a:t> </a:t>
            </a:r>
            <a:r>
              <a:rPr lang="en-US" sz="2200" dirty="0" smtClean="0"/>
              <a:t>has less requirements but is not as well recognized as PMP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CCE36BBC-C096-4AC7-87E5-B0D190293EBF}" type="slidenum">
              <a:rPr lang="en-US">
                <a:latin typeface="Tahoma" pitchFamily="34" charset="0"/>
              </a:rPr>
              <a:pPr>
                <a:defRPr/>
              </a:pPr>
              <a:t>22</a:t>
            </a:fld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Project Management Knowledge Areas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smtClean="0"/>
              <a:t>Knowledge areas </a:t>
            </a:r>
            <a:r>
              <a:rPr lang="en-US" altLang="en-US" smtClean="0"/>
              <a:t>describe the key competencies that project managers must develop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Core Functions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Facilitating Functions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Integration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6668D36D-F67F-498B-86F7-3615580579A3}" type="slidenum">
              <a:rPr lang="en-US">
                <a:latin typeface="Tahoma" pitchFamily="34" charset="0"/>
              </a:rPr>
              <a:pPr>
                <a:defRPr/>
              </a:pPr>
              <a:t>23</a:t>
            </a:fld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Project Management?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25538"/>
            <a:ext cx="8077200" cy="4572000"/>
          </a:xfrm>
        </p:spPr>
        <p:txBody>
          <a:bodyPr/>
          <a:lstStyle/>
          <a:p>
            <a:pPr marL="0" indent="0" eaLnBrk="1" hangingPunct="1">
              <a:spcBef>
                <a:spcPct val="100000"/>
              </a:spcBef>
            </a:pPr>
            <a:r>
              <a:rPr lang="en-US" altLang="en-US" smtClean="0"/>
              <a:t>“the application of knowledge, skills, tools and techniques to project activities to meet project requirements” (</a:t>
            </a:r>
            <a:r>
              <a:rPr lang="en-US" altLang="en-US" sz="2000" smtClean="0"/>
              <a:t>PMBOK</a:t>
            </a:r>
            <a:r>
              <a:rPr lang="en-US" altLang="en-US" sz="2000" smtClean="0">
                <a:cs typeface="Times New Roman" pitchFamily="18" charset="0"/>
              </a:rPr>
              <a:t>®</a:t>
            </a:r>
            <a:r>
              <a:rPr lang="en-US" altLang="en-US" sz="2000" smtClean="0"/>
              <a:t> Guide, Fourth Edition, 2012</a:t>
            </a:r>
            <a:r>
              <a:rPr lang="en-US" altLang="en-US" smtClean="0"/>
              <a:t>)</a:t>
            </a:r>
          </a:p>
        </p:txBody>
      </p:sp>
      <p:sp>
        <p:nvSpPr>
          <p:cNvPr id="37892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Information Technology Project Management,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4DD915A9-914C-44FD-9FC3-79F2CA5BE6D8}" type="slidenum">
              <a:rPr lang="en-US">
                <a:latin typeface="Tahoma" pitchFamily="34" charset="0"/>
              </a:rPr>
              <a:pPr>
                <a:defRPr/>
              </a:pPr>
              <a:t>24</a:t>
            </a:fld>
            <a:endParaRPr lang="en-US" dirty="0">
              <a:latin typeface="Tahoma" pitchFamily="34" charset="0"/>
            </a:endParaRPr>
          </a:p>
        </p:txBody>
      </p:sp>
      <p:pic>
        <p:nvPicPr>
          <p:cNvPr id="37894" name="Picture 6" descr="86921_01_0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67063"/>
            <a:ext cx="7827963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>
          <a:xfrm>
            <a:off x="609600" y="4759325"/>
            <a:ext cx="914400" cy="1295400"/>
          </a:xfrm>
          <a:prstGeom prst="wedgeRoundRectCallout">
            <a:avLst>
              <a:gd name="adj1" fmla="val 28674"/>
              <a:gd name="adj2" fmla="val -14963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" y="3062288"/>
            <a:ext cx="1676400" cy="4318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Stakeholders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1600200" y="4067175"/>
            <a:ext cx="3810000" cy="914400"/>
          </a:xfrm>
          <a:prstGeom prst="wedgeRoundRectCallout">
            <a:avLst>
              <a:gd name="adj1" fmla="val 14898"/>
              <a:gd name="adj2" fmla="val -10122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24200" y="3124200"/>
            <a:ext cx="1981200" cy="430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Core Functions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00213" y="5715000"/>
            <a:ext cx="3709987" cy="995363"/>
          </a:xfrm>
          <a:prstGeom prst="wedgeRoundRectCallout">
            <a:avLst>
              <a:gd name="adj1" fmla="val 87605"/>
              <a:gd name="adj2" fmla="val 202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46888" y="6054725"/>
            <a:ext cx="1458912" cy="7683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Facilitating</a:t>
            </a:r>
          </a:p>
          <a:p>
            <a:pPr algn="ctr">
              <a:defRPr/>
            </a:pPr>
            <a:r>
              <a:rPr lang="en-US" dirty="0"/>
              <a:t>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leadershipchamps.files.wordpress.com/2013/07/process-maps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28914"/>
            <a:ext cx="8763000" cy="5929086"/>
          </a:xfrm>
          <a:prstGeom prst="rect">
            <a:avLst/>
          </a:prstGeom>
          <a:noFill/>
          <a:ln>
            <a:noFill/>
          </a:ln>
        </p:spPr>
      </p:pic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t>1-</a:t>
            </a:r>
            <a:fld id="{312D4829-7A30-47B3-9181-11ECE0F433D7}" type="slidenum">
              <a:rPr lang="en-US" altLang="en-US" sz="1200" smtClean="0">
                <a:solidFill>
                  <a:schemeClr val="tx2"/>
                </a:solidFill>
                <a:latin typeface="Gill Sans MT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25</a:t>
            </a:fld>
            <a:endParaRPr lang="en-US" altLang="en-US" sz="1200" smtClean="0">
              <a:solidFill>
                <a:schemeClr val="tx2"/>
              </a:solidFill>
              <a:latin typeface="Gill Sans MT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-36513"/>
            <a:ext cx="8229600" cy="838201"/>
          </a:xfrm>
        </p:spPr>
        <p:txBody>
          <a:bodyPr/>
          <a:lstStyle/>
          <a:p>
            <a:pPr eaLnBrk="1" hangingPunct="1"/>
            <a:r>
              <a:rPr lang="en-US" altLang="en-US" smtClean="0"/>
              <a:t>Project Management Body of Knowledge Areas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Careers for IT Project Managers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idx="1"/>
          </p:nvPr>
        </p:nvSpPr>
        <p:spPr>
          <a:xfrm>
            <a:off x="4114800" y="1447800"/>
            <a:ext cx="4648200" cy="4302125"/>
          </a:xfrm>
        </p:spPr>
        <p:txBody>
          <a:bodyPr/>
          <a:lstStyle/>
          <a:p>
            <a:pPr eaLnBrk="1" hangingPunct="1"/>
            <a:r>
              <a:rPr lang="en-US" altLang="en-US" smtClean="0"/>
              <a:t>In a 2012 survey, IT executives listed the “nine hottest skills” they planned to hire for in 2013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Project management was second only to programming and application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CF062DDC-729D-4BD7-8D7C-CF35BE0C520D}" type="slidenum">
              <a:rPr lang="en-US">
                <a:latin typeface="Tahoma" pitchFamily="34" charset="0"/>
              </a:rPr>
              <a:pPr>
                <a:defRPr/>
              </a:pPr>
              <a:t>26</a:t>
            </a:fld>
            <a:endParaRPr lang="en-US" dirty="0">
              <a:latin typeface="Tahom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05826"/>
              </p:ext>
            </p:extLst>
          </p:nvPr>
        </p:nvGraphicFramePr>
        <p:xfrm>
          <a:off x="533400" y="1447800"/>
          <a:ext cx="2895600" cy="39078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778"/>
                <a:gridCol w="719900"/>
                <a:gridCol w="559922"/>
              </a:tblGrid>
              <a:tr h="14068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Job Categories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Total Current 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Employees Rank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Growth Rank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</a:tr>
              <a:tr h="3572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Big Data / 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72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Business/Systems </a:t>
                      </a:r>
                      <a:r>
                        <a:rPr lang="en-US" sz="1050" dirty="0">
                          <a:effectLst/>
                        </a:rPr>
                        <a:t>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(tie)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72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Database Admin </a:t>
                      </a:r>
                      <a:r>
                        <a:rPr lang="en-US" sz="1050" dirty="0">
                          <a:effectLst/>
                        </a:rPr>
                        <a:t>/ Analyst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3 </a:t>
                      </a:r>
                      <a:endParaRPr lang="en-US" sz="1050" dirty="0" smtClean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 smtClean="0">
                          <a:effectLst/>
                        </a:rPr>
                        <a:t>(</a:t>
                      </a:r>
                      <a:r>
                        <a:rPr lang="en-US" sz="1050" dirty="0">
                          <a:effectLst/>
                        </a:rPr>
                        <a:t>tie)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72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Networks / Security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5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72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Project Management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4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effectLst/>
                        </a:rPr>
                        <a:t>2</a:t>
                      </a:r>
                      <a:endParaRPr lang="en-US" sz="16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72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Software Development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6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72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Other IT Skills( Primarily Help Desk)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7</a:t>
                      </a:r>
                      <a:endParaRPr lang="en-US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Nine Hottest Skills*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066800"/>
          <a:ext cx="8153400" cy="4800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3451"/>
                <a:gridCol w="82876"/>
                <a:gridCol w="53440"/>
                <a:gridCol w="2703633"/>
              </a:tblGrid>
              <a:tr h="9392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>
                          <a:effectLst/>
                        </a:rPr>
                        <a:t>Skill</a:t>
                      </a:r>
                      <a:endParaRPr lang="en-US" sz="2000" b="1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 </a:t>
                      </a:r>
                      <a:endParaRPr lang="en-US" sz="2000" b="1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>
                          <a:effectLst/>
                        </a:rPr>
                        <a:t>Percentage </a:t>
                      </a:r>
                      <a:r>
                        <a:rPr lang="en-US" sz="2400" b="1" dirty="0" smtClean="0">
                          <a:effectLst/>
                        </a:rPr>
                        <a:t>of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2400" b="1" dirty="0" smtClean="0">
                          <a:effectLst/>
                        </a:rPr>
                        <a:t> </a:t>
                      </a:r>
                      <a:r>
                        <a:rPr lang="en-US" sz="2400" b="1" dirty="0">
                          <a:effectLst/>
                        </a:rPr>
                        <a:t>Respondents</a:t>
                      </a:r>
                      <a:endParaRPr lang="en-US" sz="2000" b="1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19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Programming and application development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 smtClean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60%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29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Project management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44%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29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Help desk/technical support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35%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29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Networking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35%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29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Business intelligence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23%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29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Data center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18%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29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Web 2.0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18%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29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Security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17%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  <a:tr h="42991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>
                          <a:effectLst/>
                        </a:rPr>
                        <a:t>Telecommunications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8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34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9</a:t>
                      </a:r>
                      <a:r>
                        <a:rPr lang="en-US" sz="1800" dirty="0">
                          <a:effectLst/>
                        </a:rPr>
                        <a:t>%</a:t>
                      </a:r>
                      <a:endParaRPr lang="en-US" sz="2000" dirty="0">
                        <a:effectLst/>
                        <a:latin typeface="Times New Roman"/>
                        <a:ea typeface="Times"/>
                        <a:cs typeface="Times New Roman"/>
                      </a:endParaRPr>
                    </a:p>
                  </a:txBody>
                  <a:tcPr marL="9525" marR="9525" marT="9525" marB="9525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3BA94E18-CD66-43CE-9CD2-73A0617B0578}" type="slidenum">
              <a:rPr lang="en-US">
                <a:latin typeface="Tahoma" pitchFamily="34" charset="0"/>
              </a:rPr>
              <a:pPr>
                <a:defRPr/>
              </a:pPr>
              <a:t>27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41020" name="TextBox 6"/>
          <p:cNvSpPr txBox="1">
            <a:spLocks noChangeArrowheads="1"/>
          </p:cNvSpPr>
          <p:nvPr/>
        </p:nvSpPr>
        <p:spPr bwMode="auto">
          <a:xfrm>
            <a:off x="457200" y="6254750"/>
            <a:ext cx="815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*Source: Rick Saia, “9 Hot IT Skills for 2012,” Computerworld, September 26, 2011.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The Project Management Profession</a:t>
            </a:r>
          </a:p>
        </p:txBody>
      </p:sp>
      <p:sp>
        <p:nvSpPr>
          <p:cNvPr id="4198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profession of project management is growing at a very rapid pace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It is helpful to understand the history of the field,  the role of professional societies like the Project Management Institute, and the growth in project management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978C8850-A5FB-45C6-8692-52D4EC52B20E}" type="slidenum">
              <a:rPr lang="en-US">
                <a:latin typeface="Tahoma" pitchFamily="34" charset="0"/>
              </a:rPr>
              <a:pPr>
                <a:defRPr/>
              </a:pPr>
              <a:t>28</a:t>
            </a:fld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Project Management Software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534400" cy="4876800"/>
          </a:xfrm>
        </p:spPr>
        <p:txBody>
          <a:bodyPr/>
          <a:lstStyle/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mtClean="0"/>
              <a:t>There are hundreds of different products to assist in performing project management</a:t>
            </a:r>
          </a:p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endParaRPr lang="en-US" altLang="en-US" smtClean="0"/>
          </a:p>
          <a:p>
            <a:pPr marL="273050" indent="-273050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mtClean="0"/>
              <a:t>Three main categories of tools: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</a:pPr>
            <a:r>
              <a:rPr lang="en-US" altLang="en-US" smtClean="0"/>
              <a:t>Low-end tools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</a:pPr>
            <a:r>
              <a:rPr lang="en-US" altLang="en-US" smtClean="0"/>
              <a:t>Midrange tools</a:t>
            </a:r>
          </a:p>
          <a:p>
            <a:pPr marL="547688" lvl="1" eaLnBrk="1" hangingPunct="1">
              <a:lnSpc>
                <a:spcPct val="90000"/>
              </a:lnSpc>
              <a:spcBef>
                <a:spcPts val="375"/>
              </a:spcBef>
            </a:pPr>
            <a:r>
              <a:rPr lang="en-US" altLang="en-US" smtClean="0"/>
              <a:t>High-end tools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A00E7D1D-CFAB-4DF7-983B-0C3F4B9AA504}" type="slidenum">
              <a:rPr lang="en-US">
                <a:latin typeface="Tahoma" pitchFamily="34" charset="0"/>
              </a:rPr>
              <a:pPr>
                <a:defRPr/>
              </a:pPr>
              <a:t>29</a:t>
            </a:fld>
            <a:endParaRPr lang="en-US" dirty="0">
              <a:latin typeface="Tahoma" pitchFamily="34" charset="0"/>
            </a:endParaRPr>
          </a:p>
        </p:txBody>
      </p:sp>
      <p:sp>
        <p:nvSpPr>
          <p:cNvPr id="43013" name="Rectangle 3"/>
          <p:cNvSpPr txBox="1">
            <a:spLocks noChangeArrowheads="1"/>
          </p:cNvSpPr>
          <p:nvPr/>
        </p:nvSpPr>
        <p:spPr bwMode="auto">
          <a:xfrm>
            <a:off x="4724400" y="3200400"/>
            <a:ext cx="4038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Font typeface="Arial" charset="0"/>
              <a:defRPr sz="2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1pPr>
            <a:lvl2pPr marL="673100" indent="-273050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chemeClr val="tx1"/>
                </a:solidFill>
                <a:latin typeface="Book Antiqua" pitchFamily="18" charset="0"/>
                <a:ea typeface="Book Antiqua" pitchFamily="18" charset="0"/>
                <a:cs typeface="Tahoma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/>
              <a:t>Various software includes:</a:t>
            </a:r>
          </a:p>
          <a:p>
            <a:pPr lvl="1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u="sng">
                <a:hlinkClick r:id="rId3"/>
              </a:rPr>
              <a:t>BaseCamp</a:t>
            </a:r>
            <a:endParaRPr lang="en-US" altLang="en-US" u="sng"/>
          </a:p>
          <a:p>
            <a:pPr lvl="1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u="sng">
                <a:hlinkClick r:id="rId4"/>
              </a:rPr>
              <a:t>Clarizen</a:t>
            </a:r>
            <a:endParaRPr lang="en-US" altLang="en-US" u="sng"/>
          </a:p>
          <a:p>
            <a:pPr lvl="1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u="sng">
                <a:hlinkClick r:id="rId5"/>
              </a:rPr>
              <a:t>Collabtive</a:t>
            </a:r>
            <a:r>
              <a:rPr lang="en-US" altLang="en-US"/>
              <a:t> (open source)</a:t>
            </a:r>
          </a:p>
          <a:p>
            <a:pPr lvl="1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u="sng">
                <a:hlinkClick r:id="rId6"/>
              </a:rPr>
              <a:t>dotProject</a:t>
            </a:r>
            <a:r>
              <a:rPr lang="en-US" altLang="en-US"/>
              <a:t> (open source)</a:t>
            </a:r>
          </a:p>
          <a:p>
            <a:pPr lvl="1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u="sng">
                <a:hlinkClick r:id="rId7"/>
              </a:rPr>
              <a:t>OneDesk</a:t>
            </a:r>
            <a:endParaRPr lang="en-US" altLang="en-US" u="sng"/>
          </a:p>
          <a:p>
            <a:pPr lvl="1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u="sng">
                <a:hlinkClick r:id="rId8"/>
              </a:rPr>
              <a:t>Genius Inside</a:t>
            </a:r>
            <a:endParaRPr lang="en-US" altLang="en-US" u="sng"/>
          </a:p>
          <a:p>
            <a:pPr lvl="1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u="sng">
                <a:hlinkClick r:id="rId9"/>
              </a:rPr>
              <a:t>PlanBox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4648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world as a whole spends nearly $10 trillion of its $40.7 trillion gross product on projects of all kinds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More than 16 million people regard project management as their profession</a:t>
            </a:r>
          </a:p>
          <a:p>
            <a:pPr eaLnBrk="1" hangingPunct="1">
              <a:spcBef>
                <a:spcPct val="50000"/>
              </a:spcBef>
            </a:pPr>
            <a:endParaRPr lang="en-US" altLang="en-US" smtClean="0"/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The overall information and communications technology market grew by 6 percent to almost $3 trillion in 2010</a:t>
            </a:r>
          </a:p>
          <a:p>
            <a:pPr eaLnBrk="1" hangingPunct="1">
              <a:spcBef>
                <a:spcPct val="50000"/>
              </a:spcBef>
            </a:pPr>
            <a:endParaRPr lang="en-US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B2679629-45AD-4D41-A96E-C42A62495438}" type="slidenum">
              <a:rPr lang="en-US">
                <a:latin typeface="Tahoma" pitchFamily="34" charset="0"/>
              </a:rPr>
              <a:pPr>
                <a:defRPr/>
              </a:pPr>
              <a:t>3</a:t>
            </a:fld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4876800"/>
          </a:xfrm>
        </p:spPr>
        <p:txBody>
          <a:bodyPr/>
          <a:lstStyle/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mtClean="0"/>
              <a:t>Introduction to Project Management</a:t>
            </a:r>
          </a:p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mtClean="0"/>
              <a:t>Definition of a Project</a:t>
            </a:r>
          </a:p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mtClean="0"/>
              <a:t>IT PM</a:t>
            </a:r>
          </a:p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mtClean="0"/>
              <a:t>Success/Failures</a:t>
            </a:r>
          </a:p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mtClean="0"/>
              <a:t>PMI and Knowledge Areas</a:t>
            </a:r>
          </a:p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smtClean="0"/>
              <a:t>PM Software</a:t>
            </a:r>
          </a:p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endParaRPr lang="en-US" altLang="en-US" smtClean="0"/>
          </a:p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b="1" u="sng" smtClean="0"/>
              <a:t>Next Class:</a:t>
            </a:r>
          </a:p>
          <a:p>
            <a:pPr marL="273050" indent="-273050" algn="just" eaLnBrk="1" hangingPunct="1">
              <a:lnSpc>
                <a:spcPct val="90000"/>
              </a:lnSpc>
              <a:spcBef>
                <a:spcPts val="575"/>
              </a:spcBef>
            </a:pPr>
            <a:endParaRPr lang="en-US" altLang="en-US" b="1" u="sng" smtClean="0"/>
          </a:p>
          <a:p>
            <a:pPr marL="273050" indent="-273050" algn="ctr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b="1" smtClean="0"/>
              <a:t>Read Chapter 2: Conceptualizing/Initializing </a:t>
            </a:r>
          </a:p>
          <a:p>
            <a:pPr marL="273050" indent="-273050" algn="ctr"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en-US" b="1" smtClean="0"/>
              <a:t>the IT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697B46E1-51C0-4818-8BC5-01B35E955D82}" type="slidenum">
              <a:rPr lang="en-US">
                <a:latin typeface="Tahoma" pitchFamily="34" charset="0"/>
              </a:rPr>
              <a:pPr>
                <a:defRPr/>
              </a:pPr>
              <a:t>30</a:t>
            </a:fld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a Project?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69EDDA3C-9F4A-460F-A51D-3D052E52C354}" type="slidenum">
              <a:rPr lang="en-US">
                <a:latin typeface="Tahoma" pitchFamily="34" charset="0"/>
              </a:rPr>
              <a:pPr>
                <a:defRPr/>
              </a:pPr>
              <a:t>4</a:t>
            </a:fld>
            <a:endParaRPr lang="en-US" dirty="0">
              <a:latin typeface="Tahoma" pitchFamily="34" charset="0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6858000" cy="41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Project Attributes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340725" cy="5138738"/>
          </a:xfrm>
        </p:spPr>
        <p:txBody>
          <a:bodyPr/>
          <a:lstStyle/>
          <a:p>
            <a:pPr eaLnBrk="1" hangingPunct="1"/>
            <a:r>
              <a:rPr lang="en-US" altLang="en-US" smtClean="0"/>
              <a:t>A project</a:t>
            </a:r>
          </a:p>
          <a:p>
            <a:pPr eaLnBrk="1" hangingPunct="1"/>
            <a:r>
              <a:rPr lang="en-US" altLang="en-US" smtClean="0"/>
              <a:t> </a:t>
            </a:r>
          </a:p>
          <a:p>
            <a:pPr lvl="1" eaLnBrk="1" hangingPunct="1"/>
            <a:r>
              <a:rPr lang="en-US" altLang="en-US" smtClean="0"/>
              <a:t>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 </a:t>
            </a:r>
          </a:p>
          <a:p>
            <a:pPr lvl="1"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BF8C5CDC-295F-41F0-B7E2-AC27943EFE05}" type="slidenum">
              <a:rPr lang="en-US">
                <a:latin typeface="Tahoma" pitchFamily="34" charset="0"/>
              </a:rPr>
              <a:pPr>
                <a:defRPr/>
              </a:pPr>
              <a:t>5</a:t>
            </a:fld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dirty="0" smtClean="0"/>
              <a:t>The Triple Constraint of Project Management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3276600" y="1600200"/>
            <a:ext cx="22098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143000"/>
            <a:ext cx="4221163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Project and Program Managers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b="1" smtClean="0"/>
              <a:t>Project managers </a:t>
            </a:r>
            <a:r>
              <a:rPr lang="en-US" altLang="en-US" smtClean="0"/>
              <a:t>work with project sponsors, project team, and other people involved in a project to meet project goals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400" b="1" smtClean="0"/>
          </a:p>
          <a:p>
            <a:pPr eaLnBrk="1" hangingPunct="1">
              <a:spcBef>
                <a:spcPct val="50000"/>
              </a:spcBef>
            </a:pPr>
            <a:r>
              <a:rPr lang="en-US" altLang="en-US" b="1" smtClean="0"/>
              <a:t>Program</a:t>
            </a:r>
            <a:r>
              <a:rPr lang="en-US" altLang="en-US" smtClean="0"/>
              <a:t>: group of related projects managed in a coordinated way to obtain benefits and control not available from managing them individually (PMBOK</a:t>
            </a:r>
            <a:r>
              <a:rPr lang="en-US" altLang="en-US" smtClean="0">
                <a:cs typeface="Times New Roman" pitchFamily="18" charset="0"/>
              </a:rPr>
              <a:t>®</a:t>
            </a:r>
            <a:r>
              <a:rPr lang="en-US" altLang="en-US" smtClean="0"/>
              <a:t> Guide, Fifth Edition, 2012)</a:t>
            </a:r>
          </a:p>
          <a:p>
            <a:pPr lvl="1" eaLnBrk="1" hangingPunct="1">
              <a:spcBef>
                <a:spcPct val="50000"/>
              </a:spcBef>
              <a:buFont typeface="Arial" charset="0"/>
              <a:buChar char="•"/>
            </a:pPr>
            <a:r>
              <a:rPr lang="en-US" altLang="en-US" sz="2400" b="1" smtClean="0"/>
              <a:t>Program manager </a:t>
            </a:r>
            <a:r>
              <a:rPr lang="en-US" altLang="en-US" sz="2400" smtClean="0"/>
              <a:t>provides leadership and direction for the project managers heading the projects within the program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E1606F94-70D7-4E23-958B-51DF89D37EED}" type="slidenum">
              <a:rPr lang="en-US">
                <a:latin typeface="Tahoma" pitchFamily="34" charset="0"/>
              </a:rPr>
              <a:pPr>
                <a:defRPr/>
              </a:pPr>
              <a:t>7</a:t>
            </a:fld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Project Management Offices</a:t>
            </a:r>
            <a:endParaRPr lang="en-US" dirty="0"/>
          </a:p>
        </p:txBody>
      </p:sp>
      <p:sp>
        <p:nvSpPr>
          <p:cNvPr id="2150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</a:t>
            </a:r>
            <a:r>
              <a:rPr lang="en-US" altLang="en-US" b="1" smtClean="0"/>
              <a:t>Project Management Office (PMO) </a:t>
            </a:r>
            <a:r>
              <a:rPr lang="en-US" altLang="en-US" smtClean="0"/>
              <a:t>is an organizational group responsible for coordinating the project management function throughout an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F1FBD7DB-EEA5-4B94-A5BF-8B2CC9D5FB71}" type="slidenum">
              <a:rPr lang="en-US">
                <a:latin typeface="Tahoma" pitchFamily="34" charset="0"/>
              </a:rPr>
              <a:pPr>
                <a:defRPr/>
              </a:pPr>
              <a:t>8</a:t>
            </a:fld>
            <a:endParaRPr lang="en-US" dirty="0">
              <a:latin typeface="Tahoma" pitchFamily="34" charset="0"/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29000"/>
            <a:ext cx="3214688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40725" cy="309563"/>
          </a:xfrm>
        </p:spPr>
        <p:txBody>
          <a:bodyPr/>
          <a:lstStyle/>
          <a:p>
            <a:pPr eaLnBrk="1" hangingPunct="1"/>
            <a:r>
              <a:rPr lang="en-US" altLang="en-US" smtClean="0"/>
              <a:t>Project Stakeholders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86000"/>
            <a:ext cx="8186738" cy="4257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marL="0" indent="0" algn="ctr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marL="0" indent="0" algn="ctr" eaLnBrk="1" hangingPunct="1">
              <a:lnSpc>
                <a:spcPct val="90000"/>
              </a:lnSpc>
              <a:defRPr/>
            </a:pPr>
            <a:endParaRPr lang="en-US" dirty="0"/>
          </a:p>
          <a:p>
            <a:pPr marL="0" indent="0" algn="ctr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marL="0" indent="0" algn="ctr" eaLnBrk="1" hangingPunct="1">
              <a:lnSpc>
                <a:spcPct val="90000"/>
              </a:lnSpc>
              <a:defRPr/>
            </a:pPr>
            <a:endParaRPr lang="en-US" dirty="0"/>
          </a:p>
          <a:p>
            <a:pPr marL="0" indent="0" algn="ctr" eaLnBrk="1" hangingPunct="1">
              <a:lnSpc>
                <a:spcPct val="90000"/>
              </a:lnSpc>
              <a:defRPr/>
            </a:pPr>
            <a:r>
              <a:rPr lang="en-US" sz="3200" b="1" dirty="0" smtClean="0"/>
              <a:t>Who are the stakeholders in a project?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781800" y="6248400"/>
            <a:ext cx="1905000" cy="457200"/>
          </a:xfrm>
        </p:spPr>
        <p:txBody>
          <a:bodyPr/>
          <a:lstStyle/>
          <a:p>
            <a:pPr>
              <a:defRPr/>
            </a:pPr>
            <a:fld id="{BB4386BF-AC2D-4907-85F5-25D887408545}" type="slidenum">
              <a:rPr lang="en-US">
                <a:latin typeface="Tahoma" pitchFamily="34" charset="0"/>
              </a:rPr>
              <a:pPr>
                <a:defRPr/>
              </a:pPr>
              <a:t>9</a:t>
            </a:fld>
            <a:endParaRPr lang="en-US" dirty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UNCW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  <a:fontScheme name="Origin">
    <a:majorFont>
      <a:latin typeface="Bookman Old Style"/>
      <a:ea typeface=""/>
      <a:cs typeface=""/>
      <a:font script="Grek" typeface="Cambria"/>
      <a:font script="Cyrl" typeface="Cambria"/>
      <a:font script="Jpan" typeface="HG明朝E"/>
      <a:font script="Hang" typeface="돋움"/>
      <a:font script="Hans" typeface="宋体"/>
      <a:font script="Hant" typeface="標楷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Gill Sans MT"/>
      <a:ea typeface=""/>
      <a:cs typeface=""/>
      <a:font script="Grek" typeface="Calibri"/>
      <a:font script="Cyrl" typeface="Calibri"/>
      <a:font script="Jpan" typeface="ＭＳ Ｐゴシック"/>
      <a:font script="Hang" typeface="맑은 고딕"/>
      <a:font script="Hans" typeface="华文新魏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rigin">
    <a:fillStyleLst>
      <a:solidFill>
        <a:schemeClr val="phClr"/>
      </a:solidFill>
      <a:gradFill rotWithShape="1">
        <a:gsLst>
          <a:gs pos="0">
            <a:schemeClr val="phClr">
              <a:tint val="45000"/>
              <a:satMod val="200000"/>
            </a:schemeClr>
          </a:gs>
          <a:gs pos="30000">
            <a:schemeClr val="phClr">
              <a:tint val="61000"/>
              <a:satMod val="200000"/>
            </a:schemeClr>
          </a:gs>
          <a:gs pos="45000">
            <a:schemeClr val="phClr">
              <a:tint val="66000"/>
              <a:satMod val="200000"/>
            </a:schemeClr>
          </a:gs>
          <a:gs pos="55000">
            <a:schemeClr val="phClr">
              <a:tint val="66000"/>
              <a:satMod val="200000"/>
            </a:schemeClr>
          </a:gs>
          <a:gs pos="73000">
            <a:schemeClr val="phClr">
              <a:tint val="61000"/>
              <a:satMod val="200000"/>
            </a:schemeClr>
          </a:gs>
          <a:gs pos="100000">
            <a:schemeClr val="phClr">
              <a:tint val="45000"/>
              <a:satMod val="200000"/>
            </a:schemeClr>
          </a:gs>
        </a:gsLst>
        <a:lin ang="950000" scaled="1"/>
      </a:gradFill>
      <a:gradFill rotWithShape="1">
        <a:gsLst>
          <a:gs pos="0">
            <a:schemeClr val="phClr">
              <a:shade val="63000"/>
            </a:schemeClr>
          </a:gs>
          <a:gs pos="30000">
            <a:schemeClr val="phClr">
              <a:shade val="90000"/>
              <a:satMod val="110000"/>
            </a:schemeClr>
          </a:gs>
          <a:gs pos="45000">
            <a:schemeClr val="phClr">
              <a:shade val="100000"/>
              <a:satMod val="118000"/>
            </a:schemeClr>
          </a:gs>
          <a:gs pos="55000">
            <a:schemeClr val="phClr">
              <a:shade val="100000"/>
              <a:satMod val="118000"/>
            </a:schemeClr>
          </a:gs>
          <a:gs pos="73000">
            <a:schemeClr val="phClr">
              <a:shade val="90000"/>
              <a:satMod val="110000"/>
            </a:schemeClr>
          </a:gs>
          <a:gs pos="100000">
            <a:schemeClr val="phClr">
              <a:shade val="63000"/>
            </a:schemeClr>
          </a:gs>
        </a:gsLst>
        <a:lin ang="950000" scaled="1"/>
      </a:gradFill>
    </a:fillStyleLst>
    <a:lnStyleLst>
      <a:ln w="9525" cap="flat" cmpd="sng" algn="ctr">
        <a:solidFill>
          <a:schemeClr val="phClr"/>
        </a:solidFill>
        <a:prstDash val="solid"/>
      </a:ln>
      <a:ln w="19050" cap="flat" cmpd="sng" algn="ctr">
        <a:solidFill>
          <a:schemeClr val="phClr"/>
        </a:solidFill>
        <a:prstDash val="solid"/>
      </a:ln>
      <a:ln w="254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rotWithShape="0">
            <a:srgbClr val="000000">
              <a:alpha val="40000"/>
            </a:srgbClr>
          </a:outerShdw>
        </a:effectLst>
      </a:effectStyle>
      <a:effectStyle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phClr">
              <a:tint val="100000"/>
              <a:shade val="100000"/>
              <a:hueMod val="100000"/>
              <a:satMod val="100000"/>
            </a:schemeClr>
          </a:contourClr>
        </a:sp3d>
      </a:effectStyle>
      <a:effectStyle>
        <a:effectLst>
          <a:outerShdw blurRad="50800" dist="25400" dir="5400000" rotWithShape="0">
            <a:srgbClr val="000000">
              <a:alpha val="50000"/>
            </a:srgbClr>
          </a:outerShdw>
        </a:effectLst>
        <a:scene3d>
          <a:camera prst="orthographicFront" fov="0">
            <a:rot lat="0" lon="0" rev="0"/>
          </a:camera>
          <a:lightRig rig="soft" dir="t">
            <a:rot lat="0" lon="0" rev="2700000"/>
          </a:lightRig>
        </a:scene3d>
        <a:sp3d prstMaterial="matte">
          <a:bevelT w="50800" h="50800"/>
          <a:contourClr>
            <a:schemeClr val="phClr"/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60000"/>
              <a:satMod val="300000"/>
            </a:schemeClr>
          </a:gs>
          <a:gs pos="30000">
            <a:schemeClr val="phClr">
              <a:shade val="80000"/>
              <a:satMod val="230000"/>
            </a:schemeClr>
          </a:gs>
          <a:gs pos="100000">
            <a:schemeClr val="phClr">
              <a:tint val="97000"/>
              <a:satMod val="22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shade val="6000"/>
              <a:satMod val="120000"/>
            </a:schemeClr>
            <a:schemeClr val="phClr">
              <a:tint val="90000"/>
            </a:schemeClr>
          </a:duotone>
        </a:blip>
        <a:tile tx="0" ty="0" sx="35000" sy="40000" flip="x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UNCW</Template>
  <TotalTime>266</TotalTime>
  <Words>1225</Words>
  <Application>Microsoft Office PowerPoint</Application>
  <PresentationFormat>On-screen Show (4:3)</PresentationFormat>
  <Paragraphs>359</Paragraphs>
  <Slides>30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UNCW</vt:lpstr>
      <vt:lpstr>Microsoft Excel Chart</vt:lpstr>
      <vt:lpstr>The Nature of Information Technology Projects</vt:lpstr>
      <vt:lpstr>Class Outline</vt:lpstr>
      <vt:lpstr>Introduction</vt:lpstr>
      <vt:lpstr>What Is a Project?</vt:lpstr>
      <vt:lpstr>Project Attributes</vt:lpstr>
      <vt:lpstr>The Triple Constraint of Project Management</vt:lpstr>
      <vt:lpstr>Project and Program Managers</vt:lpstr>
      <vt:lpstr>Project Management Offices</vt:lpstr>
      <vt:lpstr>Project Stakeholders</vt:lpstr>
      <vt:lpstr>An IT PM Approach</vt:lpstr>
      <vt:lpstr>Motivation for Studying Information Technology (IT) Project Management</vt:lpstr>
      <vt:lpstr>Advantages of Using Formal Project Management</vt:lpstr>
      <vt:lpstr>Which Situation is Worse?</vt:lpstr>
      <vt:lpstr>Why Do IT Projects Fail?</vt:lpstr>
      <vt:lpstr>The Software Crisis</vt:lpstr>
      <vt:lpstr>Why the Improvements?</vt:lpstr>
      <vt:lpstr>Project Success</vt:lpstr>
      <vt:lpstr>What Helps Projects Succeed?*</vt:lpstr>
      <vt:lpstr>PowerPoint Presentation</vt:lpstr>
      <vt:lpstr>PowerPoint Presentation</vt:lpstr>
      <vt:lpstr>Improving the likelihood of success </vt:lpstr>
      <vt:lpstr>Project Management Institute</vt:lpstr>
      <vt:lpstr>Project Management Knowledge Areas</vt:lpstr>
      <vt:lpstr>What is Project Management?</vt:lpstr>
      <vt:lpstr>Project Management Body of Knowledge Areas</vt:lpstr>
      <vt:lpstr>Careers for IT Project Managers</vt:lpstr>
      <vt:lpstr>Nine Hottest Skills*</vt:lpstr>
      <vt:lpstr>The Project Management Profession</vt:lpstr>
      <vt:lpstr>Project Management Software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Technology Project Management – Fourth Edition</dc:title>
  <dc:creator>JM</dc:creator>
  <cp:lastModifiedBy>Jeff Cummings</cp:lastModifiedBy>
  <cp:revision>43</cp:revision>
  <dcterms:created xsi:type="dcterms:W3CDTF">2008-11-08T14:02:49Z</dcterms:created>
  <dcterms:modified xsi:type="dcterms:W3CDTF">2014-08-20T19:37:59Z</dcterms:modified>
</cp:coreProperties>
</file>