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97" r:id="rId2"/>
  </p:sldMasterIdLst>
  <p:notesMasterIdLst>
    <p:notesMasterId r:id="rId26"/>
  </p:notesMasterIdLst>
  <p:handoutMasterIdLst>
    <p:handoutMasterId r:id="rId27"/>
  </p:handoutMasterIdLst>
  <p:sldIdLst>
    <p:sldId id="399" r:id="rId3"/>
    <p:sldId id="355" r:id="rId4"/>
    <p:sldId id="377" r:id="rId5"/>
    <p:sldId id="357" r:id="rId6"/>
    <p:sldId id="359" r:id="rId7"/>
    <p:sldId id="360" r:id="rId8"/>
    <p:sldId id="400" r:id="rId9"/>
    <p:sldId id="362" r:id="rId10"/>
    <p:sldId id="363" r:id="rId11"/>
    <p:sldId id="364" r:id="rId12"/>
    <p:sldId id="380" r:id="rId13"/>
    <p:sldId id="401" r:id="rId14"/>
    <p:sldId id="365" r:id="rId15"/>
    <p:sldId id="382" r:id="rId16"/>
    <p:sldId id="366" r:id="rId17"/>
    <p:sldId id="367" r:id="rId18"/>
    <p:sldId id="368" r:id="rId19"/>
    <p:sldId id="369" r:id="rId20"/>
    <p:sldId id="370" r:id="rId21"/>
    <p:sldId id="372" r:id="rId22"/>
    <p:sldId id="373" r:id="rId23"/>
    <p:sldId id="375" r:id="rId24"/>
    <p:sldId id="402" r:id="rId25"/>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0288" autoAdjust="0"/>
  </p:normalViewPr>
  <p:slideViewPr>
    <p:cSldViewPr>
      <p:cViewPr varScale="1">
        <p:scale>
          <a:sx n="93" d="100"/>
          <a:sy n="93" d="100"/>
        </p:scale>
        <p:origin x="-21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542"/>
    </p:cViewPr>
  </p:sorterViewPr>
  <p:notesViewPr>
    <p:cSldViewPr>
      <p:cViewPr varScale="1">
        <p:scale>
          <a:sx n="63" d="100"/>
          <a:sy n="63" d="100"/>
        </p:scale>
        <p:origin x="-600"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F6D35DD-CB0D-4F94-8381-AA6C7D808E36}" type="slidenum">
              <a:rPr lang="en-US"/>
              <a:pPr>
                <a:defRPr/>
              </a:pPr>
              <a:t>‹#›</a:t>
            </a:fld>
            <a:endParaRPr lang="en-US" dirty="0"/>
          </a:p>
        </p:txBody>
      </p:sp>
    </p:spTree>
    <p:extLst>
      <p:ext uri="{BB962C8B-B14F-4D97-AF65-F5344CB8AC3E}">
        <p14:creationId xmlns:p14="http://schemas.microsoft.com/office/powerpoint/2010/main" val="2580430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98AB6CC8-3AA5-49ED-9890-54F60A81E2ED}" type="slidenum">
              <a:rPr lang="en-US"/>
              <a:pPr>
                <a:defRPr/>
              </a:pPr>
              <a:t>‹#›</a:t>
            </a:fld>
            <a:endParaRPr lang="en-US" dirty="0"/>
          </a:p>
        </p:txBody>
      </p:sp>
    </p:spTree>
    <p:extLst>
      <p:ext uri="{BB962C8B-B14F-4D97-AF65-F5344CB8AC3E}">
        <p14:creationId xmlns:p14="http://schemas.microsoft.com/office/powerpoint/2010/main" val="2943609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smtClean="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solidFill>
                  <a:prstClr val="black"/>
                </a:solidFill>
              </a:rPr>
              <a:pPr/>
              <a:t>1</a:t>
            </a:fld>
            <a:endParaRPr lang="en-US" dirty="0" smtClean="0">
              <a:solidFill>
                <a:prstClr val="black"/>
              </a:solidFill>
            </a:endParaRPr>
          </a:p>
        </p:txBody>
      </p:sp>
    </p:spTree>
    <p:extLst>
      <p:ext uri="{BB962C8B-B14F-4D97-AF65-F5344CB8AC3E}">
        <p14:creationId xmlns:p14="http://schemas.microsoft.com/office/powerpoint/2010/main" val="2946197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endParaRPr lang="en-US" dirty="0" smtClean="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13</a:t>
            </a:fld>
            <a:endParaRPr lang="en-US" dirty="0"/>
          </a:p>
        </p:txBody>
      </p:sp>
    </p:spTree>
    <p:extLst>
      <p:ext uri="{BB962C8B-B14F-4D97-AF65-F5344CB8AC3E}">
        <p14:creationId xmlns:p14="http://schemas.microsoft.com/office/powerpoint/2010/main" val="2164209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14</a:t>
            </a:fld>
            <a:endParaRPr lang="en-US" dirty="0"/>
          </a:p>
        </p:txBody>
      </p:sp>
    </p:spTree>
    <p:extLst>
      <p:ext uri="{BB962C8B-B14F-4D97-AF65-F5344CB8AC3E}">
        <p14:creationId xmlns:p14="http://schemas.microsoft.com/office/powerpoint/2010/main" val="531180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15</a:t>
            </a:fld>
            <a:endParaRPr lang="en-US" dirty="0"/>
          </a:p>
        </p:txBody>
      </p:sp>
    </p:spTree>
    <p:extLst>
      <p:ext uri="{BB962C8B-B14F-4D97-AF65-F5344CB8AC3E}">
        <p14:creationId xmlns:p14="http://schemas.microsoft.com/office/powerpoint/2010/main" val="2504358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pPr>
            <a:endParaRPr lang="en-US" dirty="0" smtClean="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16</a:t>
            </a:fld>
            <a:endParaRPr lang="en-US" dirty="0"/>
          </a:p>
        </p:txBody>
      </p:sp>
    </p:spTree>
    <p:extLst>
      <p:ext uri="{BB962C8B-B14F-4D97-AF65-F5344CB8AC3E}">
        <p14:creationId xmlns:p14="http://schemas.microsoft.com/office/powerpoint/2010/main" val="206218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17</a:t>
            </a:fld>
            <a:endParaRPr lang="en-US" dirty="0"/>
          </a:p>
        </p:txBody>
      </p:sp>
    </p:spTree>
    <p:extLst>
      <p:ext uri="{BB962C8B-B14F-4D97-AF65-F5344CB8AC3E}">
        <p14:creationId xmlns:p14="http://schemas.microsoft.com/office/powerpoint/2010/main" val="2607580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18</a:t>
            </a:fld>
            <a:endParaRPr lang="en-US" dirty="0"/>
          </a:p>
        </p:txBody>
      </p:sp>
    </p:spTree>
    <p:extLst>
      <p:ext uri="{BB962C8B-B14F-4D97-AF65-F5344CB8AC3E}">
        <p14:creationId xmlns:p14="http://schemas.microsoft.com/office/powerpoint/2010/main" val="1198047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19</a:t>
            </a:fld>
            <a:endParaRPr lang="en-US" dirty="0"/>
          </a:p>
        </p:txBody>
      </p:sp>
    </p:spTree>
    <p:extLst>
      <p:ext uri="{BB962C8B-B14F-4D97-AF65-F5344CB8AC3E}">
        <p14:creationId xmlns:p14="http://schemas.microsoft.com/office/powerpoint/2010/main" val="48039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20</a:t>
            </a:fld>
            <a:endParaRPr lang="en-US" dirty="0"/>
          </a:p>
        </p:txBody>
      </p:sp>
    </p:spTree>
    <p:extLst>
      <p:ext uri="{BB962C8B-B14F-4D97-AF65-F5344CB8AC3E}">
        <p14:creationId xmlns:p14="http://schemas.microsoft.com/office/powerpoint/2010/main" val="3301287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21</a:t>
            </a:fld>
            <a:endParaRPr lang="en-US" dirty="0"/>
          </a:p>
        </p:txBody>
      </p:sp>
    </p:spTree>
    <p:extLst>
      <p:ext uri="{BB962C8B-B14F-4D97-AF65-F5344CB8AC3E}">
        <p14:creationId xmlns:p14="http://schemas.microsoft.com/office/powerpoint/2010/main" val="2737389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22</a:t>
            </a:fld>
            <a:endParaRPr lang="en-US" dirty="0"/>
          </a:p>
        </p:txBody>
      </p:sp>
    </p:spTree>
    <p:extLst>
      <p:ext uri="{BB962C8B-B14F-4D97-AF65-F5344CB8AC3E}">
        <p14:creationId xmlns:p14="http://schemas.microsoft.com/office/powerpoint/2010/main" val="290812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2</a:t>
            </a:fld>
            <a:endParaRPr lang="en-US" dirty="0"/>
          </a:p>
        </p:txBody>
      </p:sp>
    </p:spTree>
    <p:extLst>
      <p:ext uri="{BB962C8B-B14F-4D97-AF65-F5344CB8AC3E}">
        <p14:creationId xmlns:p14="http://schemas.microsoft.com/office/powerpoint/2010/main" val="3795526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23</a:t>
            </a:fld>
            <a:endParaRPr lang="en-US" dirty="0"/>
          </a:p>
        </p:txBody>
      </p:sp>
    </p:spTree>
    <p:extLst>
      <p:ext uri="{BB962C8B-B14F-4D97-AF65-F5344CB8AC3E}">
        <p14:creationId xmlns:p14="http://schemas.microsoft.com/office/powerpoint/2010/main" val="290812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3</a:t>
            </a:fld>
            <a:endParaRPr lang="en-US" dirty="0"/>
          </a:p>
        </p:txBody>
      </p:sp>
    </p:spTree>
    <p:extLst>
      <p:ext uri="{BB962C8B-B14F-4D97-AF65-F5344CB8AC3E}">
        <p14:creationId xmlns:p14="http://schemas.microsoft.com/office/powerpoint/2010/main" val="2757326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4</a:t>
            </a:fld>
            <a:endParaRPr lang="en-US" dirty="0"/>
          </a:p>
        </p:txBody>
      </p:sp>
    </p:spTree>
    <p:extLst>
      <p:ext uri="{BB962C8B-B14F-4D97-AF65-F5344CB8AC3E}">
        <p14:creationId xmlns:p14="http://schemas.microsoft.com/office/powerpoint/2010/main" val="3288913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5</a:t>
            </a:fld>
            <a:endParaRPr lang="en-US" dirty="0"/>
          </a:p>
        </p:txBody>
      </p:sp>
    </p:spTree>
    <p:extLst>
      <p:ext uri="{BB962C8B-B14F-4D97-AF65-F5344CB8AC3E}">
        <p14:creationId xmlns:p14="http://schemas.microsoft.com/office/powerpoint/2010/main" val="4054335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8</a:t>
            </a:fld>
            <a:endParaRPr lang="en-US" dirty="0"/>
          </a:p>
        </p:txBody>
      </p:sp>
    </p:spTree>
    <p:extLst>
      <p:ext uri="{BB962C8B-B14F-4D97-AF65-F5344CB8AC3E}">
        <p14:creationId xmlns:p14="http://schemas.microsoft.com/office/powerpoint/2010/main" val="898558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10</a:t>
            </a:fld>
            <a:endParaRPr lang="en-US" dirty="0"/>
          </a:p>
        </p:txBody>
      </p:sp>
    </p:spTree>
    <p:extLst>
      <p:ext uri="{BB962C8B-B14F-4D97-AF65-F5344CB8AC3E}">
        <p14:creationId xmlns:p14="http://schemas.microsoft.com/office/powerpoint/2010/main" val="171762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11</a:t>
            </a:fld>
            <a:endParaRPr lang="en-US" dirty="0"/>
          </a:p>
        </p:txBody>
      </p:sp>
    </p:spTree>
    <p:extLst>
      <p:ext uri="{BB962C8B-B14F-4D97-AF65-F5344CB8AC3E}">
        <p14:creationId xmlns:p14="http://schemas.microsoft.com/office/powerpoint/2010/main" val="2512959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12</a:t>
            </a:fld>
            <a:endParaRPr lang="en-US" dirty="0"/>
          </a:p>
        </p:txBody>
      </p:sp>
    </p:spTree>
    <p:extLst>
      <p:ext uri="{BB962C8B-B14F-4D97-AF65-F5344CB8AC3E}">
        <p14:creationId xmlns:p14="http://schemas.microsoft.com/office/powerpoint/2010/main" val="2512959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1858776-FFC7-4B73-A0BE-0A2425E7705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04189FF-18B1-4344-85A1-B95F04828F4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26836F-6D21-40AC-B6D5-970BA9FEF6C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latin typeface="Times New Roman" pitchFamily="18" charset="0"/>
                </a:endParaRPr>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latin typeface="Times New Roman" pitchFamily="18" charset="0"/>
                </a:endParaRPr>
              </a:p>
            </p:txBody>
          </p:sp>
        </p:grpSp>
      </p:grpSp>
      <p:sp>
        <p:nvSpPr>
          <p:cNvPr id="244747" name="Rectangle 11"/>
          <p:cNvSpPr>
            <a:spLocks noGrp="1" noChangeArrowheads="1"/>
          </p:cNvSpPr>
          <p:nvPr>
            <p:ph type="ctrTitle"/>
          </p:nvPr>
        </p:nvSpPr>
        <p:spPr>
          <a:xfrm>
            <a:off x="2057400" y="1143000"/>
            <a:ext cx="6629400" cy="2209800"/>
          </a:xfrm>
        </p:spPr>
        <p:txBody>
          <a:bodyPr/>
          <a:lstStyle>
            <a:lvl1pPr>
              <a:defRPr sz="4800"/>
            </a:lvl1pPr>
          </a:lstStyle>
          <a:p>
            <a:r>
              <a:rPr lang="en-US" smtClean="0"/>
              <a:t>Click to edit Master title style</a:t>
            </a:r>
            <a:endParaRPr lang="en-US"/>
          </a:p>
        </p:txBody>
      </p:sp>
      <p:sp>
        <p:nvSpPr>
          <p:cNvPr id="24474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smtClean="0"/>
              <a:t>Click to edit Master subtitle style</a:t>
            </a:r>
            <a:endParaRPr lang="en-US"/>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dirty="0">
              <a:solidFill>
                <a:prstClr val="black"/>
              </a:solidFill>
            </a:endParaRPr>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15" name="Rectangle 15"/>
          <p:cNvSpPr>
            <a:spLocks noGrp="1" noChangeArrowheads="1"/>
          </p:cNvSpPr>
          <p:nvPr>
            <p:ph type="sldNum" sz="quarter" idx="12"/>
          </p:nvPr>
        </p:nvSpPr>
        <p:spPr/>
        <p:txBody>
          <a:bodyPr/>
          <a:lstStyle>
            <a:lvl1pPr>
              <a:defRPr/>
            </a:lvl1pPr>
          </a:lstStyle>
          <a:p>
            <a:pPr>
              <a:defRPr/>
            </a:pPr>
            <a:fld id="{B07F9D3B-BD25-4DCF-AF32-D3854EEF4F1D}"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729769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1F8276A5-8D43-491D-83BE-00FCABAA1517}"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007175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3CDB78CB-3422-490B-B33A-0EFCD59A8AA8}"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322254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0AD20D06-D837-4474-A924-C0EEF7F63047}"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291126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8"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9" name="Rectangle 11"/>
          <p:cNvSpPr>
            <a:spLocks noGrp="1" noChangeArrowheads="1"/>
          </p:cNvSpPr>
          <p:nvPr>
            <p:ph type="sldNum" sz="quarter" idx="12"/>
          </p:nvPr>
        </p:nvSpPr>
        <p:spPr>
          <a:ln/>
        </p:spPr>
        <p:txBody>
          <a:bodyPr/>
          <a:lstStyle>
            <a:lvl1pPr>
              <a:defRPr/>
            </a:lvl1pPr>
          </a:lstStyle>
          <a:p>
            <a:pPr>
              <a:defRPr/>
            </a:pPr>
            <a:fld id="{A8C7087B-5585-4BF4-877F-DCE878DD0A5A}"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97962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4"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5" name="Rectangle 11"/>
          <p:cNvSpPr>
            <a:spLocks noGrp="1" noChangeArrowheads="1"/>
          </p:cNvSpPr>
          <p:nvPr>
            <p:ph type="sldNum" sz="quarter" idx="12"/>
          </p:nvPr>
        </p:nvSpPr>
        <p:spPr>
          <a:ln/>
        </p:spPr>
        <p:txBody>
          <a:bodyPr/>
          <a:lstStyle>
            <a:lvl1pPr>
              <a:defRPr/>
            </a:lvl1pPr>
          </a:lstStyle>
          <a:p>
            <a:pPr>
              <a:defRPr/>
            </a:pPr>
            <a:fld id="{74627A9B-B1EF-4088-9195-D95AFC8BA39B}"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571754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3"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4" name="Rectangle 11"/>
          <p:cNvSpPr>
            <a:spLocks noGrp="1" noChangeArrowheads="1"/>
          </p:cNvSpPr>
          <p:nvPr>
            <p:ph type="sldNum" sz="quarter" idx="12"/>
          </p:nvPr>
        </p:nvSpPr>
        <p:spPr>
          <a:ln/>
        </p:spPr>
        <p:txBody>
          <a:bodyPr/>
          <a:lstStyle>
            <a:lvl1pPr>
              <a:defRPr/>
            </a:lvl1pPr>
          </a:lstStyle>
          <a:p>
            <a:pPr>
              <a:defRPr/>
            </a:pPr>
            <a:fld id="{192A033E-8EDD-4339-B466-9532F96458E1}"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555695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749969FD-CB8E-48F9-A41B-0AACA2151B83}"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09365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E87DE74-A85F-476A-9325-D1A08EC2455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F1540E53-27DF-44E5-9BF4-BA90E52A7533}"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564548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59133165-E992-4DBA-A9ED-59178CD6CF3A}"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45668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F32F0DD1-7F29-40C4-B5F0-16CFC2F162E3}"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82371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AC146C4-09F4-4063-8F93-37415FBBF07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CAB32D2-24F7-472F-8177-F524451F4F1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8CF9F0A-339C-44DA-9176-9317E5A118A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11DDD4A-15D1-4B69-A417-FFE46350475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13F3BDB-9CC5-4FB3-99A2-C336C99C471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A669F0F-D523-45AB-8D66-DBDD8D3D261B}"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88335ED-9CF9-4241-8DCB-BE22B81DAF6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ECCCE6BE-E0BD-4CB7-8472-8F9AEAEF8CA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latin typeface="Times New Roman" pitchFamily="18" charset="0"/>
                </a:endParaRPr>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3721"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dirty="0">
              <a:solidFill>
                <a:prstClr val="black"/>
              </a:solidFill>
              <a:latin typeface="Times New Roman" pitchFamily="18" charset="0"/>
            </a:endParaRPr>
          </a:p>
        </p:txBody>
      </p:sp>
      <p:sp>
        <p:nvSpPr>
          <p:cNvPr id="243722"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r>
              <a:rPr lang="en-US" smtClean="0">
                <a:solidFill>
                  <a:prstClr val="black"/>
                </a:solidFill>
                <a:latin typeface="Times New Roman" pitchFamily="18" charset="0"/>
              </a:rPr>
              <a:t>Information Technology Project Management, Seventh Edition</a:t>
            </a:r>
            <a:endParaRPr lang="en-US" dirty="0">
              <a:solidFill>
                <a:prstClr val="black"/>
              </a:solidFill>
              <a:latin typeface="Times New Roman" pitchFamily="18" charset="0"/>
            </a:endParaRPr>
          </a:p>
        </p:txBody>
      </p:sp>
      <p:sp>
        <p:nvSpPr>
          <p:cNvPr id="243723"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2F11DC2A-2F4E-4F79-A3F5-88DB509F96F8}" type="slidenum">
              <a:rPr lang="en-US" smtClean="0">
                <a:solidFill>
                  <a:prstClr val="black"/>
                </a:solidFill>
                <a:latin typeface="Times New Roman" pitchFamily="18" charset="0"/>
              </a:rPr>
              <a:pPr>
                <a:defRPr/>
              </a:pPr>
              <a:t>‹#›</a:t>
            </a:fld>
            <a:endParaRPr lang="en-US" dirty="0">
              <a:solidFill>
                <a:prstClr val="black"/>
              </a:solidFill>
              <a:latin typeface="Times New Roman" pitchFamily="18" charset="0"/>
            </a:endParaRPr>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latin typeface="Times New Roman" pitchFamily="18" charset="0"/>
            </a:endParaRPr>
          </a:p>
        </p:txBody>
      </p:sp>
    </p:spTree>
    <p:extLst>
      <p:ext uri="{BB962C8B-B14F-4D97-AF65-F5344CB8AC3E}">
        <p14:creationId xmlns:p14="http://schemas.microsoft.com/office/powerpoint/2010/main" val="3351797878"/>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iming>
    <p:tnLst>
      <p:par>
        <p:cTn id="1" dur="indefinite" restart="never" nodeType="tmRoot"/>
      </p:par>
    </p:tnLst>
  </p:timing>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csb.uncw.edu/people/cummingsj/classes/MIS492/Templates/charter.docx"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mashable.com/2009/07/01/wikis-business-projects/"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www.projectconnections.com/templates/pmbok/process-grou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www.pmi.org/About-Us/Our-Professional-Awards/Project-of-the-Year-Award.aspx"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www.prince2.com/"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www.microsoft.com/project/en/gb/six-sigma.aspx" TargetMode="External"/><Relationship Id="rId5" Type="http://schemas.openxmlformats.org/officeDocument/2006/relationships/hyperlink" Target="http://www.ibm.com/software/awdtools/rup" TargetMode="External"/><Relationship Id="rId4" Type="http://schemas.openxmlformats.org/officeDocument/2006/relationships/hyperlink" Target="http://www.agilealliance.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44137" y="4191000"/>
            <a:ext cx="7772400" cy="1349375"/>
          </a:xfrm>
        </p:spPr>
        <p:txBody>
          <a:bodyPr>
            <a:noAutofit/>
          </a:bodyPr>
          <a:lstStyle/>
          <a:p>
            <a:pPr fontAlgn="auto">
              <a:spcAft>
                <a:spcPts val="0"/>
              </a:spcAft>
              <a:defRPr/>
            </a:pPr>
            <a:r>
              <a:rPr lang="en-US" sz="4000" dirty="0" smtClean="0">
                <a:effectLst>
                  <a:outerShdw blurRad="38100" dist="38100" dir="2700000" algn="tl">
                    <a:srgbClr val="FFFFFF"/>
                  </a:outerShdw>
                </a:effectLst>
                <a:latin typeface="Arial Rounded MT Bold" pitchFamily="34" charset="0"/>
              </a:rPr>
              <a:t>Process Groups: Case Study</a:t>
            </a:r>
            <a:endParaRPr sz="4000" dirty="0">
              <a:effectLst>
                <a:outerShdw blurRad="38100" dist="38100" dir="2700000" algn="tl">
                  <a:srgbClr val="FFFFFF"/>
                </a:outerShdw>
              </a:effectLst>
              <a:latin typeface="Arial Rounded MT Bold" pitchFamily="34" charset="0"/>
            </a:endParaRPr>
          </a:p>
        </p:txBody>
      </p:sp>
      <p:sp>
        <p:nvSpPr>
          <p:cNvPr id="3075" name="Rectangle 3"/>
          <p:cNvSpPr>
            <a:spLocks noChangeArrowheads="1"/>
          </p:cNvSpPr>
          <p:nvPr/>
        </p:nvSpPr>
        <p:spPr bwMode="auto">
          <a:xfrm>
            <a:off x="5943600" y="6177451"/>
            <a:ext cx="2971800" cy="674687"/>
          </a:xfrm>
          <a:prstGeom prst="rect">
            <a:avLst/>
          </a:prstGeom>
          <a:noFill/>
          <a:ln w="9525">
            <a:noFill/>
            <a:miter lim="800000"/>
            <a:headEnd/>
            <a:tailEnd/>
          </a:ln>
          <a:effectLst/>
        </p:spPr>
        <p:txBody>
          <a:bodyPr/>
          <a:lstStyle/>
          <a:p>
            <a:pPr>
              <a:defRPr/>
            </a:pPr>
            <a:r>
              <a:rPr lang="en-US" sz="1400" b="1" dirty="0">
                <a:solidFill>
                  <a:srgbClr val="676A55"/>
                </a:solidFill>
                <a:effectLst>
                  <a:outerShdw blurRad="38100" dist="38100" dir="2700000" algn="tl">
                    <a:srgbClr val="FFFFFF"/>
                  </a:outerShdw>
                </a:effectLst>
                <a:latin typeface="Arial Rounded MT Bold" pitchFamily="34" charset="0"/>
              </a:rPr>
              <a:t>Information Technology Project </a:t>
            </a:r>
            <a:r>
              <a:rPr lang="en-US" sz="1400" b="1" dirty="0" smtClean="0">
                <a:solidFill>
                  <a:srgbClr val="676A55"/>
                </a:solidFill>
                <a:effectLst>
                  <a:outerShdw blurRad="38100" dist="38100" dir="2700000" algn="tl">
                    <a:srgbClr val="FFFFFF"/>
                  </a:outerShdw>
                </a:effectLst>
                <a:latin typeface="Arial Rounded MT Bold" pitchFamily="34" charset="0"/>
              </a:rPr>
              <a:t>Management, Seventh Edition</a:t>
            </a:r>
            <a:endParaRPr lang="en-US" sz="1400" b="1" dirty="0">
              <a:solidFill>
                <a:srgbClr val="676A55"/>
              </a:solidFill>
              <a:effectLst>
                <a:outerShdw blurRad="38100" dist="38100" dir="2700000" algn="tl">
                  <a:srgbClr val="FFFFFF"/>
                </a:outerShdw>
              </a:effectLst>
              <a:latin typeface="Arial Rounded MT Bold" pitchFamily="34" charset="0"/>
            </a:endParaRPr>
          </a:p>
        </p:txBody>
      </p:sp>
      <p:sp>
        <p:nvSpPr>
          <p:cNvPr id="3" name="Rectangle 2"/>
          <p:cNvSpPr/>
          <p:nvPr/>
        </p:nvSpPr>
        <p:spPr>
          <a:xfrm>
            <a:off x="4649337" y="2091898"/>
            <a:ext cx="4267200" cy="830997"/>
          </a:xfrm>
          <a:prstGeom prst="rect">
            <a:avLst/>
          </a:prstGeom>
        </p:spPr>
        <p:txBody>
          <a:bodyPr wrap="square">
            <a:spAutoFit/>
          </a:bodyPr>
          <a:lstStyle/>
          <a:p>
            <a:r>
              <a:rPr lang="en-US" sz="4800" kern="0" dirty="0">
                <a:solidFill>
                  <a:srgbClr val="676A55"/>
                </a:solidFill>
                <a:effectLst>
                  <a:outerShdw blurRad="38100" dist="38100" dir="2700000" algn="tl">
                    <a:srgbClr val="FFFFFF"/>
                  </a:outerShdw>
                </a:effectLst>
                <a:latin typeface="Arial Rounded MT Bold" pitchFamily="34" charset="0"/>
              </a:rPr>
              <a:t>Chapter 3</a:t>
            </a:r>
            <a:r>
              <a:rPr lang="en-US" sz="4800" kern="0" dirty="0" smtClean="0">
                <a:solidFill>
                  <a:srgbClr val="676A55"/>
                </a:solidFill>
                <a:effectLst>
                  <a:outerShdw blurRad="38100" dist="38100" dir="2700000" algn="tl">
                    <a:srgbClr val="FFFFFF"/>
                  </a:outerShdw>
                </a:effectLst>
                <a:latin typeface="Arial Rounded MT Bold" pitchFamily="34" charset="0"/>
              </a:rPr>
              <a:t>	</a:t>
            </a:r>
            <a:endParaRPr lang="en-US" sz="2000" dirty="0">
              <a:solidFill>
                <a:prstClr val="black"/>
              </a:solidFill>
              <a:latin typeface="Times New Roman" pitchFamily="18" charset="0"/>
            </a:endParaRPr>
          </a:p>
        </p:txBody>
      </p:sp>
    </p:spTree>
    <p:extLst>
      <p:ext uri="{BB962C8B-B14F-4D97-AF65-F5344CB8AC3E}">
        <p14:creationId xmlns:p14="http://schemas.microsoft.com/office/powerpoint/2010/main" val="800713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762000" y="277813"/>
            <a:ext cx="8229600" cy="1143000"/>
          </a:xfrm>
        </p:spPr>
        <p:txBody>
          <a:bodyPr>
            <a:normAutofit fontScale="90000"/>
          </a:bodyPr>
          <a:lstStyle/>
          <a:p>
            <a:r>
              <a:rPr lang="en-US" dirty="0" smtClean="0"/>
              <a:t>Case Study:  JWD Consulting’s Project Management Intranet Site</a:t>
            </a:r>
          </a:p>
        </p:txBody>
      </p:sp>
      <p:sp>
        <p:nvSpPr>
          <p:cNvPr id="20485" name="Rectangle 3"/>
          <p:cNvSpPr>
            <a:spLocks noGrp="1" noChangeArrowheads="1"/>
          </p:cNvSpPr>
          <p:nvPr>
            <p:ph idx="1"/>
          </p:nvPr>
        </p:nvSpPr>
        <p:spPr>
          <a:xfrm>
            <a:off x="685800" y="1600200"/>
            <a:ext cx="8458200" cy="4572000"/>
          </a:xfrm>
        </p:spPr>
        <p:txBody>
          <a:bodyPr/>
          <a:lstStyle/>
          <a:p>
            <a:pPr>
              <a:lnSpc>
                <a:spcPct val="90000"/>
              </a:lnSpc>
            </a:pPr>
            <a:r>
              <a:rPr lang="en-US" dirty="0" smtClean="0"/>
              <a:t>Case Background</a:t>
            </a:r>
          </a:p>
          <a:p>
            <a:pPr>
              <a:lnSpc>
                <a:spcPct val="90000"/>
              </a:lnSpc>
            </a:pPr>
            <a:endParaRPr lang="en-US" dirty="0"/>
          </a:p>
          <a:p>
            <a:pPr>
              <a:lnSpc>
                <a:spcPct val="90000"/>
              </a:lnSpc>
            </a:pPr>
            <a:r>
              <a:rPr lang="en-US" dirty="0" smtClean="0"/>
              <a:t>PM, Sponsor, Stakeholders</a:t>
            </a:r>
          </a:p>
          <a:p>
            <a:pPr>
              <a:lnSpc>
                <a:spcPct val="90000"/>
              </a:lnSpc>
            </a:pPr>
            <a:endParaRPr lang="en-US" dirty="0"/>
          </a:p>
          <a:p>
            <a:pPr>
              <a:lnSpc>
                <a:spcPct val="90000"/>
              </a:lnSpc>
            </a:pPr>
            <a:r>
              <a:rPr lang="en-US" dirty="0" smtClean="0"/>
              <a:t>Project Description</a:t>
            </a:r>
            <a:endParaRPr lang="en-US" dirty="0" smtClean="0"/>
          </a:p>
        </p:txBody>
      </p:sp>
      <p:sp>
        <p:nvSpPr>
          <p:cNvPr id="5" name="Slide Number Placeholder 4"/>
          <p:cNvSpPr>
            <a:spLocks noGrp="1"/>
          </p:cNvSpPr>
          <p:nvPr>
            <p:ph type="sldNum" sz="quarter" idx="12"/>
          </p:nvPr>
        </p:nvSpPr>
        <p:spPr/>
        <p:txBody>
          <a:bodyPr/>
          <a:lstStyle/>
          <a:p>
            <a:pPr>
              <a:defRPr/>
            </a:pPr>
            <a:fld id="{D8B0014B-2FB3-4791-89BF-1F17097F3597}" type="slidenum">
              <a:rPr lang="en-US"/>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 Pre-initiation</a:t>
            </a:r>
            <a:endParaRPr lang="en-US" dirty="0"/>
          </a:p>
        </p:txBody>
      </p:sp>
      <p:sp>
        <p:nvSpPr>
          <p:cNvPr id="2" name="Content Placeholder 1"/>
          <p:cNvSpPr>
            <a:spLocks noGrp="1"/>
          </p:cNvSpPr>
          <p:nvPr>
            <p:ph idx="1"/>
          </p:nvPr>
        </p:nvSpPr>
        <p:spPr>
          <a:xfrm>
            <a:off x="533400" y="1600200"/>
            <a:ext cx="8610600" cy="4525962"/>
          </a:xfrm>
        </p:spPr>
        <p:txBody>
          <a:bodyPr/>
          <a:lstStyle/>
          <a:p>
            <a:r>
              <a:rPr lang="en-US" dirty="0" smtClean="0"/>
              <a:t>Senior managers often perform several pre-initiation tasks, including the following:</a:t>
            </a:r>
          </a:p>
          <a:p>
            <a:pPr lvl="1"/>
            <a:r>
              <a:rPr lang="en-US" sz="2000" dirty="0" smtClean="0"/>
              <a:t>Determine the scope, time, and cost constraints for the project</a:t>
            </a:r>
          </a:p>
          <a:p>
            <a:pPr lvl="1"/>
            <a:r>
              <a:rPr lang="en-US" sz="2000" dirty="0" smtClean="0"/>
              <a:t>Identify the project sponsor</a:t>
            </a:r>
          </a:p>
          <a:p>
            <a:pPr lvl="1"/>
            <a:r>
              <a:rPr lang="en-US" sz="2000" dirty="0" smtClean="0"/>
              <a:t>Select the project manager</a:t>
            </a:r>
          </a:p>
          <a:p>
            <a:pPr lvl="1"/>
            <a:r>
              <a:rPr lang="en-US" sz="2000" dirty="0" smtClean="0"/>
              <a:t>Develop a business case for a project</a:t>
            </a:r>
          </a:p>
          <a:p>
            <a:pPr lvl="1"/>
            <a:r>
              <a:rPr lang="en-US" sz="2000" dirty="0" smtClean="0"/>
              <a:t>Meet with the project manager to review the process and expectations for managing the project</a:t>
            </a:r>
          </a:p>
          <a:p>
            <a:pPr lvl="1"/>
            <a:r>
              <a:rPr lang="en-US" sz="2000" dirty="0" smtClean="0"/>
              <a:t>Determine if the project should be divided into two or more smaller projects</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JWD Pre-initiation</a:t>
            </a:r>
            <a:endParaRPr lang="en-US" dirty="0"/>
          </a:p>
        </p:txBody>
      </p:sp>
      <p:sp>
        <p:nvSpPr>
          <p:cNvPr id="2" name="Content Placeholder 1"/>
          <p:cNvSpPr>
            <a:spLocks noGrp="1"/>
          </p:cNvSpPr>
          <p:nvPr>
            <p:ph idx="1"/>
          </p:nvPr>
        </p:nvSpPr>
        <p:spPr>
          <a:xfrm>
            <a:off x="533400" y="1600200"/>
            <a:ext cx="8610600" cy="4525962"/>
          </a:xfrm>
        </p:spPr>
        <p:txBody>
          <a:bodyPr/>
          <a:lstStyle/>
          <a:p>
            <a:r>
              <a:rPr lang="en-US" dirty="0" smtClean="0"/>
              <a:t>What did JWD do for Pre-Initiation?</a:t>
            </a:r>
          </a:p>
          <a:p>
            <a:endParaRPr lang="en-US" sz="2000" dirty="0"/>
          </a:p>
          <a:p>
            <a:endParaRPr lang="en-US" sz="2000"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12</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599" y="2607820"/>
            <a:ext cx="4516455" cy="38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429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609600" y="228600"/>
            <a:ext cx="8305800" cy="944562"/>
          </a:xfrm>
        </p:spPr>
        <p:txBody>
          <a:bodyPr/>
          <a:lstStyle/>
          <a:p>
            <a:r>
              <a:rPr lang="en-US" dirty="0" smtClean="0"/>
              <a:t>Project Initiation</a:t>
            </a:r>
          </a:p>
        </p:txBody>
      </p:sp>
      <p:sp>
        <p:nvSpPr>
          <p:cNvPr id="21509" name="Rectangle 3"/>
          <p:cNvSpPr>
            <a:spLocks noGrp="1" noChangeArrowheads="1"/>
          </p:cNvSpPr>
          <p:nvPr>
            <p:ph idx="1"/>
          </p:nvPr>
        </p:nvSpPr>
        <p:spPr>
          <a:xfrm>
            <a:off x="670560" y="1600200"/>
            <a:ext cx="8458200" cy="2209800"/>
          </a:xfrm>
        </p:spPr>
        <p:txBody>
          <a:bodyPr/>
          <a:lstStyle/>
          <a:p>
            <a:pPr>
              <a:lnSpc>
                <a:spcPct val="90000"/>
              </a:lnSpc>
            </a:pPr>
            <a:r>
              <a:rPr lang="en-US" dirty="0" smtClean="0"/>
              <a:t>Initiating a project includes recognizing and starting a new project or project phase</a:t>
            </a:r>
          </a:p>
          <a:p>
            <a:pPr>
              <a:lnSpc>
                <a:spcPct val="90000"/>
              </a:lnSpc>
            </a:pPr>
            <a:endParaRPr lang="en-US" dirty="0" smtClean="0"/>
          </a:p>
        </p:txBody>
      </p:sp>
      <p:sp>
        <p:nvSpPr>
          <p:cNvPr id="5" name="Slide Number Placeholder 4"/>
          <p:cNvSpPr>
            <a:spLocks noGrp="1"/>
          </p:cNvSpPr>
          <p:nvPr>
            <p:ph type="sldNum" sz="quarter" idx="12"/>
          </p:nvPr>
        </p:nvSpPr>
        <p:spPr/>
        <p:txBody>
          <a:bodyPr/>
          <a:lstStyle/>
          <a:p>
            <a:pPr>
              <a:defRPr/>
            </a:pPr>
            <a:fld id="{5B892CF4-7F67-4153-9355-FA3ADC22F959}" type="slidenum">
              <a:rPr lang="en-US"/>
              <a:pPr>
                <a:defRPr/>
              </a:pPr>
              <a:t>13</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06" y="3263746"/>
            <a:ext cx="8262882" cy="10925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000" dirty="0" smtClean="0"/>
              <a:t>JWD Project Charters and Kick-off Meetings</a:t>
            </a:r>
            <a:endParaRPr lang="en-US" sz="4000" dirty="0"/>
          </a:p>
        </p:txBody>
      </p:sp>
      <p:sp>
        <p:nvSpPr>
          <p:cNvPr id="2" name="Content Placeholder 1"/>
          <p:cNvSpPr>
            <a:spLocks noGrp="1"/>
          </p:cNvSpPr>
          <p:nvPr>
            <p:ph idx="1"/>
          </p:nvPr>
        </p:nvSpPr>
        <p:spPr/>
        <p:txBody>
          <a:bodyPr/>
          <a:lstStyle/>
          <a:p>
            <a:r>
              <a:rPr lang="en-US" dirty="0" smtClean="0">
                <a:hlinkClick r:id="rId3"/>
              </a:rPr>
              <a:t>Charters</a:t>
            </a:r>
            <a:r>
              <a:rPr lang="en-US" dirty="0" smtClean="0"/>
              <a:t> are normally short and include key project information and stakeholder signatures</a:t>
            </a:r>
          </a:p>
          <a:p>
            <a:endParaRPr lang="en-US" dirty="0" smtClean="0"/>
          </a:p>
          <a:p>
            <a:r>
              <a:rPr lang="en-US" dirty="0" smtClean="0"/>
              <a:t>Kick-Off Meeting</a:t>
            </a:r>
          </a:p>
          <a:p>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14</a:t>
            </a:fld>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6503" y="2895600"/>
            <a:ext cx="3962400" cy="337025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smtClean="0"/>
              <a:t>JWD Stakeholder </a:t>
            </a:r>
            <a:r>
              <a:rPr lang="en-US" dirty="0" err="1" smtClean="0"/>
              <a:t>Mgmt</a:t>
            </a:r>
            <a:r>
              <a:rPr lang="en-US" dirty="0" smtClean="0"/>
              <a:t> Output: Register and Strategy</a:t>
            </a:r>
          </a:p>
        </p:txBody>
      </p:sp>
      <p:sp>
        <p:nvSpPr>
          <p:cNvPr id="5" name="Slide Number Placeholder 4"/>
          <p:cNvSpPr>
            <a:spLocks noGrp="1"/>
          </p:cNvSpPr>
          <p:nvPr>
            <p:ph type="sldNum" sz="quarter" idx="12"/>
          </p:nvPr>
        </p:nvSpPr>
        <p:spPr/>
        <p:txBody>
          <a:bodyPr/>
          <a:lstStyle/>
          <a:p>
            <a:pPr>
              <a:defRPr/>
            </a:pPr>
            <a:fld id="{AD017572-B563-452C-B50E-B941CEE2234C}" type="slidenum">
              <a:rPr lang="en-US"/>
              <a:pPr>
                <a:defRPr/>
              </a:pPr>
              <a:t>15</a:t>
            </a:fld>
            <a:endParaRPr lang="en-US" dirty="0"/>
          </a:p>
        </p:txBody>
      </p:sp>
      <p:pic>
        <p:nvPicPr>
          <p:cNvPr id="22534" name="Picture 6"/>
          <p:cNvPicPr>
            <a:picLocks noChangeAspect="1" noChangeArrowheads="1"/>
          </p:cNvPicPr>
          <p:nvPr/>
        </p:nvPicPr>
        <p:blipFill>
          <a:blip r:embed="rId3"/>
          <a:srcRect l="17500" t="32000" r="22500" b="22000"/>
          <a:stretch>
            <a:fillRect/>
          </a:stretch>
        </p:blipFill>
        <p:spPr bwMode="auto">
          <a:xfrm>
            <a:off x="812075" y="1600200"/>
            <a:ext cx="4998719" cy="2395220"/>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7094" y="4267200"/>
            <a:ext cx="5867400" cy="232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943600" y="1676400"/>
            <a:ext cx="1981200" cy="430887"/>
          </a:xfrm>
          <a:prstGeom prst="rect">
            <a:avLst/>
          </a:prstGeom>
          <a:noFill/>
        </p:spPr>
        <p:txBody>
          <a:bodyPr wrap="square" rtlCol="0">
            <a:spAutoFit/>
          </a:bodyPr>
          <a:lstStyle/>
          <a:p>
            <a:r>
              <a:rPr lang="en-US" dirty="0" smtClean="0"/>
              <a:t>Register</a:t>
            </a:r>
            <a:endParaRPr lang="en-US" dirty="0"/>
          </a:p>
        </p:txBody>
      </p:sp>
      <p:sp>
        <p:nvSpPr>
          <p:cNvPr id="7" name="TextBox 6"/>
          <p:cNvSpPr txBox="1"/>
          <p:nvPr/>
        </p:nvSpPr>
        <p:spPr>
          <a:xfrm>
            <a:off x="720903" y="5943600"/>
            <a:ext cx="1981200" cy="769441"/>
          </a:xfrm>
          <a:prstGeom prst="rect">
            <a:avLst/>
          </a:prstGeom>
          <a:noFill/>
        </p:spPr>
        <p:txBody>
          <a:bodyPr wrap="square" rtlCol="0">
            <a:spAutoFit/>
          </a:bodyPr>
          <a:lstStyle/>
          <a:p>
            <a:pPr algn="ctr"/>
            <a:r>
              <a:rPr lang="en-US" dirty="0" smtClean="0"/>
              <a:t>Management Strategy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38200" y="228600"/>
            <a:ext cx="8534400" cy="914400"/>
          </a:xfrm>
        </p:spPr>
        <p:txBody>
          <a:bodyPr/>
          <a:lstStyle/>
          <a:p>
            <a:r>
              <a:rPr lang="en-US" dirty="0" smtClean="0"/>
              <a:t>Project Planning</a:t>
            </a:r>
          </a:p>
        </p:txBody>
      </p:sp>
      <p:sp>
        <p:nvSpPr>
          <p:cNvPr id="23557" name="Rectangle 3"/>
          <p:cNvSpPr>
            <a:spLocks noGrp="1" noChangeArrowheads="1"/>
          </p:cNvSpPr>
          <p:nvPr>
            <p:ph idx="1"/>
          </p:nvPr>
        </p:nvSpPr>
        <p:spPr>
          <a:xfrm>
            <a:off x="722811" y="1752600"/>
            <a:ext cx="8458200" cy="4572000"/>
          </a:xfrm>
        </p:spPr>
        <p:txBody>
          <a:bodyPr/>
          <a:lstStyle/>
          <a:p>
            <a:pPr>
              <a:lnSpc>
                <a:spcPct val="90000"/>
              </a:lnSpc>
            </a:pPr>
            <a:r>
              <a:rPr lang="en-US" dirty="0" smtClean="0"/>
              <a:t>Primary Purpose: G</a:t>
            </a:r>
            <a:r>
              <a:rPr lang="en-US" i="1" dirty="0" smtClean="0"/>
              <a:t>uide Execution</a:t>
            </a:r>
            <a:endParaRPr lang="en-US" i="1" dirty="0" smtClean="0"/>
          </a:p>
          <a:p>
            <a:pPr lvl="1">
              <a:lnSpc>
                <a:spcPct val="90000"/>
              </a:lnSpc>
            </a:pPr>
            <a:r>
              <a:rPr lang="en-US" dirty="0" smtClean="0"/>
              <a:t>Every knowledge area includes planning information </a:t>
            </a:r>
          </a:p>
          <a:p>
            <a:pPr>
              <a:lnSpc>
                <a:spcPct val="90000"/>
              </a:lnSpc>
            </a:pPr>
            <a:endParaRPr lang="en-US" dirty="0" smtClean="0"/>
          </a:p>
          <a:p>
            <a:pPr>
              <a:lnSpc>
                <a:spcPct val="90000"/>
              </a:lnSpc>
            </a:pPr>
            <a:r>
              <a:rPr lang="en-US" dirty="0" smtClean="0"/>
              <a:t>Key outputs included in the </a:t>
            </a:r>
            <a:r>
              <a:rPr lang="en-US" b="1" dirty="0" smtClean="0"/>
              <a:t>JWD project</a:t>
            </a:r>
            <a:r>
              <a:rPr lang="en-US" dirty="0" smtClean="0"/>
              <a:t>.</a:t>
            </a:r>
          </a:p>
          <a:p>
            <a:pPr>
              <a:lnSpc>
                <a:spcPct val="90000"/>
              </a:lnSpc>
            </a:pPr>
            <a:endParaRPr lang="en-US" dirty="0"/>
          </a:p>
          <a:p>
            <a:pPr>
              <a:lnSpc>
                <a:spcPct val="90000"/>
              </a:lnSpc>
            </a:pPr>
            <a:r>
              <a:rPr lang="en-US" dirty="0" smtClean="0"/>
              <a:t>Document Location </a:t>
            </a:r>
          </a:p>
          <a:p>
            <a:pPr lvl="1">
              <a:lnSpc>
                <a:spcPct val="90000"/>
              </a:lnSpc>
            </a:pPr>
            <a:r>
              <a:rPr lang="en-US" dirty="0" smtClean="0"/>
              <a:t>PM Software</a:t>
            </a:r>
          </a:p>
          <a:p>
            <a:pPr lvl="1">
              <a:lnSpc>
                <a:spcPct val="90000"/>
              </a:lnSpc>
            </a:pPr>
            <a:r>
              <a:rPr lang="en-US" dirty="0" smtClean="0">
                <a:hlinkClick r:id="rId3"/>
              </a:rPr>
              <a:t>Wiki</a:t>
            </a:r>
            <a:endParaRPr lang="en-US" dirty="0" smtClean="0"/>
          </a:p>
          <a:p>
            <a:pPr lvl="1">
              <a:lnSpc>
                <a:spcPct val="90000"/>
              </a:lnSpc>
            </a:pPr>
            <a:endParaRPr lang="en-US" dirty="0" smtClean="0"/>
          </a:p>
        </p:txBody>
      </p:sp>
      <p:sp>
        <p:nvSpPr>
          <p:cNvPr id="5" name="Slide Number Placeholder 4"/>
          <p:cNvSpPr>
            <a:spLocks noGrp="1"/>
          </p:cNvSpPr>
          <p:nvPr>
            <p:ph type="sldNum" sz="quarter" idx="12"/>
          </p:nvPr>
        </p:nvSpPr>
        <p:spPr/>
        <p:txBody>
          <a:bodyPr/>
          <a:lstStyle/>
          <a:p>
            <a:pPr>
              <a:defRPr/>
            </a:pPr>
            <a:fld id="{476446FF-E348-496B-AE9F-4CFBB14A8659}" type="slidenum">
              <a:rPr lang="en-US"/>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3600" dirty="0" smtClean="0"/>
              <a:t>Figure 3-4. JWD Consulting Intranet Site Project Baseline Gantt Chart</a:t>
            </a:r>
          </a:p>
        </p:txBody>
      </p:sp>
      <p:sp>
        <p:nvSpPr>
          <p:cNvPr id="6" name="Slide Number Placeholder 5"/>
          <p:cNvSpPr>
            <a:spLocks noGrp="1"/>
          </p:cNvSpPr>
          <p:nvPr>
            <p:ph type="sldNum" sz="quarter" idx="12"/>
          </p:nvPr>
        </p:nvSpPr>
        <p:spPr/>
        <p:txBody>
          <a:bodyPr/>
          <a:lstStyle/>
          <a:p>
            <a:pPr>
              <a:defRPr/>
            </a:pPr>
            <a:fld id="{C796DE11-80E7-4489-BDD7-4B19D01BE34D}" type="slidenum">
              <a:rPr lang="en-US" smtClean="0"/>
              <a:pPr>
                <a:defRPr/>
              </a:pPr>
              <a:t>17</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026" y="1981200"/>
            <a:ext cx="8413974" cy="383593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842493" y="335975"/>
            <a:ext cx="8305800" cy="792162"/>
          </a:xfrm>
        </p:spPr>
        <p:txBody>
          <a:bodyPr>
            <a:normAutofit/>
          </a:bodyPr>
          <a:lstStyle/>
          <a:p>
            <a:r>
              <a:rPr lang="en-US" dirty="0" smtClean="0"/>
              <a:t>List of Prioritized Risks</a:t>
            </a:r>
          </a:p>
        </p:txBody>
      </p:sp>
      <p:sp>
        <p:nvSpPr>
          <p:cNvPr id="25602" name="Footer Placeholder 3"/>
          <p:cNvSpPr>
            <a:spLocks noGrp="1"/>
          </p:cNvSpPr>
          <p:nvPr>
            <p:ph type="ftr" sz="quarter" idx="11"/>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7A0A30AB-D70B-42B2-ADEA-06E774E5A2E9}" type="slidenum">
              <a:rPr lang="en-US"/>
              <a:pPr>
                <a:defRPr/>
              </a:pPr>
              <a:t>18</a:t>
            </a:fld>
            <a:endParaRPr lang="en-US" dirty="0"/>
          </a:p>
        </p:txBody>
      </p:sp>
      <p:pic>
        <p:nvPicPr>
          <p:cNvPr id="25605" name="Picture 7" descr="Tbl03-08"/>
          <p:cNvPicPr>
            <a:picLocks noChangeAspect="1" noChangeArrowheads="1"/>
          </p:cNvPicPr>
          <p:nvPr/>
        </p:nvPicPr>
        <p:blipFill>
          <a:blip r:embed="rId3"/>
          <a:srcRect t="5035"/>
          <a:stretch>
            <a:fillRect/>
          </a:stretch>
        </p:blipFill>
        <p:spPr bwMode="auto">
          <a:xfrm>
            <a:off x="990600" y="1752600"/>
            <a:ext cx="8052480" cy="40218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smtClean="0"/>
              <a:t>Project Executing</a:t>
            </a:r>
          </a:p>
        </p:txBody>
      </p:sp>
      <p:sp>
        <p:nvSpPr>
          <p:cNvPr id="26629" name="Rectangle 3"/>
          <p:cNvSpPr>
            <a:spLocks noGrp="1" noChangeArrowheads="1"/>
          </p:cNvSpPr>
          <p:nvPr>
            <p:ph idx="1"/>
          </p:nvPr>
        </p:nvSpPr>
        <p:spPr/>
        <p:txBody>
          <a:bodyPr/>
          <a:lstStyle/>
          <a:p>
            <a:pPr>
              <a:lnSpc>
                <a:spcPct val="80000"/>
              </a:lnSpc>
            </a:pPr>
            <a:r>
              <a:rPr lang="en-US" dirty="0" smtClean="0"/>
              <a:t>Usually takes the most time and resources</a:t>
            </a:r>
          </a:p>
        </p:txBody>
      </p:sp>
      <p:sp>
        <p:nvSpPr>
          <p:cNvPr id="26626" name="Footer Placeholder 3"/>
          <p:cNvSpPr>
            <a:spLocks noGrp="1"/>
          </p:cNvSpPr>
          <p:nvPr>
            <p:ph type="ftr" sz="quarter" idx="11"/>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E98E000D-C36D-44D8-9618-8D9141201FD0}" type="slidenum">
              <a:rPr lang="en-US"/>
              <a:pPr>
                <a:defRPr/>
              </a:pPr>
              <a:t>19</a:t>
            </a:fld>
            <a:endParaRPr lang="en-US" dirty="0"/>
          </a:p>
        </p:txBody>
      </p:sp>
      <p:pic>
        <p:nvPicPr>
          <p:cNvPr id="6" name="Picture 6"/>
          <p:cNvPicPr>
            <a:picLocks noChangeAspect="1" noChangeArrowheads="1"/>
          </p:cNvPicPr>
          <p:nvPr/>
        </p:nvPicPr>
        <p:blipFill rotWithShape="1">
          <a:blip r:embed="rId3"/>
          <a:srcRect l="23125" t="16000" r="26875" b="19597"/>
          <a:stretch/>
        </p:blipFill>
        <p:spPr bwMode="auto">
          <a:xfrm>
            <a:off x="3962400" y="2407874"/>
            <a:ext cx="4588692" cy="3694074"/>
          </a:xfrm>
          <a:prstGeom prst="rect">
            <a:avLst/>
          </a:prstGeom>
          <a:noFill/>
          <a:ln w="9525">
            <a:noFill/>
            <a:miter lim="800000"/>
            <a:headEnd/>
            <a:tailEnd/>
          </a:ln>
          <a:effectLst/>
        </p:spPr>
      </p:pic>
      <p:sp>
        <p:nvSpPr>
          <p:cNvPr id="2" name="TextBox 1"/>
          <p:cNvSpPr txBox="1"/>
          <p:nvPr/>
        </p:nvSpPr>
        <p:spPr>
          <a:xfrm>
            <a:off x="5486400" y="6070224"/>
            <a:ext cx="1981200" cy="307777"/>
          </a:xfrm>
          <a:prstGeom prst="rect">
            <a:avLst/>
          </a:prstGeom>
          <a:noFill/>
        </p:spPr>
        <p:txBody>
          <a:bodyPr wrap="square" rtlCol="0">
            <a:spAutoFit/>
          </a:bodyPr>
          <a:lstStyle/>
          <a:p>
            <a:r>
              <a:rPr lang="en-US" sz="1400" dirty="0" smtClean="0"/>
              <a:t>JWD Milestone Report</a:t>
            </a: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normAutofit fontScale="90000"/>
          </a:bodyPr>
          <a:lstStyle/>
          <a:p>
            <a:r>
              <a:rPr lang="en-US" dirty="0" smtClean="0"/>
              <a:t>Project Management Process Groups</a:t>
            </a:r>
          </a:p>
        </p:txBody>
      </p:sp>
      <p:sp>
        <p:nvSpPr>
          <p:cNvPr id="11269" name="Rectangle 3"/>
          <p:cNvSpPr>
            <a:spLocks noGrp="1" noChangeArrowheads="1"/>
          </p:cNvSpPr>
          <p:nvPr>
            <p:ph idx="1"/>
          </p:nvPr>
        </p:nvSpPr>
        <p:spPr>
          <a:xfrm>
            <a:off x="609600" y="1717675"/>
            <a:ext cx="7772400" cy="4530725"/>
          </a:xfrm>
        </p:spPr>
        <p:txBody>
          <a:bodyPr/>
          <a:lstStyle/>
          <a:p>
            <a:pPr>
              <a:lnSpc>
                <a:spcPct val="90000"/>
              </a:lnSpc>
            </a:pPr>
            <a:r>
              <a:rPr lang="en-US" dirty="0" smtClean="0"/>
              <a:t>Project management process groups include</a:t>
            </a:r>
          </a:p>
          <a:p>
            <a:pPr lvl="1">
              <a:lnSpc>
                <a:spcPct val="90000"/>
              </a:lnSpc>
            </a:pPr>
            <a:r>
              <a:rPr lang="en-US" dirty="0" smtClean="0"/>
              <a:t>initiating processes</a:t>
            </a:r>
          </a:p>
          <a:p>
            <a:pPr lvl="1">
              <a:lnSpc>
                <a:spcPct val="90000"/>
              </a:lnSpc>
            </a:pPr>
            <a:r>
              <a:rPr lang="en-US" dirty="0" smtClean="0"/>
              <a:t>planning processes</a:t>
            </a:r>
          </a:p>
          <a:p>
            <a:pPr lvl="1">
              <a:lnSpc>
                <a:spcPct val="90000"/>
              </a:lnSpc>
            </a:pPr>
            <a:r>
              <a:rPr lang="en-US" dirty="0" smtClean="0"/>
              <a:t>executing processes</a:t>
            </a:r>
          </a:p>
          <a:p>
            <a:pPr lvl="1">
              <a:lnSpc>
                <a:spcPct val="90000"/>
              </a:lnSpc>
            </a:pPr>
            <a:r>
              <a:rPr lang="en-US" dirty="0" smtClean="0"/>
              <a:t>monitoring and controlling processes</a:t>
            </a:r>
          </a:p>
          <a:p>
            <a:pPr lvl="1">
              <a:lnSpc>
                <a:spcPct val="90000"/>
              </a:lnSpc>
            </a:pPr>
            <a:r>
              <a:rPr lang="en-US" dirty="0" smtClean="0"/>
              <a:t>closing processes</a:t>
            </a:r>
          </a:p>
        </p:txBody>
      </p:sp>
      <p:sp>
        <p:nvSpPr>
          <p:cNvPr id="5" name="Slide Number Placeholder 4"/>
          <p:cNvSpPr>
            <a:spLocks noGrp="1"/>
          </p:cNvSpPr>
          <p:nvPr>
            <p:ph type="sldNum" sz="quarter" idx="12"/>
          </p:nvPr>
        </p:nvSpPr>
        <p:spPr/>
        <p:txBody>
          <a:bodyPr/>
          <a:lstStyle/>
          <a:p>
            <a:pPr>
              <a:defRPr/>
            </a:pPr>
            <a:fld id="{F8AED908-43D9-4212-A793-D8372221D34A}" type="slidenum">
              <a:rPr lang="en-US"/>
              <a:pPr>
                <a:defRPr/>
              </a:pPr>
              <a:t>2</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286250"/>
            <a:ext cx="313372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59401" y="5457825"/>
            <a:ext cx="4572000" cy="769441"/>
          </a:xfrm>
          <a:prstGeom prst="rect">
            <a:avLst/>
          </a:prstGeom>
        </p:spPr>
        <p:txBody>
          <a:bodyPr>
            <a:spAutoFit/>
          </a:bodyPr>
          <a:lstStyle/>
          <a:p>
            <a:r>
              <a:rPr lang="en-US" dirty="0">
                <a:hlinkClick r:id="rId4"/>
              </a:rPr>
              <a:t>https://www.projectconnections.com/templates/pmbok/process-group/</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normAutofit/>
          </a:bodyPr>
          <a:lstStyle/>
          <a:p>
            <a:r>
              <a:rPr lang="en-US" dirty="0" smtClean="0"/>
              <a:t>Project Monitoring and Controlling</a:t>
            </a:r>
          </a:p>
        </p:txBody>
      </p:sp>
      <p:sp>
        <p:nvSpPr>
          <p:cNvPr id="29701" name="Rectangle 3"/>
          <p:cNvSpPr>
            <a:spLocks noGrp="1" noChangeArrowheads="1"/>
          </p:cNvSpPr>
          <p:nvPr>
            <p:ph idx="1"/>
          </p:nvPr>
        </p:nvSpPr>
        <p:spPr>
          <a:xfrm>
            <a:off x="685800" y="1676400"/>
            <a:ext cx="8458200" cy="4876800"/>
          </a:xfrm>
        </p:spPr>
        <p:txBody>
          <a:bodyPr/>
          <a:lstStyle/>
          <a:p>
            <a:r>
              <a:rPr lang="en-US" dirty="0" smtClean="0"/>
              <a:t>Involves measuring progress toward project objectives, monitoring deviation from the plan, and taking correction actions</a:t>
            </a:r>
          </a:p>
        </p:txBody>
      </p:sp>
      <p:sp>
        <p:nvSpPr>
          <p:cNvPr id="29698" name="Footer Placeholder 3"/>
          <p:cNvSpPr>
            <a:spLocks noGrp="1"/>
          </p:cNvSpPr>
          <p:nvPr>
            <p:ph type="ftr" sz="quarter" idx="11"/>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C5C447AD-2CF7-4B9B-94B9-5E6680F2F27E}" type="slidenum">
              <a:rPr lang="en-US"/>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dirty="0" smtClean="0"/>
              <a:t>Project Closing</a:t>
            </a:r>
          </a:p>
        </p:txBody>
      </p:sp>
      <p:sp>
        <p:nvSpPr>
          <p:cNvPr id="30725" name="Rectangle 3"/>
          <p:cNvSpPr>
            <a:spLocks noGrp="1" noChangeArrowheads="1"/>
          </p:cNvSpPr>
          <p:nvPr>
            <p:ph idx="1"/>
          </p:nvPr>
        </p:nvSpPr>
        <p:spPr>
          <a:xfrm>
            <a:off x="650697" y="1752600"/>
            <a:ext cx="8458200" cy="5257800"/>
          </a:xfrm>
        </p:spPr>
        <p:txBody>
          <a:bodyPr/>
          <a:lstStyle/>
          <a:p>
            <a:r>
              <a:rPr lang="en-US" dirty="0" smtClean="0"/>
              <a:t>Involves gaining stakeholder and customer acceptance of the final products and services </a:t>
            </a:r>
          </a:p>
        </p:txBody>
      </p:sp>
      <p:sp>
        <p:nvSpPr>
          <p:cNvPr id="30722" name="Footer Placeholder 3"/>
          <p:cNvSpPr>
            <a:spLocks noGrp="1"/>
          </p:cNvSpPr>
          <p:nvPr>
            <p:ph type="ftr" sz="quarter" idx="11"/>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FD83BAD-2D16-456B-A291-B3EF43DFB6A9}" type="slidenum">
              <a:rPr lang="en-US"/>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762000" y="457200"/>
            <a:ext cx="8305800" cy="639762"/>
          </a:xfrm>
        </p:spPr>
        <p:txBody>
          <a:bodyPr>
            <a:normAutofit fontScale="90000"/>
          </a:bodyPr>
          <a:lstStyle/>
          <a:p>
            <a:r>
              <a:rPr lang="en-US" dirty="0" smtClean="0"/>
              <a:t>Best Practice</a:t>
            </a:r>
          </a:p>
        </p:txBody>
      </p:sp>
      <p:sp>
        <p:nvSpPr>
          <p:cNvPr id="28675" name="Content Placeholder 2"/>
          <p:cNvSpPr>
            <a:spLocks noGrp="1"/>
          </p:cNvSpPr>
          <p:nvPr>
            <p:ph idx="1"/>
          </p:nvPr>
        </p:nvSpPr>
        <p:spPr>
          <a:xfrm>
            <a:off x="685800" y="1676400"/>
            <a:ext cx="8305800" cy="4572000"/>
          </a:xfrm>
        </p:spPr>
        <p:txBody>
          <a:bodyPr/>
          <a:lstStyle/>
          <a:p>
            <a:r>
              <a:rPr lang="en-US" dirty="0" smtClean="0"/>
              <a:t>Examine </a:t>
            </a:r>
            <a:r>
              <a:rPr lang="en-US" dirty="0" smtClean="0">
                <a:hlinkClick r:id="rId3"/>
              </a:rPr>
              <a:t>PMI’s Project of the Year award</a:t>
            </a:r>
            <a:endParaRPr lang="en-US" dirty="0" smtClean="0"/>
          </a:p>
          <a:p>
            <a:r>
              <a:rPr lang="en-US" dirty="0" smtClean="0"/>
              <a:t>The Quartier international de Montreal (QIM), Montreal’s international district, was a 66-acre urban revitalization project in the heart of downtown Montreal</a:t>
            </a:r>
          </a:p>
          <a:p>
            <a:r>
              <a:rPr lang="en-US" dirty="0" smtClean="0"/>
              <a:t>This $90 million, five-year project turned a once unpopular area into a thriving section of the city with a booming real estate market and has generated $770 million in related construction</a:t>
            </a:r>
          </a:p>
        </p:txBody>
      </p:sp>
      <p:sp>
        <p:nvSpPr>
          <p:cNvPr id="28676" name="Footer Placeholder 3"/>
          <p:cNvSpPr>
            <a:spLocks noGrp="1"/>
          </p:cNvSpPr>
          <p:nvPr>
            <p:ph type="ftr" sz="quarter" idx="11"/>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9172956-5799-47CF-8894-605903D236EB}"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762000" y="457200"/>
            <a:ext cx="8305800" cy="639762"/>
          </a:xfrm>
        </p:spPr>
        <p:txBody>
          <a:bodyPr>
            <a:normAutofit fontScale="90000"/>
          </a:bodyPr>
          <a:lstStyle/>
          <a:p>
            <a:r>
              <a:rPr lang="en-US" dirty="0" smtClean="0"/>
              <a:t>Discussion</a:t>
            </a:r>
            <a:endParaRPr lang="en-US" dirty="0" smtClean="0"/>
          </a:p>
        </p:txBody>
      </p:sp>
      <p:sp>
        <p:nvSpPr>
          <p:cNvPr id="28675" name="Content Placeholder 2"/>
          <p:cNvSpPr>
            <a:spLocks noGrp="1"/>
          </p:cNvSpPr>
          <p:nvPr>
            <p:ph idx="1"/>
          </p:nvPr>
        </p:nvSpPr>
        <p:spPr>
          <a:xfrm>
            <a:off x="685800" y="1676400"/>
            <a:ext cx="8305800" cy="4572000"/>
          </a:xfrm>
        </p:spPr>
        <p:txBody>
          <a:bodyPr/>
          <a:lstStyle/>
          <a:p>
            <a:r>
              <a:rPr lang="en-US" dirty="0" smtClean="0"/>
              <a:t>What are some of the typical challenges project teams face during each of the five process groups?</a:t>
            </a:r>
          </a:p>
          <a:p>
            <a:endParaRPr lang="en-US" dirty="0"/>
          </a:p>
          <a:p>
            <a:pPr lvl="0"/>
            <a:r>
              <a:rPr lang="en-US" kern="1200" dirty="0">
                <a:latin typeface="Times New Roman" pitchFamily="18" charset="0"/>
              </a:rPr>
              <a:t>Why do organizations need to tailor project management concepts, such as those found in the PMBOK® Guide, to create their own methodologies?</a:t>
            </a:r>
          </a:p>
          <a:p>
            <a:endParaRPr lang="en-US" dirty="0" smtClean="0"/>
          </a:p>
        </p:txBody>
      </p:sp>
      <p:sp>
        <p:nvSpPr>
          <p:cNvPr id="28676" name="Footer Placeholder 3"/>
          <p:cNvSpPr>
            <a:spLocks noGrp="1"/>
          </p:cNvSpPr>
          <p:nvPr>
            <p:ph type="ftr" sz="quarter" idx="11"/>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9172956-5799-47CF-8894-605903D236EB}" type="slidenum">
              <a:rPr lang="en-US" smtClean="0"/>
              <a:pPr>
                <a:defRPr/>
              </a:pPr>
              <a:t>23</a:t>
            </a:fld>
            <a:endParaRPr lang="en-US" dirty="0"/>
          </a:p>
        </p:txBody>
      </p:sp>
    </p:spTree>
    <p:extLst>
      <p:ext uri="{BB962C8B-B14F-4D97-AF65-F5344CB8AC3E}">
        <p14:creationId xmlns:p14="http://schemas.microsoft.com/office/powerpoint/2010/main" val="391331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Percentage of Time Spent on Each Process Group</a:t>
            </a:r>
            <a:endParaRPr lang="en-US" dirty="0"/>
          </a:p>
        </p:txBody>
      </p:sp>
      <p:sp>
        <p:nvSpPr>
          <p:cNvPr id="5" name="Footer Placeholder 4"/>
          <p:cNvSpPr>
            <a:spLocks noGrp="1"/>
          </p:cNvSpPr>
          <p:nvPr>
            <p:ph type="ftr" sz="quarter" idx="11"/>
          </p:nvPr>
        </p:nvSpPr>
        <p:spPr/>
        <p:txBody>
          <a:bodyPr/>
          <a:lstStyle/>
          <a:p>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3</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7467600" cy="4456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857794" y="195264"/>
            <a:ext cx="8229600" cy="1143000"/>
          </a:xfrm>
        </p:spPr>
        <p:txBody>
          <a:bodyPr/>
          <a:lstStyle/>
          <a:p>
            <a:r>
              <a:rPr lang="en-US" dirty="0" smtClean="0"/>
              <a:t>IRS and PM Process</a:t>
            </a:r>
          </a:p>
        </p:txBody>
      </p:sp>
      <p:sp>
        <p:nvSpPr>
          <p:cNvPr id="13315" name="Content Placeholder 15"/>
          <p:cNvSpPr>
            <a:spLocks noGrp="1"/>
          </p:cNvSpPr>
          <p:nvPr>
            <p:ph idx="1"/>
          </p:nvPr>
        </p:nvSpPr>
        <p:spPr>
          <a:xfrm>
            <a:off x="629194" y="1530351"/>
            <a:ext cx="8686800" cy="4525962"/>
          </a:xfrm>
        </p:spPr>
        <p:txBody>
          <a:bodyPr/>
          <a:lstStyle/>
          <a:p>
            <a:r>
              <a:rPr lang="en-US" sz="2400" dirty="0" smtClean="0"/>
              <a:t>Philip A. Pell, PMP, commented on how the U.S. IRS needed to improve its project management process. “Pure and simple, good, methodology-centric, predictable, and repeatable project management is the SINGLE greatest factor in the success (or in this case failure) of any project… The project manager is ultimately responsible for the success or failure of the project.”*</a:t>
            </a:r>
          </a:p>
          <a:p>
            <a:endParaRPr lang="en-US" sz="2400" dirty="0" smtClean="0"/>
          </a:p>
          <a:p>
            <a:endParaRPr lang="en-US" dirty="0" smtClean="0"/>
          </a:p>
        </p:txBody>
      </p:sp>
      <p:sp>
        <p:nvSpPr>
          <p:cNvPr id="8" name="Footer Placeholder 4"/>
          <p:cNvSpPr>
            <a:spLocks noGrp="1"/>
          </p:cNvSpPr>
          <p:nvPr>
            <p:ph type="ftr" sz="quarter" idx="11"/>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
        <p:nvSpPr>
          <p:cNvPr id="13" name="Slide Number Placeholder 12"/>
          <p:cNvSpPr>
            <a:spLocks noGrp="1"/>
          </p:cNvSpPr>
          <p:nvPr>
            <p:ph type="sldNum" sz="quarter" idx="12"/>
          </p:nvPr>
        </p:nvSpPr>
        <p:spPr/>
        <p:txBody>
          <a:bodyPr/>
          <a:lstStyle/>
          <a:p>
            <a:pPr>
              <a:defRPr/>
            </a:pPr>
            <a:fld id="{4A766D53-CC03-419B-A0EC-05B67B781B3F}" type="slidenum">
              <a:rPr lang="en-US" smtClean="0"/>
              <a:pPr>
                <a:defRPr/>
              </a:pPr>
              <a:t>4</a:t>
            </a:fld>
            <a:endParaRPr lang="en-US" dirty="0"/>
          </a:p>
        </p:txBody>
      </p:sp>
      <p:sp>
        <p:nvSpPr>
          <p:cNvPr id="13318" name="Text Box 6"/>
          <p:cNvSpPr txBox="1">
            <a:spLocks noChangeArrowheads="1"/>
          </p:cNvSpPr>
          <p:nvPr/>
        </p:nvSpPr>
        <p:spPr bwMode="auto">
          <a:xfrm>
            <a:off x="609600" y="5410200"/>
            <a:ext cx="8382000" cy="646113"/>
          </a:xfrm>
          <a:prstGeom prst="rect">
            <a:avLst/>
          </a:prstGeom>
          <a:noFill/>
          <a:ln w="9525">
            <a:noFill/>
            <a:miter lim="800000"/>
            <a:headEnd/>
            <a:tailEnd/>
          </a:ln>
        </p:spPr>
        <p:txBody>
          <a:bodyPr>
            <a:spAutoFit/>
          </a:bodyPr>
          <a:lstStyle/>
          <a:p>
            <a:r>
              <a:rPr lang="en-US" sz="1800" dirty="0"/>
              <a:t>*Comments posted on CIO Magazine Web site on article “For the  IRS, There’s No EZ Fix,” (April 1, 2004).</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fontScale="90000"/>
          </a:bodyPr>
          <a:lstStyle/>
          <a:p>
            <a:r>
              <a:rPr lang="en-US" dirty="0" smtClean="0"/>
              <a:t>Process Groups &amp; Knowledge Areas</a:t>
            </a:r>
          </a:p>
        </p:txBody>
      </p:sp>
      <p:sp>
        <p:nvSpPr>
          <p:cNvPr id="15365" name="Rectangle 3"/>
          <p:cNvSpPr>
            <a:spLocks noGrp="1" noChangeArrowheads="1"/>
          </p:cNvSpPr>
          <p:nvPr>
            <p:ph idx="1"/>
          </p:nvPr>
        </p:nvSpPr>
        <p:spPr/>
        <p:txBody>
          <a:bodyPr/>
          <a:lstStyle/>
          <a:p>
            <a:r>
              <a:rPr lang="en-US" dirty="0" smtClean="0"/>
              <a:t>Process groups vs. knowledge areas</a:t>
            </a:r>
          </a:p>
          <a:p>
            <a:endParaRPr lang="en-US" dirty="0"/>
          </a:p>
          <a:p>
            <a:r>
              <a:rPr lang="en-US" dirty="0" smtClean="0"/>
              <a:t>Knowledge areas cross the various process groups including some key distinctions</a:t>
            </a:r>
          </a:p>
          <a:p>
            <a:pPr lvl="1"/>
            <a:r>
              <a:rPr lang="en-US" dirty="0" smtClean="0"/>
              <a:t>Planning Process includes all KAs</a:t>
            </a:r>
          </a:p>
          <a:p>
            <a:pPr lvl="2"/>
            <a:r>
              <a:rPr lang="en-US" dirty="0"/>
              <a:t>Emphasis on </a:t>
            </a:r>
            <a:r>
              <a:rPr lang="en-US" dirty="0" smtClean="0"/>
              <a:t>planning</a:t>
            </a:r>
          </a:p>
          <a:p>
            <a:pPr lvl="1"/>
            <a:r>
              <a:rPr lang="en-US" dirty="0" smtClean="0"/>
              <a:t>Integration Management Knowledge Areas crosses all processes</a:t>
            </a:r>
          </a:p>
          <a:p>
            <a:pPr lvl="1"/>
            <a:endParaRPr lang="en-US" dirty="0" smtClean="0"/>
          </a:p>
        </p:txBody>
      </p:sp>
      <p:sp>
        <p:nvSpPr>
          <p:cNvPr id="6" name="Footer Placeholder 4"/>
          <p:cNvSpPr>
            <a:spLocks noGrp="1"/>
          </p:cNvSpPr>
          <p:nvPr>
            <p:ph type="ftr" sz="quarter" idx="11"/>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72CF1CC0-22B0-4822-B97E-4BD2FC87C9B0}" type="slidenum">
              <a:rPr lang="en-US"/>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38200" y="228600"/>
            <a:ext cx="8610600" cy="1143000"/>
          </a:xfrm>
        </p:spPr>
        <p:txBody>
          <a:bodyPr>
            <a:normAutofit/>
          </a:bodyPr>
          <a:lstStyle/>
          <a:p>
            <a:r>
              <a:rPr lang="en-US" sz="3200" dirty="0" smtClean="0"/>
              <a:t>Project Management Process Groups and Knowledge Area </a:t>
            </a:r>
            <a:r>
              <a:rPr lang="en-US" sz="3200" dirty="0" smtClean="0"/>
              <a:t>Mapping</a:t>
            </a:r>
            <a:endParaRPr lang="en-US" sz="3200" dirty="0" smtClean="0"/>
          </a:p>
        </p:txBody>
      </p:sp>
      <p:sp>
        <p:nvSpPr>
          <p:cNvPr id="7" name="Slide Number Placeholder 6"/>
          <p:cNvSpPr>
            <a:spLocks noGrp="1"/>
          </p:cNvSpPr>
          <p:nvPr>
            <p:ph type="sldNum" sz="quarter" idx="12"/>
          </p:nvPr>
        </p:nvSpPr>
        <p:spPr/>
        <p:txBody>
          <a:bodyPr/>
          <a:lstStyle/>
          <a:p>
            <a:pPr>
              <a:defRPr/>
            </a:pPr>
            <a:fld id="{C796DE11-80E7-4489-BDD7-4B19D01BE34D}" type="slidenum">
              <a:rPr lang="en-US" smtClean="0"/>
              <a:pPr>
                <a:defRPr/>
              </a:pPr>
              <a:t>6</a:t>
            </a:fld>
            <a:endParaRPr lang="en-US" dirty="0"/>
          </a:p>
        </p:txBody>
      </p:sp>
      <p:sp>
        <p:nvSpPr>
          <p:cNvPr id="16388" name="Rectangle 8"/>
          <p:cNvSpPr>
            <a:spLocks noChangeArrowheads="1"/>
          </p:cNvSpPr>
          <p:nvPr/>
        </p:nvSpPr>
        <p:spPr bwMode="auto">
          <a:xfrm>
            <a:off x="6629400" y="3733800"/>
            <a:ext cx="533400" cy="152400"/>
          </a:xfrm>
          <a:prstGeom prst="rect">
            <a:avLst/>
          </a:prstGeom>
          <a:solidFill>
            <a:schemeClr val="bg1"/>
          </a:solidFill>
          <a:ln w="9525">
            <a:solidFill>
              <a:schemeClr val="bg1"/>
            </a:solidFill>
            <a:miter lim="800000"/>
            <a:headEnd/>
            <a:tailEnd/>
          </a:ln>
        </p:spPr>
        <p:txBody>
          <a:bodyPr wrap="none" anchor="ctr"/>
          <a:lstStyle/>
          <a:p>
            <a:endParaRPr lang="en-US" dirty="0"/>
          </a:p>
        </p:txBody>
      </p:sp>
      <p:pic>
        <p:nvPicPr>
          <p:cNvPr id="2050" name="Picture 2" descr="http://img.docstoccdn.com/thumb/orig/1869857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479" y="1355825"/>
            <a:ext cx="7767321" cy="54903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38200" y="228600"/>
            <a:ext cx="8610600" cy="1143000"/>
          </a:xfrm>
        </p:spPr>
        <p:txBody>
          <a:bodyPr>
            <a:normAutofit/>
          </a:bodyPr>
          <a:lstStyle/>
          <a:p>
            <a:r>
              <a:rPr lang="en-US" sz="3200" dirty="0" smtClean="0"/>
              <a:t>Project Management Process Groups and Knowledge Area </a:t>
            </a:r>
            <a:r>
              <a:rPr lang="en-US" sz="3200" dirty="0" smtClean="0"/>
              <a:t>Mapping</a:t>
            </a:r>
            <a:endParaRPr lang="en-US" sz="3200" dirty="0" smtClean="0"/>
          </a:p>
        </p:txBody>
      </p:sp>
      <p:sp>
        <p:nvSpPr>
          <p:cNvPr id="7" name="Slide Number Placeholder 6"/>
          <p:cNvSpPr>
            <a:spLocks noGrp="1"/>
          </p:cNvSpPr>
          <p:nvPr>
            <p:ph type="sldNum" sz="quarter" idx="12"/>
          </p:nvPr>
        </p:nvSpPr>
        <p:spPr/>
        <p:txBody>
          <a:bodyPr/>
          <a:lstStyle/>
          <a:p>
            <a:pPr>
              <a:defRPr/>
            </a:pPr>
            <a:fld id="{C796DE11-80E7-4489-BDD7-4B19D01BE34D}" type="slidenum">
              <a:rPr lang="en-US" smtClean="0"/>
              <a:pPr>
                <a:defRPr/>
              </a:pPr>
              <a:t>7</a:t>
            </a:fld>
            <a:endParaRPr lang="en-US" dirty="0"/>
          </a:p>
        </p:txBody>
      </p:sp>
      <p:sp>
        <p:nvSpPr>
          <p:cNvPr id="16388" name="Rectangle 8"/>
          <p:cNvSpPr>
            <a:spLocks noChangeArrowheads="1"/>
          </p:cNvSpPr>
          <p:nvPr/>
        </p:nvSpPr>
        <p:spPr bwMode="auto">
          <a:xfrm>
            <a:off x="6629400" y="3733800"/>
            <a:ext cx="533400" cy="152400"/>
          </a:xfrm>
          <a:prstGeom prst="rect">
            <a:avLst/>
          </a:prstGeom>
          <a:solidFill>
            <a:schemeClr val="bg1"/>
          </a:solidFill>
          <a:ln w="9525">
            <a:solidFill>
              <a:schemeClr val="bg1"/>
            </a:solidFill>
            <a:miter lim="800000"/>
            <a:headEnd/>
            <a:tailEnd/>
          </a:ln>
        </p:spPr>
        <p:txBody>
          <a:bodyPr wrap="none" anchor="ct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824" y="1828800"/>
            <a:ext cx="7540375" cy="4569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712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fontScale="90000"/>
          </a:bodyPr>
          <a:lstStyle/>
          <a:p>
            <a:r>
              <a:rPr lang="en-US" dirty="0" smtClean="0"/>
              <a:t>Developing an IT Project Management Methodology</a:t>
            </a:r>
          </a:p>
        </p:txBody>
      </p:sp>
      <p:sp>
        <p:nvSpPr>
          <p:cNvPr id="18437" name="Rectangle 3"/>
          <p:cNvSpPr>
            <a:spLocks noGrp="1" noChangeArrowheads="1"/>
          </p:cNvSpPr>
          <p:nvPr>
            <p:ph idx="1"/>
          </p:nvPr>
        </p:nvSpPr>
        <p:spPr>
          <a:xfrm>
            <a:off x="762000" y="1676400"/>
            <a:ext cx="8153400" cy="4225925"/>
          </a:xfrm>
        </p:spPr>
        <p:txBody>
          <a:bodyPr/>
          <a:lstStyle/>
          <a:p>
            <a:pPr>
              <a:lnSpc>
                <a:spcPct val="90000"/>
              </a:lnSpc>
            </a:pPr>
            <a:r>
              <a:rPr lang="en-US" dirty="0"/>
              <a:t>A </a:t>
            </a:r>
            <a:r>
              <a:rPr lang="en-US" b="1" dirty="0"/>
              <a:t>methodology</a:t>
            </a:r>
            <a:r>
              <a:rPr lang="en-US" dirty="0"/>
              <a:t> describes </a:t>
            </a:r>
            <a:r>
              <a:rPr lang="en-US" i="1" dirty="0"/>
              <a:t>how</a:t>
            </a:r>
            <a:r>
              <a:rPr lang="en-US" dirty="0"/>
              <a:t> things should be done; a </a:t>
            </a:r>
            <a:r>
              <a:rPr lang="en-US" b="1" dirty="0"/>
              <a:t>standard</a:t>
            </a:r>
            <a:r>
              <a:rPr lang="en-US" dirty="0"/>
              <a:t> describes </a:t>
            </a:r>
            <a:r>
              <a:rPr lang="en-US" i="1" dirty="0"/>
              <a:t>what</a:t>
            </a:r>
            <a:r>
              <a:rPr lang="en-US" dirty="0"/>
              <a:t> should be </a:t>
            </a:r>
            <a:r>
              <a:rPr lang="en-US" dirty="0" smtClean="0"/>
              <a:t>done</a:t>
            </a:r>
          </a:p>
          <a:p>
            <a:pPr>
              <a:lnSpc>
                <a:spcPct val="90000"/>
              </a:lnSpc>
            </a:pPr>
            <a:endParaRPr lang="en-US" dirty="0"/>
          </a:p>
          <a:p>
            <a:pPr>
              <a:lnSpc>
                <a:spcPct val="90000"/>
              </a:lnSpc>
            </a:pPr>
            <a:r>
              <a:rPr lang="en-US" dirty="0" smtClean="0"/>
              <a:t>Project </a:t>
            </a:r>
            <a:r>
              <a:rPr lang="en-US" dirty="0" err="1" smtClean="0"/>
              <a:t>mgmt</a:t>
            </a:r>
            <a:r>
              <a:rPr lang="en-US" dirty="0" smtClean="0"/>
              <a:t> methodologies:</a:t>
            </a:r>
          </a:p>
          <a:p>
            <a:pPr lvl="1">
              <a:lnSpc>
                <a:spcPct val="90000"/>
              </a:lnSpc>
            </a:pPr>
            <a:r>
              <a:rPr lang="en-US" dirty="0" smtClean="0">
                <a:hlinkClick r:id="rId3"/>
              </a:rPr>
              <a:t>PRINCE2</a:t>
            </a:r>
            <a:endParaRPr lang="en-US" dirty="0" smtClean="0"/>
          </a:p>
          <a:p>
            <a:pPr lvl="1">
              <a:lnSpc>
                <a:spcPct val="90000"/>
              </a:lnSpc>
            </a:pPr>
            <a:r>
              <a:rPr lang="en-US" dirty="0" smtClean="0">
                <a:hlinkClick r:id="rId4"/>
              </a:rPr>
              <a:t>Agile</a:t>
            </a:r>
            <a:endParaRPr lang="en-US" dirty="0" smtClean="0"/>
          </a:p>
          <a:p>
            <a:pPr lvl="1">
              <a:lnSpc>
                <a:spcPct val="90000"/>
              </a:lnSpc>
            </a:pPr>
            <a:r>
              <a:rPr lang="en-US" dirty="0" smtClean="0">
                <a:hlinkClick r:id="rId5"/>
              </a:rPr>
              <a:t>RUP</a:t>
            </a:r>
            <a:endParaRPr lang="en-US" dirty="0" smtClean="0"/>
          </a:p>
          <a:p>
            <a:pPr lvl="1">
              <a:lnSpc>
                <a:spcPct val="90000"/>
              </a:lnSpc>
            </a:pPr>
            <a:r>
              <a:rPr lang="en-US" dirty="0" smtClean="0">
                <a:hlinkClick r:id="rId6"/>
              </a:rPr>
              <a:t>Six Sigma</a:t>
            </a:r>
            <a:endParaRPr lang="en-US" dirty="0" smtClean="0"/>
          </a:p>
        </p:txBody>
      </p:sp>
      <p:sp>
        <p:nvSpPr>
          <p:cNvPr id="5" name="Slide Number Placeholder 4"/>
          <p:cNvSpPr>
            <a:spLocks noGrp="1"/>
          </p:cNvSpPr>
          <p:nvPr>
            <p:ph type="sldNum" sz="quarter" idx="12"/>
          </p:nvPr>
        </p:nvSpPr>
        <p:spPr/>
        <p:txBody>
          <a:bodyPr/>
          <a:lstStyle/>
          <a:p>
            <a:pPr>
              <a:defRPr/>
            </a:pPr>
            <a:fld id="{54BA1540-2B10-4CE1-8F3A-B02A9467FB53}" type="slidenum">
              <a:rPr lang="en-US"/>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685800" y="152400"/>
            <a:ext cx="8229600" cy="1143000"/>
          </a:xfrm>
        </p:spPr>
        <p:txBody>
          <a:bodyPr/>
          <a:lstStyle/>
          <a:p>
            <a:r>
              <a:rPr lang="en-US" dirty="0" smtClean="0"/>
              <a:t>What Went Right?</a:t>
            </a:r>
          </a:p>
        </p:txBody>
      </p:sp>
      <p:sp>
        <p:nvSpPr>
          <p:cNvPr id="8" name="Footer Placeholder 7"/>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p>
            <a:pPr>
              <a:defRPr/>
            </a:pPr>
            <a:fld id="{C796DE11-80E7-4489-BDD7-4B19D01BE34D}" type="slidenum">
              <a:rPr lang="en-US" smtClean="0"/>
              <a:pPr>
                <a:defRPr/>
              </a:pPr>
              <a:t>9</a:t>
            </a:fld>
            <a:endParaRPr lang="en-US" dirty="0"/>
          </a:p>
        </p:txBody>
      </p:sp>
      <p:sp>
        <p:nvSpPr>
          <p:cNvPr id="19459" name="Rectangle 5"/>
          <p:cNvSpPr>
            <a:spLocks noChangeArrowheads="1"/>
          </p:cNvSpPr>
          <p:nvPr/>
        </p:nvSpPr>
        <p:spPr bwMode="auto">
          <a:xfrm>
            <a:off x="685800" y="1676400"/>
            <a:ext cx="8077200" cy="3991349"/>
          </a:xfrm>
          <a:prstGeom prst="rect">
            <a:avLst/>
          </a:prstGeom>
          <a:noFill/>
          <a:ln w="9525">
            <a:noFill/>
            <a:miter lim="800000"/>
            <a:headEnd/>
            <a:tailEnd/>
          </a:ln>
        </p:spPr>
        <p:txBody>
          <a:bodyPr>
            <a:spAutoFit/>
          </a:bodyPr>
          <a:lstStyle/>
          <a:p>
            <a:pPr marL="365125" indent="-255588">
              <a:lnSpc>
                <a:spcPct val="90000"/>
              </a:lnSpc>
              <a:spcBef>
                <a:spcPts val="400"/>
              </a:spcBef>
              <a:buClr>
                <a:schemeClr val="accent1"/>
              </a:buClr>
              <a:buSzPct val="68000"/>
              <a:buFont typeface="Wingdings 3" pitchFamily="18" charset="2"/>
              <a:buChar char=""/>
            </a:pPr>
            <a:r>
              <a:rPr lang="en-US" sz="2700" dirty="0">
                <a:latin typeface="+mn-lt"/>
              </a:rPr>
              <a:t>AgênciaClick, an interactive advertising and online communications company based in São Paulo, Brazil, made PMI’s list of outstanding organizations in project management in </a:t>
            </a:r>
            <a:r>
              <a:rPr lang="en-US" sz="2700" dirty="0" smtClean="0">
                <a:latin typeface="+mn-lt"/>
              </a:rPr>
              <a:t>2007</a:t>
            </a:r>
            <a:endParaRPr lang="en-US" sz="2700" dirty="0">
              <a:latin typeface="+mn-lt"/>
            </a:endParaRPr>
          </a:p>
          <a:p>
            <a:pPr marL="365125" indent="-255588">
              <a:lnSpc>
                <a:spcPct val="90000"/>
              </a:lnSpc>
              <a:spcBef>
                <a:spcPts val="400"/>
              </a:spcBef>
              <a:buClr>
                <a:schemeClr val="accent1"/>
              </a:buClr>
              <a:buSzPct val="68000"/>
              <a:buFont typeface="Wingdings 3" pitchFamily="18" charset="2"/>
              <a:buChar char=""/>
            </a:pPr>
            <a:endParaRPr lang="en-US" sz="2700" dirty="0" smtClean="0">
              <a:latin typeface="+mn-lt"/>
            </a:endParaRPr>
          </a:p>
          <a:p>
            <a:pPr marL="365125" indent="-255588">
              <a:lnSpc>
                <a:spcPct val="90000"/>
              </a:lnSpc>
              <a:spcBef>
                <a:spcPts val="400"/>
              </a:spcBef>
              <a:buClr>
                <a:schemeClr val="accent1"/>
              </a:buClr>
              <a:buSzPct val="68000"/>
              <a:buFont typeface="Wingdings 3" pitchFamily="18" charset="2"/>
              <a:buChar char=""/>
            </a:pPr>
            <a:r>
              <a:rPr lang="en-US" sz="2700" dirty="0" smtClean="0">
                <a:latin typeface="+mn-lt"/>
              </a:rPr>
              <a:t>Since </a:t>
            </a:r>
            <a:r>
              <a:rPr lang="en-US" sz="2700" dirty="0">
                <a:latin typeface="+mn-lt"/>
              </a:rPr>
              <a:t>2002, the company saw revenues jump 132 percent, primarily due to their </a:t>
            </a:r>
            <a:r>
              <a:rPr lang="en-US" sz="2700" dirty="0" smtClean="0">
                <a:latin typeface="+mn-lt"/>
              </a:rPr>
              <a:t>five-year emphasis </a:t>
            </a:r>
            <a:r>
              <a:rPr lang="en-US" sz="2700" dirty="0">
                <a:latin typeface="+mn-lt"/>
              </a:rPr>
              <a:t>on practicing good project management across the entire </a:t>
            </a:r>
            <a:r>
              <a:rPr lang="en-US" sz="2700" dirty="0" smtClean="0">
                <a:latin typeface="+mn-lt"/>
              </a:rPr>
              <a:t>company</a:t>
            </a:r>
            <a:endParaRPr lang="en-US" sz="2700" dirty="0">
              <a:latin typeface="+mn-lt"/>
            </a:endParaRPr>
          </a:p>
          <a:p>
            <a:endParaRPr lang="en-US" sz="2800"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1">
  <a:themeElements>
    <a:clrScheme name="Custom 1">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002060"/>
      </a:hlink>
      <a:folHlink>
        <a:srgbClr val="903638"/>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3188</TotalTime>
  <Words>743</Words>
  <Application>Microsoft Office PowerPoint</Application>
  <PresentationFormat>On-screen Show (4:3)</PresentationFormat>
  <Paragraphs>141</Paragraphs>
  <Slides>23</Slides>
  <Notes>20</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Custom Design</vt:lpstr>
      <vt:lpstr>1_Theme1</vt:lpstr>
      <vt:lpstr>Process Groups: Case Study</vt:lpstr>
      <vt:lpstr>Project Management Process Groups</vt:lpstr>
      <vt:lpstr>Percentage of Time Spent on Each Process Group</vt:lpstr>
      <vt:lpstr>IRS and PM Process</vt:lpstr>
      <vt:lpstr>Process Groups &amp; Knowledge Areas</vt:lpstr>
      <vt:lpstr>Project Management Process Groups and Knowledge Area Mapping</vt:lpstr>
      <vt:lpstr>Project Management Process Groups and Knowledge Area Mapping</vt:lpstr>
      <vt:lpstr>Developing an IT Project Management Methodology</vt:lpstr>
      <vt:lpstr>What Went Right?</vt:lpstr>
      <vt:lpstr>Case Study:  JWD Consulting’s Project Management Intranet Site</vt:lpstr>
      <vt:lpstr>Project Pre-initiation</vt:lpstr>
      <vt:lpstr>JWD Pre-initiation</vt:lpstr>
      <vt:lpstr>Project Initiation</vt:lpstr>
      <vt:lpstr>JWD Project Charters and Kick-off Meetings</vt:lpstr>
      <vt:lpstr>JWD Stakeholder Mgmt Output: Register and Strategy</vt:lpstr>
      <vt:lpstr>Project Planning</vt:lpstr>
      <vt:lpstr>Figure 3-4. JWD Consulting Intranet Site Project Baseline Gantt Chart</vt:lpstr>
      <vt:lpstr>List of Prioritized Risks</vt:lpstr>
      <vt:lpstr>Project Executing</vt:lpstr>
      <vt:lpstr>Project Monitoring and Controlling</vt:lpstr>
      <vt:lpstr>Project Closing</vt:lpstr>
      <vt:lpstr>Best Practice</vt:lpstr>
      <vt:lpstr>Discussion</vt:lpstr>
    </vt:vector>
  </TitlesOfParts>
  <Company>Augsburg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Jeff Cummings</cp:lastModifiedBy>
  <cp:revision>194</cp:revision>
  <dcterms:created xsi:type="dcterms:W3CDTF">2001-07-05T23:10:12Z</dcterms:created>
  <dcterms:modified xsi:type="dcterms:W3CDTF">2013-09-09T17:31:11Z</dcterms:modified>
</cp:coreProperties>
</file>