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897" r:id="rId2"/>
  </p:sldMasterIdLst>
  <p:notesMasterIdLst>
    <p:notesMasterId r:id="rId28"/>
  </p:notesMasterIdLst>
  <p:handoutMasterIdLst>
    <p:handoutMasterId r:id="rId29"/>
  </p:handoutMasterIdLst>
  <p:sldIdLst>
    <p:sldId id="399" r:id="rId3"/>
    <p:sldId id="355" r:id="rId4"/>
    <p:sldId id="359" r:id="rId5"/>
    <p:sldId id="360" r:id="rId6"/>
    <p:sldId id="400" r:id="rId7"/>
    <p:sldId id="386" r:id="rId8"/>
    <p:sldId id="405" r:id="rId9"/>
    <p:sldId id="406" r:id="rId10"/>
    <p:sldId id="385" r:id="rId11"/>
    <p:sldId id="401" r:id="rId12"/>
    <p:sldId id="402" r:id="rId13"/>
    <p:sldId id="403" r:id="rId14"/>
    <p:sldId id="387" r:id="rId15"/>
    <p:sldId id="389" r:id="rId16"/>
    <p:sldId id="390" r:id="rId17"/>
    <p:sldId id="391" r:id="rId18"/>
    <p:sldId id="404" r:id="rId19"/>
    <p:sldId id="392" r:id="rId20"/>
    <p:sldId id="394" r:id="rId21"/>
    <p:sldId id="398" r:id="rId22"/>
    <p:sldId id="393" r:id="rId23"/>
    <p:sldId id="395" r:id="rId24"/>
    <p:sldId id="396" r:id="rId25"/>
    <p:sldId id="397" r:id="rId26"/>
    <p:sldId id="374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80288" autoAdjust="0"/>
  </p:normalViewPr>
  <p:slideViewPr>
    <p:cSldViewPr>
      <p:cViewPr varScale="1">
        <p:scale>
          <a:sx n="93" d="100"/>
          <a:sy n="93" d="100"/>
        </p:scale>
        <p:origin x="-215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542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2F6D35DD-CB0D-4F94-8381-AA6C7D808E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430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8AB6CC8-3AA5-49ED-9890-54F60A81E2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096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EC327F-7E80-4D08-B8B0-0F574A3B94B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475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Notes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58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Notes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58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Notes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58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Notes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41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80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843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081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931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369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74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Notes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266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044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589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863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192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01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19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Notes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35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Notes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56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Notes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15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Notes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15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Notes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15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AB6CC8-3AA5-49ED-9890-54F60A81E2E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Notes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58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58776-FFC7-4B73-A0BE-0A2425E770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189FF-18B1-4344-85A1-B95F04828F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6836F-6D21-40AC-B6D5-970BA9FEF6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4474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4474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F9D3B-BD25-4DCF-AF32-D3854EEF4F1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769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276A5-8D43-491D-83BE-00FCABAA151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175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B78CB-3422-490B-B33A-0EFCD59A8AA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25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20D06-D837-4474-A924-C0EEF7F6304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126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7087B-5585-4BF4-877F-DCE878DD0A5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62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27A9B-B1EF-4088-9195-D95AFC8BA39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54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A033E-8EDD-4339-B466-9532F96458E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950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969FD-CB8E-48F9-A41B-0AACA2151B8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652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7DE74-A85F-476A-9325-D1A08EC245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40E53-27DF-44E5-9BF4-BA90E52A753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5482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33165-E992-4DBA-A9ED-59178CD6CF3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8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F0DD1-7F29-40C4-B5F0-16CFC2F162E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71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146C4-09F4-4063-8F93-37415FBBF0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B32D2-24F7-472F-8177-F524451F4F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F9F0A-339C-44DA-9176-9317E5A118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1DDD4A-15D1-4B69-A417-FFE4635047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F3BDB-9CC5-4FB3-99A2-C336C99C47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69F0F-D523-45AB-8D66-DBDD8D3D26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335ED-9CF9-4241-8DCB-BE22B81DAF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CCCE6BE-E0BD-4CB7-8472-8F9AEAEF8C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372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4372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  <a:latin typeface="Times New Roman" pitchFamily="18" charset="0"/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4372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2F11DC2A-2F4E-4F79-A3F5-88DB509F96F8}" type="slidenum">
              <a:rPr lang="en-US" smtClean="0">
                <a:solidFill>
                  <a:prstClr val="black"/>
                </a:solidFill>
                <a:latin typeface="Times New Roman" pitchFamily="18" charset="0"/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79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4137" y="4191000"/>
            <a:ext cx="7772400" cy="134937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Agile Approach: </a:t>
            </a:r>
            <a:r>
              <a:rPr lang="en-US" sz="4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Case Study</a:t>
            </a:r>
            <a:endParaRPr sz="4000" dirty="0"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5943600" y="6177451"/>
            <a:ext cx="2971800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400" b="1" dirty="0">
                <a:solidFill>
                  <a:srgbClr val="676A55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Information Technology Project </a:t>
            </a:r>
            <a:r>
              <a:rPr lang="en-US" sz="1400" b="1" dirty="0" smtClean="0">
                <a:solidFill>
                  <a:srgbClr val="676A55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Management, Seventh Edition</a:t>
            </a:r>
            <a:endParaRPr lang="en-US" sz="1400" b="1" dirty="0">
              <a:solidFill>
                <a:srgbClr val="676A55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49337" y="2091898"/>
            <a:ext cx="426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kern="0" dirty="0">
                <a:solidFill>
                  <a:srgbClr val="676A55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Chapter 3</a:t>
            </a:r>
            <a:r>
              <a:rPr lang="en-US" sz="4800" kern="0" dirty="0" smtClean="0">
                <a:solidFill>
                  <a:srgbClr val="676A55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71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Traditional Approach: JWD Project Management Intranet Site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8989" y="1752600"/>
            <a:ext cx="8229600" cy="4525962"/>
          </a:xfrm>
        </p:spPr>
        <p:txBody>
          <a:bodyPr/>
          <a:lstStyle/>
          <a:p>
            <a:r>
              <a:rPr lang="en-US" sz="2400" b="1" dirty="0" smtClean="0"/>
              <a:t>Pre-Initiation</a:t>
            </a:r>
          </a:p>
          <a:p>
            <a:pPr lvl="1"/>
            <a:r>
              <a:rPr lang="en-US" sz="2000" dirty="0" smtClean="0"/>
              <a:t>Generate Business Case (includes high level estimates on scope, cost, time, etc.)</a:t>
            </a:r>
          </a:p>
          <a:p>
            <a:pPr lvl="1"/>
            <a:r>
              <a:rPr lang="en-US" sz="2000" dirty="0" smtClean="0"/>
              <a:t>Identify Sponsor and PM</a:t>
            </a:r>
          </a:p>
          <a:p>
            <a:endParaRPr lang="en-US" sz="2400" dirty="0" smtClean="0"/>
          </a:p>
          <a:p>
            <a:r>
              <a:rPr lang="en-US" sz="2400" b="1" dirty="0" smtClean="0"/>
              <a:t>Initiation</a:t>
            </a:r>
            <a:endParaRPr lang="en-US" b="1" dirty="0" smtClean="0"/>
          </a:p>
          <a:p>
            <a:pPr lvl="1"/>
            <a:r>
              <a:rPr lang="en-US" sz="2000" dirty="0" smtClean="0"/>
              <a:t>Project Charter</a:t>
            </a:r>
          </a:p>
          <a:p>
            <a:pPr lvl="1"/>
            <a:r>
              <a:rPr lang="en-US" sz="2000" dirty="0" smtClean="0"/>
              <a:t>Stakeholder Identification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D0689-3C8F-4F33-9924-B2EDADDE082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615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Traditional Approach: JWD Project Management Intranet Site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600200"/>
            <a:ext cx="8229600" cy="4525962"/>
          </a:xfrm>
        </p:spPr>
        <p:txBody>
          <a:bodyPr/>
          <a:lstStyle/>
          <a:p>
            <a:r>
              <a:rPr lang="en-US" sz="2400" b="1" dirty="0" smtClean="0"/>
              <a:t>Planning</a:t>
            </a:r>
            <a:endParaRPr lang="en-US" b="1" dirty="0" smtClean="0"/>
          </a:p>
          <a:p>
            <a:pPr lvl="1"/>
            <a:r>
              <a:rPr lang="en-US" sz="2000" dirty="0" smtClean="0"/>
              <a:t>Team Contract</a:t>
            </a:r>
          </a:p>
          <a:p>
            <a:pPr lvl="1"/>
            <a:r>
              <a:rPr lang="en-US" sz="2000" dirty="0" smtClean="0"/>
              <a:t>Scope Statement</a:t>
            </a:r>
          </a:p>
          <a:p>
            <a:pPr lvl="1"/>
            <a:r>
              <a:rPr lang="en-US" sz="2000" dirty="0" smtClean="0"/>
              <a:t>WBS</a:t>
            </a:r>
          </a:p>
          <a:p>
            <a:pPr lvl="1"/>
            <a:r>
              <a:rPr lang="en-US" sz="2000" dirty="0" smtClean="0"/>
              <a:t>Gantt chart</a:t>
            </a:r>
          </a:p>
          <a:p>
            <a:pPr lvl="1"/>
            <a:r>
              <a:rPr lang="en-US" sz="2000" dirty="0" smtClean="0"/>
              <a:t>Risks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400" b="1" dirty="0" smtClean="0"/>
              <a:t>Execution</a:t>
            </a:r>
            <a:endParaRPr lang="en-US" b="1" dirty="0" smtClean="0"/>
          </a:p>
          <a:p>
            <a:pPr lvl="1"/>
            <a:r>
              <a:rPr lang="en-US" sz="2000" dirty="0" smtClean="0"/>
              <a:t>PM acquires team then directs and manages work</a:t>
            </a:r>
          </a:p>
          <a:p>
            <a:pPr lvl="2"/>
            <a:r>
              <a:rPr lang="en-US" sz="1700" dirty="0" smtClean="0"/>
              <a:t>Milestone reporting</a:t>
            </a:r>
          </a:p>
          <a:p>
            <a:pPr lvl="1"/>
            <a:r>
              <a:rPr lang="en-US" sz="2000" dirty="0" smtClean="0"/>
              <a:t>Update progress (handle human resource issues)</a:t>
            </a:r>
          </a:p>
          <a:p>
            <a:pPr lvl="1"/>
            <a:r>
              <a:rPr lang="en-US" sz="2000" dirty="0" smtClean="0"/>
              <a:t>Manage Communications</a:t>
            </a:r>
          </a:p>
          <a:p>
            <a:pPr lvl="1"/>
            <a:r>
              <a:rPr lang="en-US" sz="2000" dirty="0" smtClean="0"/>
              <a:t>Ensure stakeholders remain engaged</a:t>
            </a:r>
          </a:p>
          <a:p>
            <a:pPr lvl="1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D0689-3C8F-4F33-9924-B2EDADDE082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222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Traditional Approach: JWD Project Management Intranet Site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600200"/>
            <a:ext cx="8229600" cy="4525962"/>
          </a:xfrm>
        </p:spPr>
        <p:txBody>
          <a:bodyPr/>
          <a:lstStyle/>
          <a:p>
            <a:r>
              <a:rPr lang="en-US" sz="2400" b="1" dirty="0" smtClean="0"/>
              <a:t>Monitor and Controlling</a:t>
            </a:r>
          </a:p>
          <a:p>
            <a:pPr lvl="1"/>
            <a:r>
              <a:rPr lang="en-US" sz="2200" dirty="0" smtClean="0"/>
              <a:t>Change Control</a:t>
            </a:r>
          </a:p>
          <a:p>
            <a:pPr lvl="1"/>
            <a:r>
              <a:rPr lang="en-US" sz="2200" dirty="0" smtClean="0"/>
              <a:t>Validate/Control Scope</a:t>
            </a:r>
          </a:p>
          <a:p>
            <a:pPr lvl="1"/>
            <a:r>
              <a:rPr lang="en-US" sz="2200" dirty="0" smtClean="0"/>
              <a:t>Scheduling (forecasts)</a:t>
            </a:r>
          </a:p>
          <a:p>
            <a:pPr lvl="1"/>
            <a:r>
              <a:rPr lang="en-US" sz="2200" dirty="0" smtClean="0"/>
              <a:t>Progress Reports</a:t>
            </a:r>
          </a:p>
          <a:p>
            <a:pPr lvl="1"/>
            <a:endParaRPr lang="en-US" sz="2200" dirty="0" smtClean="0"/>
          </a:p>
          <a:p>
            <a:r>
              <a:rPr lang="en-US" sz="2400" b="1" dirty="0" smtClean="0"/>
              <a:t>Closing</a:t>
            </a:r>
          </a:p>
          <a:p>
            <a:pPr lvl="1"/>
            <a:r>
              <a:rPr lang="en-US" sz="2200" dirty="0" smtClean="0"/>
              <a:t>Final report and presentation</a:t>
            </a:r>
          </a:p>
          <a:p>
            <a:pPr lvl="1"/>
            <a:r>
              <a:rPr lang="en-US" sz="2200" dirty="0" smtClean="0"/>
              <a:t>Client sign-off</a:t>
            </a:r>
          </a:p>
          <a:p>
            <a:pPr lvl="1"/>
            <a:r>
              <a:rPr lang="en-US" sz="2200" dirty="0" smtClean="0"/>
              <a:t>Lessons-learned</a:t>
            </a:r>
            <a:endParaRPr lang="en-US" sz="2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D0689-3C8F-4F33-9924-B2EDADDE082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693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Scrum Roles &amp; Artifacts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Scrum Roles</a:t>
            </a:r>
          </a:p>
          <a:p>
            <a:pPr lvl="1"/>
            <a:r>
              <a:rPr lang="en-US" sz="2200" dirty="0" smtClean="0"/>
              <a:t>Product owner</a:t>
            </a:r>
          </a:p>
          <a:p>
            <a:pPr lvl="1"/>
            <a:r>
              <a:rPr lang="en-US" sz="2200" dirty="0" err="1" smtClean="0"/>
              <a:t>ScrumMaster</a:t>
            </a:r>
            <a:endParaRPr lang="en-US" sz="2200" dirty="0" smtClean="0"/>
          </a:p>
          <a:p>
            <a:pPr lvl="1"/>
            <a:r>
              <a:rPr lang="en-US" sz="2200" dirty="0" smtClean="0"/>
              <a:t>Scrum </a:t>
            </a:r>
            <a:r>
              <a:rPr lang="en-US" sz="2200" dirty="0"/>
              <a:t>team or development </a:t>
            </a:r>
            <a:r>
              <a:rPr lang="en-US" sz="2200" dirty="0" smtClean="0"/>
              <a:t>team</a:t>
            </a:r>
          </a:p>
          <a:p>
            <a:pPr lvl="1"/>
            <a:endParaRPr lang="en-US" sz="2200" b="1" dirty="0"/>
          </a:p>
          <a:p>
            <a:r>
              <a:rPr lang="en-US" sz="2400" b="1" dirty="0" smtClean="0"/>
              <a:t>Artifacts</a:t>
            </a:r>
          </a:p>
          <a:p>
            <a:pPr lvl="1"/>
            <a:r>
              <a:rPr lang="en-US" sz="2200" dirty="0" smtClean="0"/>
              <a:t>Product backlog</a:t>
            </a:r>
          </a:p>
          <a:p>
            <a:pPr lvl="1"/>
            <a:r>
              <a:rPr lang="en-US" sz="2200" dirty="0" smtClean="0"/>
              <a:t>Sprint backlog</a:t>
            </a:r>
            <a:endParaRPr lang="en-US" sz="2200" dirty="0"/>
          </a:p>
          <a:p>
            <a:pPr lvl="1"/>
            <a:r>
              <a:rPr lang="en-US" sz="2200" dirty="0" err="1"/>
              <a:t>Burndown</a:t>
            </a:r>
            <a:r>
              <a:rPr lang="en-US" sz="2200" dirty="0"/>
              <a:t> </a:t>
            </a:r>
            <a:r>
              <a:rPr lang="en-US" sz="2200" dirty="0" smtClean="0"/>
              <a:t>chart</a:t>
            </a:r>
            <a:endParaRPr lang="en-US" sz="22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D0689-3C8F-4F33-9924-B2EDADDE082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88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Ceremonies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752600"/>
            <a:ext cx="8229600" cy="4525962"/>
          </a:xfrm>
        </p:spPr>
        <p:txBody>
          <a:bodyPr/>
          <a:lstStyle/>
          <a:p>
            <a:r>
              <a:rPr lang="en-US" sz="2400" dirty="0" smtClean="0"/>
              <a:t>Sprint planning session</a:t>
            </a:r>
          </a:p>
          <a:p>
            <a:r>
              <a:rPr lang="en-US" sz="2400" b="1" dirty="0" smtClean="0"/>
              <a:t>Daily Scrum</a:t>
            </a:r>
            <a:endParaRPr lang="en-US" sz="2400" dirty="0" smtClean="0"/>
          </a:p>
          <a:p>
            <a:r>
              <a:rPr lang="en-US" sz="2400" dirty="0" smtClean="0"/>
              <a:t>Sprint reviews</a:t>
            </a:r>
          </a:p>
          <a:p>
            <a:r>
              <a:rPr lang="en-US" sz="2400" dirty="0" smtClean="0"/>
              <a:t> Sprint retrospectives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D0689-3C8F-4F33-9924-B2EDADDE082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087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Scrum Framework and the Process Groups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D0689-3C8F-4F33-9924-B2EDADDE082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1525711"/>
            <a:ext cx="8970207" cy="502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50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Unique Scrum Activities by Process Group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D0689-3C8F-4F33-9924-B2EDADDE082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2600"/>
            <a:ext cx="7162800" cy="44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75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Pre-Initiation and Initiation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Pre-Initiation and Initiation major tasks</a:t>
            </a:r>
          </a:p>
          <a:p>
            <a:pPr lvl="1"/>
            <a:r>
              <a:rPr lang="en-US" dirty="0" smtClean="0"/>
              <a:t># of releases and functionality by release</a:t>
            </a:r>
          </a:p>
          <a:p>
            <a:pPr lvl="1"/>
            <a:r>
              <a:rPr lang="en-US" dirty="0" smtClean="0"/>
              <a:t>Sprints in release</a:t>
            </a:r>
          </a:p>
          <a:p>
            <a:pPr lvl="1"/>
            <a:r>
              <a:rPr lang="en-US" dirty="0" smtClean="0"/>
              <a:t>Charter</a:t>
            </a:r>
          </a:p>
          <a:p>
            <a:pPr lvl="1"/>
            <a:r>
              <a:rPr lang="en-US" dirty="0" smtClean="0"/>
              <a:t>Stakeholder Register</a:t>
            </a:r>
          </a:p>
          <a:p>
            <a:pPr lvl="1"/>
            <a:r>
              <a:rPr lang="en-US" dirty="0" smtClean="0"/>
              <a:t>Kick-off Meetings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D0689-3C8F-4F33-9924-B2EDADDE082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38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Traditional Process Groups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Differences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D0689-3C8F-4F33-9924-B2EDADDE082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722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JWD Intranet Site Project Baseline Gantt Chart Using Scrum Approach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D0689-3C8F-4F33-9924-B2EDADDE082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5" y="1752600"/>
            <a:ext cx="9109771" cy="48951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05600" y="2781810"/>
            <a:ext cx="2133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3 releases vs. </a:t>
            </a:r>
          </a:p>
          <a:p>
            <a:pPr algn="ctr"/>
            <a:r>
              <a:rPr lang="en-US" sz="2800" b="1" dirty="0" smtClean="0"/>
              <a:t>1 release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6909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Management Process Groups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17675"/>
            <a:ext cx="77724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Project management process groups include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initiating processes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planning processes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executing processes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monitoring and controlling processes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closing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AED908-43D9-4212-A793-D8372221D34A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286250"/>
            <a:ext cx="313372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52400"/>
            <a:ext cx="9296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JWD Product and Sprint Backlogs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D0689-3C8F-4F33-9924-B2EDADDE082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52600"/>
            <a:ext cx="7749540" cy="44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54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Similarities </a:t>
            </a:r>
            <a:r>
              <a:rPr lang="en-US" dirty="0"/>
              <a:t>to Traditional Process Groups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Differences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D0689-3C8F-4F33-9924-B2EDADDE082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762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and Controlling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Similarities to Traditional Process Groups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Differences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D0689-3C8F-4F33-9924-B2EDADDE082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531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3-7. </a:t>
            </a:r>
            <a:r>
              <a:rPr lang="en-US" dirty="0" err="1" smtClean="0"/>
              <a:t>Burndown</a:t>
            </a:r>
            <a:r>
              <a:rPr lang="en-US" dirty="0" smtClean="0"/>
              <a:t> Chart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D0689-3C8F-4F33-9924-B2EDADDE082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8800"/>
            <a:ext cx="7467600" cy="470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37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Similarities to Traditional Process </a:t>
            </a:r>
            <a:r>
              <a:rPr lang="en-US" dirty="0" smtClean="0"/>
              <a:t>Groups</a:t>
            </a:r>
          </a:p>
          <a:p>
            <a:endParaRPr lang="en-US" sz="2800"/>
          </a:p>
          <a:p>
            <a:endParaRPr lang="en-US" sz="2800" dirty="0" smtClean="0"/>
          </a:p>
          <a:p>
            <a:r>
              <a:rPr lang="en-US" sz="2800" dirty="0" smtClean="0"/>
              <a:t>Differences</a:t>
            </a:r>
            <a:r>
              <a:rPr lang="en-US" sz="2800" dirty="0" smtClean="0"/>
              <a:t>: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D0689-3C8F-4F33-9924-B2EDADDE082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07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382000" cy="4068762"/>
          </a:xfrm>
        </p:spPr>
        <p:txBody>
          <a:bodyPr/>
          <a:lstStyle/>
          <a:p>
            <a:r>
              <a:rPr lang="en-US" sz="2400" dirty="0" smtClean="0"/>
              <a:t>Project Management Process Groups </a:t>
            </a:r>
          </a:p>
          <a:p>
            <a:endParaRPr lang="en-US" sz="2400" dirty="0"/>
          </a:p>
          <a:p>
            <a:r>
              <a:rPr lang="en-US" sz="2400" dirty="0" smtClean="0"/>
              <a:t>Main activities of each process group mapped to knowledge areas</a:t>
            </a:r>
          </a:p>
          <a:p>
            <a:endParaRPr lang="en-US" sz="2400" dirty="0" smtClean="0"/>
          </a:p>
          <a:p>
            <a:r>
              <a:rPr lang="en-US" sz="2400" dirty="0" smtClean="0"/>
              <a:t>Information technology project management methodologies</a:t>
            </a:r>
          </a:p>
          <a:p>
            <a:endParaRPr lang="en-US" sz="2400" dirty="0" smtClean="0"/>
          </a:p>
          <a:p>
            <a:r>
              <a:rPr lang="en-US" sz="2400" dirty="0" smtClean="0"/>
              <a:t>JWD Consulting – Predictive vs. Agile</a:t>
            </a:r>
          </a:p>
          <a:p>
            <a:pPr lvl="1"/>
            <a:r>
              <a:rPr lang="en-US" sz="2000" dirty="0" smtClean="0"/>
              <a:t>Biggest Difference: providing three releases of useable software versus just one</a:t>
            </a:r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0" y="6492875"/>
            <a:ext cx="2590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151D96-BD4B-49C9-8E2C-53D6B85F0E4F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 Groups &amp; Knowledge Areas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groups vs. knowledge areas</a:t>
            </a:r>
          </a:p>
          <a:p>
            <a:endParaRPr lang="en-US" dirty="0"/>
          </a:p>
          <a:p>
            <a:r>
              <a:rPr lang="en-US" dirty="0" smtClean="0"/>
              <a:t>Knowledge areas cross the various process groups including some key distinctions</a:t>
            </a:r>
          </a:p>
          <a:p>
            <a:pPr lvl="1"/>
            <a:endParaRPr lang="en-US" dirty="0" smtClean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492875"/>
            <a:ext cx="25908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F1CC0-22B0-4822-B97E-4BD2FC87C9B0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610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Project Management Process Groups and Knowledge Area Mapping*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96DE11-80E7-4489-BDD7-4B19D01BE34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6388" name="Rectangle 8"/>
          <p:cNvSpPr>
            <a:spLocks noChangeArrowheads="1"/>
          </p:cNvSpPr>
          <p:nvPr/>
        </p:nvSpPr>
        <p:spPr bwMode="auto">
          <a:xfrm>
            <a:off x="6629400" y="3733800"/>
            <a:ext cx="5334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4" name="Picture 2" descr="http://edge.papercutpm.com/wp-content/uploads/2011/08/pmbok-matri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21983"/>
            <a:ext cx="7190998" cy="523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Issues – India and Agile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2011 study of organizations across India included the following findings:</a:t>
            </a:r>
          </a:p>
          <a:p>
            <a:pPr lvl="1"/>
            <a:r>
              <a:rPr lang="en-US" sz="2000" dirty="0" smtClean="0"/>
              <a:t>Agile Adoption Increasing</a:t>
            </a:r>
          </a:p>
          <a:p>
            <a:pPr lvl="1"/>
            <a:r>
              <a:rPr lang="en-US" sz="2000" dirty="0" smtClean="0"/>
              <a:t>Significant Cultural shift for Agile</a:t>
            </a:r>
          </a:p>
          <a:p>
            <a:pPr lvl="1"/>
            <a:r>
              <a:rPr lang="en-US" sz="2000" dirty="0" smtClean="0"/>
              <a:t>Paired Programming and Open Workspace are not popular</a:t>
            </a: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D0689-3C8F-4F33-9924-B2EDADDE082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642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Informed Decision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not a snap decision whether to use an agile approach or not, just like flying or driving somewhere on a trip</a:t>
            </a:r>
          </a:p>
          <a:p>
            <a:endParaRPr lang="en-US" dirty="0" smtClean="0"/>
          </a:p>
          <a:p>
            <a:r>
              <a:rPr lang="en-US" dirty="0" smtClean="0"/>
              <a:t>The approach has to fit the culture, project, etc. at the organization to be successful.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D0689-3C8F-4F33-9924-B2EDADDE082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79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 Network: A Philosophical Makeover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Impact of Agile PM</a:t>
            </a:r>
          </a:p>
          <a:p>
            <a:endParaRPr lang="en-US" dirty="0"/>
          </a:p>
          <a:p>
            <a:r>
              <a:rPr lang="en-US" dirty="0" smtClean="0"/>
              <a:t>Challenges of starting Agile</a:t>
            </a:r>
          </a:p>
          <a:p>
            <a:endParaRPr lang="en-US" dirty="0"/>
          </a:p>
          <a:p>
            <a:r>
              <a:rPr lang="en-US" dirty="0" smtClean="0"/>
              <a:t>Best Practice?</a:t>
            </a:r>
          </a:p>
          <a:p>
            <a:endParaRPr lang="en-US" dirty="0"/>
          </a:p>
          <a:p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D0689-3C8F-4F33-9924-B2EDADDE082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39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 Network: The Sweet Spot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Beyond Software Development</a:t>
            </a:r>
          </a:p>
          <a:p>
            <a:endParaRPr lang="en-US" dirty="0" smtClean="0"/>
          </a:p>
          <a:p>
            <a:r>
              <a:rPr lang="en-US" dirty="0" smtClean="0"/>
              <a:t>Is it the right fit</a:t>
            </a:r>
            <a:r>
              <a:rPr lang="en-US" dirty="0" smtClean="0"/>
              <a:t>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D0689-3C8F-4F33-9924-B2EDADDE082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227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Agile Approach: JWD Consulting’s Project Management Intranet Site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905000"/>
            <a:ext cx="8229600" cy="4525962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agile project team typically uses several iterations or deliveries of </a:t>
            </a:r>
            <a:r>
              <a:rPr lang="en-US" dirty="0" smtClean="0"/>
              <a:t>software instead </a:t>
            </a:r>
            <a:r>
              <a:rPr lang="en-US" dirty="0"/>
              <a:t>of waiting until the end of the project to provide one product.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AD0689-3C8F-4F33-9924-B2EDADDE082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36265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heme1">
  <a:themeElements>
    <a:clrScheme name="Custom 1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002060"/>
      </a:hlink>
      <a:folHlink>
        <a:srgbClr val="903638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3069</TotalTime>
  <Words>639</Words>
  <Application>Microsoft Office PowerPoint</Application>
  <PresentationFormat>On-screen Show (4:3)</PresentationFormat>
  <Paragraphs>194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Custom Design</vt:lpstr>
      <vt:lpstr>1_Theme1</vt:lpstr>
      <vt:lpstr>Agile Approach: Case Study</vt:lpstr>
      <vt:lpstr>Project Management Process Groups</vt:lpstr>
      <vt:lpstr>Process Groups &amp; Knowledge Areas</vt:lpstr>
      <vt:lpstr>Project Management Process Groups and Knowledge Area Mapping*</vt:lpstr>
      <vt:lpstr>Global Issues – India and Agile</vt:lpstr>
      <vt:lpstr>An Informed Decision</vt:lpstr>
      <vt:lpstr>PM Network: A Philosophical Makeover</vt:lpstr>
      <vt:lpstr>PM Network: The Sweet Spot</vt:lpstr>
      <vt:lpstr>Agile Approach: JWD Consulting’s Project Management Intranet Site</vt:lpstr>
      <vt:lpstr>Traditional Approach: JWD Project Management Intranet Site</vt:lpstr>
      <vt:lpstr>Traditional Approach: JWD Project Management Intranet Site</vt:lpstr>
      <vt:lpstr>Traditional Approach: JWD Project Management Intranet Site</vt:lpstr>
      <vt:lpstr>Scrum Roles &amp; Artifacts</vt:lpstr>
      <vt:lpstr>Scrum Ceremonies</vt:lpstr>
      <vt:lpstr>Scrum Framework and the Process Groups</vt:lpstr>
      <vt:lpstr>Unique Scrum Activities by Process Group</vt:lpstr>
      <vt:lpstr>Pre-Initiation and Initiation</vt:lpstr>
      <vt:lpstr>Planning</vt:lpstr>
      <vt:lpstr>JWD Intranet Site Project Baseline Gantt Chart Using Scrum Approach</vt:lpstr>
      <vt:lpstr>JWD Product and Sprint Backlogs</vt:lpstr>
      <vt:lpstr>Executing</vt:lpstr>
      <vt:lpstr>Monitoring and Controlling</vt:lpstr>
      <vt:lpstr>Figure 3-7. Burndown Chart</vt:lpstr>
      <vt:lpstr>Closing</vt:lpstr>
      <vt:lpstr>Chapter Summary</vt:lpstr>
    </vt:vector>
  </TitlesOfParts>
  <Company>Augsburg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  Technology</dc:creator>
  <cp:lastModifiedBy>Jeff Cummings</cp:lastModifiedBy>
  <cp:revision>196</cp:revision>
  <dcterms:created xsi:type="dcterms:W3CDTF">2001-07-05T23:10:12Z</dcterms:created>
  <dcterms:modified xsi:type="dcterms:W3CDTF">2013-09-11T17:40:03Z</dcterms:modified>
</cp:coreProperties>
</file>