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843" r:id="rId2"/>
  </p:sldMasterIdLst>
  <p:notesMasterIdLst>
    <p:notesMasterId r:id="rId48"/>
  </p:notesMasterIdLst>
  <p:handoutMasterIdLst>
    <p:handoutMasterId r:id="rId49"/>
  </p:handoutMasterIdLst>
  <p:sldIdLst>
    <p:sldId id="257" r:id="rId3"/>
    <p:sldId id="338" r:id="rId4"/>
    <p:sldId id="339" r:id="rId5"/>
    <p:sldId id="387" r:id="rId6"/>
    <p:sldId id="341" r:id="rId7"/>
    <p:sldId id="343" r:id="rId8"/>
    <p:sldId id="389" r:id="rId9"/>
    <p:sldId id="344" r:id="rId10"/>
    <p:sldId id="345" r:id="rId11"/>
    <p:sldId id="346" r:id="rId12"/>
    <p:sldId id="347" r:id="rId13"/>
    <p:sldId id="348" r:id="rId14"/>
    <p:sldId id="351" r:id="rId15"/>
    <p:sldId id="352" r:id="rId16"/>
    <p:sldId id="401" r:id="rId17"/>
    <p:sldId id="350" r:id="rId18"/>
    <p:sldId id="353" r:id="rId19"/>
    <p:sldId id="355" r:id="rId20"/>
    <p:sldId id="356" r:id="rId21"/>
    <p:sldId id="398" r:id="rId22"/>
    <p:sldId id="399" r:id="rId23"/>
    <p:sldId id="357" r:id="rId24"/>
    <p:sldId id="400" r:id="rId25"/>
    <p:sldId id="358" r:id="rId26"/>
    <p:sldId id="394" r:id="rId27"/>
    <p:sldId id="393" r:id="rId28"/>
    <p:sldId id="362" r:id="rId29"/>
    <p:sldId id="365" r:id="rId30"/>
    <p:sldId id="366" r:id="rId31"/>
    <p:sldId id="369" r:id="rId32"/>
    <p:sldId id="371" r:id="rId33"/>
    <p:sldId id="395" r:id="rId34"/>
    <p:sldId id="374" r:id="rId35"/>
    <p:sldId id="375" r:id="rId36"/>
    <p:sldId id="377" r:id="rId37"/>
    <p:sldId id="378" r:id="rId38"/>
    <p:sldId id="379" r:id="rId39"/>
    <p:sldId id="380" r:id="rId40"/>
    <p:sldId id="382" r:id="rId41"/>
    <p:sldId id="383" r:id="rId42"/>
    <p:sldId id="384" r:id="rId43"/>
    <p:sldId id="385" r:id="rId44"/>
    <p:sldId id="386" r:id="rId45"/>
    <p:sldId id="402" r:id="rId46"/>
    <p:sldId id="403" r:id="rId47"/>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07" autoAdjust="0"/>
    <p:restoredTop sz="68457" autoAdjust="0"/>
  </p:normalViewPr>
  <p:slideViewPr>
    <p:cSldViewPr>
      <p:cViewPr varScale="1">
        <p:scale>
          <a:sx n="79" d="100"/>
          <a:sy n="79" d="100"/>
        </p:scale>
        <p:origin x="-293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322"/>
    </p:cViewPr>
  </p:sorterViewPr>
  <p:notesViewPr>
    <p:cSldViewPr>
      <p:cViewPr varScale="1">
        <p:scale>
          <a:sx n="87" d="100"/>
          <a:sy n="87" d="100"/>
        </p:scale>
        <p:origin x="-1902" y="-4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28799455-E484-48D7-B4B2-27B4F840016D}" type="slidenum">
              <a:rPr lang="en-US"/>
              <a:pPr>
                <a:defRPr/>
              </a:pPr>
              <a:t>‹#›</a:t>
            </a:fld>
            <a:endParaRPr lang="en-US" dirty="0"/>
          </a:p>
        </p:txBody>
      </p:sp>
    </p:spTree>
    <p:extLst>
      <p:ext uri="{BB962C8B-B14F-4D97-AF65-F5344CB8AC3E}">
        <p14:creationId xmlns:p14="http://schemas.microsoft.com/office/powerpoint/2010/main" val="6490681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624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3184235F-ECE1-4BE8-8BAF-E29AC9805E20}" type="slidenum">
              <a:rPr lang="en-US"/>
              <a:pPr>
                <a:defRPr/>
              </a:pPr>
              <a:t>‹#›</a:t>
            </a:fld>
            <a:endParaRPr lang="en-US" dirty="0"/>
          </a:p>
        </p:txBody>
      </p:sp>
    </p:spTree>
    <p:extLst>
      <p:ext uri="{BB962C8B-B14F-4D97-AF65-F5344CB8AC3E}">
        <p14:creationId xmlns:p14="http://schemas.microsoft.com/office/powerpoint/2010/main" val="14039002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pPr eaLnBrk="1" hangingPunct="1"/>
            <a:endParaRPr lang="en-US" dirty="0" smtClean="0"/>
          </a:p>
        </p:txBody>
      </p:sp>
      <p:sp>
        <p:nvSpPr>
          <p:cNvPr id="63492" name="Slide Number Placeholder 3"/>
          <p:cNvSpPr>
            <a:spLocks noGrp="1"/>
          </p:cNvSpPr>
          <p:nvPr>
            <p:ph type="sldNum" sz="quarter" idx="5"/>
          </p:nvPr>
        </p:nvSpPr>
        <p:spPr>
          <a:noFill/>
        </p:spPr>
        <p:txBody>
          <a:bodyPr/>
          <a:lstStyle/>
          <a:p>
            <a:fld id="{597EBF9E-79B8-47AA-AB6E-92778F1771C1}" type="slidenum">
              <a:rPr lang="en-US" smtClean="0"/>
              <a:pPr/>
              <a:t>1</a:t>
            </a:fld>
            <a:endParaRPr lang="en-US" dirty="0" smtClean="0"/>
          </a:p>
        </p:txBody>
      </p:sp>
    </p:spTree>
    <p:extLst>
      <p:ext uri="{BB962C8B-B14F-4D97-AF65-F5344CB8AC3E}">
        <p14:creationId xmlns:p14="http://schemas.microsoft.com/office/powerpoint/2010/main" val="15378183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10</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28057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11</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973494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12</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998583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13</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1961618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14</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7326256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Actually</a:t>
            </a:r>
            <a:r>
              <a:rPr lang="en-US" baseline="0" dirty="0" smtClean="0"/>
              <a:t> run through this in class with students</a:t>
            </a:r>
          </a:p>
          <a:p>
            <a:endParaRPr lang="en-US" baseline="0" dirty="0" smtClean="0"/>
          </a:p>
          <a:p>
            <a:r>
              <a:rPr lang="en-US" baseline="0" dirty="0" smtClean="0"/>
              <a:t>WHAT ARE THESE BASED ON =&gt; ESTIMATES</a:t>
            </a:r>
          </a:p>
          <a:p>
            <a:endParaRPr lang="en-US" dirty="0"/>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15</a:t>
            </a:fld>
            <a:endParaRPr lang="en-US" dirty="0"/>
          </a:p>
        </p:txBody>
      </p:sp>
    </p:spTree>
    <p:extLst>
      <p:ext uri="{BB962C8B-B14F-4D97-AF65-F5344CB8AC3E}">
        <p14:creationId xmlns:p14="http://schemas.microsoft.com/office/powerpoint/2010/main" val="41016338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16</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1016338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17</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4357486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18</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7233972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19</a:t>
            </a:fld>
            <a:endParaRPr lang="en-US" dirty="0"/>
          </a:p>
        </p:txBody>
      </p:sp>
    </p:spTree>
    <p:extLst>
      <p:ext uri="{BB962C8B-B14F-4D97-AF65-F5344CB8AC3E}">
        <p14:creationId xmlns:p14="http://schemas.microsoft.com/office/powerpoint/2010/main" val="3626920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2</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507181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20</a:t>
            </a:fld>
            <a:endParaRPr lang="en-US" dirty="0"/>
          </a:p>
        </p:txBody>
      </p:sp>
    </p:spTree>
    <p:extLst>
      <p:ext uri="{BB962C8B-B14F-4D97-AF65-F5344CB8AC3E}">
        <p14:creationId xmlns:p14="http://schemas.microsoft.com/office/powerpoint/2010/main" val="6642159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21</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931242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22</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05681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23</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05681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24</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5416075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25</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7710728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26</a:t>
            </a:fld>
            <a:endParaRPr lang="en-US" dirty="0"/>
          </a:p>
        </p:txBody>
      </p:sp>
    </p:spTree>
    <p:extLst>
      <p:ext uri="{BB962C8B-B14F-4D97-AF65-F5344CB8AC3E}">
        <p14:creationId xmlns:p14="http://schemas.microsoft.com/office/powerpoint/2010/main" val="7001319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27</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0008204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28</a:t>
            </a:fld>
            <a:endParaRPr lang="en-US" dirty="0"/>
          </a:p>
        </p:txBody>
      </p:sp>
    </p:spTree>
    <p:extLst>
      <p:ext uri="{BB962C8B-B14F-4D97-AF65-F5344CB8AC3E}">
        <p14:creationId xmlns:p14="http://schemas.microsoft.com/office/powerpoint/2010/main" val="12773219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29</a:t>
            </a:fld>
            <a:endParaRPr lang="en-US" dirty="0"/>
          </a:p>
        </p:txBody>
      </p:sp>
    </p:spTree>
    <p:extLst>
      <p:ext uri="{BB962C8B-B14F-4D97-AF65-F5344CB8AC3E}">
        <p14:creationId xmlns:p14="http://schemas.microsoft.com/office/powerpoint/2010/main" val="3986209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3</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5863391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30</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6495122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31</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6887690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32</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0070516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33</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5892777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34</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6752367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35</a:t>
            </a:fld>
            <a:endParaRPr lang="en-US" dirty="0"/>
          </a:p>
        </p:txBody>
      </p:sp>
    </p:spTree>
    <p:extLst>
      <p:ext uri="{BB962C8B-B14F-4D97-AF65-F5344CB8AC3E}">
        <p14:creationId xmlns:p14="http://schemas.microsoft.com/office/powerpoint/2010/main" val="5164222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36</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165734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37</a:t>
            </a:fld>
            <a:endParaRPr lang="en-US" dirty="0"/>
          </a:p>
        </p:txBody>
      </p:sp>
    </p:spTree>
    <p:extLst>
      <p:ext uri="{BB962C8B-B14F-4D97-AF65-F5344CB8AC3E}">
        <p14:creationId xmlns:p14="http://schemas.microsoft.com/office/powerpoint/2010/main" val="23790594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38</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0367206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39</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519172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4</a:t>
            </a:fld>
            <a:endParaRPr lang="en-US" dirty="0"/>
          </a:p>
        </p:txBody>
      </p:sp>
    </p:spTree>
    <p:extLst>
      <p:ext uri="{BB962C8B-B14F-4D97-AF65-F5344CB8AC3E}">
        <p14:creationId xmlns:p14="http://schemas.microsoft.com/office/powerpoint/2010/main" val="17760338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40</a:t>
            </a:fld>
            <a:endParaRPr lang="en-US" dirty="0"/>
          </a:p>
        </p:txBody>
      </p:sp>
    </p:spTree>
    <p:extLst>
      <p:ext uri="{BB962C8B-B14F-4D97-AF65-F5344CB8AC3E}">
        <p14:creationId xmlns:p14="http://schemas.microsoft.com/office/powerpoint/2010/main" val="34673094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41</a:t>
            </a:fld>
            <a:endParaRPr lang="en-US" dirty="0"/>
          </a:p>
        </p:txBody>
      </p:sp>
    </p:spTree>
    <p:extLst>
      <p:ext uri="{BB962C8B-B14F-4D97-AF65-F5344CB8AC3E}">
        <p14:creationId xmlns:p14="http://schemas.microsoft.com/office/powerpoint/2010/main" val="40900387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42</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176597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43</a:t>
            </a:fld>
            <a:endParaRPr lang="en-US" dirty="0"/>
          </a:p>
        </p:txBody>
      </p:sp>
    </p:spTree>
    <p:extLst>
      <p:ext uri="{BB962C8B-B14F-4D97-AF65-F5344CB8AC3E}">
        <p14:creationId xmlns:p14="http://schemas.microsoft.com/office/powerpoint/2010/main" val="37887470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44</a:t>
            </a:fld>
            <a:endParaRPr lang="en-US" dirty="0"/>
          </a:p>
        </p:txBody>
      </p:sp>
    </p:spTree>
    <p:extLst>
      <p:ext uri="{BB962C8B-B14F-4D97-AF65-F5344CB8AC3E}">
        <p14:creationId xmlns:p14="http://schemas.microsoft.com/office/powerpoint/2010/main" val="14905683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45</a:t>
            </a:fld>
            <a:endParaRPr lang="en-US" dirty="0"/>
          </a:p>
        </p:txBody>
      </p:sp>
    </p:spTree>
    <p:extLst>
      <p:ext uri="{BB962C8B-B14F-4D97-AF65-F5344CB8AC3E}">
        <p14:creationId xmlns:p14="http://schemas.microsoft.com/office/powerpoint/2010/main" val="61210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5</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091211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6</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128595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7</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680947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8</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60682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9</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999467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EE5422C-A3D6-4174-9638-FCF5DC56E597}"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6247B4D-72BA-468E-AB16-795331F16CB3}"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AFD2FAD-FD06-4AA6-AC57-91F90138A9E0}"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763000" cy="5943600"/>
            <a:chOff x="0" y="0"/>
            <a:chExt cx="5520" cy="3744"/>
          </a:xfrm>
        </p:grpSpPr>
        <p:sp>
          <p:nvSpPr>
            <p:cNvPr id="5" name="Rectangle 3"/>
            <p:cNvSpPr>
              <a:spLocks noChangeArrowheads="1"/>
            </p:cNvSpPr>
            <p:nvPr/>
          </p:nvSpPr>
          <p:spPr bwMode="auto">
            <a:xfrm>
              <a:off x="0" y="0"/>
              <a:ext cx="1104" cy="30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latin typeface="Times New Roman" pitchFamily="18" charset="0"/>
              </a:endParaRPr>
            </a:p>
          </p:txBody>
        </p:sp>
        <p:grpSp>
          <p:nvGrpSpPr>
            <p:cNvPr id="6" name="Group 4"/>
            <p:cNvGrpSpPr>
              <a:grpSpLocks/>
            </p:cNvGrpSpPr>
            <p:nvPr userDrawn="1"/>
          </p:nvGrpSpPr>
          <p:grpSpPr bwMode="auto">
            <a:xfrm>
              <a:off x="0" y="2208"/>
              <a:ext cx="5520" cy="1536"/>
              <a:chOff x="0" y="2208"/>
              <a:chExt cx="5520" cy="1536"/>
            </a:xfrm>
          </p:grpSpPr>
          <p:sp>
            <p:nvSpPr>
              <p:cNvPr id="10" name="Rectangle 5"/>
              <p:cNvSpPr>
                <a:spLocks noChangeArrowheads="1"/>
              </p:cNvSpPr>
              <p:nvPr/>
            </p:nvSpPr>
            <p:spPr bwMode="ltGray">
              <a:xfrm>
                <a:off x="624" y="2208"/>
                <a:ext cx="4896" cy="153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latin typeface="Times New Roman" pitchFamily="18" charset="0"/>
                </a:endParaRPr>
              </a:p>
            </p:txBody>
          </p:sp>
          <p:sp>
            <p:nvSpPr>
              <p:cNvPr id="11" name="Rectangle 6"/>
              <p:cNvSpPr>
                <a:spLocks noChangeArrowheads="1"/>
              </p:cNvSpPr>
              <p:nvPr/>
            </p:nvSpPr>
            <p:spPr bwMode="white">
              <a:xfrm>
                <a:off x="654" y="2352"/>
                <a:ext cx="4818" cy="134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latin typeface="Times New Roman" pitchFamily="18" charset="0"/>
                </a:endParaRPr>
              </a:p>
            </p:txBody>
          </p:sp>
          <p:sp>
            <p:nvSpPr>
              <p:cNvPr id="12" name="Line 7"/>
              <p:cNvSpPr>
                <a:spLocks noChangeShapeType="1"/>
              </p:cNvSpPr>
              <p:nvPr/>
            </p:nvSpPr>
            <p:spPr bwMode="auto">
              <a:xfrm>
                <a:off x="0" y="3072"/>
                <a:ext cx="624" cy="0"/>
              </a:xfrm>
              <a:prstGeom prst="line">
                <a:avLst/>
              </a:prstGeom>
              <a:noFill/>
              <a:ln w="508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 name="Group 8"/>
            <p:cNvGrpSpPr>
              <a:grpSpLocks/>
            </p:cNvGrpSpPr>
            <p:nvPr userDrawn="1"/>
          </p:nvGrpSpPr>
          <p:grpSpPr bwMode="auto">
            <a:xfrm>
              <a:off x="400" y="336"/>
              <a:ext cx="5088" cy="192"/>
              <a:chOff x="400" y="336"/>
              <a:chExt cx="5088" cy="192"/>
            </a:xfrm>
          </p:grpSpPr>
          <p:sp>
            <p:nvSpPr>
              <p:cNvPr id="8" name="Rectangle 9"/>
              <p:cNvSpPr>
                <a:spLocks noChangeArrowheads="1"/>
              </p:cNvSpPr>
              <p:nvPr/>
            </p:nvSpPr>
            <p:spPr bwMode="auto">
              <a:xfrm>
                <a:off x="3952" y="336"/>
                <a:ext cx="1536" cy="19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latin typeface="Times New Roman" pitchFamily="18" charset="0"/>
                </a:endParaRPr>
              </a:p>
            </p:txBody>
          </p:sp>
          <p:sp>
            <p:nvSpPr>
              <p:cNvPr id="9" name="Line 10"/>
              <p:cNvSpPr>
                <a:spLocks noChangeShapeType="1"/>
              </p:cNvSpPr>
              <p:nvPr/>
            </p:nvSpPr>
            <p:spPr bwMode="auto">
              <a:xfrm>
                <a:off x="400" y="432"/>
                <a:ext cx="5088" cy="0"/>
              </a:xfrm>
              <a:prstGeom prst="line">
                <a:avLst/>
              </a:prstGeom>
              <a:noFill/>
              <a:ln w="444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244747" name="Rectangle 11"/>
          <p:cNvSpPr>
            <a:spLocks noGrp="1" noChangeArrowheads="1"/>
          </p:cNvSpPr>
          <p:nvPr>
            <p:ph type="ctrTitle"/>
          </p:nvPr>
        </p:nvSpPr>
        <p:spPr>
          <a:xfrm>
            <a:off x="2057400" y="1143000"/>
            <a:ext cx="6629400" cy="2209800"/>
          </a:xfrm>
        </p:spPr>
        <p:txBody>
          <a:bodyPr/>
          <a:lstStyle>
            <a:lvl1pPr>
              <a:defRPr sz="4800"/>
            </a:lvl1pPr>
          </a:lstStyle>
          <a:p>
            <a:r>
              <a:rPr lang="en-US" smtClean="0"/>
              <a:t>Click to edit Master title style</a:t>
            </a:r>
            <a:endParaRPr lang="en-US"/>
          </a:p>
        </p:txBody>
      </p:sp>
      <p:sp>
        <p:nvSpPr>
          <p:cNvPr id="244748" name="Rectangle 12"/>
          <p:cNvSpPr>
            <a:spLocks noGrp="1" noChangeArrowheads="1"/>
          </p:cNvSpPr>
          <p:nvPr>
            <p:ph type="subTitle" idx="1"/>
          </p:nvPr>
        </p:nvSpPr>
        <p:spPr>
          <a:xfrm>
            <a:off x="1371600" y="3962400"/>
            <a:ext cx="6858000" cy="1600200"/>
          </a:xfrm>
        </p:spPr>
        <p:txBody>
          <a:bodyPr anchor="ctr"/>
          <a:lstStyle>
            <a:lvl1pPr marL="0" indent="0" algn="ctr">
              <a:buFont typeface="Wingdings" pitchFamily="2" charset="2"/>
              <a:buNone/>
              <a:defRPr/>
            </a:lvl1pPr>
          </a:lstStyle>
          <a:p>
            <a:r>
              <a:rPr lang="en-US" smtClean="0"/>
              <a:t>Click to edit Master subtitle style</a:t>
            </a:r>
            <a:endParaRPr lang="en-US"/>
          </a:p>
        </p:txBody>
      </p:sp>
      <p:sp>
        <p:nvSpPr>
          <p:cNvPr id="13" name="Rectangle 13"/>
          <p:cNvSpPr>
            <a:spLocks noGrp="1" noChangeArrowheads="1"/>
          </p:cNvSpPr>
          <p:nvPr>
            <p:ph type="dt" sz="half" idx="10"/>
          </p:nvPr>
        </p:nvSpPr>
        <p:spPr>
          <a:xfrm>
            <a:off x="912813" y="6251575"/>
            <a:ext cx="1905000" cy="457200"/>
          </a:xfrm>
        </p:spPr>
        <p:txBody>
          <a:bodyPr/>
          <a:lstStyle>
            <a:lvl1pPr>
              <a:defRPr/>
            </a:lvl1pPr>
          </a:lstStyle>
          <a:p>
            <a:pPr>
              <a:defRPr/>
            </a:pPr>
            <a:endParaRPr lang="en-US" dirty="0"/>
          </a:p>
        </p:txBody>
      </p:sp>
      <p:sp>
        <p:nvSpPr>
          <p:cNvPr id="14" name="Rectangle 14"/>
          <p:cNvSpPr>
            <a:spLocks noGrp="1" noChangeArrowheads="1"/>
          </p:cNvSpPr>
          <p:nvPr>
            <p:ph type="ftr" sz="quarter" idx="11"/>
          </p:nvPr>
        </p:nvSpPr>
        <p:spPr>
          <a:xfrm>
            <a:off x="3354388" y="6248400"/>
            <a:ext cx="2895600" cy="457200"/>
          </a:xfrm>
        </p:spPr>
        <p:txBody>
          <a:bodyPr/>
          <a:lstStyle>
            <a:lvl1pPr>
              <a:defRPr/>
            </a:lvl1pPr>
          </a:lstStyle>
          <a:p>
            <a:pPr>
              <a:defRPr/>
            </a:pPr>
            <a:r>
              <a:rPr lang="en-US" smtClean="0"/>
              <a:t>Information Technology Project Management, Seventh Edition</a:t>
            </a:r>
            <a:endParaRPr lang="en-US" dirty="0"/>
          </a:p>
        </p:txBody>
      </p:sp>
      <p:sp>
        <p:nvSpPr>
          <p:cNvPr id="15" name="Rectangle 15"/>
          <p:cNvSpPr>
            <a:spLocks noGrp="1" noChangeArrowheads="1"/>
          </p:cNvSpPr>
          <p:nvPr>
            <p:ph type="sldNum" sz="quarter" idx="12"/>
          </p:nvPr>
        </p:nvSpPr>
        <p:spPr/>
        <p:txBody>
          <a:bodyPr/>
          <a:lstStyle>
            <a:lvl1pPr>
              <a:defRPr/>
            </a:lvl1pPr>
          </a:lstStyle>
          <a:p>
            <a:pPr>
              <a:defRPr/>
            </a:pPr>
            <a:fld id="{07854DB3-7A57-4181-880A-5215D777BBA6}" type="slidenum">
              <a:rPr lang="en-US" smtClean="0"/>
              <a:pPr>
                <a:defRPr/>
              </a:pPr>
              <a:t>‹#›</a:t>
            </a:fld>
            <a:endParaRPr lang="en-US" dirty="0"/>
          </a:p>
        </p:txBody>
      </p:sp>
    </p:spTree>
    <p:extLst>
      <p:ext uri="{BB962C8B-B14F-4D97-AF65-F5344CB8AC3E}">
        <p14:creationId xmlns:p14="http://schemas.microsoft.com/office/powerpoint/2010/main" val="1025660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r>
              <a:rPr lang="en-US" smtClean="0"/>
              <a:t>Information Technology Project Management, Seventh Edition</a:t>
            </a:r>
            <a:endParaRPr lang="en-US" dirty="0"/>
          </a:p>
        </p:txBody>
      </p:sp>
      <p:sp>
        <p:nvSpPr>
          <p:cNvPr id="6" name="Rectangle 11"/>
          <p:cNvSpPr>
            <a:spLocks noGrp="1" noChangeArrowheads="1"/>
          </p:cNvSpPr>
          <p:nvPr>
            <p:ph type="sldNum" sz="quarter" idx="12"/>
          </p:nvPr>
        </p:nvSpPr>
        <p:spPr>
          <a:ln/>
        </p:spPr>
        <p:txBody>
          <a:bodyPr/>
          <a:lstStyle>
            <a:lvl1pPr>
              <a:defRPr/>
            </a:lvl1pPr>
          </a:lstStyle>
          <a:p>
            <a:pPr>
              <a:defRPr/>
            </a:pPr>
            <a:fld id="{1953F6A9-037C-4679-A974-5A2F60203CED}" type="slidenum">
              <a:rPr lang="en-US" smtClean="0"/>
              <a:pPr>
                <a:defRPr/>
              </a:pPr>
              <a:t>‹#›</a:t>
            </a:fld>
            <a:endParaRPr lang="en-US" dirty="0"/>
          </a:p>
        </p:txBody>
      </p:sp>
      <p:sp>
        <p:nvSpPr>
          <p:cNvPr id="7" name="TextBox 6"/>
          <p:cNvSpPr txBox="1"/>
          <p:nvPr userDrawn="1"/>
        </p:nvSpPr>
        <p:spPr>
          <a:xfrm>
            <a:off x="4876800" y="6581001"/>
            <a:ext cx="1223412" cy="276999"/>
          </a:xfrm>
          <a:prstGeom prst="rect">
            <a:avLst/>
          </a:prstGeom>
          <a:noFill/>
        </p:spPr>
        <p:txBody>
          <a:bodyPr wrap="none" rtlCol="0">
            <a:spAutoFit/>
          </a:bodyPr>
          <a:lstStyle/>
          <a:p>
            <a:r>
              <a:rPr lang="en-US" sz="1200" dirty="0" smtClean="0"/>
              <a:t>Copyright 2014</a:t>
            </a:r>
            <a:endParaRPr lang="en-US" sz="1200" dirty="0"/>
          </a:p>
        </p:txBody>
      </p:sp>
    </p:spTree>
    <p:extLst>
      <p:ext uri="{BB962C8B-B14F-4D97-AF65-F5344CB8AC3E}">
        <p14:creationId xmlns:p14="http://schemas.microsoft.com/office/powerpoint/2010/main" val="10000354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dt" sz="half" idx="10"/>
          </p:nvPr>
        </p:nvSpPr>
        <p:spPr>
          <a:ln/>
        </p:spPr>
        <p:txBody>
          <a:bodyPr/>
          <a:lstStyle>
            <a:lvl1pPr>
              <a:defRPr/>
            </a:lvl1pPr>
          </a:lstStyle>
          <a:p>
            <a:pPr>
              <a:defRPr/>
            </a:pPr>
            <a:endParaRPr lang="en-US" dirty="0"/>
          </a:p>
        </p:txBody>
      </p:sp>
      <p:sp>
        <p:nvSpPr>
          <p:cNvPr id="5" name="Rectangle 10"/>
          <p:cNvSpPr>
            <a:spLocks noGrp="1" noChangeArrowheads="1"/>
          </p:cNvSpPr>
          <p:nvPr>
            <p:ph type="ftr" sz="quarter" idx="11"/>
          </p:nvPr>
        </p:nvSpPr>
        <p:spPr>
          <a:ln/>
        </p:spPr>
        <p:txBody>
          <a:bodyPr/>
          <a:lstStyle>
            <a:lvl1pPr>
              <a:defRPr/>
            </a:lvl1pPr>
          </a:lstStyle>
          <a:p>
            <a:pPr>
              <a:defRPr/>
            </a:pPr>
            <a:r>
              <a:rPr lang="en-US" smtClean="0"/>
              <a:t>Information Technology Project Management, Seventh Edition</a:t>
            </a:r>
            <a:endParaRPr lang="en-US" dirty="0"/>
          </a:p>
        </p:txBody>
      </p:sp>
      <p:sp>
        <p:nvSpPr>
          <p:cNvPr id="6" name="Rectangle 11"/>
          <p:cNvSpPr>
            <a:spLocks noGrp="1" noChangeArrowheads="1"/>
          </p:cNvSpPr>
          <p:nvPr>
            <p:ph type="sldNum" sz="quarter" idx="12"/>
          </p:nvPr>
        </p:nvSpPr>
        <p:spPr>
          <a:ln/>
        </p:spPr>
        <p:txBody>
          <a:bodyPr/>
          <a:lstStyle>
            <a:lvl1pPr>
              <a:defRPr/>
            </a:lvl1pPr>
          </a:lstStyle>
          <a:p>
            <a:pPr>
              <a:defRPr/>
            </a:pPr>
            <a:fld id="{27673681-C82D-4D99-8948-365C75EB26F8}" type="slidenum">
              <a:rPr lang="en-US" smtClean="0"/>
              <a:pPr>
                <a:defRPr/>
              </a:pPr>
              <a:t>‹#›</a:t>
            </a:fld>
            <a:endParaRPr lang="en-US" dirty="0"/>
          </a:p>
        </p:txBody>
      </p:sp>
    </p:spTree>
    <p:extLst>
      <p:ext uri="{BB962C8B-B14F-4D97-AF65-F5344CB8AC3E}">
        <p14:creationId xmlns:p14="http://schemas.microsoft.com/office/powerpoint/2010/main" val="12257502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dt" sz="half" idx="10"/>
          </p:nvPr>
        </p:nvSpPr>
        <p:spPr>
          <a:ln/>
        </p:spPr>
        <p:txBody>
          <a:bodyPr/>
          <a:lstStyle>
            <a:lvl1pPr>
              <a:defRPr/>
            </a:lvl1pPr>
          </a:lstStyle>
          <a:p>
            <a:pPr>
              <a:defRPr/>
            </a:pPr>
            <a:endParaRPr lang="en-US" dirty="0"/>
          </a:p>
        </p:txBody>
      </p:sp>
      <p:sp>
        <p:nvSpPr>
          <p:cNvPr id="6" name="Rectangle 10"/>
          <p:cNvSpPr>
            <a:spLocks noGrp="1" noChangeArrowheads="1"/>
          </p:cNvSpPr>
          <p:nvPr>
            <p:ph type="ftr" sz="quarter" idx="11"/>
          </p:nvPr>
        </p:nvSpPr>
        <p:spPr>
          <a:ln/>
        </p:spPr>
        <p:txBody>
          <a:bodyPr/>
          <a:lstStyle>
            <a:lvl1pPr>
              <a:defRPr/>
            </a:lvl1pPr>
          </a:lstStyle>
          <a:p>
            <a:pPr>
              <a:defRPr/>
            </a:pPr>
            <a:r>
              <a:rPr lang="en-US" smtClean="0"/>
              <a:t>Information Technology Project Management, Seventh Edition</a:t>
            </a:r>
            <a:endParaRPr lang="en-US" dirty="0"/>
          </a:p>
        </p:txBody>
      </p:sp>
      <p:sp>
        <p:nvSpPr>
          <p:cNvPr id="7" name="Rectangle 11"/>
          <p:cNvSpPr>
            <a:spLocks noGrp="1" noChangeArrowheads="1"/>
          </p:cNvSpPr>
          <p:nvPr>
            <p:ph type="sldNum" sz="quarter" idx="12"/>
          </p:nvPr>
        </p:nvSpPr>
        <p:spPr>
          <a:ln/>
        </p:spPr>
        <p:txBody>
          <a:bodyPr/>
          <a:lstStyle>
            <a:lvl1pPr>
              <a:defRPr/>
            </a:lvl1pPr>
          </a:lstStyle>
          <a:p>
            <a:pPr>
              <a:defRPr/>
            </a:pPr>
            <a:fld id="{DA50FAF7-8C0D-4DDF-A379-F4FDC17B23A3}" type="slidenum">
              <a:rPr lang="en-US" smtClean="0"/>
              <a:pPr>
                <a:defRPr/>
              </a:pPr>
              <a:t>‹#›</a:t>
            </a:fld>
            <a:endParaRPr lang="en-US" dirty="0"/>
          </a:p>
        </p:txBody>
      </p:sp>
    </p:spTree>
    <p:extLst>
      <p:ext uri="{BB962C8B-B14F-4D97-AF65-F5344CB8AC3E}">
        <p14:creationId xmlns:p14="http://schemas.microsoft.com/office/powerpoint/2010/main" val="41463259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9"/>
          <p:cNvSpPr>
            <a:spLocks noGrp="1" noChangeArrowheads="1"/>
          </p:cNvSpPr>
          <p:nvPr>
            <p:ph type="dt" sz="half" idx="10"/>
          </p:nvPr>
        </p:nvSpPr>
        <p:spPr>
          <a:ln/>
        </p:spPr>
        <p:txBody>
          <a:bodyPr/>
          <a:lstStyle>
            <a:lvl1pPr>
              <a:defRPr/>
            </a:lvl1pPr>
          </a:lstStyle>
          <a:p>
            <a:pPr>
              <a:defRPr/>
            </a:pPr>
            <a:endParaRPr lang="en-US" dirty="0"/>
          </a:p>
        </p:txBody>
      </p:sp>
      <p:sp>
        <p:nvSpPr>
          <p:cNvPr id="8" name="Rectangle 10"/>
          <p:cNvSpPr>
            <a:spLocks noGrp="1" noChangeArrowheads="1"/>
          </p:cNvSpPr>
          <p:nvPr>
            <p:ph type="ftr" sz="quarter" idx="11"/>
          </p:nvPr>
        </p:nvSpPr>
        <p:spPr>
          <a:ln/>
        </p:spPr>
        <p:txBody>
          <a:bodyPr/>
          <a:lstStyle>
            <a:lvl1pPr>
              <a:defRPr/>
            </a:lvl1pPr>
          </a:lstStyle>
          <a:p>
            <a:pPr>
              <a:defRPr/>
            </a:pPr>
            <a:r>
              <a:rPr lang="en-US" smtClean="0"/>
              <a:t>Information Technology Project Management, Seventh Edition</a:t>
            </a:r>
            <a:endParaRPr lang="en-US" dirty="0"/>
          </a:p>
        </p:txBody>
      </p:sp>
      <p:sp>
        <p:nvSpPr>
          <p:cNvPr id="9" name="Rectangle 11"/>
          <p:cNvSpPr>
            <a:spLocks noGrp="1" noChangeArrowheads="1"/>
          </p:cNvSpPr>
          <p:nvPr>
            <p:ph type="sldNum" sz="quarter" idx="12"/>
          </p:nvPr>
        </p:nvSpPr>
        <p:spPr>
          <a:ln/>
        </p:spPr>
        <p:txBody>
          <a:bodyPr/>
          <a:lstStyle>
            <a:lvl1pPr>
              <a:defRPr/>
            </a:lvl1pPr>
          </a:lstStyle>
          <a:p>
            <a:pPr>
              <a:defRPr/>
            </a:pPr>
            <a:fld id="{B06E41F8-23B9-454D-90CC-E31BF8A7FBCB}" type="slidenum">
              <a:rPr lang="en-US" smtClean="0"/>
              <a:pPr>
                <a:defRPr/>
              </a:pPr>
              <a:t>‹#›</a:t>
            </a:fld>
            <a:endParaRPr lang="en-US" dirty="0"/>
          </a:p>
        </p:txBody>
      </p:sp>
    </p:spTree>
    <p:extLst>
      <p:ext uri="{BB962C8B-B14F-4D97-AF65-F5344CB8AC3E}">
        <p14:creationId xmlns:p14="http://schemas.microsoft.com/office/powerpoint/2010/main" val="6868955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dt" sz="half" idx="10"/>
          </p:nvPr>
        </p:nvSpPr>
        <p:spPr>
          <a:ln/>
        </p:spPr>
        <p:txBody>
          <a:bodyPr/>
          <a:lstStyle>
            <a:lvl1pPr>
              <a:defRPr/>
            </a:lvl1pPr>
          </a:lstStyle>
          <a:p>
            <a:pPr>
              <a:defRPr/>
            </a:pPr>
            <a:endParaRPr lang="en-US" dirty="0"/>
          </a:p>
        </p:txBody>
      </p:sp>
      <p:sp>
        <p:nvSpPr>
          <p:cNvPr id="4" name="Rectangle 10"/>
          <p:cNvSpPr>
            <a:spLocks noGrp="1" noChangeArrowheads="1"/>
          </p:cNvSpPr>
          <p:nvPr>
            <p:ph type="ftr" sz="quarter" idx="11"/>
          </p:nvPr>
        </p:nvSpPr>
        <p:spPr>
          <a:ln/>
        </p:spPr>
        <p:txBody>
          <a:bodyPr/>
          <a:lstStyle>
            <a:lvl1pPr>
              <a:defRPr/>
            </a:lvl1pPr>
          </a:lstStyle>
          <a:p>
            <a:pPr>
              <a:defRPr/>
            </a:pPr>
            <a:r>
              <a:rPr lang="en-US" smtClean="0"/>
              <a:t>Information Technology Project Management, Seventh Edition</a:t>
            </a:r>
            <a:endParaRPr lang="en-US" dirty="0"/>
          </a:p>
        </p:txBody>
      </p:sp>
      <p:sp>
        <p:nvSpPr>
          <p:cNvPr id="5" name="Rectangle 11"/>
          <p:cNvSpPr>
            <a:spLocks noGrp="1" noChangeArrowheads="1"/>
          </p:cNvSpPr>
          <p:nvPr>
            <p:ph type="sldNum" sz="quarter" idx="12"/>
          </p:nvPr>
        </p:nvSpPr>
        <p:spPr>
          <a:ln/>
        </p:spPr>
        <p:txBody>
          <a:bodyPr/>
          <a:lstStyle>
            <a:lvl1pPr>
              <a:defRPr/>
            </a:lvl1pPr>
          </a:lstStyle>
          <a:p>
            <a:pPr>
              <a:defRPr/>
            </a:pPr>
            <a:fld id="{CAB078C3-AD74-4C69-8529-ABFACC42093C}" type="slidenum">
              <a:rPr lang="en-US" smtClean="0"/>
              <a:pPr>
                <a:defRPr/>
              </a:pPr>
              <a:t>‹#›</a:t>
            </a:fld>
            <a:endParaRPr lang="en-US" dirty="0"/>
          </a:p>
        </p:txBody>
      </p:sp>
    </p:spTree>
    <p:extLst>
      <p:ext uri="{BB962C8B-B14F-4D97-AF65-F5344CB8AC3E}">
        <p14:creationId xmlns:p14="http://schemas.microsoft.com/office/powerpoint/2010/main" val="25700048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endParaRPr lang="en-US"/>
          </a:p>
        </p:txBody>
      </p:sp>
      <p:sp>
        <p:nvSpPr>
          <p:cNvPr id="3" name="Rectangle 10"/>
          <p:cNvSpPr>
            <a:spLocks noGrp="1" noChangeArrowheads="1"/>
          </p:cNvSpPr>
          <p:nvPr>
            <p:ph type="ftr" sz="quarter" idx="11"/>
          </p:nvPr>
        </p:nvSpPr>
        <p:spPr>
          <a:ln/>
        </p:spPr>
        <p:txBody>
          <a:bodyPr/>
          <a:lstStyle>
            <a:lvl1pPr>
              <a:defRPr/>
            </a:lvl1pPr>
          </a:lstStyle>
          <a:p>
            <a:pPr>
              <a:defRPr/>
            </a:pPr>
            <a:r>
              <a:rPr lang="en-US" smtClean="0"/>
              <a:t>Information Technology Project Management, Seventh Edition</a:t>
            </a:r>
            <a:endParaRPr lang="en-US" dirty="0"/>
          </a:p>
        </p:txBody>
      </p:sp>
      <p:sp>
        <p:nvSpPr>
          <p:cNvPr id="4" name="Rectangle 11"/>
          <p:cNvSpPr>
            <a:spLocks noGrp="1" noChangeArrowheads="1"/>
          </p:cNvSpPr>
          <p:nvPr>
            <p:ph type="sldNum" sz="quarter" idx="12"/>
          </p:nvPr>
        </p:nvSpPr>
        <p:spPr>
          <a:ln/>
        </p:spPr>
        <p:txBody>
          <a:bodyPr/>
          <a:lstStyle>
            <a:lvl1pPr>
              <a:defRPr/>
            </a:lvl1pPr>
          </a:lstStyle>
          <a:p>
            <a:pPr>
              <a:defRPr/>
            </a:pPr>
            <a:fld id="{F6D544F7-41D2-4889-B2EC-B0B2B2B8DC54}" type="slidenum">
              <a:rPr lang="en-US" smtClean="0"/>
              <a:pPr>
                <a:defRPr/>
              </a:pPr>
              <a:t>‹#›</a:t>
            </a:fld>
            <a:endParaRPr lang="en-US" dirty="0"/>
          </a:p>
        </p:txBody>
      </p:sp>
    </p:spTree>
    <p:extLst>
      <p:ext uri="{BB962C8B-B14F-4D97-AF65-F5344CB8AC3E}">
        <p14:creationId xmlns:p14="http://schemas.microsoft.com/office/powerpoint/2010/main" val="6608977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US" dirty="0"/>
          </a:p>
        </p:txBody>
      </p:sp>
      <p:sp>
        <p:nvSpPr>
          <p:cNvPr id="6" name="Rectangle 10"/>
          <p:cNvSpPr>
            <a:spLocks noGrp="1" noChangeArrowheads="1"/>
          </p:cNvSpPr>
          <p:nvPr>
            <p:ph type="ftr" sz="quarter" idx="11"/>
          </p:nvPr>
        </p:nvSpPr>
        <p:spPr>
          <a:ln/>
        </p:spPr>
        <p:txBody>
          <a:bodyPr/>
          <a:lstStyle>
            <a:lvl1pPr>
              <a:defRPr/>
            </a:lvl1pPr>
          </a:lstStyle>
          <a:p>
            <a:pPr>
              <a:defRPr/>
            </a:pPr>
            <a:r>
              <a:rPr lang="en-US" smtClean="0"/>
              <a:t>Information Technology Project Management, Seventh Edition</a:t>
            </a:r>
            <a:endParaRPr lang="en-US" dirty="0"/>
          </a:p>
        </p:txBody>
      </p:sp>
      <p:sp>
        <p:nvSpPr>
          <p:cNvPr id="7" name="Rectangle 11"/>
          <p:cNvSpPr>
            <a:spLocks noGrp="1" noChangeArrowheads="1"/>
          </p:cNvSpPr>
          <p:nvPr>
            <p:ph type="sldNum" sz="quarter" idx="12"/>
          </p:nvPr>
        </p:nvSpPr>
        <p:spPr>
          <a:ln/>
        </p:spPr>
        <p:txBody>
          <a:bodyPr/>
          <a:lstStyle>
            <a:lvl1pPr>
              <a:defRPr/>
            </a:lvl1pPr>
          </a:lstStyle>
          <a:p>
            <a:pPr>
              <a:defRPr/>
            </a:pPr>
            <a:fld id="{65EE8385-873D-4308-8CE2-51B606282F1A}" type="slidenum">
              <a:rPr lang="en-US" smtClean="0"/>
              <a:pPr>
                <a:defRPr/>
              </a:pPr>
              <a:t>‹#›</a:t>
            </a:fld>
            <a:endParaRPr lang="en-US" dirty="0"/>
          </a:p>
        </p:txBody>
      </p:sp>
    </p:spTree>
    <p:extLst>
      <p:ext uri="{BB962C8B-B14F-4D97-AF65-F5344CB8AC3E}">
        <p14:creationId xmlns:p14="http://schemas.microsoft.com/office/powerpoint/2010/main" val="522678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9944E1B-9771-4FC4-AD8A-F994E9D70635}"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US" dirty="0"/>
          </a:p>
        </p:txBody>
      </p:sp>
      <p:sp>
        <p:nvSpPr>
          <p:cNvPr id="6" name="Rectangle 10"/>
          <p:cNvSpPr>
            <a:spLocks noGrp="1" noChangeArrowheads="1"/>
          </p:cNvSpPr>
          <p:nvPr>
            <p:ph type="ftr" sz="quarter" idx="11"/>
          </p:nvPr>
        </p:nvSpPr>
        <p:spPr>
          <a:ln/>
        </p:spPr>
        <p:txBody>
          <a:bodyPr/>
          <a:lstStyle>
            <a:lvl1pPr>
              <a:defRPr/>
            </a:lvl1pPr>
          </a:lstStyle>
          <a:p>
            <a:pPr>
              <a:defRPr/>
            </a:pPr>
            <a:r>
              <a:rPr lang="en-US" smtClean="0"/>
              <a:t>Information Technology Project Management, Seventh Edition</a:t>
            </a:r>
            <a:endParaRPr lang="en-US" dirty="0"/>
          </a:p>
        </p:txBody>
      </p:sp>
      <p:sp>
        <p:nvSpPr>
          <p:cNvPr id="7" name="Rectangle 11"/>
          <p:cNvSpPr>
            <a:spLocks noGrp="1" noChangeArrowheads="1"/>
          </p:cNvSpPr>
          <p:nvPr>
            <p:ph type="sldNum" sz="quarter" idx="12"/>
          </p:nvPr>
        </p:nvSpPr>
        <p:spPr>
          <a:ln/>
        </p:spPr>
        <p:txBody>
          <a:bodyPr/>
          <a:lstStyle>
            <a:lvl1pPr>
              <a:defRPr/>
            </a:lvl1pPr>
          </a:lstStyle>
          <a:p>
            <a:pPr>
              <a:defRPr/>
            </a:pPr>
            <a:fld id="{2917F4C6-6F30-47C3-875F-46DAC858CAAF}" type="slidenum">
              <a:rPr lang="en-US" smtClean="0"/>
              <a:pPr>
                <a:defRPr/>
              </a:pPr>
              <a:t>‹#›</a:t>
            </a:fld>
            <a:endParaRPr lang="en-US" dirty="0"/>
          </a:p>
        </p:txBody>
      </p:sp>
    </p:spTree>
    <p:extLst>
      <p:ext uri="{BB962C8B-B14F-4D97-AF65-F5344CB8AC3E}">
        <p14:creationId xmlns:p14="http://schemas.microsoft.com/office/powerpoint/2010/main" val="17251917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dt" sz="half" idx="10"/>
          </p:nvPr>
        </p:nvSpPr>
        <p:spPr>
          <a:ln/>
        </p:spPr>
        <p:txBody>
          <a:bodyPr/>
          <a:lstStyle>
            <a:lvl1pPr>
              <a:defRPr/>
            </a:lvl1pPr>
          </a:lstStyle>
          <a:p>
            <a:pPr>
              <a:defRPr/>
            </a:pPr>
            <a:endParaRPr lang="en-US" dirty="0"/>
          </a:p>
        </p:txBody>
      </p:sp>
      <p:sp>
        <p:nvSpPr>
          <p:cNvPr id="5" name="Rectangle 10"/>
          <p:cNvSpPr>
            <a:spLocks noGrp="1" noChangeArrowheads="1"/>
          </p:cNvSpPr>
          <p:nvPr>
            <p:ph type="ftr" sz="quarter" idx="11"/>
          </p:nvPr>
        </p:nvSpPr>
        <p:spPr>
          <a:ln/>
        </p:spPr>
        <p:txBody>
          <a:bodyPr/>
          <a:lstStyle>
            <a:lvl1pPr>
              <a:defRPr/>
            </a:lvl1pPr>
          </a:lstStyle>
          <a:p>
            <a:pPr>
              <a:defRPr/>
            </a:pPr>
            <a:r>
              <a:rPr lang="en-US" smtClean="0"/>
              <a:t>Information Technology Project Management, Seventh Edition</a:t>
            </a:r>
            <a:endParaRPr lang="en-US" dirty="0"/>
          </a:p>
        </p:txBody>
      </p:sp>
      <p:sp>
        <p:nvSpPr>
          <p:cNvPr id="6" name="Rectangle 11"/>
          <p:cNvSpPr>
            <a:spLocks noGrp="1" noChangeArrowheads="1"/>
          </p:cNvSpPr>
          <p:nvPr>
            <p:ph type="sldNum" sz="quarter" idx="12"/>
          </p:nvPr>
        </p:nvSpPr>
        <p:spPr>
          <a:ln/>
        </p:spPr>
        <p:txBody>
          <a:bodyPr/>
          <a:lstStyle>
            <a:lvl1pPr>
              <a:defRPr/>
            </a:lvl1pPr>
          </a:lstStyle>
          <a:p>
            <a:pPr>
              <a:defRPr/>
            </a:pPr>
            <a:fld id="{13418779-1B42-43E3-AD0F-719051D42099}" type="slidenum">
              <a:rPr lang="en-US" smtClean="0"/>
              <a:pPr>
                <a:defRPr/>
              </a:pPr>
              <a:t>‹#›</a:t>
            </a:fld>
            <a:endParaRPr lang="en-US" dirty="0"/>
          </a:p>
        </p:txBody>
      </p:sp>
    </p:spTree>
    <p:extLst>
      <p:ext uri="{BB962C8B-B14F-4D97-AF65-F5344CB8AC3E}">
        <p14:creationId xmlns:p14="http://schemas.microsoft.com/office/powerpoint/2010/main" val="29660529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77813"/>
            <a:ext cx="19431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7813"/>
            <a:ext cx="56769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dt" sz="half" idx="10"/>
          </p:nvPr>
        </p:nvSpPr>
        <p:spPr>
          <a:ln/>
        </p:spPr>
        <p:txBody>
          <a:bodyPr/>
          <a:lstStyle>
            <a:lvl1pPr>
              <a:defRPr/>
            </a:lvl1pPr>
          </a:lstStyle>
          <a:p>
            <a:pPr>
              <a:defRPr/>
            </a:pPr>
            <a:endParaRPr lang="en-US" dirty="0"/>
          </a:p>
        </p:txBody>
      </p:sp>
      <p:sp>
        <p:nvSpPr>
          <p:cNvPr id="5" name="Rectangle 10"/>
          <p:cNvSpPr>
            <a:spLocks noGrp="1" noChangeArrowheads="1"/>
          </p:cNvSpPr>
          <p:nvPr>
            <p:ph type="ftr" sz="quarter" idx="11"/>
          </p:nvPr>
        </p:nvSpPr>
        <p:spPr>
          <a:ln/>
        </p:spPr>
        <p:txBody>
          <a:bodyPr/>
          <a:lstStyle>
            <a:lvl1pPr>
              <a:defRPr/>
            </a:lvl1pPr>
          </a:lstStyle>
          <a:p>
            <a:pPr>
              <a:defRPr/>
            </a:pPr>
            <a:r>
              <a:rPr lang="en-US" smtClean="0"/>
              <a:t>Information Technology Project Management, Seventh Edition</a:t>
            </a:r>
            <a:endParaRPr lang="en-US" dirty="0"/>
          </a:p>
        </p:txBody>
      </p:sp>
      <p:sp>
        <p:nvSpPr>
          <p:cNvPr id="6" name="Rectangle 11"/>
          <p:cNvSpPr>
            <a:spLocks noGrp="1" noChangeArrowheads="1"/>
          </p:cNvSpPr>
          <p:nvPr>
            <p:ph type="sldNum" sz="quarter" idx="12"/>
          </p:nvPr>
        </p:nvSpPr>
        <p:spPr>
          <a:ln/>
        </p:spPr>
        <p:txBody>
          <a:bodyPr/>
          <a:lstStyle>
            <a:lvl1pPr>
              <a:defRPr/>
            </a:lvl1pPr>
          </a:lstStyle>
          <a:p>
            <a:pPr>
              <a:defRPr/>
            </a:pPr>
            <a:fld id="{D078B0EE-74BD-464F-A113-BF9301018BFA}" type="slidenum">
              <a:rPr lang="en-US" smtClean="0"/>
              <a:pPr>
                <a:defRPr/>
              </a:pPr>
              <a:t>‹#›</a:t>
            </a:fld>
            <a:endParaRPr lang="en-US" dirty="0"/>
          </a:p>
        </p:txBody>
      </p:sp>
    </p:spTree>
    <p:extLst>
      <p:ext uri="{BB962C8B-B14F-4D97-AF65-F5344CB8AC3E}">
        <p14:creationId xmlns:p14="http://schemas.microsoft.com/office/powerpoint/2010/main" val="1838504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AAEC6576-CCC7-4A49-9300-5D4A8C0C3FCD}"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2CF7F4D-3FF6-43A6-95C4-A0F445624490}"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D369936D-4006-447B-98FA-06B4AD980D9C}"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E6A05362-07AE-46AF-A279-AD4E819CBD93}"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9287C05-0F34-4950-B296-371F2131F88A}"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5E4512B-0B1B-484E-988E-3B1C4969C8AE}"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34E609A-7A24-4D1A-B4F5-D3869A206C5A}"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nSpc>
                <a:spcPct val="90000"/>
              </a:lnSpc>
              <a:spcBef>
                <a:spcPct val="20000"/>
              </a:spcBef>
              <a:buFontTx/>
              <a:buChar char="•"/>
              <a:defRPr sz="1200">
                <a:solidFill>
                  <a:srgbClr val="898989"/>
                </a:solidFill>
                <a:latin typeface="Times New Roman" pitchFamily="18" charset="0"/>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lnSpc>
                <a:spcPct val="90000"/>
              </a:lnSpc>
              <a:spcBef>
                <a:spcPct val="20000"/>
              </a:spcBef>
              <a:buFontTx/>
              <a:buChar char="•"/>
              <a:defRPr sz="1200">
                <a:solidFill>
                  <a:srgbClr val="898989"/>
                </a:solidFill>
                <a:latin typeface="Times New Roman" pitchFamily="18" charset="0"/>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lnSpc>
                <a:spcPct val="90000"/>
              </a:lnSpc>
              <a:spcBef>
                <a:spcPct val="20000"/>
              </a:spcBef>
              <a:buFontTx/>
              <a:buChar char="•"/>
              <a:defRPr sz="1200">
                <a:solidFill>
                  <a:schemeClr val="tx1">
                    <a:tint val="75000"/>
                  </a:schemeClr>
                </a:solidFill>
                <a:latin typeface="Times New Roman" pitchFamily="18" charset="0"/>
              </a:defRPr>
            </a:lvl1pPr>
          </a:lstStyle>
          <a:p>
            <a:pPr>
              <a:defRPr/>
            </a:pPr>
            <a:fld id="{1BD45D22-0321-4823-8238-266049D2529C}"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8686800" cy="4876800"/>
            <a:chOff x="0" y="0"/>
            <a:chExt cx="5472" cy="3072"/>
          </a:xfrm>
        </p:grpSpPr>
        <p:sp>
          <p:nvSpPr>
            <p:cNvPr id="1033" name="Rectangle 3"/>
            <p:cNvSpPr>
              <a:spLocks noChangeArrowheads="1"/>
            </p:cNvSpPr>
            <p:nvPr/>
          </p:nvSpPr>
          <p:spPr bwMode="auto">
            <a:xfrm>
              <a:off x="0" y="0"/>
              <a:ext cx="384" cy="30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latin typeface="Times New Roman" pitchFamily="18" charset="0"/>
              </a:endParaRPr>
            </a:p>
          </p:txBody>
        </p:sp>
        <p:grpSp>
          <p:nvGrpSpPr>
            <p:cNvPr id="1034" name="Group 4"/>
            <p:cNvGrpSpPr>
              <a:grpSpLocks/>
            </p:cNvGrpSpPr>
            <p:nvPr/>
          </p:nvGrpSpPr>
          <p:grpSpPr bwMode="auto">
            <a:xfrm>
              <a:off x="240" y="893"/>
              <a:ext cx="5232" cy="115"/>
              <a:chOff x="240" y="893"/>
              <a:chExt cx="5232" cy="115"/>
            </a:xfrm>
          </p:grpSpPr>
          <p:sp>
            <p:nvSpPr>
              <p:cNvPr id="1035" name="Rectangle 5"/>
              <p:cNvSpPr>
                <a:spLocks noChangeArrowheads="1"/>
              </p:cNvSpPr>
              <p:nvPr/>
            </p:nvSpPr>
            <p:spPr bwMode="auto">
              <a:xfrm>
                <a:off x="4320" y="893"/>
                <a:ext cx="1152" cy="11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latin typeface="Times New Roman" pitchFamily="18" charset="0"/>
                </a:endParaRPr>
              </a:p>
            </p:txBody>
          </p:sp>
          <p:sp>
            <p:nvSpPr>
              <p:cNvPr id="1036" name="Line 6"/>
              <p:cNvSpPr>
                <a:spLocks noChangeShapeType="1"/>
              </p:cNvSpPr>
              <p:nvPr/>
            </p:nvSpPr>
            <p:spPr bwMode="auto">
              <a:xfrm>
                <a:off x="240" y="941"/>
                <a:ext cx="5232"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1027" name="Rectangle 7"/>
          <p:cNvSpPr>
            <a:spLocks noGrp="1" noChangeArrowheads="1"/>
          </p:cNvSpPr>
          <p:nvPr>
            <p:ph type="title"/>
          </p:nvPr>
        </p:nvSpPr>
        <p:spPr bwMode="auto">
          <a:xfrm>
            <a:off x="914400" y="277813"/>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8"/>
          <p:cNvSpPr>
            <a:spLocks noGrp="1" noChangeArrowheads="1"/>
          </p:cNvSpPr>
          <p:nvPr>
            <p:ph type="body" idx="1"/>
          </p:nvPr>
        </p:nvSpPr>
        <p:spPr bwMode="auto">
          <a:xfrm>
            <a:off x="914400" y="1600200"/>
            <a:ext cx="77724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3721" name="Rectangle 9"/>
          <p:cNvSpPr>
            <a:spLocks noGrp="1" noChangeArrowheads="1"/>
          </p:cNvSpPr>
          <p:nvPr>
            <p:ph type="dt" sz="half" idx="2"/>
          </p:nvPr>
        </p:nvSpPr>
        <p:spPr bwMode="auto">
          <a:xfrm>
            <a:off x="914400" y="6251575"/>
            <a:ext cx="1981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pPr>
              <a:defRPr/>
            </a:pPr>
            <a:endParaRPr lang="en-US" dirty="0"/>
          </a:p>
        </p:txBody>
      </p:sp>
      <p:sp>
        <p:nvSpPr>
          <p:cNvPr id="243722" name="Rectangle 10"/>
          <p:cNvSpPr>
            <a:spLocks noGrp="1" noChangeArrowheads="1"/>
          </p:cNvSpPr>
          <p:nvPr>
            <p:ph type="ftr" sz="quarter" idx="3"/>
          </p:nvPr>
        </p:nvSpPr>
        <p:spPr bwMode="auto">
          <a:xfrm>
            <a:off x="3352800" y="624840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pPr>
              <a:defRPr/>
            </a:pPr>
            <a:r>
              <a:rPr lang="en-US" smtClean="0"/>
              <a:t>Information Technology Project Management, Seventh Edition</a:t>
            </a:r>
            <a:endParaRPr lang="en-US" dirty="0"/>
          </a:p>
        </p:txBody>
      </p:sp>
      <p:sp>
        <p:nvSpPr>
          <p:cNvPr id="243723" name="Rectangle 11"/>
          <p:cNvSpPr>
            <a:spLocks noGrp="1" noChangeArrowheads="1"/>
          </p:cNvSpPr>
          <p:nvPr>
            <p:ph type="sldNum" sz="quarter" idx="4"/>
          </p:nvPr>
        </p:nvSpPr>
        <p:spPr bwMode="auto">
          <a:xfrm>
            <a:off x="6781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pPr>
              <a:defRPr/>
            </a:pPr>
            <a:fld id="{1BD45D22-0321-4823-8238-266049D2529C}" type="slidenum">
              <a:rPr lang="en-US" smtClean="0"/>
              <a:pPr>
                <a:defRPr/>
              </a:pPr>
              <a:t>‹#›</a:t>
            </a:fld>
            <a:endParaRPr lang="en-US" dirty="0"/>
          </a:p>
        </p:txBody>
      </p:sp>
      <p:sp>
        <p:nvSpPr>
          <p:cNvPr id="1032" name="Line 12"/>
          <p:cNvSpPr>
            <a:spLocks noChangeShapeType="1"/>
          </p:cNvSpPr>
          <p:nvPr/>
        </p:nvSpPr>
        <p:spPr bwMode="auto">
          <a:xfrm>
            <a:off x="0" y="4876800"/>
            <a:ext cx="609600" cy="0"/>
          </a:xfrm>
          <a:prstGeom prst="line">
            <a:avLst/>
          </a:prstGeom>
          <a:noFill/>
          <a:ln w="444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Lst>
  <p:timing>
    <p:tnLst>
      <p:par>
        <p:cTn id="1" dur="indefinite" restart="never" nodeType="tmRoot"/>
      </p:par>
    </p:tnLst>
  </p:timing>
  <p:hf hdr="0" dt="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Times New Roman" pitchFamily="18" charset="0"/>
        </a:defRPr>
      </a:lvl2pPr>
      <a:lvl3pPr algn="l" rtl="0" eaLnBrk="1" fontAlgn="base" hangingPunct="1">
        <a:spcBef>
          <a:spcPct val="0"/>
        </a:spcBef>
        <a:spcAft>
          <a:spcPct val="0"/>
        </a:spcAft>
        <a:defRPr sz="4200">
          <a:solidFill>
            <a:schemeClr val="tx2"/>
          </a:solidFill>
          <a:latin typeface="Times New Roman" pitchFamily="18" charset="0"/>
        </a:defRPr>
      </a:lvl3pPr>
      <a:lvl4pPr algn="l" rtl="0" eaLnBrk="1" fontAlgn="base" hangingPunct="1">
        <a:spcBef>
          <a:spcPct val="0"/>
        </a:spcBef>
        <a:spcAft>
          <a:spcPct val="0"/>
        </a:spcAft>
        <a:defRPr sz="4200">
          <a:solidFill>
            <a:schemeClr val="tx2"/>
          </a:solidFill>
          <a:latin typeface="Times New Roman" pitchFamily="18" charset="0"/>
        </a:defRPr>
      </a:lvl4pPr>
      <a:lvl5pPr algn="l" rtl="0" eaLnBrk="1" fontAlgn="base" hangingPunct="1">
        <a:spcBef>
          <a:spcPct val="0"/>
        </a:spcBef>
        <a:spcAft>
          <a:spcPct val="0"/>
        </a:spcAft>
        <a:defRPr sz="4200">
          <a:solidFill>
            <a:schemeClr val="tx2"/>
          </a:solidFill>
          <a:latin typeface="Times New Roman" pitchFamily="18" charset="0"/>
        </a:defRPr>
      </a:lvl5pPr>
      <a:lvl6pPr marL="457200" algn="l" rtl="0" eaLnBrk="1" fontAlgn="base" hangingPunct="1">
        <a:spcBef>
          <a:spcPct val="0"/>
        </a:spcBef>
        <a:spcAft>
          <a:spcPct val="0"/>
        </a:spcAft>
        <a:defRPr sz="4200">
          <a:solidFill>
            <a:schemeClr val="tx2"/>
          </a:solidFill>
          <a:latin typeface="Times New Roman" pitchFamily="18" charset="0"/>
        </a:defRPr>
      </a:lvl6pPr>
      <a:lvl7pPr marL="914400" algn="l" rtl="0" eaLnBrk="1" fontAlgn="base" hangingPunct="1">
        <a:spcBef>
          <a:spcPct val="0"/>
        </a:spcBef>
        <a:spcAft>
          <a:spcPct val="0"/>
        </a:spcAft>
        <a:defRPr sz="4200">
          <a:solidFill>
            <a:schemeClr val="tx2"/>
          </a:solidFill>
          <a:latin typeface="Times New Roman" pitchFamily="18" charset="0"/>
        </a:defRPr>
      </a:lvl7pPr>
      <a:lvl8pPr marL="1371600" algn="l" rtl="0" eaLnBrk="1" fontAlgn="base" hangingPunct="1">
        <a:spcBef>
          <a:spcPct val="0"/>
        </a:spcBef>
        <a:spcAft>
          <a:spcPct val="0"/>
        </a:spcAft>
        <a:defRPr sz="4200">
          <a:solidFill>
            <a:schemeClr val="tx2"/>
          </a:solidFill>
          <a:latin typeface="Times New Roman" pitchFamily="18" charset="0"/>
        </a:defRPr>
      </a:lvl8pPr>
      <a:lvl9pPr marL="1828800" algn="l" rtl="0" eaLnBrk="1" fontAlgn="base" hangingPunct="1">
        <a:spcBef>
          <a:spcPct val="0"/>
        </a:spcBef>
        <a:spcAft>
          <a:spcPct val="0"/>
        </a:spcAft>
        <a:defRPr sz="42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lr>
          <a:schemeClr val="folHlink"/>
        </a:buClr>
        <a:buSzPct val="90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75000"/>
        <a:buFont typeface="Wingdings" pitchFamily="2" charset="2"/>
        <a:buChar char="n"/>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300">
          <a:solidFill>
            <a:schemeClr val="tx1"/>
          </a:solidFill>
          <a:latin typeface="+mn-lt"/>
        </a:defRPr>
      </a:lvl3pPr>
      <a:lvl4pPr marL="16002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1.bin"/><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159377" y="3962400"/>
            <a:ext cx="7772400" cy="1349375"/>
          </a:xfrm>
        </p:spPr>
        <p:txBody>
          <a:bodyPr>
            <a:noAutofit/>
          </a:bodyPr>
          <a:lstStyle/>
          <a:p>
            <a:pPr eaLnBrk="1" fontAlgn="auto" hangingPunct="1">
              <a:spcAft>
                <a:spcPts val="0"/>
              </a:spcAft>
              <a:defRPr/>
            </a:pPr>
            <a:r>
              <a:rPr sz="3600" dirty="0" smtClean="0">
                <a:effectLst>
                  <a:outerShdw blurRad="38100" dist="38100" dir="2700000" algn="tl">
                    <a:srgbClr val="FFFFFF"/>
                  </a:outerShdw>
                </a:effectLst>
                <a:latin typeface="Arial Rounded MT Bold" pitchFamily="34" charset="0"/>
              </a:rPr>
              <a:t>Project Integration Management</a:t>
            </a:r>
            <a:endParaRPr sz="3600" dirty="0">
              <a:effectLst>
                <a:outerShdw blurRad="38100" dist="38100" dir="2700000" algn="tl">
                  <a:srgbClr val="FFFFFF"/>
                </a:outerShdw>
              </a:effectLst>
              <a:latin typeface="Arial Rounded MT Bold" pitchFamily="34" charset="0"/>
            </a:endParaRPr>
          </a:p>
        </p:txBody>
      </p:sp>
      <p:sp>
        <p:nvSpPr>
          <p:cNvPr id="9" name="Rectangle 8"/>
          <p:cNvSpPr/>
          <p:nvPr/>
        </p:nvSpPr>
        <p:spPr>
          <a:xfrm>
            <a:off x="4649337" y="2091898"/>
            <a:ext cx="4267200" cy="707886"/>
          </a:xfrm>
          <a:prstGeom prst="rect">
            <a:avLst/>
          </a:prstGeom>
        </p:spPr>
        <p:txBody>
          <a:bodyPr wrap="square">
            <a:spAutoFit/>
          </a:bodyPr>
          <a:lstStyle/>
          <a:p>
            <a:r>
              <a:rPr lang="en-US" sz="4000" kern="0" dirty="0">
                <a:solidFill>
                  <a:srgbClr val="676A55"/>
                </a:solidFill>
                <a:effectLst>
                  <a:outerShdw blurRad="38100" dist="38100" dir="2700000" algn="tl">
                    <a:srgbClr val="FFFFFF"/>
                  </a:outerShdw>
                </a:effectLst>
                <a:latin typeface="Arial Rounded MT Bold" pitchFamily="34" charset="0"/>
              </a:rPr>
              <a:t>Chapter </a:t>
            </a:r>
            <a:r>
              <a:rPr lang="en-US" sz="4000" kern="0" dirty="0" smtClean="0">
                <a:solidFill>
                  <a:srgbClr val="676A55"/>
                </a:solidFill>
                <a:effectLst>
                  <a:outerShdw blurRad="38100" dist="38100" dir="2700000" algn="tl">
                    <a:srgbClr val="FFFFFF"/>
                  </a:outerShdw>
                </a:effectLst>
                <a:latin typeface="Arial Rounded MT Bold" pitchFamily="34" charset="0"/>
              </a:rPr>
              <a:t>4	</a:t>
            </a:r>
            <a:endParaRPr lang="en-US" sz="1600" dirty="0">
              <a:solidFill>
                <a:prstClr val="black"/>
              </a:solidFill>
              <a:latin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914400" y="381000"/>
            <a:ext cx="7523747" cy="673100"/>
          </a:xfrm>
        </p:spPr>
        <p:txBody>
          <a:bodyPr>
            <a:normAutofit fontScale="90000"/>
          </a:bodyPr>
          <a:lstStyle/>
          <a:p>
            <a:r>
              <a:rPr lang="en-US" dirty="0" smtClean="0"/>
              <a:t>Method: Categorizing IT Projects</a:t>
            </a:r>
          </a:p>
        </p:txBody>
      </p:sp>
      <p:sp>
        <p:nvSpPr>
          <p:cNvPr id="22533" name="Rectangle 3"/>
          <p:cNvSpPr>
            <a:spLocks noGrp="1" noChangeArrowheads="1"/>
          </p:cNvSpPr>
          <p:nvPr>
            <p:ph idx="1"/>
          </p:nvPr>
        </p:nvSpPr>
        <p:spPr/>
        <p:txBody>
          <a:bodyPr/>
          <a:lstStyle/>
          <a:p>
            <a:r>
              <a:rPr lang="en-US" dirty="0" smtClean="0"/>
              <a:t>One categorization is whether the project addresses</a:t>
            </a:r>
          </a:p>
          <a:p>
            <a:pPr lvl="1"/>
            <a:r>
              <a:rPr lang="en-US" dirty="0" smtClean="0"/>
              <a:t> a problem</a:t>
            </a:r>
          </a:p>
          <a:p>
            <a:pPr lvl="1"/>
            <a:r>
              <a:rPr lang="en-US" dirty="0" smtClean="0"/>
              <a:t>an opportunity, or</a:t>
            </a:r>
          </a:p>
          <a:p>
            <a:pPr lvl="1"/>
            <a:r>
              <a:rPr lang="en-US" dirty="0" smtClean="0"/>
              <a:t>a directive</a:t>
            </a:r>
          </a:p>
          <a:p>
            <a:endParaRPr lang="en-US" dirty="0" smtClean="0"/>
          </a:p>
        </p:txBody>
      </p:sp>
      <p:sp>
        <p:nvSpPr>
          <p:cNvPr id="22530"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4742D106-47AC-47A2-94D4-42582EA97261}" type="slidenum">
              <a:rPr lang="en-US"/>
              <a:pPr>
                <a:defRPr/>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838200" y="381000"/>
            <a:ext cx="8686800" cy="615950"/>
          </a:xfrm>
        </p:spPr>
        <p:txBody>
          <a:bodyPr>
            <a:normAutofit fontScale="90000"/>
          </a:bodyPr>
          <a:lstStyle/>
          <a:p>
            <a:r>
              <a:rPr lang="en-US" dirty="0" smtClean="0"/>
              <a:t>Methods: Financial Analysis of Projects</a:t>
            </a:r>
          </a:p>
        </p:txBody>
      </p:sp>
      <p:sp>
        <p:nvSpPr>
          <p:cNvPr id="23557" name="Rectangle 3"/>
          <p:cNvSpPr>
            <a:spLocks noGrp="1" noChangeArrowheads="1"/>
          </p:cNvSpPr>
          <p:nvPr>
            <p:ph idx="1"/>
          </p:nvPr>
        </p:nvSpPr>
        <p:spPr>
          <a:xfrm>
            <a:off x="762000" y="1676400"/>
            <a:ext cx="8763000" cy="4791075"/>
          </a:xfrm>
        </p:spPr>
        <p:txBody>
          <a:bodyPr/>
          <a:lstStyle/>
          <a:p>
            <a:r>
              <a:rPr lang="en-US" dirty="0" smtClean="0"/>
              <a:t>Three primary methods for determining the projected financial value of projects:</a:t>
            </a:r>
          </a:p>
          <a:p>
            <a:pPr lvl="1"/>
            <a:r>
              <a:rPr lang="en-US" dirty="0" smtClean="0"/>
              <a:t>Net present value (NPV) analysis</a:t>
            </a:r>
          </a:p>
          <a:p>
            <a:pPr lvl="1"/>
            <a:r>
              <a:rPr lang="en-US" dirty="0" smtClean="0"/>
              <a:t>Return on investment (ROI)</a:t>
            </a:r>
          </a:p>
          <a:p>
            <a:pPr lvl="1"/>
            <a:r>
              <a:rPr lang="en-US" dirty="0" smtClean="0"/>
              <a:t>Payback analysis</a:t>
            </a:r>
          </a:p>
          <a:p>
            <a:endParaRPr lang="en-US" dirty="0" smtClean="0"/>
          </a:p>
        </p:txBody>
      </p:sp>
      <p:sp>
        <p:nvSpPr>
          <p:cNvPr id="5" name="Slide Number Placeholder 4"/>
          <p:cNvSpPr>
            <a:spLocks noGrp="1"/>
          </p:cNvSpPr>
          <p:nvPr>
            <p:ph type="sldNum" sz="quarter" idx="12"/>
          </p:nvPr>
        </p:nvSpPr>
        <p:spPr/>
        <p:txBody>
          <a:bodyPr/>
          <a:lstStyle/>
          <a:p>
            <a:pPr>
              <a:defRPr/>
            </a:pPr>
            <a:fld id="{588128BF-149D-4319-94D1-D4CE54B0BB53}" type="slidenum">
              <a:rPr lang="en-US"/>
              <a:pPr>
                <a:defRPr/>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762000" y="381000"/>
            <a:ext cx="8686800" cy="615950"/>
          </a:xfrm>
        </p:spPr>
        <p:txBody>
          <a:bodyPr>
            <a:normAutofit fontScale="90000"/>
          </a:bodyPr>
          <a:lstStyle/>
          <a:p>
            <a:r>
              <a:rPr lang="en-US" dirty="0" smtClean="0"/>
              <a:t>Net Present Value Analysis</a:t>
            </a:r>
          </a:p>
        </p:txBody>
      </p:sp>
      <p:sp>
        <p:nvSpPr>
          <p:cNvPr id="24581" name="Rectangle 3"/>
          <p:cNvSpPr>
            <a:spLocks noGrp="1" noChangeArrowheads="1"/>
          </p:cNvSpPr>
          <p:nvPr>
            <p:ph idx="1"/>
          </p:nvPr>
        </p:nvSpPr>
        <p:spPr>
          <a:xfrm>
            <a:off x="685800" y="1600200"/>
            <a:ext cx="8567738" cy="4791075"/>
          </a:xfrm>
        </p:spPr>
        <p:txBody>
          <a:bodyPr/>
          <a:lstStyle/>
          <a:p>
            <a:r>
              <a:rPr lang="en-US" b="1" dirty="0" smtClean="0"/>
              <a:t>Net present value</a:t>
            </a:r>
            <a:r>
              <a:rPr lang="en-US" dirty="0" smtClean="0"/>
              <a:t> (NPV) analysis is a method of calculating the expected net monetary gain or loss from a project by discounting all expected future cash inflows and outflows to the present point in time</a:t>
            </a:r>
          </a:p>
        </p:txBody>
      </p:sp>
      <p:sp>
        <p:nvSpPr>
          <p:cNvPr id="24578"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DEEB2DC9-A02A-47AF-ADCC-E99239ADE465}" type="slidenum">
              <a:rPr lang="en-US"/>
              <a:pPr>
                <a:defRPr/>
              </a:pPr>
              <a:t>12</a:t>
            </a:fld>
            <a:endParaRPr lang="en-US"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1800" y="3581400"/>
            <a:ext cx="5715000" cy="3250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r>
              <a:rPr lang="en-US" dirty="0" smtClean="0"/>
              <a:t>NPV Calculations</a:t>
            </a:r>
          </a:p>
        </p:txBody>
      </p:sp>
      <mc:AlternateContent xmlns:mc="http://schemas.openxmlformats.org/markup-compatibility/2006" xmlns:a14="http://schemas.microsoft.com/office/drawing/2010/main">
        <mc:Choice Requires="a14">
          <p:sp>
            <p:nvSpPr>
              <p:cNvPr id="27653" name="Rectangle 3"/>
              <p:cNvSpPr>
                <a:spLocks noGrp="1" noChangeArrowheads="1"/>
              </p:cNvSpPr>
              <p:nvPr>
                <p:ph idx="1"/>
              </p:nvPr>
            </p:nvSpPr>
            <p:spPr>
              <a:xfrm>
                <a:off x="697832" y="1752600"/>
                <a:ext cx="8458200" cy="4953000"/>
              </a:xfrm>
            </p:spPr>
            <p:txBody>
              <a:bodyPr/>
              <a:lstStyle/>
              <a:p>
                <a:pPr>
                  <a:lnSpc>
                    <a:spcPct val="90000"/>
                  </a:lnSpc>
                </a:pPr>
                <a:r>
                  <a:rPr lang="en-US" dirty="0" smtClean="0"/>
                  <a:t>Determine estimated costs and benefits for the life of the project and the products it produces</a:t>
                </a:r>
              </a:p>
              <a:p>
                <a:pPr>
                  <a:lnSpc>
                    <a:spcPct val="90000"/>
                  </a:lnSpc>
                </a:pPr>
                <a:r>
                  <a:rPr lang="en-US" dirty="0" smtClean="0"/>
                  <a:t>Determine the discount rate (check with your organization on what to use)</a:t>
                </a:r>
              </a:p>
              <a:p>
                <a:pPr>
                  <a:lnSpc>
                    <a:spcPct val="90000"/>
                  </a:lnSpc>
                </a:pPr>
                <a:r>
                  <a:rPr lang="en-US" dirty="0" smtClean="0"/>
                  <a:t>Calculate the NPV </a:t>
                </a:r>
                <a:endParaRPr lang="en-US" dirty="0"/>
              </a:p>
              <a:p>
                <a:pPr>
                  <a:lnSpc>
                    <a:spcPct val="90000"/>
                  </a:lnSpc>
                </a:pPr>
                <a:endParaRPr lang="en-US" dirty="0" smtClean="0"/>
              </a:p>
              <a:p>
                <a:pPr marL="0" indent="0" algn="ctr">
                  <a:lnSpc>
                    <a:spcPct val="90000"/>
                  </a:lnSpc>
                  <a:buNone/>
                </a:pPr>
                <a:r>
                  <a:rPr lang="en-US" dirty="0" smtClean="0"/>
                  <a:t>NPV =     A</a:t>
                </a:r>
                <a:r>
                  <a:rPr lang="en-US" baseline="-25000" dirty="0" smtClean="0"/>
                  <a:t>t </a:t>
                </a:r>
                <a:r>
                  <a:rPr lang="en-US" dirty="0" smtClean="0"/>
                  <a:t>/ (1+r)</a:t>
                </a:r>
                <a:r>
                  <a:rPr lang="en-US" baseline="30000" dirty="0" smtClean="0"/>
                  <a:t>2</a:t>
                </a:r>
              </a:p>
              <a:p>
                <a:pPr marL="0" indent="0" algn="ctr">
                  <a:lnSpc>
                    <a:spcPct val="90000"/>
                  </a:lnSpc>
                  <a:buNone/>
                </a:pPr>
                <a:endParaRPr lang="en-US" baseline="30000" dirty="0"/>
              </a:p>
              <a:p>
                <a:pPr marL="0" indent="0" algn="ctr">
                  <a:lnSpc>
                    <a:spcPct val="90000"/>
                  </a:lnSpc>
                  <a:buNone/>
                </a:pPr>
                <a14:m>
                  <m:oMath xmlns:m="http://schemas.openxmlformats.org/officeDocument/2006/math">
                    <m:sSub>
                      <m:sSubPr>
                        <m:ctrlPr>
                          <a:rPr lang="en-US" sz="2400" i="1">
                            <a:latin typeface="Cambria Math"/>
                          </a:rPr>
                        </m:ctrlPr>
                      </m:sSubPr>
                      <m:e>
                        <m:r>
                          <a:rPr lang="en-US" sz="2400" i="1">
                            <a:latin typeface="Cambria Math"/>
                          </a:rPr>
                          <m:t>𝐴</m:t>
                        </m:r>
                      </m:e>
                      <m:sub>
                        <m:r>
                          <a:rPr lang="en-US" sz="2400" i="1">
                            <a:latin typeface="Cambria Math"/>
                          </a:rPr>
                          <m:t>𝑡</m:t>
                        </m:r>
                      </m:sub>
                    </m:sSub>
                  </m:oMath>
                </a14:m>
                <a:r>
                  <a:rPr lang="en-US" sz="2400" baseline="30000" dirty="0" smtClean="0"/>
                  <a:t> </a:t>
                </a:r>
                <a:r>
                  <a:rPr lang="en-US" sz="2400" dirty="0" smtClean="0"/>
                  <a:t>= Amount of Cash Flow</a:t>
                </a:r>
              </a:p>
              <a:p>
                <a:pPr marL="0" indent="0" algn="ctr">
                  <a:lnSpc>
                    <a:spcPct val="90000"/>
                  </a:lnSpc>
                  <a:buNone/>
                </a:pPr>
                <a:r>
                  <a:rPr lang="en-US" sz="2400" dirty="0" smtClean="0"/>
                  <a:t>t = year of the cash flow</a:t>
                </a:r>
              </a:p>
              <a:p>
                <a:pPr marL="0" indent="0" algn="ctr">
                  <a:lnSpc>
                    <a:spcPct val="90000"/>
                  </a:lnSpc>
                  <a:buNone/>
                </a:pPr>
                <a:r>
                  <a:rPr lang="en-US" sz="2400" dirty="0" smtClean="0"/>
                  <a:t>r = discount rate</a:t>
                </a:r>
                <a:endParaRPr lang="en-US" sz="2400" baseline="30000" dirty="0" smtClean="0"/>
              </a:p>
            </p:txBody>
          </p:sp>
        </mc:Choice>
        <mc:Fallback xmlns="">
          <p:sp>
            <p:nvSpPr>
              <p:cNvPr id="27653" name="Rectangle 3"/>
              <p:cNvSpPr>
                <a:spLocks noGrp="1" noRot="1" noChangeAspect="1" noMove="1" noResize="1" noEditPoints="1" noAdjustHandles="1" noChangeArrowheads="1" noChangeShapeType="1" noTextEdit="1"/>
              </p:cNvSpPr>
              <p:nvPr>
                <p:ph idx="1"/>
              </p:nvPr>
            </p:nvSpPr>
            <p:spPr>
              <a:xfrm>
                <a:off x="697832" y="1752600"/>
                <a:ext cx="8458200" cy="4953000"/>
              </a:xfrm>
              <a:blipFill rotWithShape="1">
                <a:blip r:embed="rId4"/>
                <a:stretch>
                  <a:fillRect l="-1009" t="-2094" r="-2450"/>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7FF2F989-DE93-47EE-8969-C3870F8B4B06}" type="slidenum">
              <a:rPr lang="en-US"/>
              <a:pPr>
                <a:defRPr/>
              </a:pPr>
              <a:t>13</a:t>
            </a:fld>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1338738140"/>
              </p:ext>
            </p:extLst>
          </p:nvPr>
        </p:nvGraphicFramePr>
        <p:xfrm>
          <a:off x="4419600" y="4343399"/>
          <a:ext cx="609600" cy="629499"/>
        </p:xfrm>
        <a:graphic>
          <a:graphicData uri="http://schemas.openxmlformats.org/presentationml/2006/ole">
            <mc:AlternateContent xmlns:mc="http://schemas.openxmlformats.org/markup-compatibility/2006">
              <mc:Choice xmlns:v="urn:schemas-microsoft-com:vml" Requires="v">
                <p:oleObj spid="_x0000_s4124" name="Equation" r:id="rId5" imgW="342720" imgH="342720" progId="Equation.3">
                  <p:embed/>
                </p:oleObj>
              </mc:Choice>
              <mc:Fallback>
                <p:oleObj name="Equation" r:id="rId5" imgW="342720" imgH="342720" progId="Equation.3">
                  <p:embed/>
                  <p:pic>
                    <p:nvPicPr>
                      <p:cNvPr id="0" name=""/>
                      <p:cNvPicPr/>
                      <p:nvPr/>
                    </p:nvPicPr>
                    <p:blipFill>
                      <a:blip r:embed="rId6"/>
                      <a:stretch>
                        <a:fillRect/>
                      </a:stretch>
                    </p:blipFill>
                    <p:spPr>
                      <a:xfrm>
                        <a:off x="4419600" y="4343399"/>
                        <a:ext cx="609600" cy="629499"/>
                      </a:xfrm>
                      <a:prstGeom prst="rect">
                        <a:avLst/>
                      </a:prstGeom>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a:xfrm>
            <a:off x="762000" y="381000"/>
            <a:ext cx="8763000" cy="674688"/>
          </a:xfrm>
        </p:spPr>
        <p:txBody>
          <a:bodyPr>
            <a:normAutofit fontScale="90000"/>
          </a:bodyPr>
          <a:lstStyle/>
          <a:p>
            <a:r>
              <a:rPr lang="en-US" sz="4800" dirty="0" smtClean="0"/>
              <a:t>Return on Investment</a:t>
            </a:r>
          </a:p>
        </p:txBody>
      </p:sp>
      <p:sp>
        <p:nvSpPr>
          <p:cNvPr id="28677" name="Rectangle 3"/>
          <p:cNvSpPr>
            <a:spLocks noGrp="1" noChangeArrowheads="1"/>
          </p:cNvSpPr>
          <p:nvPr>
            <p:ph idx="1"/>
          </p:nvPr>
        </p:nvSpPr>
        <p:spPr>
          <a:xfrm>
            <a:off x="717884" y="1828800"/>
            <a:ext cx="8121316" cy="4495800"/>
          </a:xfrm>
        </p:spPr>
        <p:txBody>
          <a:bodyPr>
            <a:normAutofit/>
          </a:bodyPr>
          <a:lstStyle/>
          <a:p>
            <a:pPr>
              <a:lnSpc>
                <a:spcPct val="90000"/>
              </a:lnSpc>
            </a:pPr>
            <a:r>
              <a:rPr lang="en-US" b="1" dirty="0" smtClean="0"/>
              <a:t>Return on investment</a:t>
            </a:r>
            <a:r>
              <a:rPr lang="en-US" dirty="0" smtClean="0"/>
              <a:t> (ROI) is calculated by subtracting the project costs from the benefits and then dividing by the costs</a:t>
            </a:r>
          </a:p>
          <a:p>
            <a:pPr lvl="1">
              <a:lnSpc>
                <a:spcPct val="90000"/>
              </a:lnSpc>
              <a:buFontTx/>
              <a:buNone/>
            </a:pPr>
            <a:endParaRPr lang="en-US" dirty="0" smtClean="0"/>
          </a:p>
          <a:p>
            <a:pPr lvl="1">
              <a:lnSpc>
                <a:spcPct val="90000"/>
              </a:lnSpc>
              <a:buFontTx/>
              <a:buNone/>
            </a:pPr>
            <a:r>
              <a:rPr lang="en-US" dirty="0" smtClean="0"/>
              <a:t>   ROI = (total discounted benefits - total discounted costs) / discounted costs</a:t>
            </a:r>
          </a:p>
          <a:p>
            <a:pPr lvl="1">
              <a:lnSpc>
                <a:spcPct val="90000"/>
              </a:lnSpc>
              <a:buFontTx/>
              <a:buNone/>
            </a:pPr>
            <a:endParaRPr lang="en-US" dirty="0" smtClean="0"/>
          </a:p>
          <a:p>
            <a:pPr lvl="1">
              <a:lnSpc>
                <a:spcPct val="90000"/>
              </a:lnSpc>
              <a:buFontTx/>
              <a:buNone/>
            </a:pPr>
            <a:endParaRPr lang="en-US" dirty="0" smtClean="0"/>
          </a:p>
        </p:txBody>
      </p:sp>
      <p:sp>
        <p:nvSpPr>
          <p:cNvPr id="5" name="Slide Number Placeholder 4"/>
          <p:cNvSpPr>
            <a:spLocks noGrp="1"/>
          </p:cNvSpPr>
          <p:nvPr>
            <p:ph type="sldNum" sz="quarter" idx="12"/>
          </p:nvPr>
        </p:nvSpPr>
        <p:spPr/>
        <p:txBody>
          <a:bodyPr/>
          <a:lstStyle/>
          <a:p>
            <a:pPr>
              <a:defRPr/>
            </a:pPr>
            <a:fld id="{AAA01C81-05FE-4C62-8FDC-A53A3FB0485C}" type="slidenum">
              <a:rPr lang="en-US"/>
              <a:pPr>
                <a:defRPr/>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62000" y="152400"/>
            <a:ext cx="6096000" cy="1143000"/>
          </a:xfrm>
        </p:spPr>
        <p:txBody>
          <a:bodyPr>
            <a:noAutofit/>
          </a:bodyPr>
          <a:lstStyle/>
          <a:p>
            <a:r>
              <a:rPr lang="en-US" sz="3200" dirty="0" smtClean="0"/>
              <a:t>JWD Consulting NPV Example</a:t>
            </a:r>
          </a:p>
        </p:txBody>
      </p:sp>
      <p:sp>
        <p:nvSpPr>
          <p:cNvPr id="10" name="Slide Number Placeholder 9"/>
          <p:cNvSpPr>
            <a:spLocks noGrp="1"/>
          </p:cNvSpPr>
          <p:nvPr>
            <p:ph type="sldNum" sz="quarter" idx="12"/>
          </p:nvPr>
        </p:nvSpPr>
        <p:spPr/>
        <p:txBody>
          <a:bodyPr/>
          <a:lstStyle/>
          <a:p>
            <a:pPr>
              <a:defRPr/>
            </a:pPr>
            <a:fld id="{CAB078C3-AD74-4C69-8529-ABFACC42093C}" type="slidenum">
              <a:rPr lang="en-US" smtClean="0"/>
              <a:pPr>
                <a:defRPr/>
              </a:pPr>
              <a:t>15</a:t>
            </a:fld>
            <a:endParaRPr lang="en-US" dirty="0"/>
          </a:p>
        </p:txBody>
      </p:sp>
      <p:sp>
        <p:nvSpPr>
          <p:cNvPr id="3" name="TextBox 2"/>
          <p:cNvSpPr txBox="1"/>
          <p:nvPr/>
        </p:nvSpPr>
        <p:spPr>
          <a:xfrm>
            <a:off x="762000" y="1600200"/>
            <a:ext cx="7848600" cy="3477875"/>
          </a:xfrm>
          <a:prstGeom prst="rect">
            <a:avLst/>
          </a:prstGeom>
          <a:noFill/>
        </p:spPr>
        <p:txBody>
          <a:bodyPr wrap="square" rtlCol="0">
            <a:spAutoFit/>
          </a:bodyPr>
          <a:lstStyle/>
          <a:p>
            <a:r>
              <a:rPr lang="en-US" b="1" dirty="0" smtClean="0"/>
              <a:t>Discount Rate</a:t>
            </a:r>
            <a:r>
              <a:rPr lang="en-US" dirty="0" smtClean="0"/>
              <a:t>: 8%</a:t>
            </a:r>
          </a:p>
          <a:p>
            <a:endParaRPr lang="en-US" dirty="0"/>
          </a:p>
          <a:p>
            <a:r>
              <a:rPr lang="en-US" b="1" dirty="0" smtClean="0"/>
              <a:t>Costs</a:t>
            </a:r>
            <a:r>
              <a:rPr lang="en-US" dirty="0" smtClean="0"/>
              <a:t>:</a:t>
            </a:r>
          </a:p>
          <a:p>
            <a:pPr marL="342900" indent="-342900">
              <a:buFont typeface="Arial" pitchFamily="34" charset="0"/>
              <a:buChar char="•"/>
            </a:pPr>
            <a:r>
              <a:rPr lang="en-US" dirty="0" smtClean="0"/>
              <a:t>Y0: $140,000</a:t>
            </a:r>
          </a:p>
          <a:p>
            <a:pPr marL="342900" indent="-342900">
              <a:buFont typeface="Arial" pitchFamily="34" charset="0"/>
              <a:buChar char="•"/>
            </a:pPr>
            <a:r>
              <a:rPr lang="en-US" dirty="0" smtClean="0"/>
              <a:t>Y1 - 3: $40,000</a:t>
            </a:r>
          </a:p>
          <a:p>
            <a:endParaRPr lang="en-US" dirty="0"/>
          </a:p>
          <a:p>
            <a:r>
              <a:rPr lang="en-US" b="1" dirty="0" smtClean="0"/>
              <a:t>Benefits:</a:t>
            </a:r>
          </a:p>
          <a:p>
            <a:pPr marL="342900" indent="-342900">
              <a:buFont typeface="Arial" pitchFamily="34" charset="0"/>
              <a:buChar char="•"/>
            </a:pPr>
            <a:r>
              <a:rPr lang="en-US" dirty="0"/>
              <a:t>Y0: </a:t>
            </a:r>
            <a:r>
              <a:rPr lang="en-US" dirty="0" smtClean="0"/>
              <a:t>$0</a:t>
            </a:r>
            <a:endParaRPr lang="en-US" dirty="0"/>
          </a:p>
          <a:p>
            <a:pPr marL="342900" indent="-342900">
              <a:buFont typeface="Arial" pitchFamily="34" charset="0"/>
              <a:buChar char="•"/>
            </a:pPr>
            <a:r>
              <a:rPr lang="en-US" dirty="0" smtClean="0"/>
              <a:t>Y1 - 3: $200,000</a:t>
            </a:r>
            <a:endParaRPr lang="en-US" dirty="0"/>
          </a:p>
          <a:p>
            <a:pPr marL="342900" indent="-342900">
              <a:buFont typeface="Arial" pitchFamily="34" charset="0"/>
              <a:buChar char="•"/>
            </a:pPr>
            <a:endParaRPr lang="en-US" dirty="0"/>
          </a:p>
        </p:txBody>
      </p:sp>
      <p:sp>
        <p:nvSpPr>
          <p:cNvPr id="7" name="TextBox 6"/>
          <p:cNvSpPr txBox="1"/>
          <p:nvPr/>
        </p:nvSpPr>
        <p:spPr>
          <a:xfrm>
            <a:off x="772297" y="5334000"/>
            <a:ext cx="7848600" cy="1107996"/>
          </a:xfrm>
          <a:prstGeom prst="rect">
            <a:avLst/>
          </a:prstGeom>
          <a:noFill/>
        </p:spPr>
        <p:txBody>
          <a:bodyPr wrap="square" rtlCol="0">
            <a:spAutoFit/>
          </a:bodyPr>
          <a:lstStyle/>
          <a:p>
            <a:r>
              <a:rPr lang="en-US" b="1" dirty="0" smtClean="0"/>
              <a:t>Year 0: discount factor = 1/(1+0.08)</a:t>
            </a:r>
            <a:r>
              <a:rPr lang="en-US" b="1" baseline="30000" dirty="0" smtClean="0"/>
              <a:t>0</a:t>
            </a:r>
            <a:r>
              <a:rPr lang="en-US" b="1" dirty="0" smtClean="0"/>
              <a:t> = 1</a:t>
            </a:r>
          </a:p>
          <a:p>
            <a:r>
              <a:rPr lang="en-US" b="1" dirty="0"/>
              <a:t>Year </a:t>
            </a:r>
            <a:r>
              <a:rPr lang="en-US" b="1" dirty="0" smtClean="0"/>
              <a:t>1: </a:t>
            </a:r>
            <a:r>
              <a:rPr lang="en-US" b="1" dirty="0"/>
              <a:t>discount factor = 1/(</a:t>
            </a:r>
            <a:r>
              <a:rPr lang="en-US" b="1" dirty="0" smtClean="0"/>
              <a:t>1+0.08)</a:t>
            </a:r>
            <a:r>
              <a:rPr lang="en-US" b="1" baseline="30000" dirty="0" smtClean="0"/>
              <a:t>1</a:t>
            </a:r>
            <a:r>
              <a:rPr lang="en-US" b="1" dirty="0" smtClean="0"/>
              <a:t> </a:t>
            </a:r>
            <a:r>
              <a:rPr lang="en-US" b="1" dirty="0"/>
              <a:t>= </a:t>
            </a:r>
            <a:r>
              <a:rPr lang="en-US" b="1" dirty="0" smtClean="0"/>
              <a:t>0.93</a:t>
            </a:r>
            <a:endParaRPr lang="en-US" dirty="0"/>
          </a:p>
          <a:p>
            <a:pPr marL="342900" indent="-342900">
              <a:buFont typeface="Arial" pitchFamily="34" charset="0"/>
              <a:buChar char="•"/>
            </a:pPr>
            <a:endParaRPr lang="en-US" dirty="0"/>
          </a:p>
        </p:txBody>
      </p:sp>
    </p:spTree>
    <p:extLst>
      <p:ext uri="{BB962C8B-B14F-4D97-AF65-F5344CB8AC3E}">
        <p14:creationId xmlns:p14="http://schemas.microsoft.com/office/powerpoint/2010/main" val="2981100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62000" y="152400"/>
            <a:ext cx="6096000" cy="1143000"/>
          </a:xfrm>
        </p:spPr>
        <p:txBody>
          <a:bodyPr>
            <a:noAutofit/>
          </a:bodyPr>
          <a:lstStyle/>
          <a:p>
            <a:r>
              <a:rPr lang="en-US" sz="3200" dirty="0" smtClean="0"/>
              <a:t>JWD Consulting NPV Example</a:t>
            </a:r>
          </a:p>
        </p:txBody>
      </p:sp>
      <p:sp>
        <p:nvSpPr>
          <p:cNvPr id="10" name="Slide Number Placeholder 9"/>
          <p:cNvSpPr>
            <a:spLocks noGrp="1"/>
          </p:cNvSpPr>
          <p:nvPr>
            <p:ph type="sldNum" sz="quarter" idx="12"/>
          </p:nvPr>
        </p:nvSpPr>
        <p:spPr/>
        <p:txBody>
          <a:bodyPr/>
          <a:lstStyle/>
          <a:p>
            <a:pPr>
              <a:defRPr/>
            </a:pPr>
            <a:fld id="{CAB078C3-AD74-4C69-8529-ABFACC42093C}" type="slidenum">
              <a:rPr lang="en-US" smtClean="0"/>
              <a:pPr>
                <a:defRPr/>
              </a:pPr>
              <a:t>16</a:t>
            </a:fld>
            <a:endParaRPr lang="en-US" dirty="0"/>
          </a:p>
        </p:txBody>
      </p:sp>
      <p:sp>
        <p:nvSpPr>
          <p:cNvPr id="26631" name="Text Box 9"/>
          <p:cNvSpPr txBox="1">
            <a:spLocks noChangeArrowheads="1"/>
          </p:cNvSpPr>
          <p:nvPr/>
        </p:nvSpPr>
        <p:spPr bwMode="auto">
          <a:xfrm>
            <a:off x="914400" y="5791200"/>
            <a:ext cx="7377113" cy="457200"/>
          </a:xfrm>
          <a:prstGeom prst="rect">
            <a:avLst/>
          </a:prstGeom>
          <a:noFill/>
          <a:ln w="9525">
            <a:noFill/>
            <a:miter lim="800000"/>
            <a:headEnd/>
            <a:tailEnd/>
          </a:ln>
        </p:spPr>
        <p:txBody>
          <a:bodyPr wrap="none">
            <a:spAutoFit/>
          </a:bodyPr>
          <a:lstStyle/>
          <a:p>
            <a:r>
              <a:rPr lang="en-US" dirty="0"/>
              <a:t>Note:  See the template called business_case_financials.xls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0389" y="1828800"/>
            <a:ext cx="7863628" cy="479516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a:xfrm>
            <a:off x="762000" y="412416"/>
            <a:ext cx="8610600" cy="674688"/>
          </a:xfrm>
        </p:spPr>
        <p:txBody>
          <a:bodyPr>
            <a:normAutofit fontScale="90000"/>
          </a:bodyPr>
          <a:lstStyle/>
          <a:p>
            <a:r>
              <a:rPr lang="en-US" sz="4800" dirty="0" smtClean="0"/>
              <a:t>Payback Analysis</a:t>
            </a:r>
          </a:p>
        </p:txBody>
      </p:sp>
      <p:sp>
        <p:nvSpPr>
          <p:cNvPr id="29701" name="Rectangle 3"/>
          <p:cNvSpPr>
            <a:spLocks noGrp="1" noChangeArrowheads="1"/>
          </p:cNvSpPr>
          <p:nvPr>
            <p:ph idx="1"/>
          </p:nvPr>
        </p:nvSpPr>
        <p:spPr>
          <a:xfrm>
            <a:off x="609600" y="1676400"/>
            <a:ext cx="8077200" cy="4876800"/>
          </a:xfrm>
        </p:spPr>
        <p:txBody>
          <a:bodyPr/>
          <a:lstStyle/>
          <a:p>
            <a:pPr>
              <a:lnSpc>
                <a:spcPct val="90000"/>
              </a:lnSpc>
            </a:pPr>
            <a:r>
              <a:rPr lang="en-US" dirty="0" smtClean="0"/>
              <a:t>The </a:t>
            </a:r>
            <a:r>
              <a:rPr lang="en-US" b="1" dirty="0" smtClean="0"/>
              <a:t>payback period</a:t>
            </a:r>
            <a:r>
              <a:rPr lang="en-US" dirty="0" smtClean="0"/>
              <a:t> is the amount of time it will take to recoup, in the form of net cash inflows, the total dollars invested in a project</a:t>
            </a:r>
          </a:p>
          <a:p>
            <a:pPr>
              <a:lnSpc>
                <a:spcPct val="90000"/>
              </a:lnSpc>
              <a:buFontTx/>
              <a:buNone/>
            </a:pPr>
            <a:endParaRPr lang="en-US" dirty="0" smtClean="0"/>
          </a:p>
        </p:txBody>
      </p:sp>
      <p:sp>
        <p:nvSpPr>
          <p:cNvPr id="5" name="Slide Number Placeholder 4"/>
          <p:cNvSpPr>
            <a:spLocks noGrp="1"/>
          </p:cNvSpPr>
          <p:nvPr>
            <p:ph type="sldNum" sz="quarter" idx="12"/>
          </p:nvPr>
        </p:nvSpPr>
        <p:spPr/>
        <p:txBody>
          <a:bodyPr/>
          <a:lstStyle/>
          <a:p>
            <a:pPr>
              <a:defRPr/>
            </a:pPr>
            <a:fld id="{57D43B53-6966-430E-9FEE-F57AAE6D637A}" type="slidenum">
              <a:rPr lang="en-US"/>
              <a:pPr>
                <a:defRPr/>
              </a:pPr>
              <a:t>17</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3042690"/>
            <a:ext cx="4876799" cy="351051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a:xfrm>
            <a:off x="685800" y="457200"/>
            <a:ext cx="8839200" cy="673100"/>
          </a:xfrm>
        </p:spPr>
        <p:txBody>
          <a:bodyPr>
            <a:normAutofit fontScale="90000"/>
          </a:bodyPr>
          <a:lstStyle/>
          <a:p>
            <a:r>
              <a:rPr lang="en-US" dirty="0" smtClean="0"/>
              <a:t>Method:  Weighted Scoring Model</a:t>
            </a:r>
          </a:p>
        </p:txBody>
      </p:sp>
      <p:sp>
        <p:nvSpPr>
          <p:cNvPr id="31749" name="Rectangle 3"/>
          <p:cNvSpPr>
            <a:spLocks noGrp="1" noChangeArrowheads="1"/>
          </p:cNvSpPr>
          <p:nvPr>
            <p:ph idx="1"/>
          </p:nvPr>
        </p:nvSpPr>
        <p:spPr>
          <a:xfrm>
            <a:off x="545432" y="1676400"/>
            <a:ext cx="8610600" cy="4791075"/>
          </a:xfrm>
        </p:spPr>
        <p:txBody>
          <a:bodyPr/>
          <a:lstStyle/>
          <a:p>
            <a:pPr marL="609600" indent="-609600">
              <a:lnSpc>
                <a:spcPct val="90000"/>
              </a:lnSpc>
            </a:pPr>
            <a:r>
              <a:rPr lang="en-US" dirty="0" smtClean="0"/>
              <a:t>A weighted scoring model is a tool that provides a systematic process for selecting projects based on many criteria</a:t>
            </a:r>
          </a:p>
          <a:p>
            <a:pPr marL="1371600" lvl="2" indent="-457200">
              <a:lnSpc>
                <a:spcPct val="90000"/>
              </a:lnSpc>
              <a:buClrTx/>
            </a:pPr>
            <a:r>
              <a:rPr lang="en-US" dirty="0" smtClean="0"/>
              <a:t>Identify criteria important to the project selection process</a:t>
            </a:r>
          </a:p>
          <a:p>
            <a:pPr marL="1371600" lvl="2" indent="-457200">
              <a:lnSpc>
                <a:spcPct val="90000"/>
              </a:lnSpc>
              <a:buClrTx/>
            </a:pPr>
            <a:r>
              <a:rPr lang="en-US" dirty="0" smtClean="0"/>
              <a:t>Assign weights (percentages) to each criterion so they add up to 100%</a:t>
            </a:r>
          </a:p>
          <a:p>
            <a:pPr marL="1371600" lvl="2" indent="-457200">
              <a:lnSpc>
                <a:spcPct val="90000"/>
              </a:lnSpc>
              <a:buClrTx/>
            </a:pPr>
            <a:r>
              <a:rPr lang="en-US" dirty="0" smtClean="0"/>
              <a:t>Assign scores to each criterion for each project</a:t>
            </a:r>
          </a:p>
          <a:p>
            <a:pPr marL="1371600" lvl="2" indent="-457200">
              <a:lnSpc>
                <a:spcPct val="90000"/>
              </a:lnSpc>
              <a:buClrTx/>
            </a:pPr>
            <a:r>
              <a:rPr lang="en-US" dirty="0" smtClean="0"/>
              <a:t>Multiply the scores by the weights and get the total weighted scores</a:t>
            </a:r>
          </a:p>
        </p:txBody>
      </p:sp>
      <p:sp>
        <p:nvSpPr>
          <p:cNvPr id="5" name="Slide Number Placeholder 4"/>
          <p:cNvSpPr>
            <a:spLocks noGrp="1"/>
          </p:cNvSpPr>
          <p:nvPr>
            <p:ph type="sldNum" sz="quarter" idx="12"/>
          </p:nvPr>
        </p:nvSpPr>
        <p:spPr/>
        <p:txBody>
          <a:bodyPr/>
          <a:lstStyle/>
          <a:p>
            <a:pPr>
              <a:defRPr/>
            </a:pPr>
            <a:fld id="{999D12CE-7206-489B-BD53-1272D63E99CD}" type="slidenum">
              <a:rPr lang="en-US"/>
              <a:pPr>
                <a:defRPr/>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762000" y="76200"/>
            <a:ext cx="8229600" cy="1143000"/>
          </a:xfrm>
        </p:spPr>
        <p:txBody>
          <a:bodyPr>
            <a:normAutofit/>
          </a:bodyPr>
          <a:lstStyle/>
          <a:p>
            <a:r>
              <a:rPr lang="en-US" sz="3600" dirty="0" smtClean="0"/>
              <a:t>Sample Weighted Scoring Model Criteria</a:t>
            </a:r>
            <a:endParaRPr lang="en-US" sz="6000" dirty="0" smtClean="0"/>
          </a:p>
        </p:txBody>
      </p:sp>
      <p:sp>
        <p:nvSpPr>
          <p:cNvPr id="6" name="Slide Number Placeholder 5"/>
          <p:cNvSpPr>
            <a:spLocks noGrp="1"/>
          </p:cNvSpPr>
          <p:nvPr>
            <p:ph type="sldNum" sz="quarter" idx="12"/>
          </p:nvPr>
        </p:nvSpPr>
        <p:spPr/>
        <p:txBody>
          <a:bodyPr/>
          <a:lstStyle/>
          <a:p>
            <a:pPr>
              <a:defRPr/>
            </a:pPr>
            <a:fld id="{CAB078C3-AD74-4C69-8529-ABFACC42093C}" type="slidenum">
              <a:rPr lang="en-US" smtClean="0"/>
              <a:pPr>
                <a:defRPr/>
              </a:pPr>
              <a:t>19</a:t>
            </a:fld>
            <a:endParaRPr lang="en-US" dirty="0"/>
          </a:p>
        </p:txBody>
      </p:sp>
      <p:sp>
        <p:nvSpPr>
          <p:cNvPr id="8" name="Rectangle 3"/>
          <p:cNvSpPr>
            <a:spLocks noGrp="1" noChangeArrowheads="1"/>
          </p:cNvSpPr>
          <p:nvPr>
            <p:ph idx="1"/>
          </p:nvPr>
        </p:nvSpPr>
        <p:spPr>
          <a:xfrm>
            <a:off x="545432" y="1676400"/>
            <a:ext cx="8610600" cy="4791075"/>
          </a:xfrm>
        </p:spPr>
        <p:txBody>
          <a:bodyPr/>
          <a:lstStyle/>
          <a:p>
            <a:pPr marL="609600" indent="-609600">
              <a:lnSpc>
                <a:spcPct val="90000"/>
              </a:lnSpc>
            </a:pPr>
            <a:r>
              <a:rPr lang="en-US" dirty="0" smtClean="0"/>
              <a:t>Criteria:</a:t>
            </a:r>
          </a:p>
          <a:p>
            <a:pPr marL="1009650" lvl="1" indent="-609600">
              <a:lnSpc>
                <a:spcPct val="90000"/>
              </a:lnSpc>
            </a:pPr>
            <a:r>
              <a:rPr lang="en-US" sz="2400" dirty="0" smtClean="0"/>
              <a:t>Supports key business objectives (25%)</a:t>
            </a:r>
          </a:p>
          <a:p>
            <a:pPr marL="1009650" lvl="1" indent="-609600">
              <a:lnSpc>
                <a:spcPct val="90000"/>
              </a:lnSpc>
            </a:pPr>
            <a:r>
              <a:rPr lang="en-US" sz="2400" dirty="0" smtClean="0"/>
              <a:t>Strong internal sponsor (15%)</a:t>
            </a:r>
          </a:p>
          <a:p>
            <a:pPr marL="1009650" lvl="1" indent="-609600">
              <a:lnSpc>
                <a:spcPct val="90000"/>
              </a:lnSpc>
            </a:pPr>
            <a:r>
              <a:rPr lang="en-US" sz="2400" dirty="0" smtClean="0"/>
              <a:t>Strong customer support (10%)</a:t>
            </a:r>
          </a:p>
          <a:p>
            <a:pPr marL="1009650" lvl="1" indent="-609600">
              <a:lnSpc>
                <a:spcPct val="90000"/>
              </a:lnSpc>
            </a:pPr>
            <a:r>
              <a:rPr lang="en-US" sz="2400" dirty="0" smtClean="0"/>
              <a:t>One year or less implementation (20%)</a:t>
            </a:r>
          </a:p>
          <a:p>
            <a:pPr marL="1009650" lvl="1" indent="-609600">
              <a:lnSpc>
                <a:spcPct val="90000"/>
              </a:lnSpc>
            </a:pPr>
            <a:r>
              <a:rPr lang="en-US" sz="2400" dirty="0" smtClean="0"/>
              <a:t>Positive NPV (30%)</a:t>
            </a:r>
          </a:p>
          <a:p>
            <a:pPr marL="1009650" lvl="1" indent="-609600">
              <a:lnSpc>
                <a:spcPct val="90000"/>
              </a:lnSpc>
            </a:pPr>
            <a:endParaRPr lang="en-US" sz="24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normAutofit fontScale="90000"/>
          </a:bodyPr>
          <a:lstStyle/>
          <a:p>
            <a:r>
              <a:rPr lang="en-US" sz="3600" dirty="0" smtClean="0"/>
              <a:t>The Key to Overall Project Success: Good Project Integration Management</a:t>
            </a:r>
            <a:endParaRPr lang="en-US" dirty="0" smtClean="0"/>
          </a:p>
        </p:txBody>
      </p:sp>
      <p:sp>
        <p:nvSpPr>
          <p:cNvPr id="12293" name="Rectangle 3"/>
          <p:cNvSpPr>
            <a:spLocks noGrp="1" noChangeArrowheads="1"/>
          </p:cNvSpPr>
          <p:nvPr>
            <p:ph idx="1"/>
          </p:nvPr>
        </p:nvSpPr>
        <p:spPr>
          <a:xfrm>
            <a:off x="533400" y="1524000"/>
            <a:ext cx="8186738" cy="4791075"/>
          </a:xfrm>
        </p:spPr>
        <p:txBody>
          <a:bodyPr/>
          <a:lstStyle/>
          <a:p>
            <a:r>
              <a:rPr lang="en-US" dirty="0" smtClean="0"/>
              <a:t>Project managers must coordinate all of the other knowledge areas throughout a project’s life cycle</a:t>
            </a:r>
          </a:p>
          <a:p>
            <a:endParaRPr lang="en-US" dirty="0" smtClean="0"/>
          </a:p>
          <a:p>
            <a:r>
              <a:rPr lang="en-US" dirty="0" smtClean="0"/>
              <a:t>Project integration management is </a:t>
            </a:r>
            <a:r>
              <a:rPr lang="en-US" i="1" dirty="0" smtClean="0"/>
              <a:t>not</a:t>
            </a:r>
            <a:r>
              <a:rPr lang="en-US" dirty="0" smtClean="0"/>
              <a:t> the same thing as software integration</a:t>
            </a:r>
          </a:p>
        </p:txBody>
      </p:sp>
      <p:sp>
        <p:nvSpPr>
          <p:cNvPr id="5" name="Slide Number Placeholder 4"/>
          <p:cNvSpPr>
            <a:spLocks noGrp="1"/>
          </p:cNvSpPr>
          <p:nvPr>
            <p:ph type="sldNum" sz="quarter" idx="12"/>
          </p:nvPr>
        </p:nvSpPr>
        <p:spPr/>
        <p:txBody>
          <a:bodyPr/>
          <a:lstStyle/>
          <a:p>
            <a:pPr>
              <a:defRPr/>
            </a:pPr>
            <a:fld id="{108FECDF-36A7-44D1-8BAF-7A36463139A5}" type="slidenum">
              <a:rPr lang="en-US"/>
              <a:pPr>
                <a:defRPr/>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762000" y="76200"/>
            <a:ext cx="8229600" cy="1143000"/>
          </a:xfrm>
        </p:spPr>
        <p:txBody>
          <a:bodyPr>
            <a:normAutofit/>
          </a:bodyPr>
          <a:lstStyle/>
          <a:p>
            <a:r>
              <a:rPr lang="en-US" sz="3600" dirty="0" smtClean="0"/>
              <a:t>Sample Weighted Scoring Model - Projects</a:t>
            </a:r>
            <a:endParaRPr lang="en-US" sz="6000" dirty="0" smtClean="0"/>
          </a:p>
        </p:txBody>
      </p:sp>
      <p:sp>
        <p:nvSpPr>
          <p:cNvPr id="6" name="Slide Number Placeholder 5"/>
          <p:cNvSpPr>
            <a:spLocks noGrp="1"/>
          </p:cNvSpPr>
          <p:nvPr>
            <p:ph type="sldNum" sz="quarter" idx="12"/>
          </p:nvPr>
        </p:nvSpPr>
        <p:spPr/>
        <p:txBody>
          <a:bodyPr/>
          <a:lstStyle/>
          <a:p>
            <a:pPr>
              <a:defRPr/>
            </a:pPr>
            <a:fld id="{CAB078C3-AD74-4C69-8529-ABFACC42093C}" type="slidenum">
              <a:rPr lang="en-US" smtClean="0"/>
              <a:pPr>
                <a:defRPr/>
              </a:pPr>
              <a:t>20</a:t>
            </a:fld>
            <a:endParaRPr lang="en-US" dirty="0"/>
          </a:p>
        </p:txBody>
      </p:sp>
      <p:sp>
        <p:nvSpPr>
          <p:cNvPr id="8" name="Rectangle 3"/>
          <p:cNvSpPr>
            <a:spLocks noGrp="1" noChangeArrowheads="1"/>
          </p:cNvSpPr>
          <p:nvPr>
            <p:ph idx="1"/>
          </p:nvPr>
        </p:nvSpPr>
        <p:spPr>
          <a:xfrm>
            <a:off x="228600" y="1600200"/>
            <a:ext cx="8610600" cy="4791075"/>
          </a:xfrm>
        </p:spPr>
        <p:txBody>
          <a:bodyPr/>
          <a:lstStyle/>
          <a:p>
            <a:pPr lvl="1" indent="-342900">
              <a:lnSpc>
                <a:spcPct val="90000"/>
              </a:lnSpc>
            </a:pPr>
            <a:r>
              <a:rPr lang="en-US" sz="2400" b="1" dirty="0" smtClean="0"/>
              <a:t>Project 1</a:t>
            </a:r>
          </a:p>
          <a:p>
            <a:pPr marL="800100" lvl="2" indent="0">
              <a:lnSpc>
                <a:spcPct val="90000"/>
              </a:lnSpc>
              <a:buNone/>
            </a:pPr>
            <a:r>
              <a:rPr lang="en-US" sz="2100" dirty="0" smtClean="0"/>
              <a:t>A director has been charged with finding ways to address the strategic goals for technology set at the recent board meeting.  He has suggested an upgrade to the system that will take about a year to complete.  Because their system is currently quite complex, this is based on estimates which could change frequently.  </a:t>
            </a:r>
            <a:r>
              <a:rPr lang="en-US" sz="2100" dirty="0"/>
              <a:t>H</a:t>
            </a:r>
            <a:r>
              <a:rPr lang="en-US" sz="2100" dirty="0" smtClean="0"/>
              <a:t>e has support from many executives to move forward and, if they stay on budget, there will be a positive NPV.</a:t>
            </a:r>
          </a:p>
          <a:p>
            <a:pPr marL="1409700" lvl="2" indent="-609600">
              <a:lnSpc>
                <a:spcPct val="90000"/>
              </a:lnSpc>
            </a:pPr>
            <a:endParaRPr lang="en-US" sz="2100" dirty="0" smtClean="0"/>
          </a:p>
          <a:p>
            <a:pPr lvl="1" indent="-342900">
              <a:lnSpc>
                <a:spcPct val="90000"/>
              </a:lnSpc>
            </a:pPr>
            <a:r>
              <a:rPr lang="en-US" sz="2400" b="1" dirty="0" smtClean="0"/>
              <a:t>Project 2</a:t>
            </a:r>
          </a:p>
          <a:p>
            <a:pPr marL="800100" lvl="2" indent="0">
              <a:lnSpc>
                <a:spcPct val="90000"/>
              </a:lnSpc>
              <a:buNone/>
            </a:pPr>
            <a:r>
              <a:rPr lang="en-US" sz="2100" dirty="0" smtClean="0"/>
              <a:t>A manager wants to create an internal site to track project success and failures.  She estimates a 6 month timeline with minimal risk of running longer or costing more than estimates.  For right now, the NPV is negative.</a:t>
            </a:r>
          </a:p>
          <a:p>
            <a:pPr marL="1409700" lvl="2" indent="-609600">
              <a:lnSpc>
                <a:spcPct val="90000"/>
              </a:lnSpc>
            </a:pPr>
            <a:endParaRPr lang="en-US" sz="2100" dirty="0" smtClean="0"/>
          </a:p>
        </p:txBody>
      </p:sp>
    </p:spTree>
    <p:extLst>
      <p:ext uri="{BB962C8B-B14F-4D97-AF65-F5344CB8AC3E}">
        <p14:creationId xmlns:p14="http://schemas.microsoft.com/office/powerpoint/2010/main" val="2417314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762000" y="76200"/>
            <a:ext cx="8229600" cy="1143000"/>
          </a:xfrm>
        </p:spPr>
        <p:txBody>
          <a:bodyPr>
            <a:normAutofit/>
          </a:bodyPr>
          <a:lstStyle/>
          <a:p>
            <a:r>
              <a:rPr lang="en-US" sz="3600" dirty="0" smtClean="0"/>
              <a:t>Sample Weighted Scoring Model - Projects</a:t>
            </a:r>
            <a:endParaRPr lang="en-US" sz="6000" dirty="0" smtClean="0"/>
          </a:p>
        </p:txBody>
      </p:sp>
      <p:sp>
        <p:nvSpPr>
          <p:cNvPr id="6" name="Slide Number Placeholder 5"/>
          <p:cNvSpPr>
            <a:spLocks noGrp="1"/>
          </p:cNvSpPr>
          <p:nvPr>
            <p:ph type="sldNum" sz="quarter" idx="12"/>
          </p:nvPr>
        </p:nvSpPr>
        <p:spPr/>
        <p:txBody>
          <a:bodyPr/>
          <a:lstStyle/>
          <a:p>
            <a:pPr>
              <a:defRPr/>
            </a:pPr>
            <a:fld id="{CAB078C3-AD74-4C69-8529-ABFACC42093C}" type="slidenum">
              <a:rPr lang="en-US" smtClean="0"/>
              <a:pPr>
                <a:defRPr/>
              </a:pPr>
              <a:t>21</a:t>
            </a:fld>
            <a:endParaRPr lang="en-US" dirty="0"/>
          </a:p>
        </p:txBody>
      </p:sp>
      <p:sp>
        <p:nvSpPr>
          <p:cNvPr id="8" name="Rectangle 3"/>
          <p:cNvSpPr>
            <a:spLocks noGrp="1" noChangeArrowheads="1"/>
          </p:cNvSpPr>
          <p:nvPr>
            <p:ph idx="1"/>
          </p:nvPr>
        </p:nvSpPr>
        <p:spPr>
          <a:xfrm>
            <a:off x="228600" y="1600200"/>
            <a:ext cx="8610600" cy="4791075"/>
          </a:xfrm>
        </p:spPr>
        <p:txBody>
          <a:bodyPr/>
          <a:lstStyle/>
          <a:p>
            <a:pPr lvl="1" indent="-342900">
              <a:lnSpc>
                <a:spcPct val="90000"/>
              </a:lnSpc>
            </a:pPr>
            <a:r>
              <a:rPr lang="en-US" sz="2400" b="1" dirty="0" smtClean="0"/>
              <a:t>Project </a:t>
            </a:r>
            <a:r>
              <a:rPr lang="en-US" sz="2400" b="1" dirty="0"/>
              <a:t>3</a:t>
            </a:r>
          </a:p>
          <a:p>
            <a:pPr marL="800100" lvl="2" indent="0">
              <a:lnSpc>
                <a:spcPct val="90000"/>
              </a:lnSpc>
              <a:buNone/>
            </a:pPr>
            <a:r>
              <a:rPr lang="en-US" sz="2100" dirty="0"/>
              <a:t>New system implementation that may take 18 months to complete.  This implementation is being supported by the CIO and executives as it will enable the company to meet the new strategy to become a leader in customer service.   The payback period is 4 years but it will result in positive NPV.</a:t>
            </a:r>
          </a:p>
          <a:p>
            <a:pPr marL="1409700" lvl="2" indent="-609600">
              <a:lnSpc>
                <a:spcPct val="90000"/>
              </a:lnSpc>
            </a:pPr>
            <a:endParaRPr lang="en-US" sz="2100" dirty="0" smtClean="0"/>
          </a:p>
        </p:txBody>
      </p:sp>
    </p:spTree>
    <p:extLst>
      <p:ext uri="{BB962C8B-B14F-4D97-AF65-F5344CB8AC3E}">
        <p14:creationId xmlns:p14="http://schemas.microsoft.com/office/powerpoint/2010/main" val="2598328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a:xfrm>
            <a:off x="685800" y="228600"/>
            <a:ext cx="8534400" cy="1143000"/>
          </a:xfrm>
        </p:spPr>
        <p:txBody>
          <a:bodyPr>
            <a:normAutofit fontScale="90000"/>
          </a:bodyPr>
          <a:lstStyle/>
          <a:p>
            <a:r>
              <a:rPr lang="en-US" dirty="0" smtClean="0"/>
              <a:t>Method: Implementing a Balanced Scorecard</a:t>
            </a:r>
          </a:p>
        </p:txBody>
      </p:sp>
      <p:sp>
        <p:nvSpPr>
          <p:cNvPr id="33797" name="Rectangle 3"/>
          <p:cNvSpPr>
            <a:spLocks noGrp="1" noChangeArrowheads="1"/>
          </p:cNvSpPr>
          <p:nvPr>
            <p:ph idx="1"/>
          </p:nvPr>
        </p:nvSpPr>
        <p:spPr>
          <a:xfrm>
            <a:off x="653716" y="1600200"/>
            <a:ext cx="8458200" cy="4572000"/>
          </a:xfrm>
        </p:spPr>
        <p:txBody>
          <a:bodyPr/>
          <a:lstStyle/>
          <a:p>
            <a:pPr>
              <a:lnSpc>
                <a:spcPct val="90000"/>
              </a:lnSpc>
            </a:pPr>
            <a:r>
              <a:rPr lang="en-US" dirty="0" smtClean="0"/>
              <a:t>A </a:t>
            </a:r>
            <a:r>
              <a:rPr lang="en-US" b="1" dirty="0" smtClean="0"/>
              <a:t>balanced scorecard </a:t>
            </a:r>
            <a:r>
              <a:rPr lang="en-US" dirty="0" smtClean="0"/>
              <a:t>is a methodology that converts an organization’s value drivers, such as customer service, innovation, operational efficiency, and financial performance, to a series of defined metrics</a:t>
            </a:r>
          </a:p>
        </p:txBody>
      </p:sp>
      <p:sp>
        <p:nvSpPr>
          <p:cNvPr id="5" name="Slide Number Placeholder 4"/>
          <p:cNvSpPr>
            <a:spLocks noGrp="1"/>
          </p:cNvSpPr>
          <p:nvPr>
            <p:ph type="sldNum" sz="quarter" idx="12"/>
          </p:nvPr>
        </p:nvSpPr>
        <p:spPr/>
        <p:txBody>
          <a:bodyPr/>
          <a:lstStyle/>
          <a:p>
            <a:pPr>
              <a:defRPr/>
            </a:pPr>
            <a:fld id="{5477F33D-FF34-45ED-8C63-A1AF432AC4C0}" type="slidenum">
              <a:rPr lang="en-US"/>
              <a:pPr>
                <a:defRPr/>
              </a:pPr>
              <a:t>22</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3352800"/>
            <a:ext cx="3937621" cy="318110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a:xfrm>
            <a:off x="685800" y="228600"/>
            <a:ext cx="8534400" cy="1143000"/>
          </a:xfrm>
        </p:spPr>
        <p:txBody>
          <a:bodyPr>
            <a:normAutofit/>
          </a:bodyPr>
          <a:lstStyle/>
          <a:p>
            <a:r>
              <a:rPr lang="en-US" dirty="0" smtClean="0"/>
              <a:t>Additional Methods</a:t>
            </a:r>
          </a:p>
        </p:txBody>
      </p:sp>
      <p:sp>
        <p:nvSpPr>
          <p:cNvPr id="33797" name="Rectangle 3"/>
          <p:cNvSpPr>
            <a:spLocks noGrp="1" noChangeArrowheads="1"/>
          </p:cNvSpPr>
          <p:nvPr>
            <p:ph idx="1"/>
          </p:nvPr>
        </p:nvSpPr>
        <p:spPr>
          <a:xfrm>
            <a:off x="653716" y="1600200"/>
            <a:ext cx="8458200" cy="4572000"/>
          </a:xfrm>
        </p:spPr>
        <p:txBody>
          <a:bodyPr/>
          <a:lstStyle/>
          <a:p>
            <a:pPr>
              <a:lnSpc>
                <a:spcPct val="90000"/>
              </a:lnSpc>
            </a:pPr>
            <a:r>
              <a:rPr lang="en-US" dirty="0" smtClean="0"/>
              <a:t>Scoring</a:t>
            </a:r>
          </a:p>
          <a:p>
            <a:pPr>
              <a:lnSpc>
                <a:spcPct val="90000"/>
              </a:lnSpc>
            </a:pPr>
            <a:endParaRPr lang="en-US" dirty="0"/>
          </a:p>
          <a:p>
            <a:pPr>
              <a:lnSpc>
                <a:spcPct val="90000"/>
              </a:lnSpc>
            </a:pPr>
            <a:r>
              <a:rPr lang="en-US" dirty="0" smtClean="0"/>
              <a:t>Opportunity Costs</a:t>
            </a:r>
          </a:p>
          <a:p>
            <a:pPr>
              <a:lnSpc>
                <a:spcPct val="90000"/>
              </a:lnSpc>
            </a:pPr>
            <a:endParaRPr lang="en-US" dirty="0"/>
          </a:p>
          <a:p>
            <a:pPr>
              <a:lnSpc>
                <a:spcPct val="90000"/>
              </a:lnSpc>
            </a:pPr>
            <a:r>
              <a:rPr lang="en-US" dirty="0" smtClean="0"/>
              <a:t>Six Sigma</a:t>
            </a:r>
          </a:p>
        </p:txBody>
      </p:sp>
      <p:sp>
        <p:nvSpPr>
          <p:cNvPr id="5" name="Slide Number Placeholder 4"/>
          <p:cNvSpPr>
            <a:spLocks noGrp="1"/>
          </p:cNvSpPr>
          <p:nvPr>
            <p:ph type="sldNum" sz="quarter" idx="12"/>
          </p:nvPr>
        </p:nvSpPr>
        <p:spPr/>
        <p:txBody>
          <a:bodyPr/>
          <a:lstStyle/>
          <a:p>
            <a:pPr>
              <a:defRPr/>
            </a:pPr>
            <a:fld id="{5477F33D-FF34-45ED-8C63-A1AF432AC4C0}" type="slidenum">
              <a:rPr lang="en-US"/>
              <a:pPr>
                <a:defRPr/>
              </a:pPr>
              <a:t>23</a:t>
            </a:fld>
            <a:endParaRPr lang="en-US" dirty="0"/>
          </a:p>
        </p:txBody>
      </p:sp>
    </p:spTree>
    <p:extLst>
      <p:ext uri="{BB962C8B-B14F-4D97-AF65-F5344CB8AC3E}">
        <p14:creationId xmlns:p14="http://schemas.microsoft.com/office/powerpoint/2010/main" val="2781822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a:xfrm>
            <a:off x="762000" y="381000"/>
            <a:ext cx="8229600" cy="673100"/>
          </a:xfrm>
        </p:spPr>
        <p:txBody>
          <a:bodyPr>
            <a:normAutofit fontScale="90000"/>
          </a:bodyPr>
          <a:lstStyle/>
          <a:p>
            <a:r>
              <a:rPr lang="en-US" sz="4800" dirty="0" smtClean="0"/>
              <a:t>Initiating Process Group: Developing a Project Charter</a:t>
            </a:r>
          </a:p>
        </p:txBody>
      </p:sp>
      <p:sp>
        <p:nvSpPr>
          <p:cNvPr id="35845" name="Rectangle 3"/>
          <p:cNvSpPr>
            <a:spLocks noGrp="1" noChangeArrowheads="1"/>
          </p:cNvSpPr>
          <p:nvPr>
            <p:ph idx="1"/>
          </p:nvPr>
        </p:nvSpPr>
        <p:spPr>
          <a:xfrm>
            <a:off x="609600" y="1752600"/>
            <a:ext cx="8153400" cy="5181600"/>
          </a:xfrm>
        </p:spPr>
        <p:txBody>
          <a:bodyPr/>
          <a:lstStyle/>
          <a:p>
            <a:pPr>
              <a:lnSpc>
                <a:spcPct val="90000"/>
              </a:lnSpc>
            </a:pPr>
            <a:r>
              <a:rPr lang="en-US" dirty="0" smtClean="0"/>
              <a:t>A </a:t>
            </a:r>
            <a:r>
              <a:rPr lang="en-US" b="1" dirty="0" smtClean="0"/>
              <a:t>project charter</a:t>
            </a:r>
            <a:r>
              <a:rPr lang="en-US" dirty="0" smtClean="0"/>
              <a:t> is a document that formally recognizes the existence of a project and provides direction on the project’s objectives and management</a:t>
            </a:r>
          </a:p>
        </p:txBody>
      </p:sp>
      <p:sp>
        <p:nvSpPr>
          <p:cNvPr id="5" name="Slide Number Placeholder 4"/>
          <p:cNvSpPr>
            <a:spLocks noGrp="1"/>
          </p:cNvSpPr>
          <p:nvPr>
            <p:ph type="sldNum" sz="quarter" idx="12"/>
          </p:nvPr>
        </p:nvSpPr>
        <p:spPr/>
        <p:txBody>
          <a:bodyPr/>
          <a:lstStyle/>
          <a:p>
            <a:pPr>
              <a:defRPr/>
            </a:pPr>
            <a:fld id="{875FEF86-65B9-457B-A3B9-FD65226500C3}" type="slidenum">
              <a:rPr lang="en-US"/>
              <a:pPr>
                <a:defRPr/>
              </a:pPr>
              <a:t>24</a:t>
            </a:fld>
            <a:endParaRPr lang="en-US" dirty="0"/>
          </a:p>
        </p:txBody>
      </p:sp>
      <p:sp>
        <p:nvSpPr>
          <p:cNvPr id="2" name="TextBox 1"/>
          <p:cNvSpPr txBox="1"/>
          <p:nvPr/>
        </p:nvSpPr>
        <p:spPr>
          <a:xfrm>
            <a:off x="2133600" y="4572000"/>
            <a:ext cx="5486400" cy="954107"/>
          </a:xfrm>
          <a:prstGeom prst="rect">
            <a:avLst/>
          </a:prstGeom>
          <a:noFill/>
          <a:ln w="22225">
            <a:solidFill>
              <a:schemeClr val="accent1"/>
            </a:solidFill>
          </a:ln>
        </p:spPr>
        <p:txBody>
          <a:bodyPr wrap="square" rtlCol="0">
            <a:spAutoFit/>
          </a:bodyPr>
          <a:lstStyle/>
          <a:p>
            <a:pPr algn="ctr"/>
            <a:r>
              <a:rPr lang="en-US" sz="2800" dirty="0" smtClean="0"/>
              <a:t>Key Output of Project Integration:  </a:t>
            </a:r>
            <a:r>
              <a:rPr lang="en-US" sz="2800" b="1" dirty="0" smtClean="0"/>
              <a:t>Signed Charter</a:t>
            </a:r>
            <a:endParaRPr lang="en-US" sz="28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Inputs for Developing a Project Charter</a:t>
            </a:r>
            <a:endParaRPr lang="en-US" dirty="0"/>
          </a:p>
        </p:txBody>
      </p:sp>
      <p:sp>
        <p:nvSpPr>
          <p:cNvPr id="4" name="Slide Number Placeholder 3"/>
          <p:cNvSpPr>
            <a:spLocks noGrp="1"/>
          </p:cNvSpPr>
          <p:nvPr>
            <p:ph type="sldNum" sz="quarter" idx="12"/>
          </p:nvPr>
        </p:nvSpPr>
        <p:spPr/>
        <p:txBody>
          <a:bodyPr/>
          <a:lstStyle/>
          <a:p>
            <a:pPr>
              <a:defRPr/>
            </a:pPr>
            <a:fld id="{1953F6A9-037C-4679-A974-5A2F60203CED}" type="slidenum">
              <a:rPr lang="en-US" smtClean="0"/>
              <a:pPr>
                <a:defRPr/>
              </a:pPr>
              <a:t>25</a:t>
            </a:fld>
            <a:endParaRPr lang="en-US" dirty="0"/>
          </a:p>
        </p:txBody>
      </p:sp>
      <p:grpSp>
        <p:nvGrpSpPr>
          <p:cNvPr id="8" name="Group 7"/>
          <p:cNvGrpSpPr/>
          <p:nvPr/>
        </p:nvGrpSpPr>
        <p:grpSpPr>
          <a:xfrm>
            <a:off x="990600" y="1794264"/>
            <a:ext cx="7239000" cy="4572000"/>
            <a:chOff x="457200" y="1143000"/>
            <a:chExt cx="7696200" cy="4776140"/>
          </a:xfrm>
        </p:grpSpPr>
        <p:pic>
          <p:nvPicPr>
            <p:cNvPr id="6" name="Picture 2"/>
            <p:cNvPicPr>
              <a:picLocks noChangeAspect="1" noChangeArrowheads="1"/>
            </p:cNvPicPr>
            <p:nvPr/>
          </p:nvPicPr>
          <p:blipFill>
            <a:blip r:embed="rId3"/>
            <a:srcRect/>
            <a:stretch>
              <a:fillRect/>
            </a:stretch>
          </p:blipFill>
          <p:spPr bwMode="auto">
            <a:xfrm>
              <a:off x="533400" y="1143000"/>
              <a:ext cx="7620000" cy="2590800"/>
            </a:xfrm>
            <a:prstGeom prst="rect">
              <a:avLst/>
            </a:prstGeom>
            <a:noFill/>
            <a:ln w="9525">
              <a:noFill/>
              <a:miter lim="800000"/>
              <a:headEnd/>
              <a:tailEnd/>
            </a:ln>
            <a:effectLst/>
          </p:spPr>
        </p:pic>
        <p:pic>
          <p:nvPicPr>
            <p:cNvPr id="7" name="Picture 3"/>
            <p:cNvPicPr>
              <a:picLocks noChangeAspect="1" noChangeArrowheads="1"/>
            </p:cNvPicPr>
            <p:nvPr/>
          </p:nvPicPr>
          <p:blipFill>
            <a:blip r:embed="rId4"/>
            <a:srcRect/>
            <a:stretch>
              <a:fillRect/>
            </a:stretch>
          </p:blipFill>
          <p:spPr bwMode="auto">
            <a:xfrm>
              <a:off x="457200" y="3733799"/>
              <a:ext cx="7696200" cy="2185341"/>
            </a:xfrm>
            <a:prstGeom prst="rect">
              <a:avLst/>
            </a:prstGeom>
            <a:noFill/>
            <a:ln w="9525">
              <a:noFill/>
              <a:miter lim="800000"/>
              <a:headEnd/>
              <a:tailEnd/>
            </a:ln>
            <a:effectLst/>
          </p:spPr>
        </p:pic>
      </p:grpSp>
    </p:spTree>
    <p:extLst>
      <p:ext uri="{BB962C8B-B14F-4D97-AF65-F5344CB8AC3E}">
        <p14:creationId xmlns:p14="http://schemas.microsoft.com/office/powerpoint/2010/main" val="2052486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0"/>
            <a:ext cx="8229600" cy="563562"/>
          </a:xfrm>
        </p:spPr>
        <p:txBody>
          <a:bodyPr>
            <a:normAutofit fontScale="90000"/>
          </a:bodyPr>
          <a:lstStyle/>
          <a:p>
            <a:r>
              <a:rPr lang="en-US" sz="4400" dirty="0" smtClean="0"/>
              <a:t>Table 4-1. Project Charter (cont.)</a:t>
            </a:r>
            <a:endParaRPr lang="en-US" dirty="0"/>
          </a:p>
        </p:txBody>
      </p:sp>
      <p:sp>
        <p:nvSpPr>
          <p:cNvPr id="3" name="Footer Placeholder 2"/>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4" name="Slide Number Placeholder 3"/>
          <p:cNvSpPr>
            <a:spLocks noGrp="1"/>
          </p:cNvSpPr>
          <p:nvPr>
            <p:ph type="sldNum" sz="quarter" idx="12"/>
          </p:nvPr>
        </p:nvSpPr>
        <p:spPr/>
        <p:txBody>
          <a:bodyPr/>
          <a:lstStyle/>
          <a:p>
            <a:pPr>
              <a:defRPr/>
            </a:pPr>
            <a:fld id="{1953F6A9-037C-4679-A974-5A2F60203CED}" type="slidenum">
              <a:rPr lang="en-US" smtClean="0"/>
              <a:pPr>
                <a:defRPr/>
              </a:pPr>
              <a:t>26</a:t>
            </a:fld>
            <a:endParaRPr lang="en-US" dirty="0"/>
          </a:p>
        </p:txBody>
      </p:sp>
      <p:pic>
        <p:nvPicPr>
          <p:cNvPr id="89090" name="Picture 2"/>
          <p:cNvPicPr>
            <a:picLocks noChangeAspect="1" noChangeArrowheads="1"/>
          </p:cNvPicPr>
          <p:nvPr/>
        </p:nvPicPr>
        <p:blipFill>
          <a:blip r:embed="rId3"/>
          <a:srcRect/>
          <a:stretch>
            <a:fillRect/>
          </a:stretch>
        </p:blipFill>
        <p:spPr bwMode="auto">
          <a:xfrm>
            <a:off x="2438400" y="609601"/>
            <a:ext cx="5334000" cy="5917406"/>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p:txBody>
          <a:bodyPr>
            <a:normAutofit fontScale="90000"/>
          </a:bodyPr>
          <a:lstStyle/>
          <a:p>
            <a:r>
              <a:rPr lang="en-US" sz="4400" dirty="0"/>
              <a:t>Planning Process Group: </a:t>
            </a:r>
            <a:r>
              <a:rPr lang="en-US" sz="4400" dirty="0" smtClean="0"/>
              <a:t/>
            </a:r>
            <a:br>
              <a:rPr lang="en-US" sz="4400" dirty="0" smtClean="0"/>
            </a:br>
            <a:r>
              <a:rPr lang="en-US" dirty="0" smtClean="0"/>
              <a:t>Develop  Project Management Plan</a:t>
            </a:r>
          </a:p>
        </p:txBody>
      </p:sp>
      <p:sp>
        <p:nvSpPr>
          <p:cNvPr id="38917" name="Rectangle 3"/>
          <p:cNvSpPr>
            <a:spLocks noGrp="1" noChangeArrowheads="1"/>
          </p:cNvSpPr>
          <p:nvPr>
            <p:ph idx="1"/>
          </p:nvPr>
        </p:nvSpPr>
        <p:spPr>
          <a:xfrm>
            <a:off x="685800" y="1752600"/>
            <a:ext cx="8186738" cy="4791075"/>
          </a:xfrm>
        </p:spPr>
        <p:txBody>
          <a:bodyPr/>
          <a:lstStyle/>
          <a:p>
            <a:r>
              <a:rPr lang="en-US" dirty="0" smtClean="0"/>
              <a:t>A </a:t>
            </a:r>
            <a:r>
              <a:rPr lang="en-US" b="1" dirty="0" smtClean="0"/>
              <a:t>project management plan</a:t>
            </a:r>
            <a:r>
              <a:rPr lang="en-US" dirty="0" smtClean="0"/>
              <a:t> is a document used to coordinate all project planning documents and help guide a project’s execution and control</a:t>
            </a:r>
          </a:p>
          <a:p>
            <a:endParaRPr lang="en-US" dirty="0"/>
          </a:p>
          <a:p>
            <a:r>
              <a:rPr lang="en-US" dirty="0" smtClean="0"/>
              <a:t>Common Elements:</a:t>
            </a:r>
          </a:p>
          <a:p>
            <a:pPr lvl="1"/>
            <a:r>
              <a:rPr lang="en-US" dirty="0"/>
              <a:t>Introduction or overview of the project</a:t>
            </a:r>
          </a:p>
          <a:p>
            <a:pPr lvl="1"/>
            <a:r>
              <a:rPr lang="en-US" dirty="0"/>
              <a:t>Description of how the project is organized</a:t>
            </a:r>
          </a:p>
          <a:p>
            <a:pPr lvl="1"/>
            <a:r>
              <a:rPr lang="en-US" dirty="0"/>
              <a:t>Management and technical processes </a:t>
            </a:r>
          </a:p>
          <a:p>
            <a:pPr lvl="1"/>
            <a:r>
              <a:rPr lang="en-US" dirty="0"/>
              <a:t>Work to be done, schedule, and budget </a:t>
            </a:r>
            <a:r>
              <a:rPr lang="en-US" dirty="0" smtClean="0"/>
              <a:t>info</a:t>
            </a:r>
            <a:endParaRPr lang="en-US" dirty="0"/>
          </a:p>
          <a:p>
            <a:pPr lvl="2"/>
            <a:endParaRPr lang="en-US" dirty="0" smtClean="0"/>
          </a:p>
        </p:txBody>
      </p:sp>
      <p:sp>
        <p:nvSpPr>
          <p:cNvPr id="5" name="Slide Number Placeholder 4"/>
          <p:cNvSpPr>
            <a:spLocks noGrp="1"/>
          </p:cNvSpPr>
          <p:nvPr>
            <p:ph type="sldNum" sz="quarter" idx="12"/>
          </p:nvPr>
        </p:nvSpPr>
        <p:spPr/>
        <p:txBody>
          <a:bodyPr/>
          <a:lstStyle/>
          <a:p>
            <a:pPr>
              <a:defRPr/>
            </a:pPr>
            <a:fld id="{63DB4198-CCAC-43FA-8923-E4A089AD5897}" type="slidenum">
              <a:rPr lang="en-US"/>
              <a:pPr>
                <a:defRPr/>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5"/>
          <p:cNvSpPr>
            <a:spLocks noGrp="1" noChangeArrowheads="1"/>
          </p:cNvSpPr>
          <p:nvPr>
            <p:ph type="title"/>
          </p:nvPr>
        </p:nvSpPr>
        <p:spPr/>
        <p:txBody>
          <a:bodyPr/>
          <a:lstStyle/>
          <a:p>
            <a:r>
              <a:rPr lang="en-US" sz="2800" dirty="0" smtClean="0"/>
              <a:t>Table 4-2. Sample Contents for a Software Project Management Plan (SPMP)</a:t>
            </a:r>
          </a:p>
        </p:txBody>
      </p:sp>
      <p:sp>
        <p:nvSpPr>
          <p:cNvPr id="6" name="Slide Number Placeholder 5"/>
          <p:cNvSpPr>
            <a:spLocks noGrp="1"/>
          </p:cNvSpPr>
          <p:nvPr>
            <p:ph type="sldNum" sz="quarter" idx="12"/>
          </p:nvPr>
        </p:nvSpPr>
        <p:spPr/>
        <p:txBody>
          <a:bodyPr/>
          <a:lstStyle/>
          <a:p>
            <a:pPr>
              <a:defRPr/>
            </a:pPr>
            <a:fld id="{CAB078C3-AD74-4C69-8529-ABFACC42093C}" type="slidenum">
              <a:rPr lang="en-US" smtClean="0"/>
              <a:pPr>
                <a:defRPr/>
              </a:pPr>
              <a:t>28</a:t>
            </a:fld>
            <a:endParaRPr lang="en-US" dirty="0"/>
          </a:p>
        </p:txBody>
      </p:sp>
      <p:pic>
        <p:nvPicPr>
          <p:cNvPr id="40965" name="Picture 7" descr="Tbl04-01.bmp"/>
          <p:cNvPicPr>
            <a:picLocks noChangeAspect="1"/>
          </p:cNvPicPr>
          <p:nvPr/>
        </p:nvPicPr>
        <p:blipFill>
          <a:blip r:embed="rId3"/>
          <a:srcRect t="5533"/>
          <a:stretch>
            <a:fillRect/>
          </a:stretch>
        </p:blipFill>
        <p:spPr bwMode="auto">
          <a:xfrm>
            <a:off x="838200" y="1600200"/>
            <a:ext cx="7854950" cy="4640263"/>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609600" y="228600"/>
            <a:ext cx="8686800" cy="838200"/>
          </a:xfrm>
        </p:spPr>
        <p:txBody>
          <a:bodyPr/>
          <a:lstStyle/>
          <a:p>
            <a:r>
              <a:rPr lang="en-US" dirty="0" smtClean="0"/>
              <a:t>Successful Planning</a:t>
            </a:r>
          </a:p>
        </p:txBody>
      </p:sp>
      <p:sp>
        <p:nvSpPr>
          <p:cNvPr id="41989" name="Rectangle 3"/>
          <p:cNvSpPr>
            <a:spLocks noGrp="1" noChangeArrowheads="1"/>
          </p:cNvSpPr>
          <p:nvPr>
            <p:ph idx="1"/>
          </p:nvPr>
        </p:nvSpPr>
        <p:spPr>
          <a:xfrm>
            <a:off x="274638" y="1600200"/>
            <a:ext cx="8839200" cy="4572000"/>
          </a:xfrm>
        </p:spPr>
        <p:txBody>
          <a:bodyPr/>
          <a:lstStyle/>
          <a:p>
            <a:pPr>
              <a:lnSpc>
                <a:spcPct val="90000"/>
              </a:lnSpc>
              <a:buFontTx/>
              <a:buNone/>
            </a:pPr>
            <a:r>
              <a:rPr lang="en-US" sz="2400" dirty="0" smtClean="0">
                <a:cs typeface="Times New Roman" pitchFamily="18" charset="0"/>
              </a:rPr>
              <a:t>   "The winners clearly spell out what needs to be done in a project, by whom, when, and how. For this they use an integrated toolbox, including PM tools, methods, and techniques…If a scheduling template is developed and used over and over, it becomes a repeatable action that leads to higher productivity and lower uncertainty. Sure, using scheduling templates is neither a breakthrough nor a feat. But laggards exhibited almost no use of the templates. Rather, in constructing schedules their project managers started with a clean sheet, a clear waste of time.“*</a:t>
            </a:r>
          </a:p>
        </p:txBody>
      </p:sp>
      <p:sp>
        <p:nvSpPr>
          <p:cNvPr id="6" name="Slide Number Placeholder 4"/>
          <p:cNvSpPr>
            <a:spLocks noGrp="1"/>
          </p:cNvSpPr>
          <p:nvPr>
            <p:ph type="sldNum" sz="quarter" idx="12"/>
          </p:nvPr>
        </p:nvSpPr>
        <p:spPr/>
        <p:txBody>
          <a:bodyPr/>
          <a:lstStyle/>
          <a:p>
            <a:pPr>
              <a:defRPr/>
            </a:pPr>
            <a:fld id="{1181D41C-9181-4939-A3F7-011990D8189B}" type="slidenum">
              <a:rPr lang="en-US"/>
              <a:pPr>
                <a:defRPr/>
              </a:pPr>
              <a:t>29</a:t>
            </a:fld>
            <a:endParaRPr lang="en-US" dirty="0"/>
          </a:p>
        </p:txBody>
      </p:sp>
      <p:sp>
        <p:nvSpPr>
          <p:cNvPr id="41990" name="Text Box 4"/>
          <p:cNvSpPr txBox="1">
            <a:spLocks noChangeArrowheads="1"/>
          </p:cNvSpPr>
          <p:nvPr/>
        </p:nvSpPr>
        <p:spPr bwMode="auto">
          <a:xfrm>
            <a:off x="274638" y="5172075"/>
            <a:ext cx="8869362" cy="923925"/>
          </a:xfrm>
          <a:prstGeom prst="rect">
            <a:avLst/>
          </a:prstGeom>
          <a:noFill/>
          <a:ln w="9525">
            <a:noFill/>
            <a:miter lim="800000"/>
            <a:headEnd/>
            <a:tailEnd/>
          </a:ln>
        </p:spPr>
        <p:txBody>
          <a:bodyPr>
            <a:spAutoFit/>
          </a:bodyPr>
          <a:lstStyle/>
          <a:p>
            <a:r>
              <a:rPr lang="en-US" sz="1800" dirty="0">
                <a:cs typeface="Times New Roman" pitchFamily="18" charset="0"/>
              </a:rPr>
              <a:t>*Milosevic, Dragan and And Ozbay. “Delivering Projects: What the Winners Do.” Proceedings of the Project Management Institute Annual Seminars &amp; Symposium (November 2001).</a:t>
            </a:r>
            <a:r>
              <a:rPr lang="en-US" sz="1800"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normAutofit fontScale="90000"/>
          </a:bodyPr>
          <a:lstStyle/>
          <a:p>
            <a:r>
              <a:rPr lang="en-US" dirty="0" smtClean="0"/>
              <a:t>Project Integration Management Processes</a:t>
            </a:r>
          </a:p>
        </p:txBody>
      </p:sp>
      <p:sp>
        <p:nvSpPr>
          <p:cNvPr id="5" name="Slide Number Placeholder 4"/>
          <p:cNvSpPr>
            <a:spLocks noGrp="1"/>
          </p:cNvSpPr>
          <p:nvPr>
            <p:ph type="sldNum" sz="quarter" idx="12"/>
          </p:nvPr>
        </p:nvSpPr>
        <p:spPr/>
        <p:txBody>
          <a:bodyPr/>
          <a:lstStyle/>
          <a:p>
            <a:pPr>
              <a:defRPr/>
            </a:pPr>
            <a:fld id="{5A638D7D-6CB4-4E4C-8852-D9CAD93D4C45}" type="slidenum">
              <a:rPr lang="en-US"/>
              <a:pPr>
                <a:defRPr/>
              </a:pPr>
              <a:t>3</a:t>
            </a:fld>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383103227"/>
              </p:ext>
            </p:extLst>
          </p:nvPr>
        </p:nvGraphicFramePr>
        <p:xfrm>
          <a:off x="838200" y="1676400"/>
          <a:ext cx="8077200" cy="4780280"/>
        </p:xfrm>
        <a:graphic>
          <a:graphicData uri="http://schemas.openxmlformats.org/drawingml/2006/table">
            <a:tbl>
              <a:tblPr firstRow="1" bandRow="1">
                <a:tableStyleId>{5C22544A-7EE6-4342-B048-85BDC9FD1C3A}</a:tableStyleId>
              </a:tblPr>
              <a:tblGrid>
                <a:gridCol w="1676400"/>
                <a:gridCol w="3581400"/>
                <a:gridCol w="2819400"/>
              </a:tblGrid>
              <a:tr h="370840">
                <a:tc>
                  <a:txBody>
                    <a:bodyPr/>
                    <a:lstStyle/>
                    <a:p>
                      <a:pPr algn="ctr"/>
                      <a:r>
                        <a:rPr lang="en-US" sz="1800" dirty="0" smtClean="0"/>
                        <a:t>Process Group</a:t>
                      </a:r>
                      <a:endParaRPr lang="en-US" sz="1800" dirty="0"/>
                    </a:p>
                  </a:txBody>
                  <a:tcPr/>
                </a:tc>
                <a:tc>
                  <a:txBody>
                    <a:bodyPr/>
                    <a:lstStyle/>
                    <a:p>
                      <a:pPr algn="ctr"/>
                      <a:r>
                        <a:rPr lang="en-US" sz="1800" dirty="0" smtClean="0"/>
                        <a:t>Integration Management Process</a:t>
                      </a:r>
                      <a:endParaRPr lang="en-US" sz="1800" dirty="0"/>
                    </a:p>
                  </a:txBody>
                  <a:tcPr/>
                </a:tc>
                <a:tc>
                  <a:txBody>
                    <a:bodyPr/>
                    <a:lstStyle/>
                    <a:p>
                      <a:pPr algn="ctr"/>
                      <a:r>
                        <a:rPr lang="en-US" sz="1800" dirty="0" smtClean="0"/>
                        <a:t>Major </a:t>
                      </a:r>
                    </a:p>
                    <a:p>
                      <a:pPr algn="ctr"/>
                      <a:r>
                        <a:rPr lang="en-US" sz="1800" dirty="0" smtClean="0"/>
                        <a:t>Output</a:t>
                      </a:r>
                      <a:endParaRPr lang="en-US" sz="1800" dirty="0"/>
                    </a:p>
                  </a:txBody>
                  <a:tcPr/>
                </a:tc>
              </a:tr>
              <a:tr h="579120">
                <a:tc>
                  <a:txBody>
                    <a:bodyPr/>
                    <a:lstStyle/>
                    <a:p>
                      <a:pPr algn="ctr"/>
                      <a:r>
                        <a:rPr lang="en-US" sz="1800" b="1" dirty="0" smtClean="0"/>
                        <a:t>Initiating</a:t>
                      </a:r>
                      <a:endParaRPr lang="en-US" sz="1800" b="1" dirty="0"/>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dirty="0" smtClean="0"/>
                        <a:t>Developing the project charter</a:t>
                      </a:r>
                    </a:p>
                  </a:txBody>
                  <a:tcPr anchor="ctr"/>
                </a:tc>
                <a:tc>
                  <a:txBody>
                    <a:bodyPr/>
                    <a:lstStyle/>
                    <a:p>
                      <a:r>
                        <a:rPr lang="en-US" sz="1800" dirty="0" smtClean="0"/>
                        <a:t>Project Charter</a:t>
                      </a:r>
                      <a:endParaRPr lang="en-US" sz="1800" dirty="0"/>
                    </a:p>
                  </a:txBody>
                  <a:tcPr anchor="ctr"/>
                </a:tc>
              </a:tr>
              <a:tr h="817880">
                <a:tc>
                  <a:txBody>
                    <a:bodyPr/>
                    <a:lstStyle/>
                    <a:p>
                      <a:pPr algn="ctr"/>
                      <a:r>
                        <a:rPr lang="en-US" sz="1800" b="1" dirty="0" smtClean="0"/>
                        <a:t>Planning</a:t>
                      </a:r>
                      <a:endParaRPr lang="en-US" sz="1800" b="1" dirty="0"/>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dirty="0" smtClean="0"/>
                        <a:t>Developing the project management plan</a:t>
                      </a:r>
                    </a:p>
                  </a:txBody>
                  <a:tcPr anchor="ctr"/>
                </a:tc>
                <a:tc>
                  <a:txBody>
                    <a:bodyPr/>
                    <a:lstStyle/>
                    <a:p>
                      <a:r>
                        <a:rPr lang="en-US" sz="1800" dirty="0" smtClean="0"/>
                        <a:t>Project Management Plan</a:t>
                      </a:r>
                      <a:endParaRPr lang="en-US" sz="1800" dirty="0"/>
                    </a:p>
                  </a:txBody>
                  <a:tcPr anchor="ctr"/>
                </a:tc>
              </a:tr>
              <a:tr h="1016000">
                <a:tc>
                  <a:txBody>
                    <a:bodyPr/>
                    <a:lstStyle/>
                    <a:p>
                      <a:pPr algn="ctr"/>
                      <a:r>
                        <a:rPr lang="en-US" sz="1800" b="1" dirty="0" smtClean="0"/>
                        <a:t>Executing</a:t>
                      </a:r>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dirty="0" smtClean="0"/>
                        <a:t>Directing and managing project work</a:t>
                      </a:r>
                    </a:p>
                  </a:txBody>
                  <a:tcPr anchor="ctr"/>
                </a:tc>
                <a:tc>
                  <a:txBody>
                    <a:bodyPr/>
                    <a:lstStyle/>
                    <a:p>
                      <a:r>
                        <a:rPr lang="en-US" sz="1800" dirty="0" smtClean="0"/>
                        <a:t>Deliverables</a:t>
                      </a:r>
                      <a:r>
                        <a:rPr lang="en-US" sz="1800" baseline="0" dirty="0" smtClean="0"/>
                        <a:t>, work performance info, change requests</a:t>
                      </a:r>
                      <a:endParaRPr lang="en-US" sz="1800" dirty="0"/>
                    </a:p>
                  </a:txBody>
                  <a:tcPr anchor="ctr"/>
                </a:tc>
              </a:tr>
              <a:tr h="1092200">
                <a:tc>
                  <a:txBody>
                    <a:bodyPr/>
                    <a:lstStyle/>
                    <a:p>
                      <a:pPr algn="ctr"/>
                      <a:r>
                        <a:rPr lang="en-US" sz="1800" b="1" dirty="0" smtClean="0"/>
                        <a:t>Monitoring and Controlling</a:t>
                      </a:r>
                      <a:endParaRPr lang="en-US" sz="1800" b="1" dirty="0"/>
                    </a:p>
                  </a:txBody>
                  <a:tcPr anchor="ctr"/>
                </a:tc>
                <a:tc>
                  <a:txBody>
                    <a:bodyPr/>
                    <a:lstStyle/>
                    <a:p>
                      <a:r>
                        <a:rPr lang="en-US" sz="1800" dirty="0" smtClean="0"/>
                        <a:t>(1) Monitor/Control</a:t>
                      </a:r>
                      <a:r>
                        <a:rPr lang="en-US" sz="1800" baseline="0" dirty="0" smtClean="0"/>
                        <a:t> Project Work</a:t>
                      </a:r>
                    </a:p>
                    <a:p>
                      <a:r>
                        <a:rPr lang="en-US" sz="1800" baseline="0" dirty="0" smtClean="0"/>
                        <a:t>(2) Perform Integrated Change Control</a:t>
                      </a:r>
                      <a:endParaRPr lang="en-US" sz="1800" dirty="0"/>
                    </a:p>
                  </a:txBody>
                  <a:tcPr anchor="ctr"/>
                </a:tc>
                <a:tc>
                  <a:txBody>
                    <a:bodyPr/>
                    <a:lstStyle/>
                    <a:p>
                      <a:r>
                        <a:rPr lang="en-US" sz="1800" dirty="0" smtClean="0"/>
                        <a:t>(1) Change Requests</a:t>
                      </a:r>
                    </a:p>
                    <a:p>
                      <a:r>
                        <a:rPr lang="en-US" sz="1800" dirty="0" smtClean="0"/>
                        <a:t>(2) Status</a:t>
                      </a:r>
                      <a:r>
                        <a:rPr lang="en-US" sz="1800" baseline="0" dirty="0" smtClean="0"/>
                        <a:t> updates</a:t>
                      </a:r>
                      <a:endParaRPr lang="en-US" sz="1800" dirty="0"/>
                    </a:p>
                  </a:txBody>
                  <a:tcPr anchor="ctr"/>
                </a:tc>
              </a:tr>
              <a:tr h="635000">
                <a:tc>
                  <a:txBody>
                    <a:bodyPr/>
                    <a:lstStyle/>
                    <a:p>
                      <a:pPr algn="ctr"/>
                      <a:r>
                        <a:rPr lang="en-US" sz="1800" b="1" dirty="0" smtClean="0"/>
                        <a:t>Closing</a:t>
                      </a:r>
                      <a:endParaRPr lang="en-US" sz="1800" b="1" dirty="0"/>
                    </a:p>
                  </a:txBody>
                  <a:tcPr anchor="ctr"/>
                </a:tc>
                <a:tc>
                  <a:txBody>
                    <a:bodyPr/>
                    <a:lstStyle/>
                    <a:p>
                      <a:r>
                        <a:rPr lang="en-US" sz="1800" dirty="0" smtClean="0"/>
                        <a:t>Close</a:t>
                      </a:r>
                      <a:r>
                        <a:rPr lang="en-US" sz="1800" baseline="0" dirty="0" smtClean="0"/>
                        <a:t> Project/Phase</a:t>
                      </a:r>
                      <a:endParaRPr lang="en-US" sz="1800" dirty="0"/>
                    </a:p>
                  </a:txBody>
                  <a:tcPr anchor="ctr"/>
                </a:tc>
                <a:tc>
                  <a:txBody>
                    <a:bodyPr/>
                    <a:lstStyle/>
                    <a:p>
                      <a:r>
                        <a:rPr lang="en-US" sz="1800" dirty="0" smtClean="0"/>
                        <a:t>Product Transition</a:t>
                      </a:r>
                      <a:endParaRPr lang="en-US" sz="1800" dirty="0"/>
                    </a:p>
                  </a:txBody>
                  <a:tcPr anchor="ct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a:xfrm>
            <a:off x="685800" y="304800"/>
            <a:ext cx="8305800" cy="914400"/>
          </a:xfrm>
        </p:spPr>
        <p:txBody>
          <a:bodyPr>
            <a:normAutofit fontScale="90000"/>
          </a:bodyPr>
          <a:lstStyle/>
          <a:p>
            <a:r>
              <a:rPr lang="en-US" b="1" dirty="0" smtClean="0"/>
              <a:t>Executing Process Group</a:t>
            </a:r>
            <a:r>
              <a:rPr lang="en-US" dirty="0" smtClean="0"/>
              <a:t>:</a:t>
            </a:r>
            <a:br>
              <a:rPr lang="en-US" dirty="0" smtClean="0"/>
            </a:br>
            <a:r>
              <a:rPr lang="en-US" dirty="0" smtClean="0"/>
              <a:t>Directing and Managing Project Work</a:t>
            </a:r>
          </a:p>
        </p:txBody>
      </p:sp>
      <p:sp>
        <p:nvSpPr>
          <p:cNvPr id="45061" name="Rectangle 3"/>
          <p:cNvSpPr>
            <a:spLocks noGrp="1" noChangeArrowheads="1"/>
          </p:cNvSpPr>
          <p:nvPr>
            <p:ph idx="1"/>
          </p:nvPr>
        </p:nvSpPr>
        <p:spPr>
          <a:xfrm>
            <a:off x="609600" y="1676400"/>
            <a:ext cx="8186738" cy="4791075"/>
          </a:xfrm>
        </p:spPr>
        <p:txBody>
          <a:bodyPr/>
          <a:lstStyle/>
          <a:p>
            <a:r>
              <a:rPr lang="en-US" dirty="0" smtClean="0"/>
              <a:t>Involves managing and performing the work described in the project management plan</a:t>
            </a:r>
          </a:p>
          <a:p>
            <a:endParaRPr lang="en-US" dirty="0"/>
          </a:p>
          <a:p>
            <a:r>
              <a:rPr lang="en-US" dirty="0"/>
              <a:t>Project planning and execution are intertwined and inseparable activities</a:t>
            </a:r>
          </a:p>
          <a:p>
            <a:endParaRPr lang="en-US" dirty="0" smtClean="0"/>
          </a:p>
          <a:p>
            <a:endParaRPr lang="en-US" dirty="0" smtClean="0"/>
          </a:p>
        </p:txBody>
      </p:sp>
      <p:sp>
        <p:nvSpPr>
          <p:cNvPr id="45058"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FC99C88F-E74A-4C9A-BF8E-284267DD9072}" type="slidenum">
              <a:rPr lang="en-US"/>
              <a:pPr>
                <a:defRPr/>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ChangeArrowheads="1"/>
          </p:cNvSpPr>
          <p:nvPr>
            <p:ph type="title"/>
          </p:nvPr>
        </p:nvSpPr>
        <p:spPr/>
        <p:txBody>
          <a:bodyPr>
            <a:normAutofit fontScale="90000"/>
          </a:bodyPr>
          <a:lstStyle/>
          <a:p>
            <a:r>
              <a:rPr lang="en-US" dirty="0" smtClean="0"/>
              <a:t>Providing Leadership and a Supportive Culture</a:t>
            </a:r>
          </a:p>
        </p:txBody>
      </p:sp>
      <p:sp>
        <p:nvSpPr>
          <p:cNvPr id="47109" name="Rectangle 3"/>
          <p:cNvSpPr>
            <a:spLocks noGrp="1" noChangeArrowheads="1"/>
          </p:cNvSpPr>
          <p:nvPr>
            <p:ph idx="1"/>
          </p:nvPr>
        </p:nvSpPr>
        <p:spPr>
          <a:xfrm>
            <a:off x="609600" y="1676400"/>
            <a:ext cx="8458200" cy="4876800"/>
          </a:xfrm>
        </p:spPr>
        <p:txBody>
          <a:bodyPr/>
          <a:lstStyle/>
          <a:p>
            <a:pPr>
              <a:lnSpc>
                <a:spcPct val="90000"/>
              </a:lnSpc>
            </a:pPr>
            <a:r>
              <a:rPr lang="en-US" dirty="0" smtClean="0"/>
              <a:t>Project managers must lead by example to demonstrate the importance of creating and then following good project plans</a:t>
            </a:r>
          </a:p>
          <a:p>
            <a:pPr>
              <a:lnSpc>
                <a:spcPct val="90000"/>
              </a:lnSpc>
            </a:pPr>
            <a:endParaRPr lang="en-US" dirty="0" smtClean="0"/>
          </a:p>
        </p:txBody>
      </p:sp>
      <p:sp>
        <p:nvSpPr>
          <p:cNvPr id="47106"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7391D2BE-CDDA-4CBB-8A50-E60F7F84E2F8}" type="slidenum">
              <a:rPr lang="en-US"/>
              <a:pPr>
                <a:defRPr/>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Capitalizing on Product, Business, and Application Area Knowledge</a:t>
            </a:r>
            <a:endParaRPr lang="en-US" dirty="0"/>
          </a:p>
        </p:txBody>
      </p:sp>
      <p:sp>
        <p:nvSpPr>
          <p:cNvPr id="2" name="Content Placeholder 1"/>
          <p:cNvSpPr>
            <a:spLocks noGrp="1"/>
          </p:cNvSpPr>
          <p:nvPr>
            <p:ph idx="1"/>
          </p:nvPr>
        </p:nvSpPr>
        <p:spPr/>
        <p:txBody>
          <a:bodyPr/>
          <a:lstStyle/>
          <a:p>
            <a:r>
              <a:rPr lang="en-US" dirty="0" smtClean="0"/>
              <a:t>It is often helpful for IT project managers to have prior technical experience</a:t>
            </a:r>
          </a:p>
          <a:p>
            <a:endParaRPr lang="en-US" dirty="0"/>
          </a:p>
          <a:p>
            <a:r>
              <a:rPr lang="en-US" dirty="0" smtClean="0"/>
              <a:t>Small vs. Large Projects</a:t>
            </a:r>
          </a:p>
        </p:txBody>
      </p:sp>
      <p:sp>
        <p:nvSpPr>
          <p:cNvPr id="3" name="Footer Placeholder 2"/>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4" name="Slide Number Placeholder 3"/>
          <p:cNvSpPr>
            <a:spLocks noGrp="1"/>
          </p:cNvSpPr>
          <p:nvPr>
            <p:ph type="sldNum" sz="quarter" idx="12"/>
          </p:nvPr>
        </p:nvSpPr>
        <p:spPr/>
        <p:txBody>
          <a:bodyPr/>
          <a:lstStyle/>
          <a:p>
            <a:pPr>
              <a:defRPr/>
            </a:pPr>
            <a:fld id="{1953F6A9-037C-4679-A974-5A2F60203CED}" type="slidenum">
              <a:rPr lang="en-US" smtClean="0"/>
              <a:pPr>
                <a:defRPr/>
              </a:pPr>
              <a:t>32</a:t>
            </a:fld>
            <a:endParaRPr lang="en-US" dirty="0"/>
          </a:p>
        </p:txBody>
      </p:sp>
    </p:spTree>
    <p:extLst>
      <p:ext uri="{BB962C8B-B14F-4D97-AF65-F5344CB8AC3E}">
        <p14:creationId xmlns:p14="http://schemas.microsoft.com/office/powerpoint/2010/main" val="5891425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a:xfrm>
            <a:off x="685800" y="228600"/>
            <a:ext cx="8077200" cy="1143000"/>
          </a:xfrm>
        </p:spPr>
        <p:txBody>
          <a:bodyPr>
            <a:normAutofit fontScale="90000"/>
          </a:bodyPr>
          <a:lstStyle/>
          <a:p>
            <a:r>
              <a:rPr lang="en-US" dirty="0" smtClean="0"/>
              <a:t>Project Execution Tools and Techniques</a:t>
            </a:r>
          </a:p>
        </p:txBody>
      </p:sp>
      <p:sp>
        <p:nvSpPr>
          <p:cNvPr id="49157" name="Rectangle 3"/>
          <p:cNvSpPr>
            <a:spLocks noGrp="1" noChangeArrowheads="1"/>
          </p:cNvSpPr>
          <p:nvPr>
            <p:ph idx="1"/>
          </p:nvPr>
        </p:nvSpPr>
        <p:spPr>
          <a:xfrm>
            <a:off x="685800" y="1676400"/>
            <a:ext cx="8610600" cy="4791075"/>
          </a:xfrm>
        </p:spPr>
        <p:txBody>
          <a:bodyPr>
            <a:normAutofit/>
          </a:bodyPr>
          <a:lstStyle/>
          <a:p>
            <a:pPr>
              <a:lnSpc>
                <a:spcPct val="80000"/>
              </a:lnSpc>
            </a:pPr>
            <a:r>
              <a:rPr lang="en-US" b="1" dirty="0" smtClean="0"/>
              <a:t>Expert judgment</a:t>
            </a:r>
          </a:p>
          <a:p>
            <a:pPr>
              <a:lnSpc>
                <a:spcPct val="80000"/>
              </a:lnSpc>
            </a:pPr>
            <a:r>
              <a:rPr lang="en-US" b="1" dirty="0" smtClean="0"/>
              <a:t>Meetings</a:t>
            </a:r>
          </a:p>
          <a:p>
            <a:pPr>
              <a:lnSpc>
                <a:spcPct val="80000"/>
              </a:lnSpc>
            </a:pPr>
            <a:r>
              <a:rPr lang="en-US" b="1" dirty="0" smtClean="0"/>
              <a:t>Project management information systems</a:t>
            </a:r>
            <a:endParaRPr lang="en-US" dirty="0" smtClean="0"/>
          </a:p>
        </p:txBody>
      </p:sp>
      <p:sp>
        <p:nvSpPr>
          <p:cNvPr id="49154"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AFDD198B-9674-48C3-ACD4-753DB8EA2AE8}" type="slidenum">
              <a:rPr lang="en-US"/>
              <a:pPr>
                <a:defRPr/>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ChangeArrowheads="1"/>
          </p:cNvSpPr>
          <p:nvPr>
            <p:ph type="title"/>
          </p:nvPr>
        </p:nvSpPr>
        <p:spPr/>
        <p:txBody>
          <a:bodyPr>
            <a:normAutofit fontScale="90000"/>
          </a:bodyPr>
          <a:lstStyle/>
          <a:p>
            <a:r>
              <a:rPr lang="en-US" dirty="0" smtClean="0"/>
              <a:t>Monitoring and Controlling Project Work</a:t>
            </a:r>
          </a:p>
        </p:txBody>
      </p:sp>
      <p:sp>
        <p:nvSpPr>
          <p:cNvPr id="50181" name="Rectangle 3"/>
          <p:cNvSpPr>
            <a:spLocks noGrp="1" noChangeArrowheads="1"/>
          </p:cNvSpPr>
          <p:nvPr>
            <p:ph idx="1"/>
          </p:nvPr>
        </p:nvSpPr>
        <p:spPr>
          <a:xfrm>
            <a:off x="685800" y="1676400"/>
            <a:ext cx="8186738" cy="5029200"/>
          </a:xfrm>
        </p:spPr>
        <p:txBody>
          <a:bodyPr/>
          <a:lstStyle/>
          <a:p>
            <a:r>
              <a:rPr lang="en-US" dirty="0" smtClean="0"/>
              <a:t>Changes are inevitable on most projects, so it’s important to develop and follow a process to monitor and control changes</a:t>
            </a:r>
          </a:p>
          <a:p>
            <a:r>
              <a:rPr lang="en-US" dirty="0" smtClean="0"/>
              <a:t>Monitoring project work includes collecting, measuring, and disseminating performance information</a:t>
            </a:r>
          </a:p>
          <a:p>
            <a:r>
              <a:rPr lang="en-US" dirty="0" smtClean="0"/>
              <a:t>A </a:t>
            </a:r>
            <a:r>
              <a:rPr lang="en-US" b="1" dirty="0" smtClean="0"/>
              <a:t>baseline</a:t>
            </a:r>
            <a:r>
              <a:rPr lang="en-US" dirty="0" smtClean="0"/>
              <a:t> is the approved project management plan plus approved changes</a:t>
            </a:r>
          </a:p>
        </p:txBody>
      </p:sp>
      <p:sp>
        <p:nvSpPr>
          <p:cNvPr id="50178"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F0500734-7A97-4DE9-BADB-70D27B29DC61}" type="slidenum">
              <a:rPr lang="en-US"/>
              <a:pPr>
                <a:defRPr/>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ChangeArrowheads="1"/>
          </p:cNvSpPr>
          <p:nvPr>
            <p:ph type="title"/>
          </p:nvPr>
        </p:nvSpPr>
        <p:spPr/>
        <p:txBody>
          <a:bodyPr>
            <a:normAutofit fontScale="90000"/>
          </a:bodyPr>
          <a:lstStyle/>
          <a:p>
            <a:r>
              <a:rPr lang="en-US" dirty="0" smtClean="0"/>
              <a:t>Performing Integrated Change Control</a:t>
            </a:r>
          </a:p>
        </p:txBody>
      </p:sp>
      <p:sp>
        <p:nvSpPr>
          <p:cNvPr id="52229" name="Rectangle 3"/>
          <p:cNvSpPr>
            <a:spLocks noGrp="1" noChangeArrowheads="1"/>
          </p:cNvSpPr>
          <p:nvPr>
            <p:ph idx="1"/>
          </p:nvPr>
        </p:nvSpPr>
        <p:spPr/>
        <p:txBody>
          <a:bodyPr>
            <a:normAutofit/>
          </a:bodyPr>
          <a:lstStyle/>
          <a:p>
            <a:pPr marL="609600" indent="-609600"/>
            <a:r>
              <a:rPr lang="en-US" sz="2800" dirty="0" smtClean="0"/>
              <a:t>Three main objectives are:</a:t>
            </a:r>
          </a:p>
          <a:p>
            <a:pPr marL="990600" lvl="1" indent="-533400"/>
            <a:r>
              <a:rPr lang="en-US" sz="2400" dirty="0" smtClean="0"/>
              <a:t>Influencing the factors that create changes to ensure that changes are beneficial</a:t>
            </a:r>
          </a:p>
          <a:p>
            <a:pPr marL="990600" lvl="1" indent="-533400"/>
            <a:r>
              <a:rPr lang="en-US" sz="2400" dirty="0" smtClean="0"/>
              <a:t>Determining that a change has occurred</a:t>
            </a:r>
          </a:p>
          <a:p>
            <a:pPr marL="990600" lvl="1" indent="-533400"/>
            <a:r>
              <a:rPr lang="en-US" sz="2400" dirty="0" smtClean="0"/>
              <a:t>Managing actual changes as they occur</a:t>
            </a:r>
          </a:p>
        </p:txBody>
      </p:sp>
      <p:sp>
        <p:nvSpPr>
          <p:cNvPr id="5" name="Slide Number Placeholder 4"/>
          <p:cNvSpPr>
            <a:spLocks noGrp="1"/>
          </p:cNvSpPr>
          <p:nvPr>
            <p:ph type="sldNum" sz="quarter" idx="12"/>
          </p:nvPr>
        </p:nvSpPr>
        <p:spPr/>
        <p:txBody>
          <a:bodyPr/>
          <a:lstStyle/>
          <a:p>
            <a:pPr>
              <a:defRPr/>
            </a:pPr>
            <a:fld id="{D6A99360-D0C3-4752-A276-D993F1CB9E68}" type="slidenum">
              <a:rPr lang="en-US"/>
              <a:pPr>
                <a:defRPr/>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p:txBody>
          <a:bodyPr>
            <a:normAutofit fontScale="90000"/>
          </a:bodyPr>
          <a:lstStyle/>
          <a:p>
            <a:r>
              <a:rPr lang="en-US" dirty="0" smtClean="0"/>
              <a:t>Change Control on Information Technology Projects</a:t>
            </a:r>
          </a:p>
        </p:txBody>
      </p:sp>
      <p:sp>
        <p:nvSpPr>
          <p:cNvPr id="53253" name="Rectangle 3"/>
          <p:cNvSpPr>
            <a:spLocks noGrp="1" noChangeArrowheads="1"/>
          </p:cNvSpPr>
          <p:nvPr>
            <p:ph idx="1"/>
          </p:nvPr>
        </p:nvSpPr>
        <p:spPr/>
        <p:txBody>
          <a:bodyPr/>
          <a:lstStyle/>
          <a:p>
            <a:r>
              <a:rPr lang="en-US" dirty="0" smtClean="0"/>
              <a:t>Former view &amp; Problems</a:t>
            </a:r>
          </a:p>
          <a:p>
            <a:endParaRPr lang="en-US" dirty="0" smtClean="0"/>
          </a:p>
          <a:p>
            <a:endParaRPr lang="en-US" dirty="0"/>
          </a:p>
          <a:p>
            <a:r>
              <a:rPr lang="en-US" dirty="0" smtClean="0"/>
              <a:t>Modern view &amp; Solution</a:t>
            </a:r>
          </a:p>
        </p:txBody>
      </p:sp>
      <p:sp>
        <p:nvSpPr>
          <p:cNvPr id="5" name="Slide Number Placeholder 4"/>
          <p:cNvSpPr>
            <a:spLocks noGrp="1"/>
          </p:cNvSpPr>
          <p:nvPr>
            <p:ph type="sldNum" sz="quarter" idx="12"/>
          </p:nvPr>
        </p:nvSpPr>
        <p:spPr/>
        <p:txBody>
          <a:bodyPr/>
          <a:lstStyle/>
          <a:p>
            <a:pPr>
              <a:defRPr/>
            </a:pPr>
            <a:fld id="{7BF51A45-B78F-43E4-8C68-BC192A207CCB}" type="slidenum">
              <a:rPr lang="en-US"/>
              <a:pPr>
                <a:defRPr/>
              </a:pPr>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ChangeArrowheads="1"/>
          </p:cNvSpPr>
          <p:nvPr>
            <p:ph type="title"/>
          </p:nvPr>
        </p:nvSpPr>
        <p:spPr/>
        <p:txBody>
          <a:bodyPr/>
          <a:lstStyle/>
          <a:p>
            <a:r>
              <a:rPr lang="en-US" dirty="0" smtClean="0"/>
              <a:t>Change Control System</a:t>
            </a:r>
          </a:p>
        </p:txBody>
      </p:sp>
      <p:sp>
        <p:nvSpPr>
          <p:cNvPr id="54277" name="Rectangle 3"/>
          <p:cNvSpPr>
            <a:spLocks noGrp="1" noChangeArrowheads="1"/>
          </p:cNvSpPr>
          <p:nvPr>
            <p:ph idx="1"/>
          </p:nvPr>
        </p:nvSpPr>
        <p:spPr>
          <a:xfrm>
            <a:off x="762000" y="1752600"/>
            <a:ext cx="8458200" cy="4525963"/>
          </a:xfrm>
        </p:spPr>
        <p:txBody>
          <a:bodyPr/>
          <a:lstStyle/>
          <a:p>
            <a:r>
              <a:rPr lang="en-US" dirty="0"/>
              <a:t>A </a:t>
            </a:r>
            <a:r>
              <a:rPr lang="en-US" b="1" dirty="0"/>
              <a:t>change control system </a:t>
            </a:r>
            <a:r>
              <a:rPr lang="en-US" dirty="0" smtClean="0"/>
              <a:t>is a formal, documented process that describes when and how official project documents and work may be changed</a:t>
            </a:r>
          </a:p>
          <a:p>
            <a:r>
              <a:rPr lang="en-US" dirty="0" smtClean="0"/>
              <a:t>Describes who is authorized to make changes and how to make them</a:t>
            </a:r>
          </a:p>
        </p:txBody>
      </p:sp>
      <p:sp>
        <p:nvSpPr>
          <p:cNvPr id="54274"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20EB7EED-8A3B-4E44-8A3C-892AC7DB1E15}" type="slidenum">
              <a:rPr lang="en-US"/>
              <a:pPr>
                <a:defRPr/>
              </a:pPr>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noChangeArrowheads="1"/>
          </p:cNvSpPr>
          <p:nvPr>
            <p:ph type="title"/>
          </p:nvPr>
        </p:nvSpPr>
        <p:spPr/>
        <p:txBody>
          <a:bodyPr/>
          <a:lstStyle/>
          <a:p>
            <a:r>
              <a:rPr lang="en-US" dirty="0" smtClean="0"/>
              <a:t>Change Control Board (CCB)</a:t>
            </a:r>
          </a:p>
        </p:txBody>
      </p:sp>
      <p:sp>
        <p:nvSpPr>
          <p:cNvPr id="55301" name="Rectangle 3"/>
          <p:cNvSpPr>
            <a:spLocks noGrp="1" noChangeArrowheads="1"/>
          </p:cNvSpPr>
          <p:nvPr>
            <p:ph idx="1"/>
          </p:nvPr>
        </p:nvSpPr>
        <p:spPr/>
        <p:txBody>
          <a:bodyPr/>
          <a:lstStyle/>
          <a:p>
            <a:r>
              <a:rPr lang="en-US" dirty="0" smtClean="0"/>
              <a:t>A </a:t>
            </a:r>
            <a:r>
              <a:rPr lang="en-US" b="1" dirty="0"/>
              <a:t>change control </a:t>
            </a:r>
            <a:r>
              <a:rPr lang="en-US" b="1" dirty="0" smtClean="0"/>
              <a:t>board </a:t>
            </a:r>
            <a:r>
              <a:rPr lang="en-US" dirty="0" smtClean="0"/>
              <a:t>is a formal group of people responsible for approving or rejecting changes on a project</a:t>
            </a:r>
          </a:p>
          <a:p>
            <a:endParaRPr lang="en-US" dirty="0" smtClean="0"/>
          </a:p>
          <a:p>
            <a:r>
              <a:rPr lang="en-US" dirty="0" smtClean="0"/>
              <a:t>CCBs provide guidelines for preparing change requests, evaluate change requests, and manage the implementation of approved changes</a:t>
            </a:r>
          </a:p>
        </p:txBody>
      </p:sp>
      <p:sp>
        <p:nvSpPr>
          <p:cNvPr id="5" name="Slide Number Placeholder 4"/>
          <p:cNvSpPr>
            <a:spLocks noGrp="1"/>
          </p:cNvSpPr>
          <p:nvPr>
            <p:ph type="sldNum" sz="quarter" idx="12"/>
          </p:nvPr>
        </p:nvSpPr>
        <p:spPr/>
        <p:txBody>
          <a:bodyPr/>
          <a:lstStyle/>
          <a:p>
            <a:pPr>
              <a:defRPr/>
            </a:pPr>
            <a:fld id="{63573DC6-EB44-4256-B5C3-90167C634BEE}" type="slidenum">
              <a:rPr lang="en-US"/>
              <a:pPr>
                <a:defRPr/>
              </a:pPr>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ChangeArrowheads="1"/>
          </p:cNvSpPr>
          <p:nvPr>
            <p:ph type="title"/>
          </p:nvPr>
        </p:nvSpPr>
        <p:spPr>
          <a:xfrm>
            <a:off x="685800" y="152400"/>
            <a:ext cx="8305800" cy="914400"/>
          </a:xfrm>
        </p:spPr>
        <p:txBody>
          <a:bodyPr/>
          <a:lstStyle/>
          <a:p>
            <a:r>
              <a:rPr lang="en-US" dirty="0" smtClean="0"/>
              <a:t>Configuration Management</a:t>
            </a:r>
          </a:p>
        </p:txBody>
      </p:sp>
      <p:sp>
        <p:nvSpPr>
          <p:cNvPr id="57349" name="Rectangle 3"/>
          <p:cNvSpPr>
            <a:spLocks noGrp="1" noChangeArrowheads="1"/>
          </p:cNvSpPr>
          <p:nvPr>
            <p:ph idx="1"/>
          </p:nvPr>
        </p:nvSpPr>
        <p:spPr>
          <a:xfrm>
            <a:off x="533400" y="1600200"/>
            <a:ext cx="8186738" cy="4791075"/>
          </a:xfrm>
        </p:spPr>
        <p:txBody>
          <a:bodyPr/>
          <a:lstStyle/>
          <a:p>
            <a:pPr>
              <a:lnSpc>
                <a:spcPct val="90000"/>
              </a:lnSpc>
            </a:pPr>
            <a:r>
              <a:rPr lang="en-US" b="1" dirty="0" smtClean="0"/>
              <a:t>Configuration management </a:t>
            </a:r>
            <a:r>
              <a:rPr lang="en-US" dirty="0" smtClean="0"/>
              <a:t>ensures that the descriptions of the project’s products are correct and complete</a:t>
            </a:r>
          </a:p>
          <a:p>
            <a:pPr>
              <a:lnSpc>
                <a:spcPct val="90000"/>
              </a:lnSpc>
            </a:pPr>
            <a:endParaRPr lang="en-US" dirty="0" smtClean="0"/>
          </a:p>
          <a:p>
            <a:pPr>
              <a:lnSpc>
                <a:spcPct val="90000"/>
              </a:lnSpc>
            </a:pPr>
            <a:r>
              <a:rPr lang="en-US" dirty="0" smtClean="0"/>
              <a:t>Involves identifying and controlling the functional and physical design characteristics of products and their support documentation</a:t>
            </a:r>
          </a:p>
        </p:txBody>
      </p:sp>
      <p:sp>
        <p:nvSpPr>
          <p:cNvPr id="5" name="Slide Number Placeholder 4"/>
          <p:cNvSpPr>
            <a:spLocks noGrp="1"/>
          </p:cNvSpPr>
          <p:nvPr>
            <p:ph type="sldNum" sz="quarter" idx="12"/>
          </p:nvPr>
        </p:nvSpPr>
        <p:spPr/>
        <p:txBody>
          <a:bodyPr/>
          <a:lstStyle/>
          <a:p>
            <a:pPr>
              <a:defRPr/>
            </a:pPr>
            <a:fld id="{67F50EE5-DD00-42CF-B186-FA289432DED5}" type="slidenum">
              <a:rPr lang="en-US"/>
              <a:pPr>
                <a:defRPr/>
              </a:pPr>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fontScale="90000"/>
          </a:bodyPr>
          <a:lstStyle/>
          <a:p>
            <a:r>
              <a:rPr lang="en-US" dirty="0" smtClean="0"/>
              <a:t>Project Integration Management Summary</a:t>
            </a:r>
          </a:p>
        </p:txBody>
      </p:sp>
      <p:sp>
        <p:nvSpPr>
          <p:cNvPr id="5" name="Slide Number Placeholder 4"/>
          <p:cNvSpPr>
            <a:spLocks noGrp="1"/>
          </p:cNvSpPr>
          <p:nvPr>
            <p:ph type="sldNum" sz="quarter" idx="12"/>
          </p:nvPr>
        </p:nvSpPr>
        <p:spPr/>
        <p:txBody>
          <a:bodyPr/>
          <a:lstStyle/>
          <a:p>
            <a:pPr>
              <a:defRPr/>
            </a:pPr>
            <a:fld id="{B7F9B484-929C-4C7B-8580-630610CAFB17}" type="slidenum">
              <a:rPr lang="en-US" smtClean="0"/>
              <a:pPr>
                <a:defRPr/>
              </a:pPr>
              <a:t>4</a:t>
            </a:fld>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1676400"/>
            <a:ext cx="6248400" cy="5118994"/>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2"/>
          <p:cNvSpPr>
            <a:spLocks noGrp="1" noChangeArrowheads="1"/>
          </p:cNvSpPr>
          <p:nvPr>
            <p:ph type="title"/>
          </p:nvPr>
        </p:nvSpPr>
        <p:spPr/>
        <p:txBody>
          <a:bodyPr>
            <a:normAutofit fontScale="90000"/>
          </a:bodyPr>
          <a:lstStyle/>
          <a:p>
            <a:r>
              <a:rPr lang="en-US" sz="3600" dirty="0" smtClean="0"/>
              <a:t>Table 4-3. Suggestions for Performing Integrated Change Control</a:t>
            </a:r>
          </a:p>
        </p:txBody>
      </p:sp>
      <p:sp>
        <p:nvSpPr>
          <p:cNvPr id="5" name="Slide Number Placeholder 4"/>
          <p:cNvSpPr>
            <a:spLocks noGrp="1"/>
          </p:cNvSpPr>
          <p:nvPr>
            <p:ph type="sldNum" sz="quarter" idx="12"/>
          </p:nvPr>
        </p:nvSpPr>
        <p:spPr/>
        <p:txBody>
          <a:bodyPr/>
          <a:lstStyle/>
          <a:p>
            <a:pPr>
              <a:defRPr/>
            </a:pPr>
            <a:fld id="{2A10A319-FAEE-4555-94D7-63E74BB39CF7}" type="slidenum">
              <a:rPr lang="en-US"/>
              <a:pPr>
                <a:defRPr/>
              </a:pPr>
              <a:t>40</a:t>
            </a:fld>
            <a:endParaRPr lang="en-US" dirty="0"/>
          </a:p>
        </p:txBody>
      </p:sp>
      <p:pic>
        <p:nvPicPr>
          <p:cNvPr id="58373" name="Picture 6" descr="Tbl04-03.bmp"/>
          <p:cNvPicPr>
            <a:picLocks noChangeAspect="1"/>
          </p:cNvPicPr>
          <p:nvPr/>
        </p:nvPicPr>
        <p:blipFill>
          <a:blip r:embed="rId3"/>
          <a:srcRect t="6976"/>
          <a:stretch>
            <a:fillRect/>
          </a:stretch>
        </p:blipFill>
        <p:spPr bwMode="auto">
          <a:xfrm>
            <a:off x="762000" y="2133600"/>
            <a:ext cx="8213725" cy="304800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2"/>
          <p:cNvSpPr>
            <a:spLocks noGrp="1" noChangeArrowheads="1"/>
          </p:cNvSpPr>
          <p:nvPr>
            <p:ph type="title"/>
          </p:nvPr>
        </p:nvSpPr>
        <p:spPr/>
        <p:txBody>
          <a:bodyPr/>
          <a:lstStyle/>
          <a:p>
            <a:r>
              <a:rPr lang="en-US" dirty="0" smtClean="0"/>
              <a:t>Closing Projects or Phases</a:t>
            </a:r>
          </a:p>
        </p:txBody>
      </p:sp>
      <p:sp>
        <p:nvSpPr>
          <p:cNvPr id="59397" name="Rectangle 3"/>
          <p:cNvSpPr>
            <a:spLocks noGrp="1" noChangeArrowheads="1"/>
          </p:cNvSpPr>
          <p:nvPr>
            <p:ph idx="1"/>
          </p:nvPr>
        </p:nvSpPr>
        <p:spPr/>
        <p:txBody>
          <a:bodyPr/>
          <a:lstStyle/>
          <a:p>
            <a:r>
              <a:rPr lang="en-US" dirty="0" smtClean="0"/>
              <a:t>To close a project or phase, you must finalize all activities and transfer the completed or cancelled work to the appropriate people</a:t>
            </a:r>
          </a:p>
          <a:p>
            <a:endParaRPr lang="en-US" dirty="0" smtClean="0"/>
          </a:p>
          <a:p>
            <a:r>
              <a:rPr lang="en-US" dirty="0" smtClean="0"/>
              <a:t>Main outputs include</a:t>
            </a:r>
          </a:p>
          <a:p>
            <a:pPr lvl="1"/>
            <a:r>
              <a:rPr lang="en-US" dirty="0" smtClean="0"/>
              <a:t>Final product, service, or result transition</a:t>
            </a:r>
          </a:p>
          <a:p>
            <a:pPr lvl="1"/>
            <a:r>
              <a:rPr lang="en-US" dirty="0" smtClean="0"/>
              <a:t>Organizational process asset updates</a:t>
            </a:r>
          </a:p>
        </p:txBody>
      </p:sp>
      <p:sp>
        <p:nvSpPr>
          <p:cNvPr id="59394"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C9A08B3E-F93B-46D5-90C8-0EFC6622AEB1}" type="slidenum">
              <a:rPr lang="en-US"/>
              <a:pPr>
                <a:defRPr/>
              </a:pPr>
              <a:t>41</a:t>
            </a:fld>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2"/>
          <p:cNvSpPr>
            <a:spLocks noGrp="1" noChangeArrowheads="1"/>
          </p:cNvSpPr>
          <p:nvPr>
            <p:ph type="title"/>
          </p:nvPr>
        </p:nvSpPr>
        <p:spPr/>
        <p:txBody>
          <a:bodyPr>
            <a:normAutofit fontScale="90000"/>
          </a:bodyPr>
          <a:lstStyle/>
          <a:p>
            <a:r>
              <a:rPr lang="en-US" dirty="0" smtClean="0"/>
              <a:t>Using Software to Assist in Project Integration Management</a:t>
            </a:r>
          </a:p>
        </p:txBody>
      </p:sp>
      <p:sp>
        <p:nvSpPr>
          <p:cNvPr id="60421" name="Rectangle 3"/>
          <p:cNvSpPr>
            <a:spLocks noGrp="1" noChangeArrowheads="1"/>
          </p:cNvSpPr>
          <p:nvPr>
            <p:ph idx="1"/>
          </p:nvPr>
        </p:nvSpPr>
        <p:spPr>
          <a:xfrm>
            <a:off x="685800" y="1676400"/>
            <a:ext cx="8458200" cy="4953000"/>
          </a:xfrm>
        </p:spPr>
        <p:txBody>
          <a:bodyPr/>
          <a:lstStyle/>
          <a:p>
            <a:pPr>
              <a:lnSpc>
                <a:spcPct val="90000"/>
              </a:lnSpc>
            </a:pPr>
            <a:r>
              <a:rPr lang="en-US" dirty="0" smtClean="0"/>
              <a:t>Several types of software can be used to assist in project integration management</a:t>
            </a:r>
          </a:p>
          <a:p>
            <a:pPr lvl="1">
              <a:lnSpc>
                <a:spcPct val="90000"/>
              </a:lnSpc>
            </a:pPr>
            <a:r>
              <a:rPr lang="en-US" dirty="0" smtClean="0"/>
              <a:t>Project management software can pull everything together and show detailed and summarized information</a:t>
            </a:r>
          </a:p>
          <a:p>
            <a:pPr lvl="1">
              <a:lnSpc>
                <a:spcPct val="90000"/>
              </a:lnSpc>
            </a:pPr>
            <a:r>
              <a:rPr lang="en-US" b="1" dirty="0" smtClean="0"/>
              <a:t>Business Service Management</a:t>
            </a:r>
            <a:r>
              <a:rPr lang="en-US" dirty="0" smtClean="0"/>
              <a:t> (BSM) tools track the execution of business process flows</a:t>
            </a:r>
          </a:p>
        </p:txBody>
      </p:sp>
      <p:sp>
        <p:nvSpPr>
          <p:cNvPr id="60418"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22A9576C-302C-46B8-9ADA-74B5D8EDAD33}" type="slidenum">
              <a:rPr lang="en-US"/>
              <a:pPr>
                <a:defRPr/>
              </a:pPr>
              <a:t>42</a:t>
            </a:fld>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noChangeArrowheads="1"/>
          </p:cNvSpPr>
          <p:nvPr>
            <p:ph type="title"/>
          </p:nvPr>
        </p:nvSpPr>
        <p:spPr/>
        <p:txBody>
          <a:bodyPr/>
          <a:lstStyle/>
          <a:p>
            <a:r>
              <a:rPr lang="en-US" dirty="0" smtClean="0"/>
              <a:t>Chapter Summary</a:t>
            </a:r>
          </a:p>
        </p:txBody>
      </p:sp>
      <p:sp>
        <p:nvSpPr>
          <p:cNvPr id="61445" name="Rectangle 3"/>
          <p:cNvSpPr>
            <a:spLocks noGrp="1" noChangeArrowheads="1"/>
          </p:cNvSpPr>
          <p:nvPr>
            <p:ph idx="1"/>
          </p:nvPr>
        </p:nvSpPr>
        <p:spPr/>
        <p:txBody>
          <a:bodyPr/>
          <a:lstStyle/>
          <a:p>
            <a:r>
              <a:rPr lang="en-US" dirty="0" smtClean="0"/>
              <a:t>Project integration management involves coordinating all of the other knowledge areas throughout a project’s life cycle</a:t>
            </a:r>
          </a:p>
          <a:p>
            <a:r>
              <a:rPr lang="en-US" dirty="0" smtClean="0"/>
              <a:t>Main processes include</a:t>
            </a:r>
          </a:p>
          <a:p>
            <a:pPr lvl="1"/>
            <a:r>
              <a:rPr lang="en-US" dirty="0" smtClean="0"/>
              <a:t>Develop the project charter</a:t>
            </a:r>
          </a:p>
          <a:p>
            <a:pPr lvl="1"/>
            <a:r>
              <a:rPr lang="en-US" dirty="0" smtClean="0"/>
              <a:t>Develop the project management plan</a:t>
            </a:r>
          </a:p>
          <a:p>
            <a:pPr lvl="1"/>
            <a:r>
              <a:rPr lang="en-US" dirty="0" smtClean="0"/>
              <a:t>Direct and manage project execution</a:t>
            </a:r>
          </a:p>
          <a:p>
            <a:pPr lvl="1"/>
            <a:r>
              <a:rPr lang="en-US" dirty="0" smtClean="0"/>
              <a:t>Monitor and control project work</a:t>
            </a:r>
          </a:p>
          <a:p>
            <a:pPr lvl="1"/>
            <a:r>
              <a:rPr lang="en-US" dirty="0" smtClean="0"/>
              <a:t>Perform integrated change control</a:t>
            </a:r>
          </a:p>
          <a:p>
            <a:pPr lvl="1"/>
            <a:r>
              <a:rPr lang="en-US" dirty="0" smtClean="0"/>
              <a:t>Close the project or phase</a:t>
            </a:r>
          </a:p>
        </p:txBody>
      </p:sp>
      <p:sp>
        <p:nvSpPr>
          <p:cNvPr id="5" name="Slide Number Placeholder 4"/>
          <p:cNvSpPr>
            <a:spLocks noGrp="1"/>
          </p:cNvSpPr>
          <p:nvPr>
            <p:ph type="sldNum" sz="quarter" idx="12"/>
          </p:nvPr>
        </p:nvSpPr>
        <p:spPr/>
        <p:txBody>
          <a:bodyPr/>
          <a:lstStyle/>
          <a:p>
            <a:pPr>
              <a:defRPr/>
            </a:pPr>
            <a:fld id="{3CFDAB70-6E7B-45BB-9F36-0FA1270B4935}" type="slidenum">
              <a:rPr lang="en-US"/>
              <a:pPr>
                <a:defRPr/>
              </a:pPr>
              <a:t>43</a:t>
            </a:fld>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noChangeArrowheads="1"/>
          </p:cNvSpPr>
          <p:nvPr>
            <p:ph type="title"/>
          </p:nvPr>
        </p:nvSpPr>
        <p:spPr/>
        <p:txBody>
          <a:bodyPr/>
          <a:lstStyle/>
          <a:p>
            <a:r>
              <a:rPr lang="en-US" dirty="0" smtClean="0"/>
              <a:t>Sample CAPM Questions</a:t>
            </a:r>
          </a:p>
        </p:txBody>
      </p:sp>
      <p:sp>
        <p:nvSpPr>
          <p:cNvPr id="61445" name="Rectangle 3"/>
          <p:cNvSpPr>
            <a:spLocks noGrp="1" noChangeArrowheads="1"/>
          </p:cNvSpPr>
          <p:nvPr>
            <p:ph idx="1"/>
          </p:nvPr>
        </p:nvSpPr>
        <p:spPr>
          <a:xfrm>
            <a:off x="685800" y="1600200"/>
            <a:ext cx="9067800" cy="4530725"/>
          </a:xfrm>
        </p:spPr>
        <p:txBody>
          <a:bodyPr/>
          <a:lstStyle/>
          <a:p>
            <a:pPr marL="0" indent="0">
              <a:buNone/>
            </a:pPr>
            <a:r>
              <a:rPr lang="en-US" sz="2400" dirty="0" smtClean="0"/>
              <a:t>Which of the following issues the project charter document?</a:t>
            </a:r>
          </a:p>
          <a:p>
            <a:pPr marL="800100" lvl="1" indent="-342900">
              <a:buFont typeface="+mj-lt"/>
              <a:buAutoNum type="alphaLcPeriod"/>
            </a:pPr>
            <a:r>
              <a:rPr lang="en-US" sz="2400" dirty="0" smtClean="0"/>
              <a:t>The performing organization’s higher management</a:t>
            </a:r>
          </a:p>
          <a:p>
            <a:pPr marL="800100" lvl="1" indent="-342900">
              <a:buFont typeface="+mj-lt"/>
              <a:buAutoNum type="alphaLcPeriod"/>
            </a:pPr>
            <a:r>
              <a:rPr lang="en-US" sz="2400" dirty="0" smtClean="0"/>
              <a:t>Any stakeholder</a:t>
            </a:r>
          </a:p>
          <a:p>
            <a:pPr marL="800100" lvl="1" indent="-342900">
              <a:buFont typeface="+mj-lt"/>
              <a:buAutoNum type="alphaLcPeriod"/>
            </a:pPr>
            <a:r>
              <a:rPr lang="en-US" sz="2400" dirty="0" smtClean="0"/>
              <a:t>The customer</a:t>
            </a:r>
          </a:p>
          <a:p>
            <a:pPr marL="800100" lvl="1" indent="-342900">
              <a:buFont typeface="+mj-lt"/>
              <a:buAutoNum type="alphaLcPeriod"/>
            </a:pPr>
            <a:r>
              <a:rPr lang="en-US" sz="2400" dirty="0" smtClean="0"/>
              <a:t>The project manager</a:t>
            </a:r>
          </a:p>
          <a:p>
            <a:pPr marL="800100" lvl="1" indent="-342900">
              <a:buFont typeface="+mj-lt"/>
              <a:buAutoNum type="alphaLcPeriod"/>
            </a:pPr>
            <a:endParaRPr lang="en-US" sz="2400" dirty="0"/>
          </a:p>
          <a:p>
            <a:pPr marL="0" indent="0">
              <a:buNone/>
            </a:pPr>
            <a:r>
              <a:rPr lang="en-US" sz="2400" dirty="0" smtClean="0"/>
              <a:t>What document is the result of the project initiation group?</a:t>
            </a:r>
            <a:endParaRPr lang="en-US" sz="2400" dirty="0"/>
          </a:p>
          <a:p>
            <a:pPr marL="800100" lvl="1" indent="-342900">
              <a:buFont typeface="+mj-lt"/>
              <a:buAutoNum type="alphaLcPeriod"/>
            </a:pPr>
            <a:r>
              <a:rPr lang="en-US" sz="2400" dirty="0" smtClean="0"/>
              <a:t>Statement of Work</a:t>
            </a:r>
            <a:endParaRPr lang="en-US" sz="2400" dirty="0"/>
          </a:p>
          <a:p>
            <a:pPr marL="800100" lvl="1" indent="-342900">
              <a:buFont typeface="+mj-lt"/>
              <a:buAutoNum type="alphaLcPeriod"/>
            </a:pPr>
            <a:r>
              <a:rPr lang="en-US" sz="2400" dirty="0" smtClean="0"/>
              <a:t>Project Charter</a:t>
            </a:r>
            <a:endParaRPr lang="en-US" sz="2400" dirty="0"/>
          </a:p>
          <a:p>
            <a:pPr marL="800100" lvl="1" indent="-342900">
              <a:buFont typeface="+mj-lt"/>
              <a:buAutoNum type="alphaLcPeriod"/>
            </a:pPr>
            <a:r>
              <a:rPr lang="en-US" sz="2400" dirty="0" smtClean="0"/>
              <a:t>Scope Plan Document</a:t>
            </a:r>
            <a:endParaRPr lang="en-US" sz="2400" dirty="0"/>
          </a:p>
          <a:p>
            <a:pPr marL="800100" lvl="1" indent="-342900">
              <a:buFont typeface="+mj-lt"/>
              <a:buAutoNum type="alphaLcPeriod"/>
            </a:pPr>
            <a:r>
              <a:rPr lang="en-US" sz="2400" dirty="0" smtClean="0"/>
              <a:t>Preliminary Scope Document</a:t>
            </a:r>
            <a:endParaRPr lang="en-US" sz="2400" dirty="0"/>
          </a:p>
          <a:p>
            <a:pPr marL="57150" indent="0">
              <a:buNone/>
            </a:pPr>
            <a:endParaRPr lang="en-US" dirty="0"/>
          </a:p>
        </p:txBody>
      </p:sp>
      <p:sp>
        <p:nvSpPr>
          <p:cNvPr id="5" name="Slide Number Placeholder 4"/>
          <p:cNvSpPr>
            <a:spLocks noGrp="1"/>
          </p:cNvSpPr>
          <p:nvPr>
            <p:ph type="sldNum" sz="quarter" idx="12"/>
          </p:nvPr>
        </p:nvSpPr>
        <p:spPr/>
        <p:txBody>
          <a:bodyPr/>
          <a:lstStyle/>
          <a:p>
            <a:pPr>
              <a:defRPr/>
            </a:pPr>
            <a:fld id="{3CFDAB70-6E7B-45BB-9F36-0FA1270B4935}" type="slidenum">
              <a:rPr lang="en-US"/>
              <a:pPr>
                <a:defRPr/>
              </a:pPr>
              <a:t>44</a:t>
            </a:fld>
            <a:endParaRPr lang="en-US" dirty="0"/>
          </a:p>
        </p:txBody>
      </p:sp>
    </p:spTree>
    <p:extLst>
      <p:ext uri="{BB962C8B-B14F-4D97-AF65-F5344CB8AC3E}">
        <p14:creationId xmlns:p14="http://schemas.microsoft.com/office/powerpoint/2010/main" val="20226923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noChangeArrowheads="1"/>
          </p:cNvSpPr>
          <p:nvPr>
            <p:ph type="title"/>
          </p:nvPr>
        </p:nvSpPr>
        <p:spPr/>
        <p:txBody>
          <a:bodyPr/>
          <a:lstStyle/>
          <a:p>
            <a:r>
              <a:rPr lang="en-US" dirty="0" smtClean="0"/>
              <a:t>Sample CAPM Questions</a:t>
            </a:r>
          </a:p>
        </p:txBody>
      </p:sp>
      <p:sp>
        <p:nvSpPr>
          <p:cNvPr id="61445" name="Rectangle 3"/>
          <p:cNvSpPr>
            <a:spLocks noGrp="1" noChangeArrowheads="1"/>
          </p:cNvSpPr>
          <p:nvPr>
            <p:ph idx="1"/>
          </p:nvPr>
        </p:nvSpPr>
        <p:spPr>
          <a:xfrm>
            <a:off x="685800" y="1600200"/>
            <a:ext cx="9067800" cy="4530725"/>
          </a:xfrm>
        </p:spPr>
        <p:txBody>
          <a:bodyPr/>
          <a:lstStyle/>
          <a:p>
            <a:pPr marL="0" indent="0">
              <a:buNone/>
            </a:pPr>
            <a:r>
              <a:rPr lang="en-US" sz="2400" dirty="0" smtClean="0"/>
              <a:t>The integrated change control process is used to manage changes to the project at which stage?</a:t>
            </a:r>
          </a:p>
          <a:p>
            <a:pPr marL="800100" lvl="1" indent="-342900">
              <a:buFont typeface="+mj-lt"/>
              <a:buAutoNum type="alphaLcPeriod"/>
            </a:pPr>
            <a:r>
              <a:rPr lang="en-US" sz="2400" dirty="0" smtClean="0"/>
              <a:t>From initiating through closing</a:t>
            </a:r>
          </a:p>
          <a:p>
            <a:pPr marL="800100" lvl="1" indent="-342900">
              <a:buFont typeface="+mj-lt"/>
              <a:buAutoNum type="alphaLcPeriod"/>
            </a:pPr>
            <a:r>
              <a:rPr lang="en-US" sz="2400" dirty="0" smtClean="0"/>
              <a:t>Planning only</a:t>
            </a:r>
          </a:p>
          <a:p>
            <a:pPr marL="800100" lvl="1" indent="-342900">
              <a:buFont typeface="+mj-lt"/>
              <a:buAutoNum type="alphaLcPeriod"/>
            </a:pPr>
            <a:r>
              <a:rPr lang="en-US" sz="2400" dirty="0" smtClean="0"/>
              <a:t>Executing only</a:t>
            </a:r>
          </a:p>
          <a:p>
            <a:pPr marL="800100" lvl="1" indent="-342900">
              <a:buFont typeface="+mj-lt"/>
              <a:buAutoNum type="alphaLcPeriod"/>
            </a:pPr>
            <a:r>
              <a:rPr lang="en-US" sz="2400" dirty="0" smtClean="0"/>
              <a:t>Executing and closing only</a:t>
            </a:r>
          </a:p>
          <a:p>
            <a:pPr marL="800100" lvl="1" indent="-342900">
              <a:buFont typeface="+mj-lt"/>
              <a:buAutoNum type="alphaLcPeriod"/>
            </a:pPr>
            <a:endParaRPr lang="en-US" sz="2400" dirty="0"/>
          </a:p>
          <a:p>
            <a:pPr marL="0" indent="0">
              <a:buNone/>
            </a:pPr>
            <a:r>
              <a:rPr lang="en-US" sz="2400" dirty="0" smtClean="0"/>
              <a:t>Which of the following stakeholders can authorize closure?</a:t>
            </a:r>
            <a:endParaRPr lang="en-US" sz="2400" dirty="0"/>
          </a:p>
          <a:p>
            <a:pPr marL="800100" lvl="1" indent="-342900">
              <a:buFont typeface="+mj-lt"/>
              <a:buAutoNum type="alphaLcPeriod"/>
            </a:pPr>
            <a:r>
              <a:rPr lang="en-US" sz="2400" dirty="0" smtClean="0"/>
              <a:t>Project Manager</a:t>
            </a:r>
            <a:endParaRPr lang="en-US" sz="2400" dirty="0"/>
          </a:p>
          <a:p>
            <a:pPr marL="800100" lvl="1" indent="-342900">
              <a:buFont typeface="+mj-lt"/>
              <a:buAutoNum type="alphaLcPeriod"/>
            </a:pPr>
            <a:r>
              <a:rPr lang="en-US" sz="2400" dirty="0" smtClean="0"/>
              <a:t>Customer</a:t>
            </a:r>
            <a:endParaRPr lang="en-US" sz="2400" dirty="0"/>
          </a:p>
          <a:p>
            <a:pPr marL="800100" lvl="1" indent="-342900">
              <a:buFont typeface="+mj-lt"/>
              <a:buAutoNum type="alphaLcPeriod"/>
            </a:pPr>
            <a:r>
              <a:rPr lang="en-US" sz="2400" dirty="0" smtClean="0"/>
              <a:t>Project Sponsor</a:t>
            </a:r>
            <a:endParaRPr lang="en-US" sz="2400" dirty="0"/>
          </a:p>
          <a:p>
            <a:pPr marL="800100" lvl="1" indent="-342900">
              <a:buFont typeface="+mj-lt"/>
              <a:buAutoNum type="alphaLcPeriod"/>
            </a:pPr>
            <a:r>
              <a:rPr lang="en-US" sz="2400" dirty="0" smtClean="0"/>
              <a:t>Functional Manager</a:t>
            </a:r>
            <a:endParaRPr lang="en-US" sz="2400" dirty="0"/>
          </a:p>
          <a:p>
            <a:pPr marL="57150" indent="0">
              <a:buNone/>
            </a:pPr>
            <a:endParaRPr lang="en-US" dirty="0"/>
          </a:p>
        </p:txBody>
      </p:sp>
      <p:sp>
        <p:nvSpPr>
          <p:cNvPr id="5" name="Slide Number Placeholder 4"/>
          <p:cNvSpPr>
            <a:spLocks noGrp="1"/>
          </p:cNvSpPr>
          <p:nvPr>
            <p:ph type="sldNum" sz="quarter" idx="12"/>
          </p:nvPr>
        </p:nvSpPr>
        <p:spPr/>
        <p:txBody>
          <a:bodyPr/>
          <a:lstStyle/>
          <a:p>
            <a:pPr>
              <a:defRPr/>
            </a:pPr>
            <a:fld id="{3CFDAB70-6E7B-45BB-9F36-0FA1270B4935}" type="slidenum">
              <a:rPr lang="en-US"/>
              <a:pPr>
                <a:defRPr/>
              </a:pPr>
              <a:t>45</a:t>
            </a:fld>
            <a:endParaRPr lang="en-US" dirty="0"/>
          </a:p>
        </p:txBody>
      </p:sp>
    </p:spTree>
    <p:extLst>
      <p:ext uri="{BB962C8B-B14F-4D97-AF65-F5344CB8AC3E}">
        <p14:creationId xmlns:p14="http://schemas.microsoft.com/office/powerpoint/2010/main" val="18506902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normAutofit fontScale="90000"/>
          </a:bodyPr>
          <a:lstStyle/>
          <a:p>
            <a:r>
              <a:rPr lang="en-US" dirty="0" smtClean="0"/>
              <a:t>Strategic Planning and Project Selection</a:t>
            </a:r>
          </a:p>
        </p:txBody>
      </p:sp>
      <p:sp>
        <p:nvSpPr>
          <p:cNvPr id="17413" name="Rectangle 3"/>
          <p:cNvSpPr>
            <a:spLocks noGrp="1" noChangeArrowheads="1"/>
          </p:cNvSpPr>
          <p:nvPr>
            <p:ph idx="1"/>
          </p:nvPr>
        </p:nvSpPr>
        <p:spPr>
          <a:xfrm>
            <a:off x="762000" y="1600200"/>
            <a:ext cx="8153400" cy="4343400"/>
          </a:xfrm>
        </p:spPr>
        <p:txBody>
          <a:bodyPr/>
          <a:lstStyle/>
          <a:p>
            <a:r>
              <a:rPr lang="en-US" b="1" dirty="0" smtClean="0"/>
              <a:t>Strategic planning</a:t>
            </a:r>
            <a:r>
              <a:rPr lang="en-US" dirty="0" smtClean="0"/>
              <a:t> involves determining long-term objectives, predicting future trends, and projecting the need for new products and services</a:t>
            </a:r>
          </a:p>
          <a:p>
            <a:endParaRPr lang="en-US" dirty="0" smtClean="0"/>
          </a:p>
          <a:p>
            <a:r>
              <a:rPr lang="en-US" dirty="0" smtClean="0"/>
              <a:t>Organizations often perform a </a:t>
            </a:r>
            <a:r>
              <a:rPr lang="en-US" b="1" dirty="0" smtClean="0"/>
              <a:t>SWOT analysis</a:t>
            </a:r>
          </a:p>
          <a:p>
            <a:pPr lvl="1"/>
            <a:endParaRPr lang="en-US" dirty="0" smtClean="0"/>
          </a:p>
        </p:txBody>
      </p:sp>
      <p:sp>
        <p:nvSpPr>
          <p:cNvPr id="5" name="Slide Number Placeholder 4"/>
          <p:cNvSpPr>
            <a:spLocks noGrp="1"/>
          </p:cNvSpPr>
          <p:nvPr>
            <p:ph type="sldNum" sz="quarter" idx="12"/>
          </p:nvPr>
        </p:nvSpPr>
        <p:spPr/>
        <p:txBody>
          <a:bodyPr/>
          <a:lstStyle/>
          <a:p>
            <a:pPr>
              <a:defRPr/>
            </a:pPr>
            <a:fld id="{F562F50D-7147-47A1-9605-3B4774429FA5}" type="slidenum">
              <a:rPr lang="en-US"/>
              <a:pPr>
                <a:defRPr/>
              </a:pPr>
              <a:t>5</a:t>
            </a:fld>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713" y="4800600"/>
            <a:ext cx="7431087" cy="2011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fontScale="90000"/>
          </a:bodyPr>
          <a:lstStyle/>
          <a:p>
            <a:r>
              <a:rPr lang="en-US" dirty="0" smtClean="0"/>
              <a:t>Figure 4-3. Information Technology Planning Process</a:t>
            </a:r>
          </a:p>
        </p:txBody>
      </p:sp>
      <p:sp>
        <p:nvSpPr>
          <p:cNvPr id="6" name="Slide Number Placeholder 5"/>
          <p:cNvSpPr>
            <a:spLocks noGrp="1"/>
          </p:cNvSpPr>
          <p:nvPr>
            <p:ph type="sldNum" sz="quarter" idx="12"/>
          </p:nvPr>
        </p:nvSpPr>
        <p:spPr/>
        <p:txBody>
          <a:bodyPr/>
          <a:lstStyle/>
          <a:p>
            <a:pPr>
              <a:defRPr/>
            </a:pPr>
            <a:fld id="{CAB078C3-AD74-4C69-8529-ABFACC42093C}" type="slidenum">
              <a:rPr lang="en-US" smtClean="0"/>
              <a:pPr>
                <a:defRPr/>
              </a:pPr>
              <a:t>6</a:t>
            </a:fld>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600200"/>
            <a:ext cx="8153400" cy="535269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685800" y="457200"/>
            <a:ext cx="8305800" cy="685800"/>
          </a:xfrm>
        </p:spPr>
        <p:txBody>
          <a:bodyPr>
            <a:normAutofit fontScale="90000"/>
          </a:bodyPr>
          <a:lstStyle/>
          <a:p>
            <a:r>
              <a:rPr lang="en-US" dirty="0" smtClean="0"/>
              <a:t>Learning from Project Success</a:t>
            </a:r>
          </a:p>
        </p:txBody>
      </p:sp>
      <p:sp>
        <p:nvSpPr>
          <p:cNvPr id="19459" name="Content Placeholder 5"/>
          <p:cNvSpPr>
            <a:spLocks noGrp="1"/>
          </p:cNvSpPr>
          <p:nvPr>
            <p:ph idx="1"/>
          </p:nvPr>
        </p:nvSpPr>
        <p:spPr>
          <a:xfrm>
            <a:off x="685800" y="1524000"/>
            <a:ext cx="8305800" cy="4572000"/>
          </a:xfrm>
        </p:spPr>
        <p:txBody>
          <a:bodyPr>
            <a:normAutofit fontScale="92500"/>
          </a:bodyPr>
          <a:lstStyle/>
          <a:p>
            <a:r>
              <a:rPr lang="en-US" sz="2400" dirty="0" smtClean="0"/>
              <a:t>Only one in seven product concepts comes to fruition. Why is it that some companies, like Proctor &amp; Gamble, Johnson and Johnson, Hewlett Packard, and Sony are consistently successful in NPD? Because they use a disciplined, systematic approach to NPD projects based on best practices</a:t>
            </a:r>
          </a:p>
          <a:p>
            <a:r>
              <a:rPr lang="en-US" sz="2400" dirty="0" smtClean="0"/>
              <a:t>Four important forces behind NPD success include the following:</a:t>
            </a:r>
          </a:p>
          <a:p>
            <a:pPr marL="731838" lvl="1" indent="-457200">
              <a:buFont typeface="Arial" charset="0"/>
              <a:buAutoNum type="arabicPeriod"/>
            </a:pPr>
            <a:r>
              <a:rPr lang="en-US" sz="2000" dirty="0" smtClean="0"/>
              <a:t>A product innovation and technology strategy for the business</a:t>
            </a:r>
          </a:p>
          <a:p>
            <a:pPr marL="731838" lvl="1" indent="-457200">
              <a:buFont typeface="Arial" charset="0"/>
              <a:buAutoNum type="arabicPeriod"/>
            </a:pPr>
            <a:r>
              <a:rPr lang="en-US" sz="2000" dirty="0" smtClean="0"/>
              <a:t>Resource commitment and focusing on the right projects, or solid portfolio management</a:t>
            </a:r>
          </a:p>
          <a:p>
            <a:pPr marL="731838" lvl="1" indent="-457200">
              <a:buFont typeface="Arial" charset="0"/>
              <a:buAutoNum type="arabicPeriod"/>
            </a:pPr>
            <a:r>
              <a:rPr lang="en-US" sz="2000" dirty="0" smtClean="0"/>
              <a:t>An effective, flexible and streamlined idea-to-launch process</a:t>
            </a:r>
          </a:p>
          <a:p>
            <a:pPr marL="731838" lvl="1" indent="-457200">
              <a:buFont typeface="Arial" charset="0"/>
              <a:buAutoNum type="arabicPeriod"/>
            </a:pPr>
            <a:r>
              <a:rPr lang="en-US" sz="2000" dirty="0" smtClean="0"/>
              <a:t>The right climate and culture for innovation, true cross-functional teams, and senior management commitment to NPD</a:t>
            </a:r>
          </a:p>
        </p:txBody>
      </p:sp>
      <p:sp>
        <p:nvSpPr>
          <p:cNvPr id="4" name="Slide Number Placeholder 3"/>
          <p:cNvSpPr>
            <a:spLocks noGrp="1"/>
          </p:cNvSpPr>
          <p:nvPr>
            <p:ph type="sldNum" sz="quarter" idx="12"/>
          </p:nvPr>
        </p:nvSpPr>
        <p:spPr/>
        <p:txBody>
          <a:bodyPr/>
          <a:lstStyle/>
          <a:p>
            <a:pPr>
              <a:defRPr/>
            </a:pPr>
            <a:fld id="{B76EF56D-7140-4610-A440-80DF878A8FEC}" type="slidenum">
              <a:rPr lang="en-US" smtClean="0"/>
              <a:pPr>
                <a:defRPr/>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r>
              <a:rPr lang="en-US" dirty="0" smtClean="0"/>
              <a:t>Methods for Selecting Projects</a:t>
            </a:r>
          </a:p>
        </p:txBody>
      </p:sp>
      <p:sp>
        <p:nvSpPr>
          <p:cNvPr id="20485" name="Rectangle 3"/>
          <p:cNvSpPr>
            <a:spLocks noGrp="1" noChangeArrowheads="1"/>
          </p:cNvSpPr>
          <p:nvPr>
            <p:ph idx="1"/>
          </p:nvPr>
        </p:nvSpPr>
        <p:spPr/>
        <p:txBody>
          <a:bodyPr/>
          <a:lstStyle/>
          <a:p>
            <a:pPr marL="609600" indent="-609600">
              <a:lnSpc>
                <a:spcPct val="90000"/>
              </a:lnSpc>
            </a:pPr>
            <a:r>
              <a:rPr lang="en-US" dirty="0" smtClean="0"/>
              <a:t>There are usually more projects than available time and resources to implement them</a:t>
            </a:r>
          </a:p>
          <a:p>
            <a:pPr marL="609600" indent="-609600">
              <a:lnSpc>
                <a:spcPct val="90000"/>
              </a:lnSpc>
            </a:pPr>
            <a:endParaRPr lang="en-US" dirty="0" smtClean="0"/>
          </a:p>
          <a:p>
            <a:pPr marL="609600" indent="-609600">
              <a:lnSpc>
                <a:spcPct val="90000"/>
              </a:lnSpc>
            </a:pPr>
            <a:r>
              <a:rPr lang="en-US" b="1" dirty="0" smtClean="0"/>
              <a:t>Methods for selecting projects </a:t>
            </a:r>
          </a:p>
          <a:p>
            <a:pPr marL="1009650" lvl="1" indent="-609600">
              <a:lnSpc>
                <a:spcPct val="90000"/>
              </a:lnSpc>
            </a:pPr>
            <a:r>
              <a:rPr lang="en-US" dirty="0" smtClean="0"/>
              <a:t>Feasibility Study – can it even be done?</a:t>
            </a:r>
          </a:p>
          <a:p>
            <a:pPr marL="1009650" lvl="1" indent="-609600">
              <a:lnSpc>
                <a:spcPct val="90000"/>
              </a:lnSpc>
            </a:pPr>
            <a:r>
              <a:rPr lang="en-US" dirty="0" smtClean="0"/>
              <a:t>Benefits Contributions</a:t>
            </a:r>
          </a:p>
          <a:p>
            <a:pPr marL="1009650" lvl="1" indent="-609600">
              <a:lnSpc>
                <a:spcPct val="90000"/>
              </a:lnSpc>
            </a:pPr>
            <a:r>
              <a:rPr lang="en-US" dirty="0" smtClean="0"/>
              <a:t>Economics Models</a:t>
            </a:r>
          </a:p>
          <a:p>
            <a:pPr marL="1009650" lvl="1" indent="-609600">
              <a:lnSpc>
                <a:spcPct val="90000"/>
              </a:lnSpc>
            </a:pPr>
            <a:r>
              <a:rPr lang="en-US" dirty="0" smtClean="0"/>
              <a:t>Scoring Models</a:t>
            </a:r>
          </a:p>
          <a:p>
            <a:pPr marL="1009650" lvl="1" indent="-609600">
              <a:lnSpc>
                <a:spcPct val="90000"/>
              </a:lnSpc>
            </a:pPr>
            <a:endParaRPr lang="en-US" b="1" dirty="0" smtClean="0"/>
          </a:p>
          <a:p>
            <a:pPr marL="609600" indent="-609600">
              <a:lnSpc>
                <a:spcPct val="90000"/>
              </a:lnSpc>
            </a:pPr>
            <a:endParaRPr lang="en-US" dirty="0" smtClean="0"/>
          </a:p>
        </p:txBody>
      </p:sp>
      <p:sp>
        <p:nvSpPr>
          <p:cNvPr id="5" name="Slide Number Placeholder 4"/>
          <p:cNvSpPr>
            <a:spLocks noGrp="1"/>
          </p:cNvSpPr>
          <p:nvPr>
            <p:ph type="sldNum" sz="quarter" idx="12"/>
          </p:nvPr>
        </p:nvSpPr>
        <p:spPr/>
        <p:txBody>
          <a:bodyPr/>
          <a:lstStyle/>
          <a:p>
            <a:pPr>
              <a:defRPr/>
            </a:pPr>
            <a:fld id="{FEE05452-1580-4FA5-B9D2-8062EB9CC5EC}" type="slidenum">
              <a:rPr lang="en-US"/>
              <a:pPr>
                <a:defRPr/>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a:xfrm>
            <a:off x="609600" y="228600"/>
            <a:ext cx="8610600" cy="1143000"/>
          </a:xfrm>
        </p:spPr>
        <p:txBody>
          <a:bodyPr>
            <a:normAutofit fontScale="90000"/>
          </a:bodyPr>
          <a:lstStyle/>
          <a:p>
            <a:r>
              <a:rPr lang="en-US" dirty="0" smtClean="0"/>
              <a:t>Method: Focusing on Broad Organizational Needs</a:t>
            </a:r>
          </a:p>
        </p:txBody>
      </p:sp>
      <p:sp>
        <p:nvSpPr>
          <p:cNvPr id="21509" name="Rectangle 3"/>
          <p:cNvSpPr>
            <a:spLocks noGrp="1" noChangeArrowheads="1"/>
          </p:cNvSpPr>
          <p:nvPr>
            <p:ph idx="1"/>
          </p:nvPr>
        </p:nvSpPr>
        <p:spPr>
          <a:xfrm>
            <a:off x="685800" y="1676400"/>
            <a:ext cx="8001000" cy="4530725"/>
          </a:xfrm>
        </p:spPr>
        <p:txBody>
          <a:bodyPr/>
          <a:lstStyle/>
          <a:p>
            <a:pPr>
              <a:lnSpc>
                <a:spcPct val="90000"/>
              </a:lnSpc>
            </a:pPr>
            <a:r>
              <a:rPr lang="en-US" dirty="0" smtClean="0"/>
              <a:t>It is often difficult to provide strong justification for many IT projects, but everyone agrees they have a high value</a:t>
            </a:r>
          </a:p>
          <a:p>
            <a:pPr>
              <a:lnSpc>
                <a:spcPct val="90000"/>
              </a:lnSpc>
            </a:pPr>
            <a:endParaRPr lang="en-US" dirty="0" smtClean="0"/>
          </a:p>
          <a:p>
            <a:pPr>
              <a:lnSpc>
                <a:spcPct val="90000"/>
              </a:lnSpc>
            </a:pPr>
            <a:r>
              <a:rPr lang="en-US" dirty="0" smtClean="0"/>
              <a:t>Three important criteria for projects</a:t>
            </a:r>
          </a:p>
        </p:txBody>
      </p:sp>
      <p:sp>
        <p:nvSpPr>
          <p:cNvPr id="21506"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BD863B1E-0E63-4264-9EFC-2B1CDFD972A3}" type="slidenum">
              <a:rPr lang="en-US"/>
              <a:pPr>
                <a:defRPr/>
              </a:pPr>
              <a:t>9</a:t>
            </a:fld>
            <a:endParaRPr lang="en-US" dirty="0"/>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Custom 1">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002060"/>
      </a:hlink>
      <a:folHlink>
        <a:srgbClr val="903638"/>
      </a:folHlink>
    </a:clrScheme>
    <a:fontScheme name="Layers">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2495</TotalTime>
  <Words>1974</Words>
  <Application>Microsoft Office PowerPoint</Application>
  <PresentationFormat>On-screen Show (4:3)</PresentationFormat>
  <Paragraphs>330</Paragraphs>
  <Slides>45</Slides>
  <Notes>45</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45</vt:i4>
      </vt:variant>
    </vt:vector>
  </HeadingPairs>
  <TitlesOfParts>
    <vt:vector size="48" baseType="lpstr">
      <vt:lpstr>Custom Design</vt:lpstr>
      <vt:lpstr>Theme1</vt:lpstr>
      <vt:lpstr>Equation</vt:lpstr>
      <vt:lpstr>Project Integration Management</vt:lpstr>
      <vt:lpstr>The Key to Overall Project Success: Good Project Integration Management</vt:lpstr>
      <vt:lpstr>Project Integration Management Processes</vt:lpstr>
      <vt:lpstr>Project Integration Management Summary</vt:lpstr>
      <vt:lpstr>Strategic Planning and Project Selection</vt:lpstr>
      <vt:lpstr>Figure 4-3. Information Technology Planning Process</vt:lpstr>
      <vt:lpstr>Learning from Project Success</vt:lpstr>
      <vt:lpstr>Methods for Selecting Projects</vt:lpstr>
      <vt:lpstr>Method: Focusing on Broad Organizational Needs</vt:lpstr>
      <vt:lpstr>Method: Categorizing IT Projects</vt:lpstr>
      <vt:lpstr>Methods: Financial Analysis of Projects</vt:lpstr>
      <vt:lpstr>Net Present Value Analysis</vt:lpstr>
      <vt:lpstr>NPV Calculations</vt:lpstr>
      <vt:lpstr>Return on Investment</vt:lpstr>
      <vt:lpstr>JWD Consulting NPV Example</vt:lpstr>
      <vt:lpstr>JWD Consulting NPV Example</vt:lpstr>
      <vt:lpstr>Payback Analysis</vt:lpstr>
      <vt:lpstr>Method:  Weighted Scoring Model</vt:lpstr>
      <vt:lpstr>Sample Weighted Scoring Model Criteria</vt:lpstr>
      <vt:lpstr>Sample Weighted Scoring Model - Projects</vt:lpstr>
      <vt:lpstr>Sample Weighted Scoring Model - Projects</vt:lpstr>
      <vt:lpstr>Method: Implementing a Balanced Scorecard</vt:lpstr>
      <vt:lpstr>Additional Methods</vt:lpstr>
      <vt:lpstr>Initiating Process Group: Developing a Project Charter</vt:lpstr>
      <vt:lpstr>Inputs for Developing a Project Charter</vt:lpstr>
      <vt:lpstr>Table 4-1. Project Charter (cont.)</vt:lpstr>
      <vt:lpstr>Planning Process Group:  Develop  Project Management Plan</vt:lpstr>
      <vt:lpstr>Table 4-2. Sample Contents for a Software Project Management Plan (SPMP)</vt:lpstr>
      <vt:lpstr>Successful Planning</vt:lpstr>
      <vt:lpstr>Executing Process Group: Directing and Managing Project Work</vt:lpstr>
      <vt:lpstr>Providing Leadership and a Supportive Culture</vt:lpstr>
      <vt:lpstr>Capitalizing on Product, Business, and Application Area Knowledge</vt:lpstr>
      <vt:lpstr>Project Execution Tools and Techniques</vt:lpstr>
      <vt:lpstr>Monitoring and Controlling Project Work</vt:lpstr>
      <vt:lpstr>Performing Integrated Change Control</vt:lpstr>
      <vt:lpstr>Change Control on Information Technology Projects</vt:lpstr>
      <vt:lpstr>Change Control System</vt:lpstr>
      <vt:lpstr>Change Control Board (CCB)</vt:lpstr>
      <vt:lpstr>Configuration Management</vt:lpstr>
      <vt:lpstr>Table 4-3. Suggestions for Performing Integrated Change Control</vt:lpstr>
      <vt:lpstr>Closing Projects or Phases</vt:lpstr>
      <vt:lpstr>Using Software to Assist in Project Integration Management</vt:lpstr>
      <vt:lpstr>Chapter Summary</vt:lpstr>
      <vt:lpstr>Sample CAPM Questions</vt:lpstr>
      <vt:lpstr>Sample CAPM Questions</vt:lpstr>
    </vt:vector>
  </TitlesOfParts>
  <Company>Augsburg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Technology</dc:creator>
  <cp:lastModifiedBy>Jeff Cummings</cp:lastModifiedBy>
  <cp:revision>187</cp:revision>
  <dcterms:created xsi:type="dcterms:W3CDTF">2001-07-05T23:10:12Z</dcterms:created>
  <dcterms:modified xsi:type="dcterms:W3CDTF">2013-09-18T17:59:21Z</dcterms:modified>
</cp:coreProperties>
</file>