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43" r:id="rId2"/>
  </p:sldMasterIdLst>
  <p:notesMasterIdLst>
    <p:notesMasterId r:id="rId23"/>
  </p:notesMasterIdLst>
  <p:handoutMasterIdLst>
    <p:handoutMasterId r:id="rId24"/>
  </p:handoutMasterIdLst>
  <p:sldIdLst>
    <p:sldId id="382" r:id="rId3"/>
    <p:sldId id="385" r:id="rId4"/>
    <p:sldId id="384" r:id="rId5"/>
    <p:sldId id="336" r:id="rId6"/>
    <p:sldId id="383" r:id="rId7"/>
    <p:sldId id="337" r:id="rId8"/>
    <p:sldId id="375" r:id="rId9"/>
    <p:sldId id="376" r:id="rId10"/>
    <p:sldId id="377" r:id="rId11"/>
    <p:sldId id="368" r:id="rId12"/>
    <p:sldId id="372" r:id="rId13"/>
    <p:sldId id="369" r:id="rId14"/>
    <p:sldId id="378" r:id="rId15"/>
    <p:sldId id="389" r:id="rId16"/>
    <p:sldId id="371" r:id="rId17"/>
    <p:sldId id="341" r:id="rId18"/>
    <p:sldId id="379" r:id="rId19"/>
    <p:sldId id="342" r:id="rId20"/>
    <p:sldId id="343" r:id="rId21"/>
    <p:sldId id="38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2352" autoAdjust="0"/>
  </p:normalViewPr>
  <p:slideViewPr>
    <p:cSldViewPr>
      <p:cViewPr varScale="1">
        <p:scale>
          <a:sx n="84" d="100"/>
          <a:sy n="84" d="100"/>
        </p:scale>
        <p:origin x="-23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5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5B926E-4E70-4E7C-A492-D0CDF3C7E1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04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628D5B-A7C7-42E0-BFEE-8A6E6DE4D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0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3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0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0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20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49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3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3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84235F-ECE1-4BE8-8BAF-E29AC9805E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3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84235F-ECE1-4BE8-8BAF-E29AC9805E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ED858-41DD-4669-ACD0-0FE909D2C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AF82-58A6-4B0A-99BE-3E241868A7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3D3F4-A0D0-405E-A767-F9A123F7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4DB3-7A57-4181-880A-5215D777BB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8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3F6A9-037C-4679-A974-5A2F60203CE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876800" y="6581001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Copyright 2014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73681-C82D-4D99-8948-365C75EB26F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0FAF7-8C0D-4DDF-A379-F4FDC17B23A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32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E41F8-23B9-454D-90CC-E31BF8A7FBC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078C3-AD74-4C69-8529-ABFACC4209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3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544F7-41D2-4889-B2EC-B0B2B2B8DC5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6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E8385-873D-4308-8CE2-51B606282F1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2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4DA7-581C-40A3-BCB4-1307A955B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7F4C6-6F30-47C3-875F-46DAC858CAA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8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18779-1B42-43E3-AD0F-719051D4209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5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8B0EE-74BD-464F-A113-BF9301018BF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5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358C7-1EB0-4EEF-A9D9-DA49F859D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9A965-858B-487F-8735-1765BCABB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4951A-0E7C-4F14-91E3-D33D5B465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0014F-D774-4519-B844-A2F39E4FC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4E5C8-07BC-403D-807B-67B7EC9217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E72DE-727C-44FD-8C4B-6A992740A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61B2-E792-4CCC-9B27-651612F41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329071-3EF5-4489-AD01-960B23CCFC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BD45D22-0321-4823-8238-266049D2529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ertified-re.de/en/hom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sb.uncw.edu/people/cummingsj/classes/MIS492/Samples/traceability_matrix_sample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b.uncw.edu/people/cummingsj/classes/MIS492/Samples/ScopeStatementExampleA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sb.uncw.edu/people/cummingsj/classes/MIS492/Samples/ScopeStatementExampleC.docx" TargetMode="External"/><Relationship Id="rId4" Type="http://schemas.openxmlformats.org/officeDocument/2006/relationships/hyperlink" Target="http://csb.uncw.edu/people/cummingsj/classes/MIS492/Samples/ScopeStatementExampleB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b.uncw.edu/people/cummingsj/classes/MIS492/Samples/ScopeMgmtPlanA.do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sb.uncw.edu/people/cummingsj/classes/MIS492/Samples/ScopeMgmtPlanB.do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9377" y="39624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Scope </a:t>
            </a: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  <a:endParaRPr sz="36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9337" y="2091898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lang="en-US" sz="40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5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P2: Collecting Requirements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7687" y="1687269"/>
            <a:ext cx="8229600" cy="4525962"/>
          </a:xfrm>
        </p:spPr>
        <p:txBody>
          <a:bodyPr/>
          <a:lstStyle/>
          <a:p>
            <a:r>
              <a:rPr lang="en-US" dirty="0" smtClean="0"/>
              <a:t>For some IT projects, it is helpful to divide requirements development into categories called elicitation, analysis, specification, and validation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http://www.aisd.com.au/home/newsletters/april2013/images/dilber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6705600" cy="21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5936159"/>
            <a:ext cx="617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://www.certified-re.de/en/home.html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Cost to Correct a Software Requirement Defect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21472"/>
            <a:ext cx="8458200" cy="5236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P2: Methods for Collecting Requirements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2692" y="5054723"/>
            <a:ext cx="8839200" cy="1725612"/>
          </a:xfrm>
        </p:spPr>
        <p:txBody>
          <a:bodyPr/>
          <a:lstStyle/>
          <a:p>
            <a:r>
              <a:rPr lang="en-US" b="1" dirty="0" smtClean="0"/>
              <a:t>Interviewing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Prototyping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Benchmarking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70038"/>
            <a:ext cx="7315200" cy="3485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 on Requirements for </a:t>
            </a:r>
            <a:br>
              <a:rPr lang="en-US" dirty="0" smtClean="0"/>
            </a:br>
            <a:r>
              <a:rPr lang="en-US" dirty="0" smtClean="0"/>
              <a:t>Software Projects 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722438"/>
            <a:ext cx="8686800" cy="4525962"/>
          </a:xfrm>
        </p:spPr>
        <p:txBody>
          <a:bodyPr/>
          <a:lstStyle/>
          <a:p>
            <a:r>
              <a:rPr lang="en-US" dirty="0" smtClean="0"/>
              <a:t>88% of </a:t>
            </a:r>
            <a:r>
              <a:rPr lang="en-US" dirty="0"/>
              <a:t>the software projects involved enhancing </a:t>
            </a:r>
            <a:r>
              <a:rPr lang="en-US" dirty="0" smtClean="0"/>
              <a:t>existing products </a:t>
            </a:r>
            <a:r>
              <a:rPr lang="en-US" dirty="0"/>
              <a:t>instead of creating new </a:t>
            </a:r>
            <a:r>
              <a:rPr lang="en-US" dirty="0" smtClean="0"/>
              <a:t>ones</a:t>
            </a:r>
          </a:p>
          <a:p>
            <a:endParaRPr lang="en-US" sz="1800" dirty="0" smtClean="0"/>
          </a:p>
          <a:p>
            <a:r>
              <a:rPr lang="en-US" dirty="0" smtClean="0"/>
              <a:t>86% </a:t>
            </a:r>
            <a:r>
              <a:rPr lang="en-US" dirty="0"/>
              <a:t>said that customer satisfaction was the </a:t>
            </a:r>
            <a:r>
              <a:rPr lang="en-US" dirty="0" smtClean="0"/>
              <a:t>most important </a:t>
            </a:r>
            <a:r>
              <a:rPr lang="en-US" dirty="0"/>
              <a:t>metric for measuring the success of development </a:t>
            </a:r>
            <a:r>
              <a:rPr lang="en-US" dirty="0" smtClean="0"/>
              <a:t>projects</a:t>
            </a:r>
          </a:p>
          <a:p>
            <a:endParaRPr lang="en-US" sz="1800" dirty="0"/>
          </a:p>
          <a:p>
            <a:r>
              <a:rPr lang="en-US" dirty="0" smtClean="0"/>
              <a:t>83% </a:t>
            </a:r>
            <a:r>
              <a:rPr lang="en-US" dirty="0"/>
              <a:t>of software development teams still use </a:t>
            </a:r>
            <a:r>
              <a:rPr lang="en-US" dirty="0" smtClean="0"/>
              <a:t>MS Office applications (e.g. Word </a:t>
            </a:r>
            <a:r>
              <a:rPr lang="en-US" dirty="0"/>
              <a:t>and </a:t>
            </a:r>
            <a:r>
              <a:rPr lang="en-US" dirty="0" smtClean="0"/>
              <a:t>Excel) </a:t>
            </a:r>
            <a:r>
              <a:rPr lang="en-US" dirty="0"/>
              <a:t>as their main tools to </a:t>
            </a:r>
            <a:r>
              <a:rPr lang="en-US" dirty="0" smtClean="0"/>
              <a:t>communicate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180693"/>
            <a:ext cx="758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*John </a:t>
            </a:r>
            <a:r>
              <a:rPr lang="en-US" sz="1800" dirty="0"/>
              <a:t>Simpson, “2011: The State of Requirements Management” (2011).</a:t>
            </a:r>
          </a:p>
        </p:txBody>
      </p:sp>
    </p:spTree>
    <p:extLst>
      <p:ext uri="{BB962C8B-B14F-4D97-AF65-F5344CB8AC3E}">
        <p14:creationId xmlns:p14="http://schemas.microsoft.com/office/powerpoint/2010/main" val="33275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 Network: The Blame Game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686800" cy="4525962"/>
          </a:xfrm>
        </p:spPr>
        <p:txBody>
          <a:bodyPr/>
          <a:lstStyle/>
          <a:p>
            <a:r>
              <a:rPr lang="en-US" dirty="0" smtClean="0"/>
              <a:t>Surrender the pipe dream</a:t>
            </a:r>
          </a:p>
          <a:p>
            <a:endParaRPr lang="en-US" dirty="0" smtClean="0"/>
          </a:p>
          <a:p>
            <a:r>
              <a:rPr lang="en-US" dirty="0" smtClean="0"/>
              <a:t>Always assume initial </a:t>
            </a:r>
            <a:r>
              <a:rPr lang="en-US" dirty="0" err="1" smtClean="0"/>
              <a:t>reqs</a:t>
            </a:r>
            <a:r>
              <a:rPr lang="en-US" dirty="0" smtClean="0"/>
              <a:t>. are wrong</a:t>
            </a:r>
          </a:p>
          <a:p>
            <a:endParaRPr lang="en-US" dirty="0" smtClean="0"/>
          </a:p>
          <a:p>
            <a:r>
              <a:rPr lang="en-US" dirty="0" smtClean="0"/>
              <a:t>Accept that all requirements change</a:t>
            </a:r>
          </a:p>
          <a:p>
            <a:endParaRPr lang="en-US" dirty="0" smtClean="0"/>
          </a:p>
          <a:p>
            <a:r>
              <a:rPr lang="en-US" dirty="0" smtClean="0"/>
              <a:t>Simplify your change management approach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9231" y="16748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P2:Requirements Traceability Matrix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3840162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requirements traceability matrix (RTM) </a:t>
            </a:r>
            <a:r>
              <a:rPr lang="en-US" sz="2400" dirty="0" smtClean="0"/>
              <a:t>is a table that lists requirements, various attributes of each requirement, and the status of the requirements to ensure that all requirements are addressed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17500" t="39000" r="23125" b="40000"/>
          <a:stretch>
            <a:fillRect/>
          </a:stretch>
        </p:blipFill>
        <p:spPr bwMode="auto">
          <a:xfrm>
            <a:off x="938704" y="3733800"/>
            <a:ext cx="7824295" cy="172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86200" y="5943600"/>
            <a:ext cx="23503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Another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48248"/>
            <a:ext cx="8610600" cy="1311275"/>
          </a:xfrm>
        </p:spPr>
        <p:txBody>
          <a:bodyPr>
            <a:normAutofit/>
          </a:bodyPr>
          <a:lstStyle/>
          <a:p>
            <a:r>
              <a:rPr lang="en-US" dirty="0" smtClean="0"/>
              <a:t>P3: Defining Scope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686800" cy="4343400"/>
          </a:xfrm>
        </p:spPr>
        <p:txBody>
          <a:bodyPr/>
          <a:lstStyle/>
          <a:p>
            <a:r>
              <a:rPr lang="en-US" b="1" dirty="0" smtClean="0"/>
              <a:t>Project </a:t>
            </a:r>
            <a:r>
              <a:rPr lang="en-US" b="1" dirty="0"/>
              <a:t>scope statements </a:t>
            </a:r>
            <a:r>
              <a:rPr lang="en-US" dirty="0"/>
              <a:t>should include at </a:t>
            </a:r>
            <a:r>
              <a:rPr lang="en-US" dirty="0" smtClean="0"/>
              <a:t>least: </a:t>
            </a:r>
          </a:p>
          <a:p>
            <a:pPr lvl="1"/>
            <a:r>
              <a:rPr lang="en-US" dirty="0" smtClean="0"/>
              <a:t>a product scope description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user acceptance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detailed </a:t>
            </a:r>
            <a:r>
              <a:rPr lang="en-US" dirty="0"/>
              <a:t>information on all </a:t>
            </a:r>
            <a:r>
              <a:rPr lang="en-US" dirty="0" smtClean="0"/>
              <a:t>project deliverables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35457-D0D4-42C9-897C-5B0BA910BC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29549"/>
            <a:ext cx="7924800" cy="2928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Sample Project Charter (partial)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" y="1219200"/>
            <a:ext cx="769267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Refining Project Scope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5408CF9A-C8EF-404E-A6D1-AAA46EE490CD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7500" t="37000" r="22500" b="17000"/>
          <a:stretch>
            <a:fillRect/>
          </a:stretch>
        </p:blipFill>
        <p:spPr bwMode="auto">
          <a:xfrm>
            <a:off x="914400" y="1905000"/>
            <a:ext cx="7734116" cy="370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Scope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hlinkClick r:id="rId3"/>
              </a:rPr>
              <a:t>Example 1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hlinkClick r:id="rId4"/>
              </a:rPr>
              <a:t>Example 2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hlinkClick r:id="rId5"/>
              </a:rPr>
              <a:t>Example 3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DB7E528-7D95-4978-8FAC-322DA1431BC4}" type="slidenum">
              <a:rPr lang="en-US" smtClean="0"/>
              <a:pPr>
                <a:buFontTx/>
                <a:buNone/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530725"/>
          </a:xfrm>
        </p:spPr>
        <p:txBody>
          <a:bodyPr/>
          <a:lstStyle/>
          <a:p>
            <a:r>
              <a:rPr lang="en-US" dirty="0" smtClean="0"/>
              <a:t>Exercise 1  due </a:t>
            </a:r>
            <a:r>
              <a:rPr lang="en-US" b="1" dirty="0" smtClean="0"/>
              <a:t>Wednesday </a:t>
            </a:r>
          </a:p>
          <a:p>
            <a:pPr marL="457200" lvl="1" indent="0">
              <a:buNone/>
            </a:pPr>
            <a:r>
              <a:rPr lang="en-US" dirty="0" smtClean="0"/>
              <a:t>(upload to Entropy as an Excel file)</a:t>
            </a:r>
          </a:p>
          <a:p>
            <a:endParaRPr lang="en-US" dirty="0"/>
          </a:p>
          <a:p>
            <a:r>
              <a:rPr lang="en-US" dirty="0" smtClean="0"/>
              <a:t>Project Integration Assignment due </a:t>
            </a:r>
            <a:r>
              <a:rPr lang="en-US" b="1" dirty="0" smtClean="0"/>
              <a:t>Friday</a:t>
            </a:r>
          </a:p>
          <a:p>
            <a:pPr marL="457200" lvl="1" indent="0">
              <a:buNone/>
            </a:pPr>
            <a:r>
              <a:rPr lang="en-US" dirty="0" smtClean="0"/>
              <a:t>(Upload as a zip/compressed file)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smtClean="0"/>
              <a:t>Career Day tomorrow</a:t>
            </a:r>
          </a:p>
          <a:p>
            <a:pPr lvl="1"/>
            <a:r>
              <a:rPr lang="en-US" dirty="0" smtClean="0"/>
              <a:t>GE Leadership Program Sessions (4:50 &amp; 5:25)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Statement - Exercise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POQ Organization – Online Shoe Store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Review the exercise and answer the questions at the bottom of the sheet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We will discuss each of these questions and then create the scope statement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DB7E528-7D95-4978-8FAC-322DA1431BC4}" type="slidenum">
              <a:rPr lang="en-US" smtClean="0"/>
              <a:pPr>
                <a:buFontTx/>
                <a:buNone/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Integration Management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8D7D-6CB4-4E4C-8852-D9CAD93D4C4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38200" y="1676400"/>
          <a:ext cx="8077200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581400"/>
                <a:gridCol w="281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Process Group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Integration Management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Major </a:t>
                      </a:r>
                    </a:p>
                    <a:p>
                      <a:pPr algn="ctr"/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Initiating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Developing the project charter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Charter</a:t>
                      </a:r>
                      <a:endParaRPr lang="en-US" sz="1800" dirty="0"/>
                    </a:p>
                  </a:txBody>
                  <a:tcPr anchor="ctr"/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Planning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Developing the project management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Management Plan</a:t>
                      </a:r>
                      <a:endParaRPr lang="en-US" sz="1800" dirty="0"/>
                    </a:p>
                  </a:txBody>
                  <a:tcPr anchor="ctr"/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Executing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Directing and managing project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Deliverables</a:t>
                      </a:r>
                      <a:r>
                        <a:rPr lang="en-US" sz="1800" baseline="0" dirty="0" smtClean="0"/>
                        <a:t>, work performance info, change requests</a:t>
                      </a:r>
                      <a:endParaRPr lang="en-US" sz="1800" dirty="0"/>
                    </a:p>
                  </a:txBody>
                  <a:tcPr anchor="ctr"/>
                </a:tc>
              </a:tr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Monitoring and Controlling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(1) Monitor/Control</a:t>
                      </a:r>
                      <a:r>
                        <a:rPr lang="en-US" sz="1800" baseline="0" dirty="0" smtClean="0"/>
                        <a:t> Project Work</a:t>
                      </a:r>
                    </a:p>
                    <a:p>
                      <a:r>
                        <a:rPr lang="en-US" sz="1800" baseline="0" dirty="0" smtClean="0"/>
                        <a:t>(2) Perform Integrated Change   </a:t>
                      </a:r>
                    </a:p>
                    <a:p>
                      <a:r>
                        <a:rPr lang="en-US" sz="1800" baseline="0" dirty="0" smtClean="0"/>
                        <a:t>      Control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(1) Change Requests</a:t>
                      </a:r>
                    </a:p>
                    <a:p>
                      <a:r>
                        <a:rPr lang="en-US" sz="1800" dirty="0" smtClean="0"/>
                        <a:t>(2) Status</a:t>
                      </a:r>
                      <a:r>
                        <a:rPr lang="en-US" sz="1800" baseline="0" dirty="0" smtClean="0"/>
                        <a:t> updates</a:t>
                      </a:r>
                      <a:endParaRPr lang="en-US" sz="1800" dirty="0"/>
                    </a:p>
                  </a:txBody>
                  <a:tcPr anchor="ctr"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Closing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Close</a:t>
                      </a:r>
                      <a:r>
                        <a:rPr lang="en-US" sz="1800" baseline="0" dirty="0" smtClean="0"/>
                        <a:t> Project/Phase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Product Transition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1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8182" y="3048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Project Scope Management?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98182" y="1676400"/>
            <a:ext cx="8415338" cy="5334000"/>
          </a:xfrm>
        </p:spPr>
        <p:txBody>
          <a:bodyPr/>
          <a:lstStyle/>
          <a:p>
            <a:r>
              <a:rPr lang="en-US" b="1" dirty="0" smtClean="0"/>
              <a:t>Scope</a:t>
            </a:r>
            <a:r>
              <a:rPr lang="en-US" dirty="0" smtClean="0"/>
              <a:t> refers to </a:t>
            </a:r>
            <a:r>
              <a:rPr lang="en-US" i="1" dirty="0" smtClean="0"/>
              <a:t>all</a:t>
            </a:r>
            <a:r>
              <a:rPr lang="en-US" dirty="0" smtClean="0"/>
              <a:t> the work involved in creating the products of the project and the processes used to create them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5C1AB-8807-4B29-B4CC-E824C132B47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8000"/>
            <a:ext cx="5486400" cy="3731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Project </a:t>
            </a:r>
            <a:r>
              <a:rPr lang="en-US" smtClean="0"/>
              <a:t>Scope Management </a:t>
            </a:r>
            <a:r>
              <a:rPr lang="en-US" dirty="0" smtClean="0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8D7D-6CB4-4E4C-8852-D9CAD93D4C4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40645"/>
              </p:ext>
            </p:extLst>
          </p:nvPr>
        </p:nvGraphicFramePr>
        <p:xfrm>
          <a:off x="762000" y="1676400"/>
          <a:ext cx="8077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Process Group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Integration Management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Major </a:t>
                      </a:r>
                    </a:p>
                    <a:p>
                      <a:pPr algn="ctr"/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</a:tr>
              <a:tr h="204470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Planning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P1: Plan Scope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Scope </a:t>
                      </a:r>
                      <a:r>
                        <a:rPr lang="en-US" sz="1800" dirty="0" err="1" smtClean="0"/>
                        <a:t>Mgmt</a:t>
                      </a:r>
                      <a:r>
                        <a:rPr lang="en-US" sz="1800" baseline="0" dirty="0" smtClean="0"/>
                        <a:t> Plan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Requirement </a:t>
                      </a:r>
                      <a:r>
                        <a:rPr lang="en-US" sz="1800" baseline="0" dirty="0" err="1" smtClean="0"/>
                        <a:t>Mgmt</a:t>
                      </a:r>
                      <a:r>
                        <a:rPr lang="en-US" sz="1800" baseline="0" dirty="0" smtClean="0"/>
                        <a:t> Plan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4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P2: Collect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Req.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Documentation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Req</a:t>
                      </a:r>
                      <a:r>
                        <a:rPr lang="en-US" sz="1800" baseline="0" dirty="0" smtClean="0"/>
                        <a:t>. Traceability Matrix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231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P3: Define</a:t>
                      </a:r>
                      <a:r>
                        <a:rPr lang="en-US" sz="1800" baseline="0" dirty="0" smtClean="0"/>
                        <a:t> Scope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Scope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Stmt</a:t>
                      </a:r>
                      <a:endParaRPr lang="en-US" sz="1800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Project Docs Update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204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P4: Create WBS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Scope Baseline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Docs</a:t>
                      </a:r>
                      <a:r>
                        <a:rPr lang="en-US" sz="1800" baseline="0" dirty="0" smtClean="0"/>
                        <a:t> Update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5461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Monitoring and Controlling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MC1: Validate</a:t>
                      </a:r>
                      <a:r>
                        <a:rPr lang="en-US" sz="1800" baseline="0" dirty="0" smtClean="0"/>
                        <a:t> Scope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Accept</a:t>
                      </a:r>
                      <a:r>
                        <a:rPr lang="en-US" sz="1800" baseline="0" dirty="0" smtClean="0"/>
                        <a:t> Deliverables</a:t>
                      </a:r>
                    </a:p>
                    <a:p>
                      <a:r>
                        <a:rPr lang="en-US" sz="1800" baseline="0" dirty="0" smtClean="0"/>
                        <a:t>Change Requests</a:t>
                      </a:r>
                    </a:p>
                    <a:p>
                      <a:r>
                        <a:rPr lang="en-US" sz="1800" baseline="0" dirty="0" smtClean="0"/>
                        <a:t>Work Performance Info</a:t>
                      </a:r>
                      <a:endParaRPr lang="en-US" sz="1800" dirty="0"/>
                    </a:p>
                  </a:txBody>
                  <a:tcPr anchor="ctr"/>
                </a:tc>
              </a:tr>
              <a:tr h="546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MC2: Control Scope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 Requests</a:t>
                      </a:r>
                    </a:p>
                    <a:p>
                      <a:r>
                        <a:rPr lang="en-US" sz="1800" dirty="0" smtClean="0"/>
                        <a:t>Project </a:t>
                      </a:r>
                      <a:r>
                        <a:rPr lang="en-US" sz="1800" dirty="0" err="1" smtClean="0"/>
                        <a:t>Mgmt</a:t>
                      </a:r>
                      <a:r>
                        <a:rPr lang="en-US" sz="1800" baseline="0" dirty="0" smtClean="0"/>
                        <a:t> Plan Updates</a:t>
                      </a:r>
                    </a:p>
                    <a:p>
                      <a:r>
                        <a:rPr lang="en-US" sz="1800" baseline="0" dirty="0" smtClean="0"/>
                        <a:t>Org, Process Asset Updates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5" y="457200"/>
            <a:ext cx="8915400" cy="519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Scope Management Processes</a:t>
            </a:r>
            <a:endParaRPr lang="en-US" sz="54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9144000" cy="3842604"/>
          </a:xfrm>
        </p:spPr>
        <p:txBody>
          <a:bodyPr/>
          <a:lstStyle/>
          <a:p>
            <a:r>
              <a:rPr lang="en-US" sz="2000" b="1" dirty="0" smtClean="0"/>
              <a:t>Planning scope</a:t>
            </a:r>
          </a:p>
          <a:p>
            <a:r>
              <a:rPr lang="en-US" sz="2000" b="1" dirty="0" smtClean="0"/>
              <a:t>Collecting requirements</a:t>
            </a:r>
          </a:p>
          <a:p>
            <a:r>
              <a:rPr lang="en-US" sz="2000" b="1" dirty="0" smtClean="0"/>
              <a:t>Defining scope</a:t>
            </a:r>
            <a:endParaRPr lang="en-US" sz="2000" dirty="0" smtClean="0"/>
          </a:p>
          <a:p>
            <a:r>
              <a:rPr lang="en-US" sz="2000" b="1" dirty="0" smtClean="0"/>
              <a:t>Creating the WBS</a:t>
            </a:r>
          </a:p>
          <a:p>
            <a:r>
              <a:rPr lang="en-US" sz="2000" b="1" dirty="0" smtClean="0"/>
              <a:t>Validating scope</a:t>
            </a:r>
            <a:endParaRPr lang="en-US" sz="2000" dirty="0" smtClean="0"/>
          </a:p>
          <a:p>
            <a:r>
              <a:rPr lang="en-US" sz="2000" b="1" dirty="0" smtClean="0"/>
              <a:t>Controlling scope</a:t>
            </a: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0FD82-E557-4AEA-BC1F-775718A599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67000"/>
            <a:ext cx="5473106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P1: Planning Scope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team </a:t>
            </a:r>
            <a:r>
              <a:rPr lang="en-US" dirty="0"/>
              <a:t>uses expert judgment and meetings to develop </a:t>
            </a:r>
            <a:r>
              <a:rPr lang="en-US" b="1" dirty="0"/>
              <a:t>two important </a:t>
            </a:r>
            <a:r>
              <a:rPr lang="en-US" b="1" dirty="0" smtClean="0"/>
              <a:t>outputs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scope management plan is a subsidiary part of the project management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P1: Scope Management Plan 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prepare a detailed project scope </a:t>
            </a:r>
            <a:r>
              <a:rPr lang="en-US" dirty="0" smtClean="0"/>
              <a:t>statement</a:t>
            </a:r>
          </a:p>
          <a:p>
            <a:r>
              <a:rPr lang="en-US" dirty="0"/>
              <a:t>How to create a </a:t>
            </a:r>
            <a:r>
              <a:rPr lang="en-US" dirty="0" smtClean="0"/>
              <a:t>WBS</a:t>
            </a:r>
          </a:p>
          <a:p>
            <a:r>
              <a:rPr lang="en-US" dirty="0"/>
              <a:t>How to maintain and approve the </a:t>
            </a:r>
            <a:r>
              <a:rPr lang="en-US" dirty="0" smtClean="0"/>
              <a:t>WBS</a:t>
            </a:r>
          </a:p>
          <a:p>
            <a:r>
              <a:rPr lang="en-US" dirty="0"/>
              <a:t>How to obtain formal acceptance of the completed project </a:t>
            </a:r>
            <a:r>
              <a:rPr lang="en-US" dirty="0" smtClean="0"/>
              <a:t>deliverables</a:t>
            </a:r>
          </a:p>
          <a:p>
            <a:r>
              <a:rPr lang="en-US" dirty="0"/>
              <a:t>How to control requests for changes to the project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867400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Example A</a:t>
            </a:r>
            <a:r>
              <a:rPr lang="en-US" dirty="0" smtClean="0"/>
              <a:t>			</a:t>
            </a:r>
            <a:r>
              <a:rPr lang="en-US" dirty="0" smtClean="0">
                <a:hlinkClick r:id="rId4"/>
              </a:rPr>
              <a:t>Example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8153400" cy="1143000"/>
          </a:xfrm>
        </p:spPr>
        <p:txBody>
          <a:bodyPr/>
          <a:lstStyle/>
          <a:p>
            <a:r>
              <a:rPr lang="en-US" dirty="0" smtClean="0"/>
              <a:t>P1: Requirements Management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2286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conditions or </a:t>
            </a:r>
            <a:r>
              <a:rPr lang="en-US" dirty="0" smtClean="0"/>
              <a:t>capabilities that </a:t>
            </a:r>
            <a:r>
              <a:rPr lang="en-US" dirty="0"/>
              <a:t>must be met by the project or present in the product, service, or result to </a:t>
            </a:r>
            <a:r>
              <a:rPr lang="en-US" dirty="0" smtClean="0"/>
              <a:t>satisfy an </a:t>
            </a:r>
            <a:r>
              <a:rPr lang="en-US" dirty="0"/>
              <a:t>agreement or other formally imposed </a:t>
            </a:r>
            <a:r>
              <a:rPr lang="en-US" dirty="0" smtClean="0"/>
              <a:t>specification*”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6553200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*The </a:t>
            </a:r>
            <a:r>
              <a:rPr lang="en-US" sz="1400" dirty="0"/>
              <a:t>PMBOK® Guide, Fifth Edition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62405"/>
            <a:ext cx="4114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8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Words>676</Words>
  <Application>Microsoft Office PowerPoint</Application>
  <PresentationFormat>On-screen Show (4:3)</PresentationFormat>
  <Paragraphs>169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Custom Design</vt:lpstr>
      <vt:lpstr>1_Theme1</vt:lpstr>
      <vt:lpstr>Project Scope Management</vt:lpstr>
      <vt:lpstr>Announcements</vt:lpstr>
      <vt:lpstr>Project Integration Management Processes</vt:lpstr>
      <vt:lpstr>What is Project Scope Management?</vt:lpstr>
      <vt:lpstr>Project Scope Management Processes</vt:lpstr>
      <vt:lpstr>Project Scope Management Processes</vt:lpstr>
      <vt:lpstr>P1: Planning Scope Management</vt:lpstr>
      <vt:lpstr>P1: Scope Management Plan Contents</vt:lpstr>
      <vt:lpstr>P1: Requirements Management Plan</vt:lpstr>
      <vt:lpstr>P2: Collecting Requirements</vt:lpstr>
      <vt:lpstr>Relative Cost to Correct a Software Requirement Defect </vt:lpstr>
      <vt:lpstr>P2: Methods for Collecting Requirements</vt:lpstr>
      <vt:lpstr>Statistics on Requirements for  Software Projects *</vt:lpstr>
      <vt:lpstr>PM Network: The Blame Game</vt:lpstr>
      <vt:lpstr>P2:Requirements Traceability Matrix</vt:lpstr>
      <vt:lpstr>P3: Defining Scope</vt:lpstr>
      <vt:lpstr>Sample Project Charter (partial)</vt:lpstr>
      <vt:lpstr>Refining Project Scope</vt:lpstr>
      <vt:lpstr>Example Scope Statements</vt:lpstr>
      <vt:lpstr>Project Scope Statement - Exercise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Jeff Cummings</cp:lastModifiedBy>
  <cp:revision>178</cp:revision>
  <dcterms:created xsi:type="dcterms:W3CDTF">2001-07-05T23:10:12Z</dcterms:created>
  <dcterms:modified xsi:type="dcterms:W3CDTF">2013-09-23T18:59:14Z</dcterms:modified>
</cp:coreProperties>
</file>