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43" r:id="rId2"/>
  </p:sldMasterIdLst>
  <p:notesMasterIdLst>
    <p:notesMasterId r:id="rId43"/>
  </p:notesMasterIdLst>
  <p:handoutMasterIdLst>
    <p:handoutMasterId r:id="rId44"/>
  </p:handoutMasterIdLst>
  <p:sldIdLst>
    <p:sldId id="402" r:id="rId3"/>
    <p:sldId id="336" r:id="rId4"/>
    <p:sldId id="387" r:id="rId5"/>
    <p:sldId id="340" r:id="rId6"/>
    <p:sldId id="390" r:id="rId7"/>
    <p:sldId id="341" r:id="rId8"/>
    <p:sldId id="350" r:id="rId9"/>
    <p:sldId id="351" r:id="rId10"/>
    <p:sldId id="355" r:id="rId11"/>
    <p:sldId id="406" r:id="rId12"/>
    <p:sldId id="356" r:id="rId13"/>
    <p:sldId id="357" r:id="rId14"/>
    <p:sldId id="358" r:id="rId15"/>
    <p:sldId id="361" r:id="rId16"/>
    <p:sldId id="362" r:id="rId17"/>
    <p:sldId id="364" r:id="rId18"/>
    <p:sldId id="392" r:id="rId19"/>
    <p:sldId id="407" r:id="rId20"/>
    <p:sldId id="366" r:id="rId21"/>
    <p:sldId id="368" r:id="rId22"/>
    <p:sldId id="370" r:id="rId23"/>
    <p:sldId id="371" r:id="rId24"/>
    <p:sldId id="405" r:id="rId25"/>
    <p:sldId id="395" r:id="rId26"/>
    <p:sldId id="396" r:id="rId27"/>
    <p:sldId id="379" r:id="rId28"/>
    <p:sldId id="380" r:id="rId29"/>
    <p:sldId id="400" r:id="rId30"/>
    <p:sldId id="401" r:id="rId31"/>
    <p:sldId id="403" r:id="rId32"/>
    <p:sldId id="404" r:id="rId33"/>
    <p:sldId id="397" r:id="rId34"/>
    <p:sldId id="382" r:id="rId35"/>
    <p:sldId id="384" r:id="rId36"/>
    <p:sldId id="385" r:id="rId37"/>
    <p:sldId id="386" r:id="rId38"/>
    <p:sldId id="408" r:id="rId39"/>
    <p:sldId id="409" r:id="rId40"/>
    <p:sldId id="410" r:id="rId41"/>
    <p:sldId id="41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6343" autoAdjust="0"/>
  </p:normalViewPr>
  <p:slideViewPr>
    <p:cSldViewPr>
      <p:cViewPr varScale="1">
        <p:scale>
          <a:sx n="87" d="100"/>
          <a:sy n="87" d="100"/>
        </p:scale>
        <p:origin x="-6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41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E7A870C-EC54-4148-901E-A516377A0C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C9DF17-3590-4592-BD36-41A883985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06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7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4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18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2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5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8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2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20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1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30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97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81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81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62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61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88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53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8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99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9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5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67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7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51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86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81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14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205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2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61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2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4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7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C9DF17-3590-4592-BD36-41A88398513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3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D802E-F52E-461F-BFF5-6AE598ABF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00A86-DA4D-4B0A-B487-55E3CE2AB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5A71-C977-48CA-A0E0-4ECEA699ED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BC40-343B-4593-A28E-D189663EB6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7F6D6-12E9-47E2-83FA-0573725E03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D0EA-3F60-41BB-A405-33AD93B7A0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5E56F-A642-430C-8B4E-604B1153BE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4C274-ECC5-4587-B039-995E919757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D251C-A5FF-4790-8F87-2AC1A4C8DD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544C6-0C87-4E87-B9C7-4DBC5EE35F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16657-024C-459D-BB4E-2F85DCC645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7F888-E501-48F3-9F3B-E94CAD1CF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610D3-5023-4794-8B07-EA09037D64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D04E9-CF8F-4ADC-8517-7D8F785A50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5D508-2AAC-4C9A-B537-CDE351A8C1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4DAC-D3A4-423A-93B6-4513E822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E031C-0932-42DE-9740-24C917046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CE5F-0C5F-4F29-8F8B-F5D8D5BAD6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B6D4-536C-4F2D-8487-80BC37C22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33E64-A5E0-46D0-93B8-B3AA3BEE39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BD74-B68B-41FB-B818-EE107B10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C8ED8-FECA-44D6-8546-AFBFD79A3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AF3C8D7-9A0C-4C76-87AE-298E7615D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6AF3C8D7-9A0C-4C76-87AE-298E7615D6C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youtube.com/watch?v=6xCkhV7zhuw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ighthubpm.com/resource-management/47388-tips-for-resolving-conflicts-with-your-project-tea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137025"/>
            <a:ext cx="7086599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Human Resource </a:t>
            </a: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  <a:endParaRPr sz="36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Inputs: </a:t>
            </a:r>
            <a:r>
              <a:rPr lang="en-US" sz="3600" dirty="0" smtClean="0"/>
              <a:t>Enterprise Environmental Factors</a:t>
            </a:r>
            <a:endParaRPr lang="en-US" sz="36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525962"/>
          </a:xfrm>
        </p:spPr>
        <p:txBody>
          <a:bodyPr/>
          <a:lstStyle/>
          <a:p>
            <a:r>
              <a:rPr lang="en-US" dirty="0" smtClean="0"/>
              <a:t>How do different departments and the people within the performing organization interact with each other?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Enterprise Environmental Factors to consider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F491C-0DB5-4247-9EB0-1BEB32805F5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2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Sample Organizational Chart for a Large IT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19D784B-72A3-4AB6-971D-C784D58BD8E6}" type="slidenum">
              <a:rPr lang="en-US" smtClean="0"/>
              <a:pPr>
                <a:buFontTx/>
                <a:buNone/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229600" cy="4824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Definition and Assignment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810CE70A-6ED6-4B9F-ADAD-D6ECB0A57801}" type="slidenum">
              <a:rPr lang="en-US" smtClean="0"/>
              <a:pPr>
                <a:buFontTx/>
                <a:buNone/>
                <a:defRPr/>
              </a:pPr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01075" cy="4406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Responsibility Assignment Matrices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530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responsibility assignment matrix (RAM)</a:t>
            </a:r>
            <a:r>
              <a:rPr lang="en-US" dirty="0" smtClean="0"/>
              <a:t> is a matrix that maps the work of the project as described in the WBS to the people responsible for performing the work as described in the OBS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C65B6-91D6-4BBB-B27F-270395A2009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26908"/>
            <a:ext cx="5867400" cy="282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Sample </a:t>
            </a:r>
            <a:r>
              <a:rPr lang="en-US" dirty="0" smtClean="0"/>
              <a:t>RACI Chart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42601972-3A38-41CC-8F76-1ED103C0F30A}" type="slidenum">
              <a:rPr lang="en-US" smtClean="0"/>
              <a:pPr>
                <a:buFontTx/>
                <a:buNone/>
                <a:defRPr/>
              </a:pPr>
              <a:t>14</a:t>
            </a:fld>
            <a:endParaRPr lang="en-US" dirty="0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2362200" y="5105400"/>
            <a:ext cx="53382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R = </a:t>
            </a:r>
            <a:r>
              <a:rPr lang="en-US" sz="2400" dirty="0" smtClean="0"/>
              <a:t>responsibility</a:t>
            </a:r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smtClean="0"/>
              <a:t>accountability, only one A per task</a:t>
            </a:r>
            <a:endParaRPr lang="en-US" sz="2400" dirty="0"/>
          </a:p>
          <a:p>
            <a:r>
              <a:rPr lang="en-US" sz="2400" dirty="0"/>
              <a:t>C = consultation</a:t>
            </a:r>
          </a:p>
          <a:p>
            <a:r>
              <a:rPr lang="en-US" sz="2400" dirty="0"/>
              <a:t>I = informed</a:t>
            </a:r>
          </a:p>
        </p:txBody>
      </p:sp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3"/>
          <a:srcRect l="25625" t="21000" r="20000" b="50000"/>
          <a:stretch>
            <a:fillRect/>
          </a:stretch>
        </p:blipFill>
        <p:spPr bwMode="auto">
          <a:xfrm>
            <a:off x="914400" y="19050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Staffing Management Plans and Resource Histograms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52596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staffing management plan </a:t>
            </a:r>
            <a:r>
              <a:rPr lang="en-US" dirty="0" smtClean="0"/>
              <a:t>describes when and how people will be added to and taken off the project team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resource histogram </a:t>
            </a:r>
            <a:r>
              <a:rPr lang="en-US" dirty="0" smtClean="0"/>
              <a:t>is a column chart that shows the number of resources assigned to a project over time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F491C-0DB5-4247-9EB0-1BEB32805F5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572000"/>
            <a:ext cx="3315577" cy="215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04800"/>
            <a:ext cx="8305800" cy="868363"/>
          </a:xfrm>
        </p:spPr>
        <p:txBody>
          <a:bodyPr/>
          <a:lstStyle/>
          <a:p>
            <a:r>
              <a:rPr lang="en-US" dirty="0" smtClean="0"/>
              <a:t>Planning </a:t>
            </a:r>
            <a:r>
              <a:rPr lang="en-US" dirty="0" smtClean="0"/>
              <a:t>Process </a:t>
            </a:r>
            <a:r>
              <a:rPr lang="en-US" dirty="0" smtClean="0"/>
              <a:t>Group:</a:t>
            </a:r>
            <a:br>
              <a:rPr lang="en-US" dirty="0" smtClean="0"/>
            </a:br>
            <a:r>
              <a:rPr lang="en-US" dirty="0" smtClean="0"/>
              <a:t>Acquiring the Project Team</a:t>
            </a:r>
            <a:endParaRPr lang="en-US" sz="4800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Acquiring qualified people for teams is crucial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It’s important to assign the appropriate type and number of people to work on projects at the appropriate times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E158C-4FC1-4EEE-83AE-90E1C09F8B5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2" descr="December 01, 2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0"/>
            <a:ext cx="6096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 into Acquiring Team</a:t>
            </a:r>
            <a:endParaRPr lang="en-US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64029" y="1600200"/>
            <a:ext cx="8458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Human Resource Plan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Enterprise Environmental Factors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Availability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Competency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Experience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Interests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Cost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60CA7-700B-46C4-B1DC-5F287A681B2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Assignment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64029" y="1600200"/>
            <a:ext cx="84582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Staffing plans and good hiring procedures are important, as are incentives for recruiting and retention</a:t>
            </a:r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Do your homework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What happens when you don’t?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60CA7-700B-46C4-B1DC-5F287A681B2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Aware of Resource </a:t>
            </a:r>
            <a:r>
              <a:rPr lang="en-US" dirty="0" smtClean="0"/>
              <a:t>Loading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Resource loading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Helps project managers develop a general understanding of the demands a project will make on the organization’s resources and individual people’s schedules</a:t>
            </a:r>
          </a:p>
          <a:p>
            <a:endParaRPr lang="en-US" b="1" dirty="0" smtClean="0"/>
          </a:p>
          <a:p>
            <a:r>
              <a:rPr lang="en-US" b="1" dirty="0" err="1" smtClean="0"/>
              <a:t>Overallocation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03B9D-49CD-4B3E-A1EF-F0BFF5ED586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419600" cy="278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Human Resource Management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14555" y="16764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Many corporate executives have said, “People are our most important asset”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People determine the success and failure of organizations and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6DBDD-75EC-45E5-8159-F1A5F7B12B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8" name="Picture 4" descr="August 05, 2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14800"/>
            <a:ext cx="60960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Leveling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Resource leveling</a:t>
            </a:r>
            <a:r>
              <a:rPr lang="en-US" dirty="0" smtClean="0"/>
              <a:t> is a technique for resolving resource conflicts by delaying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533B6-83B6-4E9D-951B-AF378874C45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95600"/>
            <a:ext cx="4572000" cy="3812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Resource Leveling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resources are used on a more constant basis, they require less management</a:t>
            </a:r>
          </a:p>
          <a:p>
            <a:r>
              <a:rPr lang="en-US" dirty="0" smtClean="0"/>
              <a:t>It may enable project managers to use a just-in-time inventory type of policy for using subcontractors or other expensive resources</a:t>
            </a:r>
          </a:p>
          <a:p>
            <a:r>
              <a:rPr lang="en-US" dirty="0" smtClean="0"/>
              <a:t>It results in fewer problems for project personnel and accounting department</a:t>
            </a:r>
          </a:p>
          <a:p>
            <a:r>
              <a:rPr lang="en-US" dirty="0" smtClean="0"/>
              <a:t>It often improves morale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75A48-F06F-4253-943B-A493757C7B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Process Group:</a:t>
            </a:r>
            <a:br>
              <a:rPr lang="en-US" dirty="0" smtClean="0"/>
            </a:br>
            <a:r>
              <a:rPr lang="en-US" dirty="0" smtClean="0"/>
              <a:t>Developing the Project Team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goal of </a:t>
            </a:r>
            <a:r>
              <a:rPr lang="en-US" b="1" dirty="0" smtClean="0"/>
              <a:t>team development</a:t>
            </a:r>
            <a:r>
              <a:rPr lang="en-US" dirty="0" smtClean="0"/>
              <a:t> is to help people work together more effectively to improve project performance </a:t>
            </a:r>
          </a:p>
          <a:p>
            <a:endParaRPr lang="en-US" dirty="0"/>
          </a:p>
          <a:p>
            <a:r>
              <a:rPr lang="en-US" dirty="0" smtClean="0"/>
              <a:t>Team Development (progressive stages)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486C6-C6CB-49E9-92A1-25BC862C7E9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the Project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0486C6-C6CB-49E9-92A1-25BC862C7E9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7543"/>
            <a:ext cx="45720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123management.nl/0/030_cultuur/images/010_leiderschap_tuckman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44761"/>
            <a:ext cx="445956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 Profiles</a:t>
            </a:r>
          </a:p>
        </p:txBody>
      </p:sp>
      <p:sp>
        <p:nvSpPr>
          <p:cNvPr id="593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uses a four-dimensional model of normal behavior</a:t>
            </a:r>
          </a:p>
          <a:p>
            <a:pPr lvl="1"/>
            <a:r>
              <a:rPr lang="en-US" dirty="0" smtClean="0"/>
              <a:t>Dominance</a:t>
            </a:r>
          </a:p>
          <a:p>
            <a:pPr lvl="1"/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Steadiness</a:t>
            </a:r>
          </a:p>
          <a:p>
            <a:pPr lvl="1"/>
            <a:r>
              <a:rPr lang="en-US" dirty="0" smtClean="0"/>
              <a:t>Compliance</a:t>
            </a:r>
          </a:p>
          <a:p>
            <a:endParaRPr lang="en-US" dirty="0" smtClean="0"/>
          </a:p>
          <a:p>
            <a:r>
              <a:rPr lang="en-US" dirty="0" smtClean="0"/>
              <a:t>People in opposite quadrants can have problems understanding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9D482-0E7B-4933-A612-481FEE7DC6B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9-10. The DISC Profile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2F540-B045-42D3-A6B6-C8EAF20EAF0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775331" cy="493069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Reward and Recognition Systems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Team-based reward and recognition systems can promote teamwork</a:t>
            </a:r>
          </a:p>
          <a:p>
            <a:r>
              <a:rPr lang="en-US" dirty="0" smtClean="0"/>
              <a:t>Focus on rewarding teams for achieving specific goals</a:t>
            </a:r>
          </a:p>
          <a:p>
            <a:r>
              <a:rPr lang="en-US" dirty="0" smtClean="0"/>
              <a:t>Allow time for team members to mentor and help each other to meet project goals and develop human 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4269-9001-418E-995A-22BD7843805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r>
              <a:rPr lang="en-US" sz="3600" b="1" dirty="0" smtClean="0"/>
              <a:t>Control/Monitoring Process Group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Managing the Project Team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305800" cy="4267200"/>
          </a:xfrm>
        </p:spPr>
        <p:txBody>
          <a:bodyPr/>
          <a:lstStyle/>
          <a:p>
            <a:r>
              <a:rPr lang="en-US" dirty="0" smtClean="0"/>
              <a:t>Project managers must lead their teams in performing various project activities</a:t>
            </a:r>
          </a:p>
          <a:p>
            <a:endParaRPr lang="en-US" dirty="0" smtClean="0"/>
          </a:p>
          <a:p>
            <a:r>
              <a:rPr lang="en-US" dirty="0" smtClean="0"/>
              <a:t>After assessing team performance and related information, the project manager must </a:t>
            </a:r>
            <a:r>
              <a:rPr lang="en-US" dirty="0" smtClean="0"/>
              <a:t>decide:</a:t>
            </a:r>
            <a:endParaRPr lang="en-US" dirty="0" smtClean="0"/>
          </a:p>
          <a:p>
            <a:pPr lvl="1"/>
            <a:r>
              <a:rPr lang="en-US" dirty="0" smtClean="0"/>
              <a:t>if changes should be requested to the project</a:t>
            </a:r>
          </a:p>
          <a:p>
            <a:pPr lvl="1"/>
            <a:r>
              <a:rPr lang="en-US" dirty="0" smtClean="0"/>
              <a:t>if corrective or preventive actions should be recommended</a:t>
            </a:r>
          </a:p>
          <a:p>
            <a:pPr lvl="1"/>
            <a:r>
              <a:rPr lang="en-US" dirty="0" smtClean="0"/>
              <a:t>if updates are needed to the project management plan or organizational process assets.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9634B-9F7B-4567-B3EF-235CA5EF2B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Conflict Handling Modes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610600" cy="3992562"/>
          </a:xfrm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Confrontation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Compromise</a:t>
            </a:r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Smoothing</a:t>
            </a:r>
            <a:endParaRPr lang="en-US" sz="2400" dirty="0" smtClean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Forcing</a:t>
            </a:r>
            <a:endParaRPr lang="en-US" sz="2400" dirty="0" smtClean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Withdrawal</a:t>
            </a:r>
            <a:endParaRPr lang="en-US" sz="2400" dirty="0" smtClean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 typeface="+mj-lt"/>
              <a:buAutoNum type="arabicPeriod"/>
            </a:pPr>
            <a:r>
              <a:rPr lang="en-US" sz="2400" b="1" dirty="0" smtClean="0"/>
              <a:t>Collaborating</a:t>
            </a:r>
            <a:endParaRPr lang="en-US" dirty="0" smtClean="0"/>
          </a:p>
          <a:p>
            <a:pPr marL="533400" indent="-533400">
              <a:spcBef>
                <a:spcPct val="50000"/>
              </a:spcBef>
              <a:buClr>
                <a:srgbClr val="666699"/>
              </a:buClr>
              <a:buFontTx/>
              <a:buAutoNum type="arabicPeriod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A2C56-7428-4053-BCC9-9633C829230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5105400" cy="34842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4"/>
              </a:rPr>
              <a:t>http://www.youtube.com/watch?v=6xCkhV7zhuw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Can Be Good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800600"/>
          </a:xfrm>
        </p:spPr>
        <p:txBody>
          <a:bodyPr/>
          <a:lstStyle/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Conflict often produces important results, such as new ideas, better alternatives, and motivation to work harder and more collaboratively</a:t>
            </a:r>
          </a:p>
          <a:p>
            <a:pPr>
              <a:spcBef>
                <a:spcPct val="80000"/>
              </a:spcBef>
              <a:buClr>
                <a:srgbClr val="666699"/>
              </a:buClr>
            </a:pPr>
            <a:endParaRPr lang="en-US" dirty="0" smtClean="0"/>
          </a:p>
          <a:p>
            <a:pPr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Research </a:t>
            </a:r>
            <a:r>
              <a:rPr lang="en-US" dirty="0" smtClean="0"/>
              <a:t>suggests that task-related conflict often improves team performance, but emotional conflict often depresses team performance</a:t>
            </a:r>
          </a:p>
          <a:p>
            <a:pPr marL="0" indent="0" algn="ctr">
              <a:spcBef>
                <a:spcPct val="80000"/>
              </a:spcBef>
              <a:buClr>
                <a:srgbClr val="666699"/>
              </a:buClr>
              <a:buNone/>
            </a:pPr>
            <a:r>
              <a:rPr lang="en-US" dirty="0" smtClean="0">
                <a:hlinkClick r:id="rId3"/>
              </a:rPr>
              <a:t>Tips for Resolving Conflicts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AA3D8-7433-4027-A5FC-D8845AD4F8F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Global IT Workforce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there have been ups and downs in the IT labor market, there will always be a need for good IT workers</a:t>
            </a:r>
          </a:p>
          <a:p>
            <a:pPr lvl="1"/>
            <a:r>
              <a:rPr lang="en-US" dirty="0" smtClean="0"/>
              <a:t>The Digital Planet 2010 study predicts </a:t>
            </a:r>
            <a:r>
              <a:rPr lang="en-US" dirty="0"/>
              <a:t>that ICT spending will have </a:t>
            </a:r>
            <a:r>
              <a:rPr lang="en-US" dirty="0" smtClean="0"/>
              <a:t>an annual </a:t>
            </a:r>
            <a:r>
              <a:rPr lang="en-US" dirty="0"/>
              <a:t>growth rate of more than 6 percent each year through 2013, when </a:t>
            </a:r>
            <a:r>
              <a:rPr lang="en-US" dirty="0" smtClean="0"/>
              <a:t>it will </a:t>
            </a:r>
            <a:r>
              <a:rPr lang="en-US" dirty="0"/>
              <a:t>reach almost $5 </a:t>
            </a:r>
            <a:r>
              <a:rPr lang="en-US" dirty="0" smtClean="0"/>
              <a:t>trillion</a:t>
            </a:r>
          </a:p>
          <a:p>
            <a:endParaRPr lang="en-US" sz="2800" dirty="0" smtClean="0"/>
          </a:p>
          <a:p>
            <a:r>
              <a:rPr lang="en-US" sz="2800" dirty="0" smtClean="0"/>
              <a:t>Thirty-three </a:t>
            </a:r>
            <a:r>
              <a:rPr lang="en-US" sz="2800" dirty="0"/>
              <a:t>percent of the world’s population is online, and 45 percent of Internet users are below the age of </a:t>
            </a:r>
            <a:r>
              <a:rPr lang="en-US" sz="2800" dirty="0" smtClean="0"/>
              <a:t>25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186E2-FC1D-4521-A792-9325D2DB86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858EA3-2433-4D9A-85D8-A829B5A889EE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Common Sources of Conflict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Work scope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Resource assignments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Schedule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Costs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Technical opinions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Priorities of resource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Administrative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Responsibilities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Personality clashes</a:t>
            </a:r>
          </a:p>
        </p:txBody>
      </p:sp>
    </p:spTree>
    <p:extLst>
      <p:ext uri="{BB962C8B-B14F-4D97-AF65-F5344CB8AC3E}">
        <p14:creationId xmlns:p14="http://schemas.microsoft.com/office/powerpoint/2010/main" val="27586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Part 3 - Project Teams &amp; Conflict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869030-398E-4A2C-BE99-36AAFC2AA9DF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Root Cause of Conflict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77200" cy="5029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PM has final responsibility to resolve or manage any conflict that affects project success.</a:t>
            </a:r>
          </a:p>
          <a:p>
            <a:pPr lvl="1">
              <a:lnSpc>
                <a:spcPct val="90000"/>
              </a:lnSpc>
            </a:pPr>
            <a:endParaRPr lang="en-US" sz="2600" dirty="0" smtClean="0"/>
          </a:p>
          <a:p>
            <a:pPr lvl="1">
              <a:lnSpc>
                <a:spcPct val="90000"/>
              </a:lnSpc>
            </a:pPr>
            <a:endParaRPr lang="en-US" sz="2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For example, suppose two people are yelling at each other during a meeting.  Asking them to not yell fixes the symptom, but not the root cause of the conflict, which may be a difference of opinion about an issue due to different assumptions being made by each person.</a:t>
            </a:r>
          </a:p>
        </p:txBody>
      </p:sp>
    </p:spTree>
    <p:extLst>
      <p:ext uri="{BB962C8B-B14F-4D97-AF65-F5344CB8AC3E}">
        <p14:creationId xmlns:p14="http://schemas.microsoft.com/office/powerpoint/2010/main" val="258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96686" y="381000"/>
            <a:ext cx="8305800" cy="792162"/>
          </a:xfrm>
        </p:spPr>
        <p:txBody>
          <a:bodyPr/>
          <a:lstStyle/>
          <a:p>
            <a:r>
              <a:rPr lang="en-US" dirty="0" smtClean="0"/>
              <a:t>Five Dysfunctions of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191000"/>
          </a:xfrm>
        </p:spPr>
        <p:txBody>
          <a:bodyPr/>
          <a:lstStyle/>
          <a:p>
            <a:pPr marL="514350" indent="-514350">
              <a:defRPr/>
            </a:pPr>
            <a:r>
              <a:rPr lang="en-US" dirty="0" smtClean="0"/>
              <a:t>The five dysfunctions of teams are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Absence of trust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Fear of conflict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Lack of commitment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Avoidance of accountability</a:t>
            </a:r>
          </a:p>
          <a:p>
            <a:pPr marL="1063625" lvl="2" indent="-514350">
              <a:buFont typeface="+mj-lt"/>
              <a:buAutoNum type="arabicPeriod"/>
              <a:defRPr/>
            </a:pPr>
            <a:r>
              <a:rPr lang="en-US" sz="2400" dirty="0" smtClean="0"/>
              <a:t>Inattention to results</a:t>
            </a:r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647E6A-936B-4ACD-B13C-34772058D7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5542" name="TextBox 5"/>
          <p:cNvSpPr txBox="1">
            <a:spLocks noChangeArrowheads="1"/>
          </p:cNvSpPr>
          <p:nvPr/>
        </p:nvSpPr>
        <p:spPr bwMode="auto">
          <a:xfrm>
            <a:off x="685800" y="5410200"/>
            <a:ext cx="8721725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*Lencioni, Patrick, “Overcoming the Five Dysfunctions of a Team,” Jossey-Bass: San Francisco, CA (2005), p. 3.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 on Teams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86738" cy="3648075"/>
          </a:xfrm>
        </p:spPr>
        <p:txBody>
          <a:bodyPr/>
          <a:lstStyle/>
          <a:p>
            <a:r>
              <a:rPr lang="en-US" dirty="0" smtClean="0"/>
              <a:t>Be patient with your team</a:t>
            </a:r>
          </a:p>
          <a:p>
            <a:r>
              <a:rPr lang="en-US" dirty="0" smtClean="0"/>
              <a:t>Fix the problem instead of blaming people </a:t>
            </a:r>
          </a:p>
          <a:p>
            <a:r>
              <a:rPr lang="en-US" dirty="0" smtClean="0"/>
              <a:t>Establish regular, effective meetings</a:t>
            </a:r>
          </a:p>
          <a:p>
            <a:r>
              <a:rPr lang="en-US" dirty="0" smtClean="0"/>
              <a:t>Allow time for teams to go through the basic team-building stages </a:t>
            </a:r>
          </a:p>
          <a:p>
            <a:r>
              <a:rPr lang="en-US" dirty="0" smtClean="0"/>
              <a:t>Limit the size of work teams to three to seven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1EDBA-EBC3-407A-A285-B88C5263A4A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Human Resource Management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Software can help in producing RAMS and resource histograms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Project management software includes several features related to human resource management such as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Assigning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Identifying potential resource shortages or underutilization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Leveling resources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8EDA0A-988F-4053-9F65-16A93AFF07C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Project Resource Management Involves Much More Than Using Software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572000"/>
          </a:xfrm>
        </p:spPr>
        <p:txBody>
          <a:bodyPr/>
          <a:lstStyle/>
          <a:p>
            <a:r>
              <a:rPr lang="en-US" dirty="0" smtClean="0"/>
              <a:t>Project managers must </a:t>
            </a:r>
          </a:p>
          <a:p>
            <a:pPr lvl="1"/>
            <a:r>
              <a:rPr lang="en-US" dirty="0" smtClean="0"/>
              <a:t>Treat people with consideration and respect</a:t>
            </a:r>
          </a:p>
          <a:p>
            <a:pPr lvl="1"/>
            <a:r>
              <a:rPr lang="en-US" dirty="0" smtClean="0"/>
              <a:t>Understand what motivates them</a:t>
            </a:r>
          </a:p>
          <a:p>
            <a:pPr lvl="1"/>
            <a:r>
              <a:rPr lang="en-US" dirty="0" smtClean="0"/>
              <a:t>Communicate carefully with them</a:t>
            </a:r>
          </a:p>
          <a:p>
            <a:endParaRPr lang="en-US" dirty="0" smtClean="0"/>
          </a:p>
          <a:p>
            <a:r>
              <a:rPr lang="en-US" dirty="0" smtClean="0"/>
              <a:t>Focus on your goal of enabling project team members to deliver their best work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C8A9F-9BF6-45D9-A598-E1B2444F533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9445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human resource management includes the processes required to make the most effective use of the people involved with a project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human resource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Acquire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 project team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 project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944562"/>
          </a:xfrm>
        </p:spPr>
        <p:txBody>
          <a:bodyPr/>
          <a:lstStyle/>
          <a:p>
            <a:r>
              <a:rPr lang="en-US" dirty="0" smtClean="0"/>
              <a:t>CAPM Sample Question</a:t>
            </a:r>
            <a:endParaRPr 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Which of the following is generally the best conflict-resolution technique in most cases?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Avoidance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Compromise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Accommodation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Collaboration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73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944562"/>
          </a:xfrm>
        </p:spPr>
        <p:txBody>
          <a:bodyPr/>
          <a:lstStyle/>
          <a:p>
            <a:r>
              <a:rPr lang="en-US" dirty="0" smtClean="0"/>
              <a:t>CAPM Sample Question</a:t>
            </a:r>
            <a:endParaRPr 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530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Karl, one of your team members, is arguing with you over how to perform a specific task.  At the end of a long discussion, you say “ Karl, please do me a favor and do it this way for my peace of mind.”  Which conflict resolution technique are you using?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Avoidance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Compromise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Accommodation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Forcing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5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944562"/>
          </a:xfrm>
        </p:spPr>
        <p:txBody>
          <a:bodyPr/>
          <a:lstStyle/>
          <a:p>
            <a:r>
              <a:rPr lang="en-US" dirty="0" smtClean="0"/>
              <a:t>CAPM Sample Question</a:t>
            </a:r>
            <a:endParaRPr 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07571" y="1643742"/>
            <a:ext cx="8382000" cy="4530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Management has asked you to produce a chart that depicts the resour</a:t>
            </a:r>
            <a:r>
              <a:rPr lang="en-US" dirty="0" smtClean="0"/>
              <a:t>ce assignments for all the activities in the project.  Which of the following charts is management referring to?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Project Organizational Chart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WBS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Roles and Responsibilities Chart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Responsibility Assignment Matrix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3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4582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Project Human Resource Management?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96686" y="18288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Making the most effective use of the people involved with a project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Processes include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Plan human resource management (Planning)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Acquiring the project team (Executing)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Developing the project team (Executing)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Managing the project team (Control/Monitor)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830807-6AFF-4B7E-9A21-32E636B402D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305800" cy="944562"/>
          </a:xfrm>
        </p:spPr>
        <p:txBody>
          <a:bodyPr/>
          <a:lstStyle/>
          <a:p>
            <a:r>
              <a:rPr lang="en-US" dirty="0" smtClean="0"/>
              <a:t>CAPM Sample Question</a:t>
            </a:r>
            <a:endParaRPr lang="en-US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07571" y="1643742"/>
            <a:ext cx="8382000" cy="4530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Virtual Teams are a tool and technique used in which of the following processes?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Develop Human Resource Plan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Develop Project Team</a:t>
            </a:r>
            <a:endParaRPr lang="en-US" dirty="0" smtClean="0"/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Acquire Project Team</a:t>
            </a:r>
          </a:p>
          <a:p>
            <a:pPr marL="91440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dirty="0" smtClean="0"/>
              <a:t>Manage Project Team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67D4E-E157-4D62-9947-FB836A6F39F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Figure 9-1. Project Human Resource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E7F09-45DB-4DF8-BAE6-8B96A7FA427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924800" cy="4827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Managing People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r>
              <a:rPr lang="en-US" dirty="0" smtClean="0"/>
              <a:t>Psychologists and management theorists have devoted much research and thought to the field of managing people at work</a:t>
            </a:r>
          </a:p>
          <a:p>
            <a:endParaRPr lang="en-US" dirty="0" smtClean="0"/>
          </a:p>
          <a:p>
            <a:r>
              <a:rPr lang="en-US" dirty="0" smtClean="0"/>
              <a:t>Important areas related to project management </a:t>
            </a:r>
            <a:r>
              <a:rPr lang="en-US" dirty="0" smtClean="0"/>
              <a:t>include:</a:t>
            </a:r>
            <a:endParaRPr lang="en-US" dirty="0" smtClean="0"/>
          </a:p>
          <a:p>
            <a:pPr lvl="1"/>
            <a:r>
              <a:rPr lang="en-US" dirty="0" smtClean="0"/>
              <a:t>motivation theories</a:t>
            </a:r>
          </a:p>
          <a:p>
            <a:pPr lvl="1"/>
            <a:r>
              <a:rPr lang="en-US" dirty="0" smtClean="0"/>
              <a:t>influence and power</a:t>
            </a:r>
          </a:p>
          <a:p>
            <a:pPr lvl="1"/>
            <a:r>
              <a:rPr lang="en-US" dirty="0" smtClean="0"/>
              <a:t>effectiveness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F5EE5-EB00-4D42-A72F-97C3668C95D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Influence that Help and Hurt Projects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0"/>
            <a:ext cx="81867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Projects are more likely to </a:t>
            </a:r>
            <a:r>
              <a:rPr lang="en-US" i="1" dirty="0" smtClean="0"/>
              <a:t>succeed</a:t>
            </a:r>
            <a:r>
              <a:rPr lang="en-US" dirty="0" smtClean="0"/>
              <a:t> when project managers influence with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Projects are more likely to </a:t>
            </a:r>
            <a:r>
              <a:rPr lang="en-US" i="1" dirty="0" smtClean="0"/>
              <a:t>fail</a:t>
            </a:r>
            <a:r>
              <a:rPr lang="en-US" dirty="0" smtClean="0"/>
              <a:t> when project managers rely too heavily </a:t>
            </a:r>
            <a:r>
              <a:rPr lang="en-US" dirty="0" smtClean="0"/>
              <a:t>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7CAA3-651B-4AD2-8703-661F7B40516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Power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Power </a:t>
            </a:r>
            <a:r>
              <a:rPr lang="en-US" dirty="0" smtClean="0"/>
              <a:t>is the potential ability to influence behavior to get people to do things they would not otherwise do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Types </a:t>
            </a:r>
            <a:r>
              <a:rPr lang="en-US" dirty="0" smtClean="0"/>
              <a:t>of </a:t>
            </a:r>
            <a:r>
              <a:rPr lang="en-US" dirty="0" smtClean="0"/>
              <a:t>power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C4FBD-8BDD-44F9-82CD-936AF23BC5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Planning Process Group:</a:t>
            </a:r>
            <a:br>
              <a:rPr lang="en-US" dirty="0" smtClean="0"/>
            </a:br>
            <a:r>
              <a:rPr lang="en-US" dirty="0" smtClean="0"/>
              <a:t>Developing the Human Resource Plan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Used to determine the roles that will perform schedule activities and to develop the staff management plan to fill the roles with team members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Contents include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project organizational charts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staffing management plan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responsibility assignment matrixes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resource histograms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495BC-466D-426D-99E7-6109E92CD6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3479</TotalTime>
  <Words>1392</Words>
  <Application>Microsoft Office PowerPoint</Application>
  <PresentationFormat>On-screen Show (4:3)</PresentationFormat>
  <Paragraphs>291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Custom Design</vt:lpstr>
      <vt:lpstr>Theme1</vt:lpstr>
      <vt:lpstr>Human Resource Management</vt:lpstr>
      <vt:lpstr>The Importance of Human Resource Management</vt:lpstr>
      <vt:lpstr>The Global IT Workforce</vt:lpstr>
      <vt:lpstr>What is Project Human Resource Management?</vt:lpstr>
      <vt:lpstr>Figure 9-1. Project Human Resource Management Summary</vt:lpstr>
      <vt:lpstr>Keys to Managing People</vt:lpstr>
      <vt:lpstr>Ways to Influence that Help and Hurt Projects</vt:lpstr>
      <vt:lpstr>Power</vt:lpstr>
      <vt:lpstr>Planning Process Group: Developing the Human Resource Plan</vt:lpstr>
      <vt:lpstr>Inputs: Enterprise Environmental Factors</vt:lpstr>
      <vt:lpstr>Sample Organizational Chart for a Large IT Project</vt:lpstr>
      <vt:lpstr>Work Definition and Assignment Process</vt:lpstr>
      <vt:lpstr>Responsibility Assignment Matrices</vt:lpstr>
      <vt:lpstr>Sample RACI Chart</vt:lpstr>
      <vt:lpstr>Staffing Management Plans and Resource Histograms</vt:lpstr>
      <vt:lpstr>Planning Process Group: Acquiring the Project Team</vt:lpstr>
      <vt:lpstr>Inputs into Acquiring Team</vt:lpstr>
      <vt:lpstr>Resource Assignment</vt:lpstr>
      <vt:lpstr>Be Aware of Resource Loading</vt:lpstr>
      <vt:lpstr>Resource Leveling</vt:lpstr>
      <vt:lpstr>Benefits of Resource Leveling</vt:lpstr>
      <vt:lpstr>Planning Process Group: Developing the Project Team</vt:lpstr>
      <vt:lpstr>Developing the Project Team</vt:lpstr>
      <vt:lpstr>DISC Profiles</vt:lpstr>
      <vt:lpstr>Figure 9-10. The DISC Profile</vt:lpstr>
      <vt:lpstr>Reward and Recognition Systems</vt:lpstr>
      <vt:lpstr>Control/Monitoring Process Group: Managing the Project Team</vt:lpstr>
      <vt:lpstr>Conflict Handling Modes</vt:lpstr>
      <vt:lpstr>Conflict Can Be Good</vt:lpstr>
      <vt:lpstr>Common Sources of Conflict</vt:lpstr>
      <vt:lpstr>Root Cause of Conflict</vt:lpstr>
      <vt:lpstr>Five Dysfunctions of a Team</vt:lpstr>
      <vt:lpstr>General Advice on Teams</vt:lpstr>
      <vt:lpstr>Using Software to Assist in Human Resource Management</vt:lpstr>
      <vt:lpstr>Project Resource Management Involves Much More Than Using Software</vt:lpstr>
      <vt:lpstr>Chapter Summary</vt:lpstr>
      <vt:lpstr>CAPM Sample Question</vt:lpstr>
      <vt:lpstr>CAPM Sample Question</vt:lpstr>
      <vt:lpstr>CAPM Sample Question</vt:lpstr>
      <vt:lpstr>CAPM Sample Question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Jeff Cummings</cp:lastModifiedBy>
  <cp:revision>177</cp:revision>
  <dcterms:created xsi:type="dcterms:W3CDTF">2001-07-05T23:10:12Z</dcterms:created>
  <dcterms:modified xsi:type="dcterms:W3CDTF">2013-10-28T16:56:33Z</dcterms:modified>
</cp:coreProperties>
</file>