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924" r:id="rId2"/>
  </p:sldMasterIdLst>
  <p:notesMasterIdLst>
    <p:notesMasterId r:id="rId37"/>
  </p:notesMasterIdLst>
  <p:handoutMasterIdLst>
    <p:handoutMasterId r:id="rId38"/>
  </p:handoutMasterIdLst>
  <p:sldIdLst>
    <p:sldId id="393" r:id="rId3"/>
    <p:sldId id="338" r:id="rId4"/>
    <p:sldId id="394" r:id="rId5"/>
    <p:sldId id="339" r:id="rId6"/>
    <p:sldId id="386" r:id="rId7"/>
    <p:sldId id="355" r:id="rId8"/>
    <p:sldId id="340" r:id="rId9"/>
    <p:sldId id="341" r:id="rId10"/>
    <p:sldId id="343" r:id="rId11"/>
    <p:sldId id="395" r:id="rId12"/>
    <p:sldId id="402" r:id="rId13"/>
    <p:sldId id="396" r:id="rId14"/>
    <p:sldId id="397" r:id="rId15"/>
    <p:sldId id="398" r:id="rId16"/>
    <p:sldId id="388" r:id="rId17"/>
    <p:sldId id="399" r:id="rId18"/>
    <p:sldId id="391" r:id="rId19"/>
    <p:sldId id="403" r:id="rId20"/>
    <p:sldId id="405" r:id="rId21"/>
    <p:sldId id="400" r:id="rId22"/>
    <p:sldId id="392" r:id="rId23"/>
    <p:sldId id="361" r:id="rId24"/>
    <p:sldId id="364" r:id="rId25"/>
    <p:sldId id="365" r:id="rId26"/>
    <p:sldId id="366" r:id="rId27"/>
    <p:sldId id="404" r:id="rId28"/>
    <p:sldId id="368" r:id="rId29"/>
    <p:sldId id="369" r:id="rId30"/>
    <p:sldId id="370" r:id="rId31"/>
    <p:sldId id="371" r:id="rId32"/>
    <p:sldId id="372" r:id="rId33"/>
    <p:sldId id="373" r:id="rId34"/>
    <p:sldId id="381" r:id="rId35"/>
    <p:sldId id="401" r:id="rId36"/>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autoAdjust="0"/>
    <p:restoredTop sz="75763" autoAdjust="0"/>
  </p:normalViewPr>
  <p:slideViewPr>
    <p:cSldViewPr>
      <p:cViewPr varScale="1">
        <p:scale>
          <a:sx n="88" d="100"/>
          <a:sy n="88" d="100"/>
        </p:scale>
        <p:origin x="-230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459"/>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591C4D6C-6EDE-49B0-A311-F32A12FED5D1}" type="slidenum">
              <a:rPr lang="en-US"/>
              <a:pPr>
                <a:defRPr/>
              </a:pPr>
              <a:t>‹#›</a:t>
            </a:fld>
            <a:endParaRPr lang="en-US" dirty="0"/>
          </a:p>
        </p:txBody>
      </p:sp>
    </p:spTree>
    <p:extLst>
      <p:ext uri="{BB962C8B-B14F-4D97-AF65-F5344CB8AC3E}">
        <p14:creationId xmlns:p14="http://schemas.microsoft.com/office/powerpoint/2010/main" val="1400293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42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46F34499-B82A-45E5-967D-F3C4D18AFBEB}" type="slidenum">
              <a:rPr lang="en-US"/>
              <a:pPr>
                <a:defRPr/>
              </a:pPr>
              <a:t>‹#›</a:t>
            </a:fld>
            <a:endParaRPr lang="en-US" dirty="0"/>
          </a:p>
        </p:txBody>
      </p:sp>
    </p:spTree>
    <p:extLst>
      <p:ext uri="{BB962C8B-B14F-4D97-AF65-F5344CB8AC3E}">
        <p14:creationId xmlns:p14="http://schemas.microsoft.com/office/powerpoint/2010/main" val="24011416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endParaRPr lang="en-US" dirty="0" smtClean="0"/>
          </a:p>
        </p:txBody>
      </p:sp>
      <p:sp>
        <p:nvSpPr>
          <p:cNvPr id="63492" name="Slide Number Placeholder 3"/>
          <p:cNvSpPr>
            <a:spLocks noGrp="1"/>
          </p:cNvSpPr>
          <p:nvPr>
            <p:ph type="sldNum" sz="quarter" idx="5"/>
          </p:nvPr>
        </p:nvSpPr>
        <p:spPr>
          <a:noFill/>
        </p:spPr>
        <p:txBody>
          <a:bodyPr/>
          <a:lstStyle/>
          <a:p>
            <a:fld id="{597EBF9E-79B8-47AA-AB6E-92778F1771C1}" type="slidenum">
              <a:rPr lang="en-US" smtClean="0">
                <a:solidFill>
                  <a:srgbClr val="000000"/>
                </a:solidFill>
              </a:rPr>
              <a:pPr/>
              <a:t>1</a:t>
            </a:fld>
            <a:endParaRPr lang="en-US" dirty="0" smtClean="0">
              <a:solidFill>
                <a:srgbClr val="000000"/>
              </a:solidFill>
            </a:endParaRPr>
          </a:p>
        </p:txBody>
      </p:sp>
    </p:spTree>
    <p:extLst>
      <p:ext uri="{BB962C8B-B14F-4D97-AF65-F5344CB8AC3E}">
        <p14:creationId xmlns:p14="http://schemas.microsoft.com/office/powerpoint/2010/main" val="2286199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12</a:t>
            </a:fld>
            <a:endParaRPr lang="en-US" dirty="0"/>
          </a:p>
        </p:txBody>
      </p:sp>
    </p:spTree>
    <p:extLst>
      <p:ext uri="{BB962C8B-B14F-4D97-AF65-F5344CB8AC3E}">
        <p14:creationId xmlns:p14="http://schemas.microsoft.com/office/powerpoint/2010/main" val="942778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13</a:t>
            </a:fld>
            <a:endParaRPr lang="en-US" dirty="0"/>
          </a:p>
        </p:txBody>
      </p:sp>
    </p:spTree>
    <p:extLst>
      <p:ext uri="{BB962C8B-B14F-4D97-AF65-F5344CB8AC3E}">
        <p14:creationId xmlns:p14="http://schemas.microsoft.com/office/powerpoint/2010/main" val="942778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14</a:t>
            </a:fld>
            <a:endParaRPr lang="en-US" dirty="0"/>
          </a:p>
        </p:txBody>
      </p:sp>
    </p:spTree>
    <p:extLst>
      <p:ext uri="{BB962C8B-B14F-4D97-AF65-F5344CB8AC3E}">
        <p14:creationId xmlns:p14="http://schemas.microsoft.com/office/powerpoint/2010/main" val="942778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15</a:t>
            </a:fld>
            <a:endParaRPr lang="en-US" dirty="0"/>
          </a:p>
        </p:txBody>
      </p:sp>
    </p:spTree>
    <p:extLst>
      <p:ext uri="{BB962C8B-B14F-4D97-AF65-F5344CB8AC3E}">
        <p14:creationId xmlns:p14="http://schemas.microsoft.com/office/powerpoint/2010/main" val="3315922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16</a:t>
            </a:fld>
            <a:endParaRPr lang="en-US" dirty="0"/>
          </a:p>
        </p:txBody>
      </p:sp>
    </p:spTree>
    <p:extLst>
      <p:ext uri="{BB962C8B-B14F-4D97-AF65-F5344CB8AC3E}">
        <p14:creationId xmlns:p14="http://schemas.microsoft.com/office/powerpoint/2010/main" val="3793092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17</a:t>
            </a:fld>
            <a:endParaRPr lang="en-US" dirty="0"/>
          </a:p>
        </p:txBody>
      </p:sp>
    </p:spTree>
    <p:extLst>
      <p:ext uri="{BB962C8B-B14F-4D97-AF65-F5344CB8AC3E}">
        <p14:creationId xmlns:p14="http://schemas.microsoft.com/office/powerpoint/2010/main" val="18111972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Bef>
                <a:spcPct val="80000"/>
              </a:spcBef>
              <a:buClr>
                <a:srgbClr val="666699"/>
              </a:buClr>
            </a:pPr>
            <a:endParaRPr lang="en-US"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20</a:t>
            </a:fld>
            <a:endParaRPr lang="en-US" dirty="0"/>
          </a:p>
        </p:txBody>
      </p:sp>
    </p:spTree>
    <p:extLst>
      <p:ext uri="{BB962C8B-B14F-4D97-AF65-F5344CB8AC3E}">
        <p14:creationId xmlns:p14="http://schemas.microsoft.com/office/powerpoint/2010/main" val="3793092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21</a:t>
            </a:fld>
            <a:endParaRPr lang="en-US" dirty="0"/>
          </a:p>
        </p:txBody>
      </p:sp>
    </p:spTree>
    <p:extLst>
      <p:ext uri="{BB962C8B-B14F-4D97-AF65-F5344CB8AC3E}">
        <p14:creationId xmlns:p14="http://schemas.microsoft.com/office/powerpoint/2010/main" val="2286674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23</a:t>
            </a:fld>
            <a:endParaRPr lang="en-US" dirty="0"/>
          </a:p>
        </p:txBody>
      </p:sp>
    </p:spTree>
    <p:extLst>
      <p:ext uri="{BB962C8B-B14F-4D97-AF65-F5344CB8AC3E}">
        <p14:creationId xmlns:p14="http://schemas.microsoft.com/office/powerpoint/2010/main" val="2713536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24</a:t>
            </a:fld>
            <a:endParaRPr lang="en-US" dirty="0"/>
          </a:p>
        </p:txBody>
      </p:sp>
    </p:spTree>
    <p:extLst>
      <p:ext uri="{BB962C8B-B14F-4D97-AF65-F5344CB8AC3E}">
        <p14:creationId xmlns:p14="http://schemas.microsoft.com/office/powerpoint/2010/main" val="3955847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2</a:t>
            </a:fld>
            <a:endParaRPr lang="en-US" dirty="0"/>
          </a:p>
        </p:txBody>
      </p:sp>
    </p:spTree>
    <p:extLst>
      <p:ext uri="{BB962C8B-B14F-4D97-AF65-F5344CB8AC3E}">
        <p14:creationId xmlns:p14="http://schemas.microsoft.com/office/powerpoint/2010/main" val="37357399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25</a:t>
            </a:fld>
            <a:endParaRPr lang="en-US" dirty="0"/>
          </a:p>
        </p:txBody>
      </p:sp>
    </p:spTree>
    <p:extLst>
      <p:ext uri="{BB962C8B-B14F-4D97-AF65-F5344CB8AC3E}">
        <p14:creationId xmlns:p14="http://schemas.microsoft.com/office/powerpoint/2010/main" val="25909420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26</a:t>
            </a:fld>
            <a:endParaRPr lang="en-US" dirty="0"/>
          </a:p>
        </p:txBody>
      </p:sp>
    </p:spTree>
    <p:extLst>
      <p:ext uri="{BB962C8B-B14F-4D97-AF65-F5344CB8AC3E}">
        <p14:creationId xmlns:p14="http://schemas.microsoft.com/office/powerpoint/2010/main" val="2963389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31</a:t>
            </a:fld>
            <a:endParaRPr lang="en-US" dirty="0"/>
          </a:p>
        </p:txBody>
      </p:sp>
    </p:spTree>
    <p:extLst>
      <p:ext uri="{BB962C8B-B14F-4D97-AF65-F5344CB8AC3E}">
        <p14:creationId xmlns:p14="http://schemas.microsoft.com/office/powerpoint/2010/main" val="888786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3</a:t>
            </a:fld>
            <a:endParaRPr lang="en-US" dirty="0"/>
          </a:p>
        </p:txBody>
      </p:sp>
    </p:spTree>
    <p:extLst>
      <p:ext uri="{BB962C8B-B14F-4D97-AF65-F5344CB8AC3E}">
        <p14:creationId xmlns:p14="http://schemas.microsoft.com/office/powerpoint/2010/main" val="3735739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4</a:t>
            </a:fld>
            <a:endParaRPr lang="en-US" dirty="0"/>
          </a:p>
        </p:txBody>
      </p:sp>
    </p:spTree>
    <p:extLst>
      <p:ext uri="{BB962C8B-B14F-4D97-AF65-F5344CB8AC3E}">
        <p14:creationId xmlns:p14="http://schemas.microsoft.com/office/powerpoint/2010/main" val="835549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5</a:t>
            </a:fld>
            <a:endParaRPr lang="en-US" dirty="0"/>
          </a:p>
        </p:txBody>
      </p:sp>
    </p:spTree>
    <p:extLst>
      <p:ext uri="{BB962C8B-B14F-4D97-AF65-F5344CB8AC3E}">
        <p14:creationId xmlns:p14="http://schemas.microsoft.com/office/powerpoint/2010/main" val="940259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6</a:t>
            </a:fld>
            <a:endParaRPr lang="en-US" dirty="0"/>
          </a:p>
        </p:txBody>
      </p:sp>
    </p:spTree>
    <p:extLst>
      <p:ext uri="{BB962C8B-B14F-4D97-AF65-F5344CB8AC3E}">
        <p14:creationId xmlns:p14="http://schemas.microsoft.com/office/powerpoint/2010/main" val="1751013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7</a:t>
            </a:fld>
            <a:endParaRPr lang="en-US" dirty="0"/>
          </a:p>
        </p:txBody>
      </p:sp>
    </p:spTree>
    <p:extLst>
      <p:ext uri="{BB962C8B-B14F-4D97-AF65-F5344CB8AC3E}">
        <p14:creationId xmlns:p14="http://schemas.microsoft.com/office/powerpoint/2010/main" val="2862179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10</a:t>
            </a:fld>
            <a:endParaRPr lang="en-US" dirty="0"/>
          </a:p>
        </p:txBody>
      </p:sp>
    </p:spTree>
    <p:extLst>
      <p:ext uri="{BB962C8B-B14F-4D97-AF65-F5344CB8AC3E}">
        <p14:creationId xmlns:p14="http://schemas.microsoft.com/office/powerpoint/2010/main" val="942778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11</a:t>
            </a:fld>
            <a:endParaRPr lang="en-US" dirty="0"/>
          </a:p>
        </p:txBody>
      </p:sp>
    </p:spTree>
    <p:extLst>
      <p:ext uri="{BB962C8B-B14F-4D97-AF65-F5344CB8AC3E}">
        <p14:creationId xmlns:p14="http://schemas.microsoft.com/office/powerpoint/2010/main" val="2654774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8F429C8-286F-4CBB-8323-E07CB01A2B71}"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4D68D3E-95C0-4AD3-9DF7-A60E65E6C681}"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C1AA9CB-A49F-428D-8075-9BAA7E4AAB5B}"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763000" cy="5943600"/>
            <a:chOff x="0" y="0"/>
            <a:chExt cx="5520" cy="3744"/>
          </a:xfrm>
        </p:grpSpPr>
        <p:sp>
          <p:nvSpPr>
            <p:cNvPr id="5" name="Rectangle 3"/>
            <p:cNvSpPr>
              <a:spLocks noChangeArrowheads="1"/>
            </p:cNvSpPr>
            <p:nvPr/>
          </p:nvSpPr>
          <p:spPr bwMode="auto">
            <a:xfrm>
              <a:off x="0" y="0"/>
              <a:ext cx="110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pitchFamily="18" charset="0"/>
              </a:endParaRPr>
            </a:p>
          </p:txBody>
        </p:sp>
        <p:grpSp>
          <p:nvGrpSpPr>
            <p:cNvPr id="6" name="Group 4"/>
            <p:cNvGrpSpPr>
              <a:grpSpLocks/>
            </p:cNvGrpSpPr>
            <p:nvPr userDrawn="1"/>
          </p:nvGrpSpPr>
          <p:grpSpPr bwMode="auto">
            <a:xfrm>
              <a:off x="0" y="2208"/>
              <a:ext cx="5520" cy="1536"/>
              <a:chOff x="0" y="2208"/>
              <a:chExt cx="5520" cy="1536"/>
            </a:xfrm>
          </p:grpSpPr>
          <p:sp>
            <p:nvSpPr>
              <p:cNvPr id="10" name="Rectangle 5"/>
              <p:cNvSpPr>
                <a:spLocks noChangeArrowheads="1"/>
              </p:cNvSpPr>
              <p:nvPr/>
            </p:nvSpPr>
            <p:spPr bwMode="ltGray">
              <a:xfrm>
                <a:off x="624" y="2208"/>
                <a:ext cx="4896" cy="153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pitchFamily="18" charset="0"/>
                </a:endParaRPr>
              </a:p>
            </p:txBody>
          </p:sp>
          <p:sp>
            <p:nvSpPr>
              <p:cNvPr id="11" name="Rectangle 6"/>
              <p:cNvSpPr>
                <a:spLocks noChangeArrowheads="1"/>
              </p:cNvSpPr>
              <p:nvPr/>
            </p:nvSpPr>
            <p:spPr bwMode="white">
              <a:xfrm>
                <a:off x="654" y="2352"/>
                <a:ext cx="4818" cy="134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pitchFamily="18" charset="0"/>
                </a:endParaRPr>
              </a:p>
            </p:txBody>
          </p:sp>
          <p:sp>
            <p:nvSpPr>
              <p:cNvPr id="12" name="Line 7"/>
              <p:cNvSpPr>
                <a:spLocks noChangeShapeType="1"/>
              </p:cNvSpPr>
              <p:nvPr/>
            </p:nvSpPr>
            <p:spPr bwMode="auto">
              <a:xfrm>
                <a:off x="0" y="3072"/>
                <a:ext cx="624" cy="0"/>
              </a:xfrm>
              <a:prstGeom prst="line">
                <a:avLst/>
              </a:prstGeom>
              <a:noFill/>
              <a:ln w="508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 name="Group 8"/>
            <p:cNvGrpSpPr>
              <a:grpSpLocks/>
            </p:cNvGrpSpPr>
            <p:nvPr userDrawn="1"/>
          </p:nvGrpSpPr>
          <p:grpSpPr bwMode="auto">
            <a:xfrm>
              <a:off x="400" y="336"/>
              <a:ext cx="5088" cy="192"/>
              <a:chOff x="400" y="336"/>
              <a:chExt cx="5088" cy="192"/>
            </a:xfrm>
          </p:grpSpPr>
          <p:sp>
            <p:nvSpPr>
              <p:cNvPr id="8" name="Rectangle 9"/>
              <p:cNvSpPr>
                <a:spLocks noChangeArrowheads="1"/>
              </p:cNvSpPr>
              <p:nvPr/>
            </p:nvSpPr>
            <p:spPr bwMode="auto">
              <a:xfrm>
                <a:off x="3952" y="336"/>
                <a:ext cx="1536" cy="19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pitchFamily="18" charset="0"/>
                </a:endParaRPr>
              </a:p>
            </p:txBody>
          </p:sp>
          <p:sp>
            <p:nvSpPr>
              <p:cNvPr id="9" name="Line 10"/>
              <p:cNvSpPr>
                <a:spLocks noChangeShapeType="1"/>
              </p:cNvSpPr>
              <p:nvPr/>
            </p:nvSpPr>
            <p:spPr bwMode="auto">
              <a:xfrm>
                <a:off x="400" y="432"/>
                <a:ext cx="5088"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44747" name="Rectangle 11"/>
          <p:cNvSpPr>
            <a:spLocks noGrp="1" noChangeArrowheads="1"/>
          </p:cNvSpPr>
          <p:nvPr>
            <p:ph type="ctrTitle"/>
          </p:nvPr>
        </p:nvSpPr>
        <p:spPr>
          <a:xfrm>
            <a:off x="2057400" y="1143000"/>
            <a:ext cx="6629400" cy="2209800"/>
          </a:xfrm>
        </p:spPr>
        <p:txBody>
          <a:bodyPr/>
          <a:lstStyle>
            <a:lvl1pPr>
              <a:defRPr sz="4800"/>
            </a:lvl1pPr>
          </a:lstStyle>
          <a:p>
            <a:r>
              <a:rPr lang="en-US" smtClean="0"/>
              <a:t>Click to edit Master title style</a:t>
            </a:r>
            <a:endParaRPr lang="en-US"/>
          </a:p>
        </p:txBody>
      </p:sp>
      <p:sp>
        <p:nvSpPr>
          <p:cNvPr id="244748"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r>
              <a:rPr lang="en-US" smtClean="0"/>
              <a:t>Click to edit Master subtitle style</a:t>
            </a:r>
            <a:endParaRPr lang="en-US"/>
          </a:p>
        </p:txBody>
      </p:sp>
      <p:sp>
        <p:nvSpPr>
          <p:cNvPr id="13" name="Rectangle 13"/>
          <p:cNvSpPr>
            <a:spLocks noGrp="1" noChangeArrowheads="1"/>
          </p:cNvSpPr>
          <p:nvPr>
            <p:ph type="dt" sz="half" idx="10"/>
          </p:nvPr>
        </p:nvSpPr>
        <p:spPr>
          <a:xfrm>
            <a:off x="912813" y="6251575"/>
            <a:ext cx="1905000" cy="457200"/>
          </a:xfrm>
        </p:spPr>
        <p:txBody>
          <a:bodyPr/>
          <a:lstStyle>
            <a:lvl1pPr>
              <a:defRPr/>
            </a:lvl1pPr>
          </a:lstStyle>
          <a:p>
            <a:pPr>
              <a:defRPr/>
            </a:pPr>
            <a:endParaRPr lang="en-US" dirty="0"/>
          </a:p>
        </p:txBody>
      </p:sp>
      <p:sp>
        <p:nvSpPr>
          <p:cNvPr id="14" name="Rectangle 14"/>
          <p:cNvSpPr>
            <a:spLocks noGrp="1" noChangeArrowheads="1"/>
          </p:cNvSpPr>
          <p:nvPr>
            <p:ph type="ftr" sz="quarter" idx="11"/>
          </p:nvPr>
        </p:nvSpPr>
        <p:spPr>
          <a:xfrm>
            <a:off x="3354388" y="6248400"/>
            <a:ext cx="2895600" cy="457200"/>
          </a:xfrm>
        </p:spPr>
        <p:txBody>
          <a:bodyPr/>
          <a:lstStyle>
            <a:lvl1pPr>
              <a:defRPr/>
            </a:lvl1pPr>
          </a:lstStyle>
          <a:p>
            <a:pPr>
              <a:defRPr/>
            </a:pPr>
            <a:r>
              <a:rPr lang="en-US" smtClean="0"/>
              <a:t>Information Technology Project Management, Seventh Edition</a:t>
            </a:r>
            <a:endParaRPr lang="en-US" dirty="0"/>
          </a:p>
        </p:txBody>
      </p:sp>
      <p:sp>
        <p:nvSpPr>
          <p:cNvPr id="15" name="Rectangle 15"/>
          <p:cNvSpPr>
            <a:spLocks noGrp="1" noChangeArrowheads="1"/>
          </p:cNvSpPr>
          <p:nvPr>
            <p:ph type="sldNum" sz="quarter" idx="12"/>
          </p:nvPr>
        </p:nvSpPr>
        <p:spPr/>
        <p:txBody>
          <a:bodyPr/>
          <a:lstStyle>
            <a:lvl1pPr>
              <a:defRPr/>
            </a:lvl1pPr>
          </a:lstStyle>
          <a:p>
            <a:pPr>
              <a:defRPr/>
            </a:pPr>
            <a:fld id="{E5CE54AD-B30A-469E-AD93-7B59B656CE34}" type="slidenum">
              <a:rPr lang="en-US" smtClean="0"/>
              <a:pPr>
                <a:defRPr/>
              </a:pPr>
              <a:t>‹#›</a:t>
            </a:fld>
            <a:endParaRPr lang="en-US" dirty="0"/>
          </a:p>
        </p:txBody>
      </p:sp>
    </p:spTree>
    <p:extLst>
      <p:ext uri="{BB962C8B-B14F-4D97-AF65-F5344CB8AC3E}">
        <p14:creationId xmlns:p14="http://schemas.microsoft.com/office/powerpoint/2010/main" val="1025660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r>
              <a:rPr lang="en-US" smtClean="0"/>
              <a:t>Information Technology Project Management, Seventh Edition</a:t>
            </a:r>
            <a:endParaRPr lang="en-US" dirty="0"/>
          </a:p>
        </p:txBody>
      </p:sp>
      <p:sp>
        <p:nvSpPr>
          <p:cNvPr id="6" name="Rectangle 11"/>
          <p:cNvSpPr>
            <a:spLocks noGrp="1" noChangeArrowheads="1"/>
          </p:cNvSpPr>
          <p:nvPr>
            <p:ph type="sldNum" sz="quarter" idx="12"/>
          </p:nvPr>
        </p:nvSpPr>
        <p:spPr>
          <a:ln/>
        </p:spPr>
        <p:txBody>
          <a:bodyPr/>
          <a:lstStyle>
            <a:lvl1pPr>
              <a:defRPr/>
            </a:lvl1pPr>
          </a:lstStyle>
          <a:p>
            <a:pPr>
              <a:defRPr/>
            </a:pPr>
            <a:fld id="{E7041028-70A1-4883-98CC-1414125760B5}" type="slidenum">
              <a:rPr lang="en-US" smtClean="0"/>
              <a:pPr>
                <a:defRPr/>
              </a:pPr>
              <a:t>‹#›</a:t>
            </a:fld>
            <a:endParaRPr lang="en-US" dirty="0"/>
          </a:p>
        </p:txBody>
      </p:sp>
    </p:spTree>
    <p:extLst>
      <p:ext uri="{BB962C8B-B14F-4D97-AF65-F5344CB8AC3E}">
        <p14:creationId xmlns:p14="http://schemas.microsoft.com/office/powerpoint/2010/main" val="1000035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
          <p:cNvSpPr>
            <a:spLocks noGrp="1" noChangeArrowheads="1"/>
          </p:cNvSpPr>
          <p:nvPr>
            <p:ph type="ftr" sz="quarter" idx="11"/>
          </p:nvPr>
        </p:nvSpPr>
        <p:spPr>
          <a:ln/>
        </p:spPr>
        <p:txBody>
          <a:bodyPr/>
          <a:lstStyle>
            <a:lvl1pPr>
              <a:defRPr/>
            </a:lvl1pPr>
          </a:lstStyle>
          <a:p>
            <a:pPr>
              <a:defRPr/>
            </a:pPr>
            <a:r>
              <a:rPr lang="en-US" smtClean="0"/>
              <a:t>Information Technology Project Management, Seventh Edition</a:t>
            </a:r>
            <a:endParaRPr lang="en-US" dirty="0"/>
          </a:p>
        </p:txBody>
      </p:sp>
      <p:sp>
        <p:nvSpPr>
          <p:cNvPr id="6" name="Rectangle 11"/>
          <p:cNvSpPr>
            <a:spLocks noGrp="1" noChangeArrowheads="1"/>
          </p:cNvSpPr>
          <p:nvPr>
            <p:ph type="sldNum" sz="quarter" idx="12"/>
          </p:nvPr>
        </p:nvSpPr>
        <p:spPr>
          <a:ln/>
        </p:spPr>
        <p:txBody>
          <a:bodyPr/>
          <a:lstStyle>
            <a:lvl1pPr>
              <a:defRPr/>
            </a:lvl1pPr>
          </a:lstStyle>
          <a:p>
            <a:pPr>
              <a:defRPr/>
            </a:pPr>
            <a:fld id="{4BDBFCCD-691C-40AA-8EFC-CF970F22E1E2}" type="slidenum">
              <a:rPr lang="en-US" smtClean="0"/>
              <a:pPr>
                <a:defRPr/>
              </a:pPr>
              <a:t>‹#›</a:t>
            </a:fld>
            <a:endParaRPr lang="en-US" dirty="0"/>
          </a:p>
        </p:txBody>
      </p:sp>
    </p:spTree>
    <p:extLst>
      <p:ext uri="{BB962C8B-B14F-4D97-AF65-F5344CB8AC3E}">
        <p14:creationId xmlns:p14="http://schemas.microsoft.com/office/powerpoint/2010/main" val="1225750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
          <p:cNvSpPr>
            <a:spLocks noGrp="1" noChangeArrowheads="1"/>
          </p:cNvSpPr>
          <p:nvPr>
            <p:ph type="ftr" sz="quarter" idx="11"/>
          </p:nvPr>
        </p:nvSpPr>
        <p:spPr>
          <a:ln/>
        </p:spPr>
        <p:txBody>
          <a:bodyPr/>
          <a:lstStyle>
            <a:lvl1pPr>
              <a:defRPr/>
            </a:lvl1pPr>
          </a:lstStyle>
          <a:p>
            <a:pPr>
              <a:defRPr/>
            </a:pPr>
            <a:r>
              <a:rPr lang="en-US" smtClean="0"/>
              <a:t>Information Technology Project Management, Seventh Edition</a:t>
            </a:r>
            <a:endParaRPr lang="en-US" dirty="0"/>
          </a:p>
        </p:txBody>
      </p:sp>
      <p:sp>
        <p:nvSpPr>
          <p:cNvPr id="7" name="Rectangle 11"/>
          <p:cNvSpPr>
            <a:spLocks noGrp="1" noChangeArrowheads="1"/>
          </p:cNvSpPr>
          <p:nvPr>
            <p:ph type="sldNum" sz="quarter" idx="12"/>
          </p:nvPr>
        </p:nvSpPr>
        <p:spPr>
          <a:ln/>
        </p:spPr>
        <p:txBody>
          <a:bodyPr/>
          <a:lstStyle>
            <a:lvl1pPr>
              <a:defRPr/>
            </a:lvl1pPr>
          </a:lstStyle>
          <a:p>
            <a:pPr>
              <a:defRPr/>
            </a:pPr>
            <a:fld id="{88ECA2BC-76D7-4F9C-9D66-33CDF6D9173E}" type="slidenum">
              <a:rPr lang="en-US" smtClean="0"/>
              <a:pPr>
                <a:defRPr/>
              </a:pPr>
              <a:t>‹#›</a:t>
            </a:fld>
            <a:endParaRPr lang="en-US" dirty="0"/>
          </a:p>
        </p:txBody>
      </p:sp>
    </p:spTree>
    <p:extLst>
      <p:ext uri="{BB962C8B-B14F-4D97-AF65-F5344CB8AC3E}">
        <p14:creationId xmlns:p14="http://schemas.microsoft.com/office/powerpoint/2010/main" val="4146325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dt" sz="half" idx="10"/>
          </p:nvPr>
        </p:nvSpPr>
        <p:spPr>
          <a:ln/>
        </p:spPr>
        <p:txBody>
          <a:bodyPr/>
          <a:lstStyle>
            <a:lvl1pPr>
              <a:defRPr/>
            </a:lvl1pPr>
          </a:lstStyle>
          <a:p>
            <a:pPr>
              <a:defRPr/>
            </a:pPr>
            <a:endParaRPr lang="en-US" dirty="0"/>
          </a:p>
        </p:txBody>
      </p:sp>
      <p:sp>
        <p:nvSpPr>
          <p:cNvPr id="8" name="Rectangle 10"/>
          <p:cNvSpPr>
            <a:spLocks noGrp="1" noChangeArrowheads="1"/>
          </p:cNvSpPr>
          <p:nvPr>
            <p:ph type="ftr" sz="quarter" idx="11"/>
          </p:nvPr>
        </p:nvSpPr>
        <p:spPr>
          <a:ln/>
        </p:spPr>
        <p:txBody>
          <a:bodyPr/>
          <a:lstStyle>
            <a:lvl1pPr>
              <a:defRPr/>
            </a:lvl1pPr>
          </a:lstStyle>
          <a:p>
            <a:pPr>
              <a:defRPr/>
            </a:pPr>
            <a:r>
              <a:rPr lang="en-US" smtClean="0"/>
              <a:t>Information Technology Project Management, Seventh Edition</a:t>
            </a:r>
            <a:endParaRPr lang="en-US" dirty="0"/>
          </a:p>
        </p:txBody>
      </p:sp>
      <p:sp>
        <p:nvSpPr>
          <p:cNvPr id="9" name="Rectangle 11"/>
          <p:cNvSpPr>
            <a:spLocks noGrp="1" noChangeArrowheads="1"/>
          </p:cNvSpPr>
          <p:nvPr>
            <p:ph type="sldNum" sz="quarter" idx="12"/>
          </p:nvPr>
        </p:nvSpPr>
        <p:spPr>
          <a:ln/>
        </p:spPr>
        <p:txBody>
          <a:bodyPr/>
          <a:lstStyle>
            <a:lvl1pPr>
              <a:defRPr/>
            </a:lvl1pPr>
          </a:lstStyle>
          <a:p>
            <a:pPr>
              <a:defRPr/>
            </a:pPr>
            <a:fld id="{80E1AB30-0018-412D-8C9C-E8D2BE76AA17}" type="slidenum">
              <a:rPr lang="en-US" smtClean="0"/>
              <a:pPr>
                <a:defRPr/>
              </a:pPr>
              <a:t>‹#›</a:t>
            </a:fld>
            <a:endParaRPr lang="en-US" dirty="0"/>
          </a:p>
        </p:txBody>
      </p:sp>
    </p:spTree>
    <p:extLst>
      <p:ext uri="{BB962C8B-B14F-4D97-AF65-F5344CB8AC3E}">
        <p14:creationId xmlns:p14="http://schemas.microsoft.com/office/powerpoint/2010/main" val="686895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dt" sz="half" idx="10"/>
          </p:nvPr>
        </p:nvSpPr>
        <p:spPr>
          <a:ln/>
        </p:spPr>
        <p:txBody>
          <a:bodyPr/>
          <a:lstStyle>
            <a:lvl1pPr>
              <a:defRPr/>
            </a:lvl1pPr>
          </a:lstStyle>
          <a:p>
            <a:pPr>
              <a:defRPr/>
            </a:pPr>
            <a:endParaRPr lang="en-US" dirty="0"/>
          </a:p>
        </p:txBody>
      </p:sp>
      <p:sp>
        <p:nvSpPr>
          <p:cNvPr id="4" name="Rectangle 10"/>
          <p:cNvSpPr>
            <a:spLocks noGrp="1" noChangeArrowheads="1"/>
          </p:cNvSpPr>
          <p:nvPr>
            <p:ph type="ftr" sz="quarter" idx="11"/>
          </p:nvPr>
        </p:nvSpPr>
        <p:spPr>
          <a:ln/>
        </p:spPr>
        <p:txBody>
          <a:bodyPr/>
          <a:lstStyle>
            <a:lvl1pPr>
              <a:defRPr/>
            </a:lvl1pPr>
          </a:lstStyle>
          <a:p>
            <a:pPr>
              <a:defRPr/>
            </a:pPr>
            <a:r>
              <a:rPr lang="en-US" smtClean="0"/>
              <a:t>Information Technology Project Management, Seventh Edition</a:t>
            </a:r>
            <a:endParaRPr lang="en-US" dirty="0"/>
          </a:p>
        </p:txBody>
      </p:sp>
      <p:sp>
        <p:nvSpPr>
          <p:cNvPr id="5" name="Rectangle 11"/>
          <p:cNvSpPr>
            <a:spLocks noGrp="1" noChangeArrowheads="1"/>
          </p:cNvSpPr>
          <p:nvPr>
            <p:ph type="sldNum" sz="quarter" idx="12"/>
          </p:nvPr>
        </p:nvSpPr>
        <p:spPr>
          <a:ln/>
        </p:spPr>
        <p:txBody>
          <a:bodyPr/>
          <a:lstStyle>
            <a:lvl1pPr>
              <a:defRPr/>
            </a:lvl1pPr>
          </a:lstStyle>
          <a:p>
            <a:pPr>
              <a:defRPr/>
            </a:pPr>
            <a:fld id="{84AA60CE-7DB8-4518-9645-A357FEA2E3F6}" type="slidenum">
              <a:rPr lang="en-US" smtClean="0"/>
              <a:pPr>
                <a:defRPr/>
              </a:pPr>
              <a:t>‹#›</a:t>
            </a:fld>
            <a:endParaRPr lang="en-US" dirty="0"/>
          </a:p>
        </p:txBody>
      </p:sp>
    </p:spTree>
    <p:extLst>
      <p:ext uri="{BB962C8B-B14F-4D97-AF65-F5344CB8AC3E}">
        <p14:creationId xmlns:p14="http://schemas.microsoft.com/office/powerpoint/2010/main" val="25700048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dirty="0"/>
          </a:p>
        </p:txBody>
      </p:sp>
      <p:sp>
        <p:nvSpPr>
          <p:cNvPr id="3" name="Rectangle 10"/>
          <p:cNvSpPr>
            <a:spLocks noGrp="1" noChangeArrowheads="1"/>
          </p:cNvSpPr>
          <p:nvPr>
            <p:ph type="ftr" sz="quarter" idx="11"/>
          </p:nvPr>
        </p:nvSpPr>
        <p:spPr>
          <a:ln/>
        </p:spPr>
        <p:txBody>
          <a:bodyPr/>
          <a:lstStyle>
            <a:lvl1pPr>
              <a:defRPr/>
            </a:lvl1pPr>
          </a:lstStyle>
          <a:p>
            <a:pPr>
              <a:defRPr/>
            </a:pPr>
            <a:r>
              <a:rPr lang="en-US" smtClean="0"/>
              <a:t>Information Technology Project Management, Seventh Edition</a:t>
            </a:r>
            <a:endParaRPr lang="en-US" dirty="0"/>
          </a:p>
        </p:txBody>
      </p:sp>
      <p:sp>
        <p:nvSpPr>
          <p:cNvPr id="4" name="Rectangle 11"/>
          <p:cNvSpPr>
            <a:spLocks noGrp="1" noChangeArrowheads="1"/>
          </p:cNvSpPr>
          <p:nvPr>
            <p:ph type="sldNum" sz="quarter" idx="12"/>
          </p:nvPr>
        </p:nvSpPr>
        <p:spPr>
          <a:ln/>
        </p:spPr>
        <p:txBody>
          <a:bodyPr/>
          <a:lstStyle>
            <a:lvl1pPr>
              <a:defRPr/>
            </a:lvl1pPr>
          </a:lstStyle>
          <a:p>
            <a:pPr>
              <a:defRPr/>
            </a:pPr>
            <a:fld id="{FE14304E-FB8E-4A11-90C0-0D1234AF3E61}" type="slidenum">
              <a:rPr lang="en-US" smtClean="0"/>
              <a:pPr>
                <a:defRPr/>
              </a:pPr>
              <a:t>‹#›</a:t>
            </a:fld>
            <a:endParaRPr lang="en-US" dirty="0"/>
          </a:p>
        </p:txBody>
      </p:sp>
    </p:spTree>
    <p:extLst>
      <p:ext uri="{BB962C8B-B14F-4D97-AF65-F5344CB8AC3E}">
        <p14:creationId xmlns:p14="http://schemas.microsoft.com/office/powerpoint/2010/main" val="6608977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
          <p:cNvSpPr>
            <a:spLocks noGrp="1" noChangeArrowheads="1"/>
          </p:cNvSpPr>
          <p:nvPr>
            <p:ph type="ftr" sz="quarter" idx="11"/>
          </p:nvPr>
        </p:nvSpPr>
        <p:spPr>
          <a:ln/>
        </p:spPr>
        <p:txBody>
          <a:bodyPr/>
          <a:lstStyle>
            <a:lvl1pPr>
              <a:defRPr/>
            </a:lvl1pPr>
          </a:lstStyle>
          <a:p>
            <a:pPr>
              <a:defRPr/>
            </a:pPr>
            <a:r>
              <a:rPr lang="en-US" smtClean="0"/>
              <a:t>Information Technology Project Management, Seventh Edition</a:t>
            </a:r>
            <a:endParaRPr lang="en-US" dirty="0"/>
          </a:p>
        </p:txBody>
      </p:sp>
      <p:sp>
        <p:nvSpPr>
          <p:cNvPr id="7" name="Rectangle 11"/>
          <p:cNvSpPr>
            <a:spLocks noGrp="1" noChangeArrowheads="1"/>
          </p:cNvSpPr>
          <p:nvPr>
            <p:ph type="sldNum" sz="quarter" idx="12"/>
          </p:nvPr>
        </p:nvSpPr>
        <p:spPr>
          <a:ln/>
        </p:spPr>
        <p:txBody>
          <a:bodyPr/>
          <a:lstStyle>
            <a:lvl1pPr>
              <a:defRPr/>
            </a:lvl1pPr>
          </a:lstStyle>
          <a:p>
            <a:pPr>
              <a:defRPr/>
            </a:pPr>
            <a:fld id="{0BF5E2FE-52D3-4232-B85F-0C3C8901D3A0}" type="slidenum">
              <a:rPr lang="en-US" smtClean="0"/>
              <a:pPr>
                <a:defRPr/>
              </a:pPr>
              <a:t>‹#›</a:t>
            </a:fld>
            <a:endParaRPr lang="en-US" dirty="0"/>
          </a:p>
        </p:txBody>
      </p:sp>
    </p:spTree>
    <p:extLst>
      <p:ext uri="{BB962C8B-B14F-4D97-AF65-F5344CB8AC3E}">
        <p14:creationId xmlns:p14="http://schemas.microsoft.com/office/powerpoint/2010/main" val="522678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603967C-F284-4E77-A024-1853F01D660C}"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
          <p:cNvSpPr>
            <a:spLocks noGrp="1" noChangeArrowheads="1"/>
          </p:cNvSpPr>
          <p:nvPr>
            <p:ph type="ftr" sz="quarter" idx="11"/>
          </p:nvPr>
        </p:nvSpPr>
        <p:spPr>
          <a:ln/>
        </p:spPr>
        <p:txBody>
          <a:bodyPr/>
          <a:lstStyle>
            <a:lvl1pPr>
              <a:defRPr/>
            </a:lvl1pPr>
          </a:lstStyle>
          <a:p>
            <a:pPr>
              <a:defRPr/>
            </a:pPr>
            <a:r>
              <a:rPr lang="en-US" smtClean="0"/>
              <a:t>Information Technology Project Management, Seventh Edition</a:t>
            </a:r>
            <a:endParaRPr lang="en-US" dirty="0"/>
          </a:p>
        </p:txBody>
      </p:sp>
      <p:sp>
        <p:nvSpPr>
          <p:cNvPr id="7" name="Rectangle 11"/>
          <p:cNvSpPr>
            <a:spLocks noGrp="1" noChangeArrowheads="1"/>
          </p:cNvSpPr>
          <p:nvPr>
            <p:ph type="sldNum" sz="quarter" idx="12"/>
          </p:nvPr>
        </p:nvSpPr>
        <p:spPr>
          <a:ln/>
        </p:spPr>
        <p:txBody>
          <a:bodyPr/>
          <a:lstStyle>
            <a:lvl1pPr>
              <a:defRPr/>
            </a:lvl1pPr>
          </a:lstStyle>
          <a:p>
            <a:pPr>
              <a:defRPr/>
            </a:pPr>
            <a:fld id="{E5475CA9-08CF-4B16-8E5B-A9E2B9C71B76}" type="slidenum">
              <a:rPr lang="en-US" smtClean="0"/>
              <a:pPr>
                <a:defRPr/>
              </a:pPr>
              <a:t>‹#›</a:t>
            </a:fld>
            <a:endParaRPr lang="en-US" dirty="0"/>
          </a:p>
        </p:txBody>
      </p:sp>
    </p:spTree>
    <p:extLst>
      <p:ext uri="{BB962C8B-B14F-4D97-AF65-F5344CB8AC3E}">
        <p14:creationId xmlns:p14="http://schemas.microsoft.com/office/powerpoint/2010/main" val="1725191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
          <p:cNvSpPr>
            <a:spLocks noGrp="1" noChangeArrowheads="1"/>
          </p:cNvSpPr>
          <p:nvPr>
            <p:ph type="ftr" sz="quarter" idx="11"/>
          </p:nvPr>
        </p:nvSpPr>
        <p:spPr>
          <a:ln/>
        </p:spPr>
        <p:txBody>
          <a:bodyPr/>
          <a:lstStyle>
            <a:lvl1pPr>
              <a:defRPr/>
            </a:lvl1pPr>
          </a:lstStyle>
          <a:p>
            <a:pPr>
              <a:defRPr/>
            </a:pPr>
            <a:r>
              <a:rPr lang="en-US" smtClean="0"/>
              <a:t>Information Technology Project Management, Seventh Edition</a:t>
            </a:r>
            <a:endParaRPr lang="en-US" dirty="0"/>
          </a:p>
        </p:txBody>
      </p:sp>
      <p:sp>
        <p:nvSpPr>
          <p:cNvPr id="6" name="Rectangle 11"/>
          <p:cNvSpPr>
            <a:spLocks noGrp="1" noChangeArrowheads="1"/>
          </p:cNvSpPr>
          <p:nvPr>
            <p:ph type="sldNum" sz="quarter" idx="12"/>
          </p:nvPr>
        </p:nvSpPr>
        <p:spPr>
          <a:ln/>
        </p:spPr>
        <p:txBody>
          <a:bodyPr/>
          <a:lstStyle>
            <a:lvl1pPr>
              <a:defRPr/>
            </a:lvl1pPr>
          </a:lstStyle>
          <a:p>
            <a:pPr>
              <a:defRPr/>
            </a:pPr>
            <a:fld id="{260BCE2F-BB23-47FB-93E3-7F57817977C3}" type="slidenum">
              <a:rPr lang="en-US" smtClean="0"/>
              <a:pPr>
                <a:defRPr/>
              </a:pPr>
              <a:t>‹#›</a:t>
            </a:fld>
            <a:endParaRPr lang="en-US" dirty="0"/>
          </a:p>
        </p:txBody>
      </p:sp>
    </p:spTree>
    <p:extLst>
      <p:ext uri="{BB962C8B-B14F-4D97-AF65-F5344CB8AC3E}">
        <p14:creationId xmlns:p14="http://schemas.microsoft.com/office/powerpoint/2010/main" val="2966052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7813"/>
            <a:ext cx="19431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7813"/>
            <a:ext cx="56769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
          <p:cNvSpPr>
            <a:spLocks noGrp="1" noChangeArrowheads="1"/>
          </p:cNvSpPr>
          <p:nvPr>
            <p:ph type="ftr" sz="quarter" idx="11"/>
          </p:nvPr>
        </p:nvSpPr>
        <p:spPr>
          <a:ln/>
        </p:spPr>
        <p:txBody>
          <a:bodyPr/>
          <a:lstStyle>
            <a:lvl1pPr>
              <a:defRPr/>
            </a:lvl1pPr>
          </a:lstStyle>
          <a:p>
            <a:pPr>
              <a:defRPr/>
            </a:pPr>
            <a:r>
              <a:rPr lang="en-US" smtClean="0"/>
              <a:t>Information Technology Project Management, Seventh Edition</a:t>
            </a:r>
            <a:endParaRPr lang="en-US" dirty="0"/>
          </a:p>
        </p:txBody>
      </p:sp>
      <p:sp>
        <p:nvSpPr>
          <p:cNvPr id="6" name="Rectangle 11"/>
          <p:cNvSpPr>
            <a:spLocks noGrp="1" noChangeArrowheads="1"/>
          </p:cNvSpPr>
          <p:nvPr>
            <p:ph type="sldNum" sz="quarter" idx="12"/>
          </p:nvPr>
        </p:nvSpPr>
        <p:spPr>
          <a:ln/>
        </p:spPr>
        <p:txBody>
          <a:bodyPr/>
          <a:lstStyle>
            <a:lvl1pPr>
              <a:defRPr/>
            </a:lvl1pPr>
          </a:lstStyle>
          <a:p>
            <a:pPr>
              <a:defRPr/>
            </a:pPr>
            <a:fld id="{13152180-080B-47A2-A616-2BCCE64515DA}" type="slidenum">
              <a:rPr lang="en-US" smtClean="0"/>
              <a:pPr>
                <a:defRPr/>
              </a:pPr>
              <a:t>‹#›</a:t>
            </a:fld>
            <a:endParaRPr lang="en-US" dirty="0"/>
          </a:p>
        </p:txBody>
      </p:sp>
    </p:spTree>
    <p:extLst>
      <p:ext uri="{BB962C8B-B14F-4D97-AF65-F5344CB8AC3E}">
        <p14:creationId xmlns:p14="http://schemas.microsoft.com/office/powerpoint/2010/main" val="1838504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C232BB4-75B4-4C69-94AD-424C8FD0F90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87B63AB-9E04-47FC-9F10-3CEA81C55848}"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6068384-3A5E-42B0-9DB2-68C2834A8D29}"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D59D01A5-6FD8-44B4-AD7E-D5CC8471AB31}"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458B6FEB-F9E5-4AD9-9F53-51CC456E2E01}"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349C5E4-E79D-433E-94F2-96A93C7FD091}"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E4D32EF-206D-4E59-ADF9-6B674F5D28CE}"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7B9482A8-9EF2-49AB-81BA-2929840DBB1F}"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8686800" cy="4876800"/>
            <a:chOff x="0" y="0"/>
            <a:chExt cx="5472" cy="3072"/>
          </a:xfrm>
        </p:grpSpPr>
        <p:sp>
          <p:nvSpPr>
            <p:cNvPr id="1033" name="Rectangle 3"/>
            <p:cNvSpPr>
              <a:spLocks noChangeArrowheads="1"/>
            </p:cNvSpPr>
            <p:nvPr/>
          </p:nvSpPr>
          <p:spPr bwMode="auto">
            <a:xfrm>
              <a:off x="0" y="0"/>
              <a:ext cx="38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pitchFamily="18" charset="0"/>
              </a:endParaRPr>
            </a:p>
          </p:txBody>
        </p:sp>
        <p:grpSp>
          <p:nvGrpSpPr>
            <p:cNvPr id="1034" name="Group 4"/>
            <p:cNvGrpSpPr>
              <a:grpSpLocks/>
            </p:cNvGrpSpPr>
            <p:nvPr/>
          </p:nvGrpSpPr>
          <p:grpSpPr bwMode="auto">
            <a:xfrm>
              <a:off x="240" y="893"/>
              <a:ext cx="5232" cy="115"/>
              <a:chOff x="240" y="893"/>
              <a:chExt cx="5232" cy="115"/>
            </a:xfrm>
          </p:grpSpPr>
          <p:sp>
            <p:nvSpPr>
              <p:cNvPr id="1035" name="Rectangle 5"/>
              <p:cNvSpPr>
                <a:spLocks noChangeArrowheads="1"/>
              </p:cNvSpPr>
              <p:nvPr/>
            </p:nvSpPr>
            <p:spPr bwMode="auto">
              <a:xfrm>
                <a:off x="4320" y="893"/>
                <a:ext cx="1152" cy="11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pitchFamily="18" charset="0"/>
                </a:endParaRPr>
              </a:p>
            </p:txBody>
          </p:sp>
          <p:sp>
            <p:nvSpPr>
              <p:cNvPr id="1036" name="Line 6"/>
              <p:cNvSpPr>
                <a:spLocks noChangeShapeType="1"/>
              </p:cNvSpPr>
              <p:nvPr/>
            </p:nvSpPr>
            <p:spPr bwMode="auto">
              <a:xfrm>
                <a:off x="240" y="941"/>
                <a:ext cx="5232"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1027" name="Rectangle 7"/>
          <p:cNvSpPr>
            <a:spLocks noGrp="1" noChangeArrowheads="1"/>
          </p:cNvSpPr>
          <p:nvPr>
            <p:ph type="title"/>
          </p:nvPr>
        </p:nvSpPr>
        <p:spPr bwMode="auto">
          <a:xfrm>
            <a:off x="914400" y="2778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8"/>
          <p:cNvSpPr>
            <a:spLocks noGrp="1" noChangeArrowheads="1"/>
          </p:cNvSpPr>
          <p:nvPr>
            <p:ph type="body" idx="1"/>
          </p:nvPr>
        </p:nvSpPr>
        <p:spPr bwMode="auto">
          <a:xfrm>
            <a:off x="914400" y="1600200"/>
            <a:ext cx="77724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3721" name="Rectangle 9"/>
          <p:cNvSpPr>
            <a:spLocks noGrp="1" noChangeArrowheads="1"/>
          </p:cNvSpPr>
          <p:nvPr>
            <p:ph type="dt" sz="half" idx="2"/>
          </p:nvPr>
        </p:nvSpPr>
        <p:spPr bwMode="auto">
          <a:xfrm>
            <a:off x="914400" y="6251575"/>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a:defRPr/>
            </a:pPr>
            <a:endParaRPr lang="en-US" dirty="0"/>
          </a:p>
        </p:txBody>
      </p:sp>
      <p:sp>
        <p:nvSpPr>
          <p:cNvPr id="243722" name="Rectangle 10"/>
          <p:cNvSpPr>
            <a:spLocks noGrp="1" noChangeArrowheads="1"/>
          </p:cNvSpPr>
          <p:nvPr>
            <p:ph type="ftr" sz="quarter" idx="3"/>
          </p:nvPr>
        </p:nvSpPr>
        <p:spPr bwMode="auto">
          <a:xfrm>
            <a:off x="3352800" y="62484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a:defRPr/>
            </a:pPr>
            <a:r>
              <a:rPr lang="en-US" smtClean="0"/>
              <a:t>Information Technology Project Management, Seventh Edition</a:t>
            </a:r>
            <a:endParaRPr lang="en-US" dirty="0"/>
          </a:p>
        </p:txBody>
      </p:sp>
      <p:sp>
        <p:nvSpPr>
          <p:cNvPr id="243723" name="Rectangle 11"/>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a:defRPr/>
            </a:pPr>
            <a:fld id="{7B9482A8-9EF2-49AB-81BA-2929840DBB1F}" type="slidenum">
              <a:rPr lang="en-US" smtClean="0"/>
              <a:pPr>
                <a:defRPr/>
              </a:pPr>
              <a:t>‹#›</a:t>
            </a:fld>
            <a:endParaRPr lang="en-US" dirty="0"/>
          </a:p>
        </p:txBody>
      </p:sp>
      <p:sp>
        <p:nvSpPr>
          <p:cNvPr id="1032" name="Line 12"/>
          <p:cNvSpPr>
            <a:spLocks noChangeShapeType="1"/>
          </p:cNvSpPr>
          <p:nvPr/>
        </p:nvSpPr>
        <p:spPr bwMode="auto">
          <a:xfrm>
            <a:off x="0" y="4876800"/>
            <a:ext cx="609600"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iming>
    <p:tnLst>
      <p:par>
        <p:cTn id="1" dur="indefinite" restart="never" nodeType="tmRoot"/>
      </p:par>
    </p:tnLst>
  </p:timing>
  <p:hf hd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Times New Roman" pitchFamily="18" charset="0"/>
        </a:defRPr>
      </a:lvl2pPr>
      <a:lvl3pPr algn="l" rtl="0" eaLnBrk="1" fontAlgn="base" hangingPunct="1">
        <a:spcBef>
          <a:spcPct val="0"/>
        </a:spcBef>
        <a:spcAft>
          <a:spcPct val="0"/>
        </a:spcAft>
        <a:defRPr sz="4200">
          <a:solidFill>
            <a:schemeClr val="tx2"/>
          </a:solidFill>
          <a:latin typeface="Times New Roman" pitchFamily="18" charset="0"/>
        </a:defRPr>
      </a:lvl3pPr>
      <a:lvl4pPr algn="l" rtl="0" eaLnBrk="1" fontAlgn="base" hangingPunct="1">
        <a:spcBef>
          <a:spcPct val="0"/>
        </a:spcBef>
        <a:spcAft>
          <a:spcPct val="0"/>
        </a:spcAft>
        <a:defRPr sz="4200">
          <a:solidFill>
            <a:schemeClr val="tx2"/>
          </a:solidFill>
          <a:latin typeface="Times New Roman" pitchFamily="18" charset="0"/>
        </a:defRPr>
      </a:lvl4pPr>
      <a:lvl5pPr algn="l" rtl="0" eaLnBrk="1" fontAlgn="base" hangingPunct="1">
        <a:spcBef>
          <a:spcPct val="0"/>
        </a:spcBef>
        <a:spcAft>
          <a:spcPct val="0"/>
        </a:spcAft>
        <a:defRPr sz="4200">
          <a:solidFill>
            <a:schemeClr val="tx2"/>
          </a:solidFill>
          <a:latin typeface="Times New Roman" pitchFamily="18" charset="0"/>
        </a:defRPr>
      </a:lvl5pPr>
      <a:lvl6pPr marL="457200" algn="l" rtl="0" eaLnBrk="1" fontAlgn="base" hangingPunct="1">
        <a:spcBef>
          <a:spcPct val="0"/>
        </a:spcBef>
        <a:spcAft>
          <a:spcPct val="0"/>
        </a:spcAft>
        <a:defRPr sz="4200">
          <a:solidFill>
            <a:schemeClr val="tx2"/>
          </a:solidFill>
          <a:latin typeface="Times New Roman" pitchFamily="18" charset="0"/>
        </a:defRPr>
      </a:lvl6pPr>
      <a:lvl7pPr marL="914400" algn="l" rtl="0" eaLnBrk="1" fontAlgn="base" hangingPunct="1">
        <a:spcBef>
          <a:spcPct val="0"/>
        </a:spcBef>
        <a:spcAft>
          <a:spcPct val="0"/>
        </a:spcAft>
        <a:defRPr sz="4200">
          <a:solidFill>
            <a:schemeClr val="tx2"/>
          </a:solidFill>
          <a:latin typeface="Times New Roman" pitchFamily="18" charset="0"/>
        </a:defRPr>
      </a:lvl7pPr>
      <a:lvl8pPr marL="1371600" algn="l" rtl="0" eaLnBrk="1" fontAlgn="base" hangingPunct="1">
        <a:spcBef>
          <a:spcPct val="0"/>
        </a:spcBef>
        <a:spcAft>
          <a:spcPct val="0"/>
        </a:spcAft>
        <a:defRPr sz="4200">
          <a:solidFill>
            <a:schemeClr val="tx2"/>
          </a:solidFill>
          <a:latin typeface="Times New Roman" pitchFamily="18" charset="0"/>
        </a:defRPr>
      </a:lvl8pPr>
      <a:lvl9pPr marL="1828800" algn="l" rtl="0" eaLnBrk="1" fontAlgn="base" hangingPunct="1">
        <a:spcBef>
          <a:spcPct val="0"/>
        </a:spcBef>
        <a:spcAft>
          <a:spcPct val="0"/>
        </a:spcAft>
        <a:defRPr sz="42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75000"/>
        <a:buFont typeface="Wingdings" pitchFamily="2" charset="2"/>
        <a:buChar char="n"/>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300">
          <a:solidFill>
            <a:schemeClr val="tx1"/>
          </a:solidFill>
          <a:latin typeface="+mn-lt"/>
        </a:defRPr>
      </a:lvl3pPr>
      <a:lvl4pPr marL="16002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csb.uncw.edu/people/cummingsj/classes/MIS492/Articles/CostMeetingWorksheet.xlsx"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www.projectmanagementdocs.com/template/Communications-Management-Plan.pdf"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371600" y="4137025"/>
            <a:ext cx="7086599" cy="1349375"/>
          </a:xfrm>
        </p:spPr>
        <p:txBody>
          <a:bodyPr>
            <a:noAutofit/>
          </a:bodyPr>
          <a:lstStyle/>
          <a:p>
            <a:pPr eaLnBrk="1" fontAlgn="auto" hangingPunct="1">
              <a:spcAft>
                <a:spcPts val="0"/>
              </a:spcAft>
              <a:defRPr/>
            </a:pPr>
            <a:r>
              <a:rPr lang="en-US" sz="3600" dirty="0" smtClean="0">
                <a:effectLst>
                  <a:outerShdw blurRad="38100" dist="38100" dir="2700000" algn="tl">
                    <a:srgbClr val="FFFFFF"/>
                  </a:outerShdw>
                </a:effectLst>
                <a:latin typeface="Arial Rounded MT Bold" pitchFamily="34" charset="0"/>
              </a:rPr>
              <a:t>Communication Management</a:t>
            </a:r>
            <a:endParaRPr sz="3600" dirty="0">
              <a:effectLst>
                <a:outerShdw blurRad="38100" dist="38100" dir="2700000" algn="tl">
                  <a:srgbClr val="FFFFFF"/>
                </a:outerShdw>
              </a:effectLst>
              <a:latin typeface="Arial Rounded MT Bold" pitchFamily="34" charset="0"/>
            </a:endParaRPr>
          </a:p>
        </p:txBody>
      </p:sp>
      <p:sp>
        <p:nvSpPr>
          <p:cNvPr id="9" name="Rectangle 8"/>
          <p:cNvSpPr/>
          <p:nvPr/>
        </p:nvSpPr>
        <p:spPr>
          <a:xfrm>
            <a:off x="3276600" y="1905000"/>
            <a:ext cx="5639937" cy="1323439"/>
          </a:xfrm>
          <a:prstGeom prst="rect">
            <a:avLst/>
          </a:prstGeom>
        </p:spPr>
        <p:txBody>
          <a:bodyPr wrap="square">
            <a:spAutoFit/>
          </a:bodyPr>
          <a:lstStyle/>
          <a:p>
            <a:r>
              <a:rPr lang="en-US" sz="4000" kern="0" dirty="0" smtClean="0">
                <a:solidFill>
                  <a:srgbClr val="676A55"/>
                </a:solidFill>
                <a:effectLst>
                  <a:outerShdw blurRad="38100" dist="38100" dir="2700000" algn="tl">
                    <a:srgbClr val="FFFFFF"/>
                  </a:outerShdw>
                </a:effectLst>
                <a:latin typeface="Arial Rounded MT Bold" pitchFamily="34" charset="0"/>
              </a:rPr>
              <a:t>PMI Knowledge Areas	</a:t>
            </a:r>
            <a:endParaRPr lang="en-US" sz="1600" dirty="0">
              <a:solidFill>
                <a:prstClr val="black"/>
              </a:solidFill>
              <a:latin typeface="Times New Roman" pitchFamily="18" charset="0"/>
            </a:endParaRPr>
          </a:p>
        </p:txBody>
      </p:sp>
    </p:spTree>
    <p:extLst>
      <p:ext uri="{BB962C8B-B14F-4D97-AF65-F5344CB8AC3E}">
        <p14:creationId xmlns:p14="http://schemas.microsoft.com/office/powerpoint/2010/main" val="3063115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62000" y="152400"/>
            <a:ext cx="8229600" cy="1143000"/>
          </a:xfrm>
        </p:spPr>
        <p:txBody>
          <a:bodyPr>
            <a:noAutofit/>
          </a:bodyPr>
          <a:lstStyle/>
          <a:p>
            <a:r>
              <a:rPr lang="en-US" sz="3600" dirty="0" smtClean="0"/>
              <a:t>Communication Technology Determination</a:t>
            </a:r>
          </a:p>
        </p:txBody>
      </p:sp>
      <p:sp>
        <p:nvSpPr>
          <p:cNvPr id="15363" name="Rectangle 3"/>
          <p:cNvSpPr>
            <a:spLocks noGrp="1" noChangeArrowheads="1"/>
          </p:cNvSpPr>
          <p:nvPr>
            <p:ph idx="1"/>
          </p:nvPr>
        </p:nvSpPr>
        <p:spPr>
          <a:xfrm>
            <a:off x="609600" y="1676400"/>
            <a:ext cx="8458200" cy="4419600"/>
          </a:xfrm>
        </p:spPr>
        <p:txBody>
          <a:bodyPr/>
          <a:lstStyle/>
          <a:p>
            <a:pPr marL="566737" indent="-457200"/>
            <a:r>
              <a:rPr lang="en-US" sz="2400" dirty="0" smtClean="0"/>
              <a:t>Factors contributing to determining the communication technology to be used:</a:t>
            </a:r>
          </a:p>
          <a:p>
            <a:pPr marL="966787" lvl="1" indent="-457200"/>
            <a:r>
              <a:rPr lang="en-US" sz="2200" dirty="0" smtClean="0"/>
              <a:t>Availability</a:t>
            </a:r>
          </a:p>
          <a:p>
            <a:pPr marL="966787" lvl="1" indent="-457200"/>
            <a:r>
              <a:rPr lang="en-US" sz="2200" dirty="0" smtClean="0"/>
              <a:t>Project environment</a:t>
            </a:r>
          </a:p>
          <a:p>
            <a:pPr marL="966787" lvl="1" indent="-457200"/>
            <a:r>
              <a:rPr lang="en-US" sz="2200" dirty="0" smtClean="0"/>
              <a:t>Project Length</a:t>
            </a:r>
          </a:p>
          <a:p>
            <a:pPr marL="966787" lvl="1" indent="-457200"/>
            <a:r>
              <a:rPr lang="en-US" sz="2200" dirty="0" smtClean="0"/>
              <a:t>Urgency</a:t>
            </a:r>
          </a:p>
          <a:p>
            <a:pPr marL="966787" lvl="1" indent="-457200"/>
            <a:r>
              <a:rPr lang="en-US" sz="2200" dirty="0" smtClean="0"/>
              <a:t>Preparation Level</a:t>
            </a:r>
          </a:p>
        </p:txBody>
      </p:sp>
      <p:sp>
        <p:nvSpPr>
          <p:cNvPr id="6" name="Slide Number Placeholder 5"/>
          <p:cNvSpPr>
            <a:spLocks noGrp="1"/>
          </p:cNvSpPr>
          <p:nvPr>
            <p:ph type="sldNum" sz="quarter" idx="12"/>
          </p:nvPr>
        </p:nvSpPr>
        <p:spPr/>
        <p:txBody>
          <a:bodyPr/>
          <a:lstStyle/>
          <a:p>
            <a:pPr>
              <a:defRPr/>
            </a:pPr>
            <a:fld id="{61901660-625A-429A-86A8-6CD93411A105}" type="slidenum">
              <a:rPr lang="en-US" smtClean="0"/>
              <a:pPr>
                <a:defRPr/>
              </a:pPr>
              <a:t>10</a:t>
            </a:fld>
            <a:endParaRPr lang="en-US" dirty="0"/>
          </a:p>
        </p:txBody>
      </p:sp>
    </p:spTree>
    <p:extLst>
      <p:ext uri="{BB962C8B-B14F-4D97-AF65-F5344CB8AC3E}">
        <p14:creationId xmlns:p14="http://schemas.microsoft.com/office/powerpoint/2010/main" val="2870440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r>
              <a:rPr lang="en-US" dirty="0" smtClean="0"/>
              <a:t>Importance of Face-to-Face Communication</a:t>
            </a:r>
          </a:p>
        </p:txBody>
      </p:sp>
      <p:sp>
        <p:nvSpPr>
          <p:cNvPr id="21507" name="Rectangle 3"/>
          <p:cNvSpPr>
            <a:spLocks noGrp="1" noChangeArrowheads="1"/>
          </p:cNvSpPr>
          <p:nvPr>
            <p:ph idx="1"/>
          </p:nvPr>
        </p:nvSpPr>
        <p:spPr>
          <a:xfrm>
            <a:off x="609600" y="1676400"/>
            <a:ext cx="8458200" cy="4419600"/>
          </a:xfrm>
        </p:spPr>
        <p:txBody>
          <a:bodyPr/>
          <a:lstStyle/>
          <a:p>
            <a:pPr>
              <a:lnSpc>
                <a:spcPct val="90000"/>
              </a:lnSpc>
              <a:buClr>
                <a:srgbClr val="666699"/>
              </a:buClr>
              <a:buFont typeface="Wingdings" pitchFamily="2" charset="2"/>
              <a:buChar char="§"/>
            </a:pPr>
            <a:r>
              <a:rPr lang="en-US" dirty="0" smtClean="0"/>
              <a:t>Communication needs to be adjusted depending on the channel</a:t>
            </a:r>
          </a:p>
          <a:p>
            <a:pPr>
              <a:lnSpc>
                <a:spcPct val="90000"/>
              </a:lnSpc>
              <a:buClr>
                <a:srgbClr val="666699"/>
              </a:buClr>
              <a:buFont typeface="Wingdings" pitchFamily="2" charset="2"/>
              <a:buChar char="§"/>
            </a:pPr>
            <a:endParaRPr lang="en-US" dirty="0"/>
          </a:p>
          <a:p>
            <a:pPr>
              <a:lnSpc>
                <a:spcPct val="90000"/>
              </a:lnSpc>
              <a:buClr>
                <a:srgbClr val="666699"/>
              </a:buClr>
              <a:buFont typeface="Wingdings" pitchFamily="2" charset="2"/>
              <a:buChar char="§"/>
            </a:pPr>
            <a:r>
              <a:rPr lang="en-US" dirty="0" smtClean="0"/>
              <a:t>How should you approach communication </a:t>
            </a:r>
          </a:p>
          <a:p>
            <a:pPr lvl="1">
              <a:lnSpc>
                <a:spcPct val="90000"/>
              </a:lnSpc>
              <a:buClr>
                <a:srgbClr val="666699"/>
              </a:buClr>
              <a:buFont typeface="Wingdings" pitchFamily="2" charset="2"/>
              <a:buChar char="§"/>
            </a:pPr>
            <a:endParaRPr lang="en-US" dirty="0" smtClean="0"/>
          </a:p>
          <a:p>
            <a:pPr lvl="1">
              <a:lnSpc>
                <a:spcPct val="90000"/>
              </a:lnSpc>
              <a:buClr>
                <a:srgbClr val="666699"/>
              </a:buClr>
              <a:buFont typeface="Wingdings" pitchFamily="2" charset="2"/>
              <a:buChar char="§"/>
            </a:pPr>
            <a:endParaRPr lang="en-US" dirty="0" smtClean="0"/>
          </a:p>
          <a:p>
            <a:pPr>
              <a:spcBef>
                <a:spcPct val="100000"/>
              </a:spcBef>
              <a:buClr>
                <a:srgbClr val="666699"/>
              </a:buClr>
              <a:buFont typeface="Wingdings" pitchFamily="2" charset="2"/>
              <a:buChar char="§"/>
            </a:pPr>
            <a:r>
              <a:rPr lang="en-US" dirty="0" smtClean="0"/>
              <a:t>Short, frequent meetings are often very effective in IT projects</a:t>
            </a:r>
          </a:p>
          <a:p>
            <a:pPr>
              <a:lnSpc>
                <a:spcPct val="90000"/>
              </a:lnSpc>
              <a:buClr>
                <a:srgbClr val="666699"/>
              </a:buClr>
              <a:buFont typeface="Wingdings" pitchFamily="2" charset="2"/>
              <a:buChar char="§"/>
            </a:pPr>
            <a:endParaRPr lang="en-US" dirty="0" smtClean="0"/>
          </a:p>
          <a:p>
            <a:pPr>
              <a:lnSpc>
                <a:spcPct val="90000"/>
              </a:lnSpc>
              <a:buClr>
                <a:srgbClr val="666699"/>
              </a:buClr>
              <a:buFont typeface="Wingdings" pitchFamily="2" charset="2"/>
              <a:buChar char="§"/>
            </a:pPr>
            <a:endParaRPr lang="en-US" dirty="0" smtClean="0"/>
          </a:p>
        </p:txBody>
      </p:sp>
      <p:sp>
        <p:nvSpPr>
          <p:cNvPr id="6" name="Slide Number Placeholder 5"/>
          <p:cNvSpPr>
            <a:spLocks noGrp="1"/>
          </p:cNvSpPr>
          <p:nvPr>
            <p:ph type="sldNum" sz="quarter" idx="12"/>
          </p:nvPr>
        </p:nvSpPr>
        <p:spPr/>
        <p:txBody>
          <a:bodyPr/>
          <a:lstStyle/>
          <a:p>
            <a:pPr>
              <a:defRPr/>
            </a:pPr>
            <a:fld id="{8CC0F8A4-3DA1-437C-B4FE-839391EAD6E6}" type="slidenum">
              <a:rPr lang="en-US" smtClean="0"/>
              <a:pPr>
                <a:defRPr/>
              </a:pPr>
              <a:t>11</a:t>
            </a:fld>
            <a:endParaRPr lang="en-US" dirty="0"/>
          </a:p>
        </p:txBody>
      </p:sp>
    </p:spTree>
    <p:extLst>
      <p:ext uri="{BB962C8B-B14F-4D97-AF65-F5344CB8AC3E}">
        <p14:creationId xmlns:p14="http://schemas.microsoft.com/office/powerpoint/2010/main" val="22321243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62000" y="152400"/>
            <a:ext cx="8229600" cy="1143000"/>
          </a:xfrm>
        </p:spPr>
        <p:txBody>
          <a:bodyPr>
            <a:noAutofit/>
          </a:bodyPr>
          <a:lstStyle/>
          <a:p>
            <a:r>
              <a:rPr lang="en-US" sz="3600" dirty="0" smtClean="0"/>
              <a:t>Communication Model</a:t>
            </a:r>
          </a:p>
        </p:txBody>
      </p:sp>
      <p:sp>
        <p:nvSpPr>
          <p:cNvPr id="6" name="Slide Number Placeholder 5"/>
          <p:cNvSpPr>
            <a:spLocks noGrp="1"/>
          </p:cNvSpPr>
          <p:nvPr>
            <p:ph type="sldNum" sz="quarter" idx="12"/>
          </p:nvPr>
        </p:nvSpPr>
        <p:spPr/>
        <p:txBody>
          <a:bodyPr/>
          <a:lstStyle/>
          <a:p>
            <a:pPr>
              <a:defRPr/>
            </a:pPr>
            <a:fld id="{61901660-625A-429A-86A8-6CD93411A105}" type="slidenum">
              <a:rPr lang="en-US" smtClean="0"/>
              <a:pPr>
                <a:defRPr/>
              </a:pPr>
              <a:t>12</a:t>
            </a:fld>
            <a:endParaRPr lang="en-US" dirty="0"/>
          </a:p>
        </p:txBody>
      </p:sp>
      <p:pic>
        <p:nvPicPr>
          <p:cNvPr id="2050" name="Picture 2" descr="http://resources.intenseschool.com/wp-content/uploads/071913_1645_PMPSeriesPr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057400"/>
            <a:ext cx="6675904" cy="3733800"/>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4343400" y="3886200"/>
            <a:ext cx="914400" cy="4572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362200" y="3695700"/>
            <a:ext cx="914400" cy="4572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248400" y="3712029"/>
            <a:ext cx="914400" cy="4572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754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62000" y="152400"/>
            <a:ext cx="8229600" cy="1143000"/>
          </a:xfrm>
        </p:spPr>
        <p:txBody>
          <a:bodyPr>
            <a:noAutofit/>
          </a:bodyPr>
          <a:lstStyle/>
          <a:p>
            <a:r>
              <a:rPr lang="en-US" sz="3600" dirty="0" smtClean="0"/>
              <a:t>Communication Model</a:t>
            </a:r>
          </a:p>
        </p:txBody>
      </p:sp>
      <p:sp>
        <p:nvSpPr>
          <p:cNvPr id="6" name="Slide Number Placeholder 5"/>
          <p:cNvSpPr>
            <a:spLocks noGrp="1"/>
          </p:cNvSpPr>
          <p:nvPr>
            <p:ph type="sldNum" sz="quarter" idx="12"/>
          </p:nvPr>
        </p:nvSpPr>
        <p:spPr/>
        <p:txBody>
          <a:bodyPr/>
          <a:lstStyle/>
          <a:p>
            <a:pPr>
              <a:defRPr/>
            </a:pPr>
            <a:fld id="{61901660-625A-429A-86A8-6CD93411A105}" type="slidenum">
              <a:rPr lang="en-US" smtClean="0"/>
              <a:pPr>
                <a:defRPr/>
              </a:pPr>
              <a:t>13</a:t>
            </a:fld>
            <a:endParaRPr lang="en-US" dirty="0"/>
          </a:p>
        </p:txBody>
      </p:sp>
      <p:pic>
        <p:nvPicPr>
          <p:cNvPr id="2050" name="Picture 2" descr="http://resources.intenseschool.com/wp-content/uploads/071913_1645_PMPSeriesPr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057400"/>
            <a:ext cx="6675904" cy="3733800"/>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9"/>
          <p:cNvSpPr/>
          <p:nvPr/>
        </p:nvSpPr>
        <p:spPr>
          <a:xfrm>
            <a:off x="2362200" y="3048000"/>
            <a:ext cx="914400" cy="381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248400" y="3064329"/>
            <a:ext cx="914400" cy="381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328552" y="4572000"/>
            <a:ext cx="914400" cy="381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3886200" y="4400550"/>
            <a:ext cx="341419" cy="47625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3886200" y="3257550"/>
            <a:ext cx="341419" cy="47625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5297381" y="2826204"/>
            <a:ext cx="341419" cy="47625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689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5" grpId="0" animBg="1"/>
      <p:bldP spid="16"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62000" y="152400"/>
            <a:ext cx="8229600" cy="1143000"/>
          </a:xfrm>
        </p:spPr>
        <p:txBody>
          <a:bodyPr>
            <a:noAutofit/>
          </a:bodyPr>
          <a:lstStyle/>
          <a:p>
            <a:r>
              <a:rPr lang="en-US" sz="3600" dirty="0" smtClean="0"/>
              <a:t>Exercise: Communication Model</a:t>
            </a:r>
          </a:p>
        </p:txBody>
      </p:sp>
      <p:sp>
        <p:nvSpPr>
          <p:cNvPr id="6" name="Slide Number Placeholder 5"/>
          <p:cNvSpPr>
            <a:spLocks noGrp="1"/>
          </p:cNvSpPr>
          <p:nvPr>
            <p:ph type="sldNum" sz="quarter" idx="12"/>
          </p:nvPr>
        </p:nvSpPr>
        <p:spPr/>
        <p:txBody>
          <a:bodyPr/>
          <a:lstStyle/>
          <a:p>
            <a:pPr>
              <a:defRPr/>
            </a:pPr>
            <a:fld id="{61901660-625A-429A-86A8-6CD93411A105}" type="slidenum">
              <a:rPr lang="en-US" smtClean="0"/>
              <a:pPr>
                <a:defRPr/>
              </a:pPr>
              <a:t>14</a:t>
            </a:fld>
            <a:endParaRPr lang="en-US" dirty="0"/>
          </a:p>
        </p:txBody>
      </p:sp>
      <p:sp>
        <p:nvSpPr>
          <p:cNvPr id="13" name="Rectangle 3"/>
          <p:cNvSpPr>
            <a:spLocks noGrp="1" noChangeArrowheads="1"/>
          </p:cNvSpPr>
          <p:nvPr>
            <p:ph idx="1"/>
          </p:nvPr>
        </p:nvSpPr>
        <p:spPr>
          <a:xfrm>
            <a:off x="609600" y="1524000"/>
            <a:ext cx="8458200" cy="4419600"/>
          </a:xfrm>
        </p:spPr>
        <p:txBody>
          <a:bodyPr/>
          <a:lstStyle/>
          <a:p>
            <a:pPr marL="109537" indent="0">
              <a:buNone/>
            </a:pPr>
            <a:r>
              <a:rPr lang="en-US" sz="2200" b="1" dirty="0" smtClean="0"/>
              <a:t>You are the project manager for a large SAP implementation.  Match the parts of the communication model to the different actions below </a:t>
            </a:r>
            <a:r>
              <a:rPr lang="en-US" sz="1800" b="1" dirty="0" smtClean="0"/>
              <a:t>(Message, Medium, Encode, Noise, Receiver, Feedback)</a:t>
            </a:r>
            <a:r>
              <a:rPr lang="en-US" sz="2200" b="1" dirty="0" smtClean="0"/>
              <a:t>:</a:t>
            </a:r>
          </a:p>
          <a:p>
            <a:pPr marL="109537" indent="0">
              <a:buNone/>
            </a:pPr>
            <a:endParaRPr lang="en-US" sz="1100" dirty="0" smtClean="0"/>
          </a:p>
          <a:p>
            <a:pPr marL="566737" indent="-457200">
              <a:buFont typeface="+mj-lt"/>
              <a:buAutoNum type="arabicPeriod"/>
            </a:pPr>
            <a:r>
              <a:rPr lang="en-US" sz="2200" dirty="0" smtClean="0"/>
              <a:t>While developing the schedule, you realize that there was a risk involved in the project.  So, you put your thoughts in a note to be sent out shortly.</a:t>
            </a:r>
          </a:p>
          <a:p>
            <a:pPr marL="566737" indent="-457200">
              <a:buFont typeface="+mj-lt"/>
              <a:buAutoNum type="arabicPeriod"/>
            </a:pPr>
            <a:r>
              <a:rPr lang="en-US" sz="2200" dirty="0" smtClean="0"/>
              <a:t>You send that note to your project sponsor</a:t>
            </a:r>
          </a:p>
          <a:p>
            <a:pPr marL="566737" indent="-457200">
              <a:buFont typeface="+mj-lt"/>
              <a:buAutoNum type="arabicPeriod"/>
            </a:pPr>
            <a:r>
              <a:rPr lang="en-US" sz="2200" dirty="0" smtClean="0"/>
              <a:t>You used email to send the message</a:t>
            </a:r>
          </a:p>
          <a:p>
            <a:pPr marL="566737" indent="-457200">
              <a:buFont typeface="+mj-lt"/>
              <a:buAutoNum type="arabicPeriod"/>
            </a:pPr>
            <a:r>
              <a:rPr lang="en-US" sz="2200" dirty="0" smtClean="0"/>
              <a:t>The sponsor received the message</a:t>
            </a:r>
          </a:p>
          <a:p>
            <a:pPr marL="566737" indent="-457200">
              <a:buFont typeface="+mj-lt"/>
              <a:buAutoNum type="arabicPeriod"/>
            </a:pPr>
            <a:r>
              <a:rPr lang="en-US" sz="2200" dirty="0" smtClean="0"/>
              <a:t>The sponsor could not understand some of the acronyms and terms in the email message</a:t>
            </a:r>
          </a:p>
          <a:p>
            <a:pPr marL="566737" indent="-457200">
              <a:buFont typeface="+mj-lt"/>
              <a:buAutoNum type="arabicPeriod"/>
            </a:pPr>
            <a:r>
              <a:rPr lang="en-US" sz="2200" dirty="0" smtClean="0"/>
              <a:t>The sponsor responded to you, expressing his concern that he could not exactly understand your concerns</a:t>
            </a:r>
          </a:p>
        </p:txBody>
      </p:sp>
    </p:spTree>
    <p:extLst>
      <p:ext uri="{BB962C8B-B14F-4D97-AF65-F5344CB8AC3E}">
        <p14:creationId xmlns:p14="http://schemas.microsoft.com/office/powerpoint/2010/main" val="17692281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smtClean="0"/>
              <a:t>Executing Process Group</a:t>
            </a:r>
            <a:r>
              <a:rPr lang="en-US" dirty="0" smtClean="0"/>
              <a:t>:</a:t>
            </a:r>
            <a:br>
              <a:rPr lang="en-US" dirty="0" smtClean="0"/>
            </a:br>
            <a:r>
              <a:rPr lang="en-US" dirty="0" smtClean="0"/>
              <a:t>Managing Communications</a:t>
            </a:r>
            <a:endParaRPr lang="en-US" dirty="0"/>
          </a:p>
        </p:txBody>
      </p:sp>
      <p:sp>
        <p:nvSpPr>
          <p:cNvPr id="2" name="Content Placeholder 1"/>
          <p:cNvSpPr>
            <a:spLocks noGrp="1"/>
          </p:cNvSpPr>
          <p:nvPr>
            <p:ph idx="1"/>
          </p:nvPr>
        </p:nvSpPr>
        <p:spPr>
          <a:xfrm>
            <a:off x="685800" y="1587637"/>
            <a:ext cx="7772400" cy="4530725"/>
          </a:xfrm>
        </p:spPr>
        <p:txBody>
          <a:bodyPr/>
          <a:lstStyle/>
          <a:p>
            <a:r>
              <a:rPr lang="en-US" dirty="0"/>
              <a:t>Managing communications is a large part of a project manager’s </a:t>
            </a:r>
            <a:r>
              <a:rPr lang="en-US" dirty="0" smtClean="0"/>
              <a:t>job</a:t>
            </a:r>
          </a:p>
          <a:p>
            <a:pPr lvl="1"/>
            <a:endParaRPr lang="en-US" dirty="0" smtClean="0"/>
          </a:p>
          <a:p>
            <a:r>
              <a:rPr lang="en-US" dirty="0" smtClean="0"/>
              <a:t>Important </a:t>
            </a:r>
            <a:r>
              <a:rPr lang="en-US" dirty="0"/>
              <a:t>considerations </a:t>
            </a:r>
            <a:r>
              <a:rPr lang="en-US" dirty="0" smtClean="0"/>
              <a:t>include:</a:t>
            </a:r>
          </a:p>
          <a:p>
            <a:pPr lvl="1"/>
            <a:r>
              <a:rPr lang="en-US" dirty="0" smtClean="0"/>
              <a:t>Technology</a:t>
            </a:r>
          </a:p>
          <a:p>
            <a:pPr lvl="1"/>
            <a:r>
              <a:rPr lang="en-US" dirty="0"/>
              <a:t>A</a:t>
            </a:r>
            <a:r>
              <a:rPr lang="en-US" dirty="0" smtClean="0"/>
              <a:t>ppropriate </a:t>
            </a:r>
            <a:r>
              <a:rPr lang="en-US" dirty="0"/>
              <a:t>methods </a:t>
            </a:r>
            <a:r>
              <a:rPr lang="en-US" dirty="0" smtClean="0"/>
              <a:t>and media </a:t>
            </a:r>
            <a:r>
              <a:rPr lang="en-US" dirty="0"/>
              <a:t>to </a:t>
            </a:r>
            <a:r>
              <a:rPr lang="en-US" dirty="0" smtClean="0"/>
              <a:t>use</a:t>
            </a:r>
          </a:p>
          <a:p>
            <a:pPr lvl="1"/>
            <a:r>
              <a:rPr lang="en-US" dirty="0"/>
              <a:t>P</a:t>
            </a:r>
            <a:r>
              <a:rPr lang="en-US" dirty="0" smtClean="0"/>
              <a:t>erformance reporting</a:t>
            </a:r>
            <a:endParaRPr lang="en-US" dirty="0"/>
          </a:p>
        </p:txBody>
      </p:sp>
      <p:sp>
        <p:nvSpPr>
          <p:cNvPr id="5" name="Slide Number Placeholder 4"/>
          <p:cNvSpPr>
            <a:spLocks noGrp="1"/>
          </p:cNvSpPr>
          <p:nvPr>
            <p:ph type="sldNum" sz="quarter" idx="12"/>
          </p:nvPr>
        </p:nvSpPr>
        <p:spPr/>
        <p:txBody>
          <a:bodyPr/>
          <a:lstStyle/>
          <a:p>
            <a:pPr>
              <a:defRPr/>
            </a:pPr>
            <a:fld id="{E7041028-70A1-4883-98CC-1414125760B5}" type="slidenum">
              <a:rPr lang="en-US" smtClean="0"/>
              <a:pPr>
                <a:defRPr/>
              </a:pPr>
              <a:t>15</a:t>
            </a:fld>
            <a:endParaRPr lang="en-US" dirty="0"/>
          </a:p>
        </p:txBody>
      </p:sp>
    </p:spTree>
    <p:extLst>
      <p:ext uri="{BB962C8B-B14F-4D97-AF65-F5344CB8AC3E}">
        <p14:creationId xmlns:p14="http://schemas.microsoft.com/office/powerpoint/2010/main" val="42886514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r>
              <a:rPr lang="en-US" dirty="0" smtClean="0"/>
              <a:t>Distributing Information</a:t>
            </a:r>
          </a:p>
        </p:txBody>
      </p:sp>
      <p:sp>
        <p:nvSpPr>
          <p:cNvPr id="6" name="Slide Number Placeholder 5"/>
          <p:cNvSpPr>
            <a:spLocks noGrp="1"/>
          </p:cNvSpPr>
          <p:nvPr>
            <p:ph type="sldNum" sz="quarter" idx="12"/>
          </p:nvPr>
        </p:nvSpPr>
        <p:spPr/>
        <p:txBody>
          <a:bodyPr/>
          <a:lstStyle/>
          <a:p>
            <a:pPr>
              <a:defRPr/>
            </a:pPr>
            <a:fld id="{CA2B9A5C-0C64-41FA-8381-4F909A8E042F}" type="slidenum">
              <a:rPr lang="en-US" smtClean="0"/>
              <a:pPr>
                <a:defRPr/>
              </a:pPr>
              <a:t>16</a:t>
            </a:fld>
            <a:endParaRPr lang="en-US" dirty="0"/>
          </a:p>
        </p:txBody>
      </p:sp>
      <p:sp>
        <p:nvSpPr>
          <p:cNvPr id="2" name="Content Placeholder 1"/>
          <p:cNvSpPr>
            <a:spLocks noGrp="1"/>
          </p:cNvSpPr>
          <p:nvPr>
            <p:ph idx="1"/>
          </p:nvPr>
        </p:nvSpPr>
        <p:spPr/>
        <p:txBody>
          <a:bodyPr/>
          <a:lstStyle/>
          <a:p>
            <a:r>
              <a:rPr lang="en-US" dirty="0" smtClean="0"/>
              <a:t>Distribution Methods</a:t>
            </a:r>
          </a:p>
          <a:p>
            <a:endParaRPr lang="en-US" sz="1800" dirty="0" smtClean="0"/>
          </a:p>
          <a:p>
            <a:endParaRPr lang="en-US" sz="1800" dirty="0"/>
          </a:p>
          <a:p>
            <a:r>
              <a:rPr lang="en-US" dirty="0" smtClean="0"/>
              <a:t>Distribution Tools</a:t>
            </a:r>
          </a:p>
          <a:p>
            <a:pPr lvl="1"/>
            <a:endParaRPr lang="en-US" sz="1800" dirty="0" smtClean="0"/>
          </a:p>
          <a:p>
            <a:pPr lvl="1"/>
            <a:endParaRPr lang="en-US" sz="1800" dirty="0"/>
          </a:p>
          <a:p>
            <a:pPr lvl="1"/>
            <a:endParaRPr lang="en-US" sz="1800" dirty="0" smtClean="0"/>
          </a:p>
          <a:p>
            <a:pPr lvl="1"/>
            <a:endParaRPr lang="en-US" sz="1800" dirty="0"/>
          </a:p>
          <a:p>
            <a:r>
              <a:rPr lang="en-US" dirty="0" smtClean="0"/>
              <a:t>Distribution of Information</a:t>
            </a:r>
          </a:p>
          <a:p>
            <a:pPr lvl="1"/>
            <a:endParaRPr lang="en-US" dirty="0"/>
          </a:p>
        </p:txBody>
      </p:sp>
    </p:spTree>
    <p:extLst>
      <p:ext uri="{BB962C8B-B14F-4D97-AF65-F5344CB8AC3E}">
        <p14:creationId xmlns:p14="http://schemas.microsoft.com/office/powerpoint/2010/main" val="2004509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Classifications for Communication Methods</a:t>
            </a:r>
            <a:endParaRPr lang="en-US" dirty="0"/>
          </a:p>
        </p:txBody>
      </p:sp>
      <p:sp>
        <p:nvSpPr>
          <p:cNvPr id="2" name="Content Placeholder 1"/>
          <p:cNvSpPr>
            <a:spLocks noGrp="1"/>
          </p:cNvSpPr>
          <p:nvPr>
            <p:ph idx="1"/>
          </p:nvPr>
        </p:nvSpPr>
        <p:spPr>
          <a:xfrm>
            <a:off x="762000" y="1613612"/>
            <a:ext cx="7772400" cy="4530725"/>
          </a:xfrm>
        </p:spPr>
        <p:txBody>
          <a:bodyPr/>
          <a:lstStyle/>
          <a:p>
            <a:r>
              <a:rPr lang="en-US" sz="2400" i="1" dirty="0" smtClean="0"/>
              <a:t>Interactive</a:t>
            </a:r>
            <a:endParaRPr lang="en-US" sz="2400" dirty="0"/>
          </a:p>
          <a:p>
            <a:r>
              <a:rPr lang="en-US" sz="2400" i="1" dirty="0" smtClean="0"/>
              <a:t>Push </a:t>
            </a:r>
            <a:endParaRPr lang="en-US" sz="2400" dirty="0"/>
          </a:p>
          <a:p>
            <a:r>
              <a:rPr lang="en-US" sz="2400" i="1" dirty="0" smtClean="0"/>
              <a:t>Pull </a:t>
            </a:r>
            <a:endParaRPr lang="en-US" sz="2400" dirty="0"/>
          </a:p>
        </p:txBody>
      </p:sp>
      <p:sp>
        <p:nvSpPr>
          <p:cNvPr id="5" name="Slide Number Placeholder 4"/>
          <p:cNvSpPr>
            <a:spLocks noGrp="1"/>
          </p:cNvSpPr>
          <p:nvPr>
            <p:ph type="sldNum" sz="quarter" idx="12"/>
          </p:nvPr>
        </p:nvSpPr>
        <p:spPr/>
        <p:txBody>
          <a:bodyPr/>
          <a:lstStyle/>
          <a:p>
            <a:pPr>
              <a:defRPr/>
            </a:pPr>
            <a:fld id="{E7041028-70A1-4883-98CC-1414125760B5}" type="slidenum">
              <a:rPr lang="en-US" smtClean="0"/>
              <a:pPr>
                <a:defRPr/>
              </a:pPr>
              <a:t>17</a:t>
            </a:fld>
            <a:endParaRPr lang="en-US" dirty="0"/>
          </a:p>
        </p:txBody>
      </p:sp>
      <p:pic>
        <p:nvPicPr>
          <p:cNvPr id="6" name="Picture 3"/>
          <p:cNvPicPr>
            <a:picLocks noChangeAspect="1" noChangeArrowheads="1"/>
          </p:cNvPicPr>
          <p:nvPr/>
        </p:nvPicPr>
        <p:blipFill>
          <a:blip r:embed="rId3"/>
          <a:srcRect/>
          <a:stretch>
            <a:fillRect/>
          </a:stretch>
        </p:blipFill>
        <p:spPr bwMode="auto">
          <a:xfrm>
            <a:off x="3505200" y="1600200"/>
            <a:ext cx="5435614" cy="5219699"/>
          </a:xfrm>
          <a:prstGeom prst="rect">
            <a:avLst/>
          </a:prstGeom>
          <a:noFill/>
          <a:ln w="9525">
            <a:noFill/>
            <a:miter lim="800000"/>
            <a:headEnd/>
            <a:tailEnd/>
          </a:ln>
        </p:spPr>
      </p:pic>
    </p:spTree>
    <p:extLst>
      <p:ext uri="{BB962C8B-B14F-4D97-AF65-F5344CB8AC3E}">
        <p14:creationId xmlns:p14="http://schemas.microsoft.com/office/powerpoint/2010/main" val="23038479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r>
              <a:rPr lang="en-US" dirty="0" smtClean="0"/>
              <a:t>Distributing Information in an Effective and Timely Manner</a:t>
            </a:r>
          </a:p>
        </p:txBody>
      </p:sp>
      <p:sp>
        <p:nvSpPr>
          <p:cNvPr id="20483" name="Rectangle 3"/>
          <p:cNvSpPr>
            <a:spLocks noGrp="1" noChangeArrowheads="1"/>
          </p:cNvSpPr>
          <p:nvPr>
            <p:ph idx="1"/>
          </p:nvPr>
        </p:nvSpPr>
        <p:spPr>
          <a:xfrm>
            <a:off x="685800" y="1752600"/>
            <a:ext cx="8458200" cy="4343400"/>
          </a:xfrm>
        </p:spPr>
        <p:txBody>
          <a:bodyPr/>
          <a:lstStyle/>
          <a:p>
            <a:pPr>
              <a:spcBef>
                <a:spcPct val="100000"/>
              </a:spcBef>
              <a:buClr>
                <a:srgbClr val="666699"/>
              </a:buClr>
              <a:buFont typeface="Wingdings" pitchFamily="2" charset="2"/>
              <a:buChar char="§"/>
            </a:pPr>
            <a:r>
              <a:rPr lang="en-US" dirty="0" smtClean="0"/>
              <a:t>Don’t bury crucial information</a:t>
            </a:r>
          </a:p>
          <a:p>
            <a:pPr>
              <a:spcBef>
                <a:spcPct val="100000"/>
              </a:spcBef>
              <a:buClr>
                <a:srgbClr val="666699"/>
              </a:buClr>
              <a:buFont typeface="Wingdings" pitchFamily="2" charset="2"/>
              <a:buChar char="§"/>
            </a:pPr>
            <a:r>
              <a:rPr lang="en-US" dirty="0" smtClean="0"/>
              <a:t>Don’t be afraid to report bad information</a:t>
            </a:r>
          </a:p>
          <a:p>
            <a:pPr>
              <a:spcBef>
                <a:spcPct val="100000"/>
              </a:spcBef>
              <a:buClr>
                <a:srgbClr val="666699"/>
              </a:buClr>
              <a:buFont typeface="Wingdings" pitchFamily="2" charset="2"/>
              <a:buChar char="§"/>
            </a:pPr>
            <a:r>
              <a:rPr lang="en-US" dirty="0" smtClean="0"/>
              <a:t>Oral communication via meetings and informal talks helps bring important information</a:t>
            </a:r>
            <a:r>
              <a:rPr lang="en-US" dirty="0" smtClean="0">
                <a:cs typeface="Times New Roman" pitchFamily="18" charset="0"/>
              </a:rPr>
              <a:t>—</a:t>
            </a:r>
            <a:r>
              <a:rPr lang="en-US" dirty="0" smtClean="0"/>
              <a:t>good and bad</a:t>
            </a:r>
            <a:r>
              <a:rPr lang="en-US" dirty="0" smtClean="0">
                <a:cs typeface="Times New Roman" pitchFamily="18" charset="0"/>
              </a:rPr>
              <a:t>—</a:t>
            </a:r>
            <a:r>
              <a:rPr lang="en-US" dirty="0" smtClean="0"/>
              <a:t>out into the open</a:t>
            </a:r>
          </a:p>
        </p:txBody>
      </p:sp>
      <p:sp>
        <p:nvSpPr>
          <p:cNvPr id="6" name="Slide Number Placeholder 5"/>
          <p:cNvSpPr>
            <a:spLocks noGrp="1"/>
          </p:cNvSpPr>
          <p:nvPr>
            <p:ph type="sldNum" sz="quarter" idx="12"/>
          </p:nvPr>
        </p:nvSpPr>
        <p:spPr/>
        <p:txBody>
          <a:bodyPr/>
          <a:lstStyle/>
          <a:p>
            <a:pPr>
              <a:defRPr/>
            </a:pPr>
            <a:fld id="{D18C68D1-3354-47B1-B13F-4C776BE79FAF}" type="slidenum">
              <a:rPr lang="en-US" smtClean="0"/>
              <a:pPr>
                <a:defRPr/>
              </a:pPr>
              <a:t>18</a:t>
            </a:fld>
            <a:endParaRPr lang="en-US" dirty="0"/>
          </a:p>
        </p:txBody>
      </p:sp>
    </p:spTree>
    <p:extLst>
      <p:ext uri="{BB962C8B-B14F-4D97-AF65-F5344CB8AC3E}">
        <p14:creationId xmlns:p14="http://schemas.microsoft.com/office/powerpoint/2010/main" val="3484646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91056" y="173419"/>
            <a:ext cx="8686800" cy="1219200"/>
          </a:xfrm>
        </p:spPr>
        <p:txBody>
          <a:bodyPr/>
          <a:lstStyle/>
          <a:p>
            <a:r>
              <a:rPr lang="en-US" sz="3600" dirty="0" smtClean="0"/>
              <a:t>Setting the Stage for Communicating </a:t>
            </a:r>
            <a:br>
              <a:rPr lang="en-US" sz="3600" dirty="0" smtClean="0"/>
            </a:br>
            <a:r>
              <a:rPr lang="en-US" sz="3600" dirty="0" smtClean="0"/>
              <a:t>Bad News</a:t>
            </a:r>
          </a:p>
        </p:txBody>
      </p:sp>
      <p:sp>
        <p:nvSpPr>
          <p:cNvPr id="6" name="Slide Number Placeholder 5"/>
          <p:cNvSpPr>
            <a:spLocks noGrp="1"/>
          </p:cNvSpPr>
          <p:nvPr>
            <p:ph type="sldNum" sz="quarter" idx="12"/>
          </p:nvPr>
        </p:nvSpPr>
        <p:spPr/>
        <p:txBody>
          <a:bodyPr/>
          <a:lstStyle/>
          <a:p>
            <a:pPr>
              <a:defRPr/>
            </a:pPr>
            <a:fld id="{503C7239-B876-469E-B0EE-032EF7C21342}" type="slidenum">
              <a:rPr lang="en-US" smtClean="0"/>
              <a:pPr>
                <a:defRPr/>
              </a:pPr>
              <a:t>19</a:t>
            </a:fld>
            <a:endParaRPr lang="en-US" dirty="0"/>
          </a:p>
        </p:txBody>
      </p:sp>
      <p:sp>
        <p:nvSpPr>
          <p:cNvPr id="28675" name="Rectangle 5"/>
          <p:cNvSpPr>
            <a:spLocks noChangeArrowheads="1"/>
          </p:cNvSpPr>
          <p:nvPr/>
        </p:nvSpPr>
        <p:spPr bwMode="auto">
          <a:xfrm>
            <a:off x="675290" y="1619907"/>
            <a:ext cx="8534400" cy="4401205"/>
          </a:xfrm>
          <a:prstGeom prst="rect">
            <a:avLst/>
          </a:prstGeom>
          <a:noFill/>
          <a:ln w="9525">
            <a:noFill/>
            <a:miter lim="800000"/>
            <a:headEnd/>
            <a:tailEnd/>
          </a:ln>
        </p:spPr>
        <p:txBody>
          <a:bodyPr anchor="ctr">
            <a:spAutoFit/>
          </a:bodyPr>
          <a:lstStyle/>
          <a:p>
            <a:r>
              <a:rPr lang="en-US" sz="2000" i="1" dirty="0">
                <a:latin typeface="Bodoni MT" pitchFamily="18" charset="0"/>
              </a:rPr>
              <a:t>Dear Mom and Dad, or should I say Grandma &amp; Grandpa,</a:t>
            </a:r>
          </a:p>
          <a:p>
            <a:endParaRPr lang="en-US" sz="1000" i="1" dirty="0">
              <a:latin typeface="Bodoni MT" pitchFamily="18" charset="0"/>
            </a:endParaRPr>
          </a:p>
          <a:p>
            <a:r>
              <a:rPr lang="en-US" sz="2000" i="1" dirty="0">
                <a:latin typeface="Bodoni MT" pitchFamily="18" charset="0"/>
              </a:rPr>
              <a:t>Yes, I am pregnant. No, I’m not married yet since Larry, my boyfriend, is out of a job. Larry’s employers just don’t seem to appreciate the skills he has learned since he quit high school. Larry looks much younger than you, Dad, even though he is three years older. I’m quitting college and getting a job so we can get an apartment before the baby is born. I found a beautiful apartment above a 24-hour auto repair garage with good insulation so the exhaust fumes and noise won’t bother us.</a:t>
            </a:r>
          </a:p>
          <a:p>
            <a:endParaRPr lang="en-US" sz="1000" i="1" dirty="0">
              <a:latin typeface="Bodoni MT" pitchFamily="18" charset="0"/>
            </a:endParaRPr>
          </a:p>
          <a:p>
            <a:r>
              <a:rPr lang="en-US" sz="2000" i="1" dirty="0">
                <a:latin typeface="Bodoni MT" pitchFamily="18" charset="0"/>
              </a:rPr>
              <a:t>I’m very happy. I thought you would be too.</a:t>
            </a:r>
          </a:p>
          <a:p>
            <a:endParaRPr lang="en-US" sz="1000" i="1" dirty="0">
              <a:latin typeface="Bodoni MT" pitchFamily="18" charset="0"/>
            </a:endParaRPr>
          </a:p>
          <a:p>
            <a:r>
              <a:rPr lang="en-US" sz="2000" i="1" dirty="0">
                <a:latin typeface="Bodoni MT" pitchFamily="18" charset="0"/>
              </a:rPr>
              <a:t>Love, Ashley</a:t>
            </a:r>
          </a:p>
          <a:p>
            <a:endParaRPr lang="en-US" sz="1000" i="1" dirty="0">
              <a:latin typeface="Bodoni MT" pitchFamily="18" charset="0"/>
            </a:endParaRPr>
          </a:p>
          <a:p>
            <a:r>
              <a:rPr lang="en-US" sz="2000" i="1" dirty="0">
                <a:latin typeface="Bodoni MT" pitchFamily="18" charset="0"/>
              </a:rPr>
              <a:t>P.S. There is no Larry. I’m not pregnant. I’m not getting married. I’m not quitting school, but I am getting a “D” in Chemistry. I just wanted you to have some perspective.</a:t>
            </a:r>
          </a:p>
        </p:txBody>
      </p:sp>
    </p:spTree>
    <p:extLst>
      <p:ext uri="{BB962C8B-B14F-4D97-AF65-F5344CB8AC3E}">
        <p14:creationId xmlns:p14="http://schemas.microsoft.com/office/powerpoint/2010/main" val="3927076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a:xfrm>
            <a:off x="685800" y="457200"/>
            <a:ext cx="7620000" cy="639762"/>
          </a:xfrm>
        </p:spPr>
        <p:txBody>
          <a:bodyPr>
            <a:normAutofit fontScale="90000"/>
          </a:bodyPr>
          <a:lstStyle/>
          <a:p>
            <a:r>
              <a:rPr lang="en-US" dirty="0" smtClean="0"/>
              <a:t>Importance of Good Communications</a:t>
            </a:r>
          </a:p>
        </p:txBody>
      </p:sp>
      <p:sp>
        <p:nvSpPr>
          <p:cNvPr id="11267" name="Rectangle 1027"/>
          <p:cNvSpPr>
            <a:spLocks noGrp="1" noChangeArrowheads="1"/>
          </p:cNvSpPr>
          <p:nvPr>
            <p:ph idx="1"/>
          </p:nvPr>
        </p:nvSpPr>
        <p:spPr>
          <a:xfrm>
            <a:off x="685800" y="1681162"/>
            <a:ext cx="8305800" cy="4572000"/>
          </a:xfrm>
        </p:spPr>
        <p:txBody>
          <a:bodyPr/>
          <a:lstStyle/>
          <a:p>
            <a:pPr>
              <a:spcBef>
                <a:spcPct val="60000"/>
              </a:spcBef>
              <a:buClr>
                <a:srgbClr val="666699"/>
              </a:buClr>
              <a:buFont typeface="Wingdings" pitchFamily="2" charset="2"/>
              <a:buChar char="§"/>
            </a:pPr>
            <a:r>
              <a:rPr lang="en-US" dirty="0" smtClean="0"/>
              <a:t>A threat to many projects is a failure to communicate</a:t>
            </a:r>
          </a:p>
          <a:p>
            <a:pPr>
              <a:spcBef>
                <a:spcPct val="60000"/>
              </a:spcBef>
              <a:buClr>
                <a:srgbClr val="666699"/>
              </a:buClr>
              <a:buFont typeface="Wingdings" pitchFamily="2" charset="2"/>
              <a:buChar char="§"/>
            </a:pPr>
            <a:r>
              <a:rPr lang="en-US" dirty="0" smtClean="0"/>
              <a:t>Strong verbal and non-technical skills are a key factor in career advancement for IT professionals</a:t>
            </a:r>
          </a:p>
        </p:txBody>
      </p:sp>
      <p:sp>
        <p:nvSpPr>
          <p:cNvPr id="6" name="Slide Number Placeholder 5"/>
          <p:cNvSpPr>
            <a:spLocks noGrp="1"/>
          </p:cNvSpPr>
          <p:nvPr>
            <p:ph type="sldNum" sz="quarter" idx="12"/>
          </p:nvPr>
        </p:nvSpPr>
        <p:spPr/>
        <p:txBody>
          <a:bodyPr/>
          <a:lstStyle/>
          <a:p>
            <a:pPr>
              <a:defRPr/>
            </a:pPr>
            <a:fld id="{7F552E40-316F-4674-A043-23A6DEDF19B8}" type="slidenum">
              <a:rPr lang="en-US" smtClean="0"/>
              <a:pPr>
                <a:defRPr/>
              </a:pPr>
              <a:t>2</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267200"/>
            <a:ext cx="5639526" cy="198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r>
              <a:rPr lang="en-US" dirty="0" smtClean="0"/>
              <a:t>Reporting Performance</a:t>
            </a:r>
          </a:p>
        </p:txBody>
      </p:sp>
      <p:sp>
        <p:nvSpPr>
          <p:cNvPr id="31747" name="Rectangle 3"/>
          <p:cNvSpPr>
            <a:spLocks noGrp="1" noChangeArrowheads="1"/>
          </p:cNvSpPr>
          <p:nvPr>
            <p:ph idx="1"/>
          </p:nvPr>
        </p:nvSpPr>
        <p:spPr>
          <a:xfrm>
            <a:off x="457200" y="1600200"/>
            <a:ext cx="8534400" cy="5029200"/>
          </a:xfrm>
        </p:spPr>
        <p:txBody>
          <a:bodyPr/>
          <a:lstStyle/>
          <a:p>
            <a:pPr>
              <a:spcBef>
                <a:spcPct val="80000"/>
              </a:spcBef>
              <a:buClr>
                <a:srgbClr val="666699"/>
              </a:buClr>
              <a:buNone/>
            </a:pPr>
            <a:r>
              <a:rPr lang="en-US" dirty="0" smtClean="0"/>
              <a:t>   Performance reporting keeps stakeholders informed about how resources are being used to achieve project objectives</a:t>
            </a:r>
          </a:p>
          <a:p>
            <a:pPr lvl="1">
              <a:spcBef>
                <a:spcPct val="80000"/>
              </a:spcBef>
              <a:buClr>
                <a:srgbClr val="666699"/>
              </a:buClr>
            </a:pPr>
            <a:r>
              <a:rPr lang="en-US" b="1" dirty="0" smtClean="0"/>
              <a:t>Status reports</a:t>
            </a:r>
            <a:endParaRPr lang="en-US" dirty="0" smtClean="0"/>
          </a:p>
          <a:p>
            <a:pPr lvl="1">
              <a:spcBef>
                <a:spcPts val="1200"/>
              </a:spcBef>
              <a:buClr>
                <a:srgbClr val="666699"/>
              </a:buClr>
            </a:pPr>
            <a:r>
              <a:rPr lang="en-US" b="1" dirty="0" smtClean="0"/>
              <a:t>Progress reports</a:t>
            </a:r>
          </a:p>
          <a:p>
            <a:pPr lvl="1">
              <a:spcBef>
                <a:spcPts val="1200"/>
              </a:spcBef>
              <a:buClr>
                <a:srgbClr val="666699"/>
              </a:buClr>
            </a:pPr>
            <a:r>
              <a:rPr lang="en-US" b="1" dirty="0" smtClean="0"/>
              <a:t>Forecasts</a:t>
            </a:r>
            <a:endParaRPr lang="en-US" dirty="0" smtClean="0"/>
          </a:p>
        </p:txBody>
      </p:sp>
      <p:sp>
        <p:nvSpPr>
          <p:cNvPr id="6" name="Slide Number Placeholder 5"/>
          <p:cNvSpPr>
            <a:spLocks noGrp="1"/>
          </p:cNvSpPr>
          <p:nvPr>
            <p:ph type="sldNum" sz="quarter" idx="12"/>
          </p:nvPr>
        </p:nvSpPr>
        <p:spPr/>
        <p:txBody>
          <a:bodyPr/>
          <a:lstStyle/>
          <a:p>
            <a:pPr>
              <a:defRPr/>
            </a:pPr>
            <a:fld id="{CA2B9A5C-0C64-41FA-8381-4F909A8E042F}" type="slidenum">
              <a:rPr lang="en-US" smtClean="0"/>
              <a:pPr>
                <a:defRPr/>
              </a:pPr>
              <a:t>20</a:t>
            </a:fld>
            <a:endParaRPr lang="en-US" dirty="0"/>
          </a:p>
        </p:txBody>
      </p:sp>
    </p:spTree>
    <p:extLst>
      <p:ext uri="{BB962C8B-B14F-4D97-AF65-F5344CB8AC3E}">
        <p14:creationId xmlns:p14="http://schemas.microsoft.com/office/powerpoint/2010/main" val="33295948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smtClean="0"/>
              <a:t>Monitor/Control Process Group:</a:t>
            </a:r>
            <a:r>
              <a:rPr lang="en-US" dirty="0" smtClean="0"/>
              <a:t/>
            </a:r>
            <a:br>
              <a:rPr lang="en-US" dirty="0" smtClean="0"/>
            </a:br>
            <a:r>
              <a:rPr lang="en-US" dirty="0" smtClean="0"/>
              <a:t>Controlling Communications</a:t>
            </a:r>
            <a:endParaRPr lang="en-US" dirty="0"/>
          </a:p>
        </p:txBody>
      </p:sp>
      <p:sp>
        <p:nvSpPr>
          <p:cNvPr id="2" name="Content Placeholder 1"/>
          <p:cNvSpPr>
            <a:spLocks noGrp="1"/>
          </p:cNvSpPr>
          <p:nvPr>
            <p:ph idx="1"/>
          </p:nvPr>
        </p:nvSpPr>
        <p:spPr>
          <a:xfrm>
            <a:off x="609600" y="1646238"/>
            <a:ext cx="8534400" cy="4525962"/>
          </a:xfrm>
        </p:spPr>
        <p:txBody>
          <a:bodyPr/>
          <a:lstStyle/>
          <a:p>
            <a:r>
              <a:rPr lang="en-US" sz="2400" dirty="0"/>
              <a:t>The main goal of controlling communications is to ensure the optimal flow of </a:t>
            </a:r>
            <a:r>
              <a:rPr lang="en-US" sz="2400" dirty="0" smtClean="0"/>
              <a:t>information throughout </a:t>
            </a:r>
            <a:r>
              <a:rPr lang="en-US" sz="2400" dirty="0"/>
              <a:t>the entire project life </a:t>
            </a:r>
            <a:r>
              <a:rPr lang="en-US" sz="2400" dirty="0" smtClean="0"/>
              <a:t>cycle</a:t>
            </a:r>
          </a:p>
          <a:p>
            <a:endParaRPr lang="en-US" sz="2400" dirty="0" smtClean="0"/>
          </a:p>
          <a:p>
            <a:r>
              <a:rPr lang="en-US" sz="2400" dirty="0"/>
              <a:t>The project manager and project team should use their various reporting systems, </a:t>
            </a:r>
            <a:r>
              <a:rPr lang="en-US" sz="2400" dirty="0" smtClean="0"/>
              <a:t>expert judgment</a:t>
            </a:r>
            <a:r>
              <a:rPr lang="en-US" sz="2400" dirty="0"/>
              <a:t>, and meetings to assess how well communications are working. </a:t>
            </a:r>
            <a:endParaRPr lang="en-US" sz="2400" dirty="0" smtClean="0"/>
          </a:p>
          <a:p>
            <a:pPr lvl="1"/>
            <a:r>
              <a:rPr lang="en-US" sz="2200" dirty="0" smtClean="0"/>
              <a:t>If problems exist</a:t>
            </a:r>
            <a:r>
              <a:rPr lang="en-US" sz="2200" dirty="0"/>
              <a:t>, the project manager and team need to take action, which often requires changes </a:t>
            </a:r>
            <a:r>
              <a:rPr lang="en-US" sz="2200" dirty="0" smtClean="0"/>
              <a:t>to the </a:t>
            </a:r>
            <a:r>
              <a:rPr lang="en-US" sz="2200" dirty="0"/>
              <a:t>earlier processes of planning and managing project </a:t>
            </a:r>
            <a:r>
              <a:rPr lang="en-US" sz="2200" dirty="0" smtClean="0"/>
              <a:t>communications</a:t>
            </a:r>
          </a:p>
        </p:txBody>
      </p:sp>
      <p:sp>
        <p:nvSpPr>
          <p:cNvPr id="5" name="Slide Number Placeholder 4"/>
          <p:cNvSpPr>
            <a:spLocks noGrp="1"/>
          </p:cNvSpPr>
          <p:nvPr>
            <p:ph type="sldNum" sz="quarter" idx="12"/>
          </p:nvPr>
        </p:nvSpPr>
        <p:spPr/>
        <p:txBody>
          <a:bodyPr/>
          <a:lstStyle/>
          <a:p>
            <a:pPr>
              <a:defRPr/>
            </a:pPr>
            <a:fld id="{E7041028-70A1-4883-98CC-1414125760B5}" type="slidenum">
              <a:rPr lang="en-US" smtClean="0"/>
              <a:pPr>
                <a:defRPr/>
              </a:pPr>
              <a:t>21</a:t>
            </a:fld>
            <a:endParaRPr lang="en-US" dirty="0"/>
          </a:p>
        </p:txBody>
      </p:sp>
    </p:spTree>
    <p:extLst>
      <p:ext uri="{BB962C8B-B14F-4D97-AF65-F5344CB8AC3E}">
        <p14:creationId xmlns:p14="http://schemas.microsoft.com/office/powerpoint/2010/main" val="12982077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r>
              <a:rPr lang="en-US" dirty="0" smtClean="0"/>
              <a:t>Suggestions for Improving Project Communications</a:t>
            </a:r>
          </a:p>
        </p:txBody>
      </p:sp>
      <p:sp>
        <p:nvSpPr>
          <p:cNvPr id="35843" name="Rectangle 3"/>
          <p:cNvSpPr>
            <a:spLocks noGrp="1" noChangeArrowheads="1"/>
          </p:cNvSpPr>
          <p:nvPr>
            <p:ph idx="1"/>
          </p:nvPr>
        </p:nvSpPr>
        <p:spPr>
          <a:xfrm>
            <a:off x="908649" y="1670095"/>
            <a:ext cx="8458200" cy="4343400"/>
          </a:xfrm>
        </p:spPr>
        <p:txBody>
          <a:bodyPr/>
          <a:lstStyle/>
          <a:p>
            <a:pPr>
              <a:spcBef>
                <a:spcPct val="100000"/>
              </a:spcBef>
              <a:buClr>
                <a:srgbClr val="666699"/>
              </a:buClr>
            </a:pPr>
            <a:r>
              <a:rPr lang="en-US" dirty="0" smtClean="0"/>
              <a:t>Develop better communication skills</a:t>
            </a:r>
          </a:p>
          <a:p>
            <a:pPr>
              <a:spcBef>
                <a:spcPct val="100000"/>
              </a:spcBef>
              <a:buClr>
                <a:srgbClr val="666699"/>
              </a:buClr>
            </a:pPr>
            <a:r>
              <a:rPr lang="en-US" dirty="0" smtClean="0"/>
              <a:t>Run effective meetings</a:t>
            </a:r>
          </a:p>
          <a:p>
            <a:pPr>
              <a:spcBef>
                <a:spcPct val="100000"/>
              </a:spcBef>
              <a:buClr>
                <a:srgbClr val="666699"/>
              </a:buClr>
            </a:pPr>
            <a:r>
              <a:rPr lang="en-US" dirty="0" smtClean="0"/>
              <a:t>Use e-mail and other technologies effectively</a:t>
            </a:r>
          </a:p>
          <a:p>
            <a:pPr>
              <a:spcBef>
                <a:spcPct val="100000"/>
              </a:spcBef>
              <a:buClr>
                <a:srgbClr val="666699"/>
              </a:buClr>
            </a:pPr>
            <a:r>
              <a:rPr lang="en-US" dirty="0" smtClean="0"/>
              <a:t>Use templates for project communications</a:t>
            </a:r>
          </a:p>
          <a:p>
            <a:endParaRPr lang="en-US" dirty="0" smtClean="0"/>
          </a:p>
          <a:p>
            <a:endParaRPr lang="en-US" dirty="0" smtClean="0"/>
          </a:p>
        </p:txBody>
      </p:sp>
      <p:sp>
        <p:nvSpPr>
          <p:cNvPr id="6" name="Slide Number Placeholder 5"/>
          <p:cNvSpPr>
            <a:spLocks noGrp="1"/>
          </p:cNvSpPr>
          <p:nvPr>
            <p:ph type="sldNum" sz="quarter" idx="12"/>
          </p:nvPr>
        </p:nvSpPr>
        <p:spPr/>
        <p:txBody>
          <a:bodyPr/>
          <a:lstStyle/>
          <a:p>
            <a:pPr>
              <a:defRPr/>
            </a:pPr>
            <a:fld id="{25BA7D44-575A-473D-AB4F-693D9AC55880}" type="slidenum">
              <a:rPr lang="en-US" smtClean="0"/>
              <a:pPr>
                <a:defRPr/>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09600" y="152400"/>
            <a:ext cx="8686800" cy="1219200"/>
          </a:xfrm>
        </p:spPr>
        <p:txBody>
          <a:bodyPr>
            <a:normAutofit fontScale="90000"/>
          </a:bodyPr>
          <a:lstStyle/>
          <a:p>
            <a:r>
              <a:rPr lang="en-US" sz="4200" dirty="0" smtClean="0"/>
              <a:t>Developing Better Communication Skills</a:t>
            </a:r>
          </a:p>
        </p:txBody>
      </p:sp>
      <p:sp>
        <p:nvSpPr>
          <p:cNvPr id="38915" name="Rectangle 3"/>
          <p:cNvSpPr>
            <a:spLocks noGrp="1" noChangeArrowheads="1"/>
          </p:cNvSpPr>
          <p:nvPr>
            <p:ph idx="1"/>
          </p:nvPr>
        </p:nvSpPr>
        <p:spPr>
          <a:xfrm>
            <a:off x="664029" y="1600200"/>
            <a:ext cx="8458200" cy="4572000"/>
          </a:xfrm>
        </p:spPr>
        <p:txBody>
          <a:bodyPr/>
          <a:lstStyle/>
          <a:p>
            <a:r>
              <a:rPr lang="en-US" dirty="0"/>
              <a:t>Most companies spend a lot of money on technical training for their employees, </a:t>
            </a:r>
            <a:r>
              <a:rPr lang="en-US" dirty="0" smtClean="0"/>
              <a:t>even when </a:t>
            </a:r>
            <a:r>
              <a:rPr lang="en-US" dirty="0"/>
              <a:t>employees might benefit more from communications </a:t>
            </a:r>
            <a:r>
              <a:rPr lang="en-US" dirty="0" smtClean="0"/>
              <a:t>training</a:t>
            </a:r>
          </a:p>
          <a:p>
            <a:endParaRPr lang="en-US" dirty="0" smtClean="0"/>
          </a:p>
          <a:p>
            <a:pPr marL="0" indent="0">
              <a:buNone/>
            </a:pPr>
            <a:endParaRPr lang="en-US" dirty="0" smtClean="0"/>
          </a:p>
          <a:p>
            <a:r>
              <a:rPr lang="en-US" dirty="0" smtClean="0"/>
              <a:t>It takes leadership to improve communication</a:t>
            </a:r>
          </a:p>
        </p:txBody>
      </p:sp>
      <p:sp>
        <p:nvSpPr>
          <p:cNvPr id="6" name="Slide Number Placeholder 5"/>
          <p:cNvSpPr>
            <a:spLocks noGrp="1"/>
          </p:cNvSpPr>
          <p:nvPr>
            <p:ph type="sldNum" sz="quarter" idx="12"/>
          </p:nvPr>
        </p:nvSpPr>
        <p:spPr/>
        <p:txBody>
          <a:bodyPr/>
          <a:lstStyle/>
          <a:p>
            <a:pPr>
              <a:defRPr/>
            </a:pPr>
            <a:fld id="{03421E75-015D-49C3-B778-9A793BB407F7}" type="slidenum">
              <a:rPr lang="en-US" smtClean="0"/>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Running Effective Meetings</a:t>
            </a:r>
          </a:p>
        </p:txBody>
      </p:sp>
      <p:sp>
        <p:nvSpPr>
          <p:cNvPr id="40963" name="Rectangle 3"/>
          <p:cNvSpPr>
            <a:spLocks noGrp="1" noChangeArrowheads="1"/>
          </p:cNvSpPr>
          <p:nvPr>
            <p:ph idx="1"/>
          </p:nvPr>
        </p:nvSpPr>
        <p:spPr>
          <a:xfrm>
            <a:off x="685800" y="1676400"/>
            <a:ext cx="8229600" cy="3916362"/>
          </a:xfrm>
        </p:spPr>
        <p:txBody>
          <a:bodyPr/>
          <a:lstStyle/>
          <a:p>
            <a:pPr>
              <a:buClr>
                <a:srgbClr val="666699"/>
              </a:buClr>
            </a:pPr>
            <a:r>
              <a:rPr lang="en-US" b="1" dirty="0" smtClean="0"/>
              <a:t>Determine if a meeting can be avoided</a:t>
            </a:r>
          </a:p>
          <a:p>
            <a:pPr>
              <a:buClr>
                <a:srgbClr val="666699"/>
              </a:buClr>
            </a:pPr>
            <a:r>
              <a:rPr lang="en-US" dirty="0" smtClean="0"/>
              <a:t>Define the purpose and intended outcome of the meeting</a:t>
            </a:r>
          </a:p>
          <a:p>
            <a:pPr>
              <a:buClr>
                <a:srgbClr val="666699"/>
              </a:buClr>
            </a:pPr>
            <a:r>
              <a:rPr lang="en-US" b="1" dirty="0" smtClean="0"/>
              <a:t>Determine who should attend</a:t>
            </a:r>
          </a:p>
          <a:p>
            <a:pPr>
              <a:buClr>
                <a:srgbClr val="666699"/>
              </a:buClr>
            </a:pPr>
            <a:r>
              <a:rPr lang="en-US" b="1" dirty="0" smtClean="0"/>
              <a:t>Provide an agenda before meeting</a:t>
            </a:r>
          </a:p>
          <a:p>
            <a:pPr>
              <a:buClr>
                <a:srgbClr val="666699"/>
              </a:buClr>
            </a:pPr>
            <a:r>
              <a:rPr lang="en-US" dirty="0" smtClean="0"/>
              <a:t>Set the ground rules for the meeting</a:t>
            </a:r>
          </a:p>
        </p:txBody>
      </p:sp>
      <p:sp>
        <p:nvSpPr>
          <p:cNvPr id="6" name="Slide Number Placeholder 5"/>
          <p:cNvSpPr>
            <a:spLocks noGrp="1"/>
          </p:cNvSpPr>
          <p:nvPr>
            <p:ph type="sldNum" sz="quarter" idx="12"/>
          </p:nvPr>
        </p:nvSpPr>
        <p:spPr/>
        <p:txBody>
          <a:bodyPr/>
          <a:lstStyle/>
          <a:p>
            <a:pPr>
              <a:defRPr/>
            </a:pPr>
            <a:fld id="{CE8DA428-FE21-4B1B-B832-4011C6449F06}" type="slidenum">
              <a:rPr lang="en-US" smtClean="0"/>
              <a:pPr>
                <a:defRPr/>
              </a:pPr>
              <a:t>24</a:t>
            </a:fld>
            <a:endParaRPr lang="en-US" dirty="0"/>
          </a:p>
        </p:txBody>
      </p:sp>
      <p:sp>
        <p:nvSpPr>
          <p:cNvPr id="2" name="TextBox 1"/>
          <p:cNvSpPr txBox="1"/>
          <p:nvPr/>
        </p:nvSpPr>
        <p:spPr>
          <a:xfrm>
            <a:off x="3733800" y="5638799"/>
            <a:ext cx="2362200" cy="430887"/>
          </a:xfrm>
          <a:prstGeom prst="rect">
            <a:avLst/>
          </a:prstGeom>
          <a:noFill/>
        </p:spPr>
        <p:txBody>
          <a:bodyPr wrap="square" rtlCol="0">
            <a:spAutoFit/>
          </a:bodyPr>
          <a:lstStyle/>
          <a:p>
            <a:r>
              <a:rPr lang="en-US" dirty="0" smtClean="0">
                <a:hlinkClick r:id="rId3"/>
              </a:rPr>
              <a:t>Cost of Meetings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09600" y="304800"/>
            <a:ext cx="8305800" cy="944562"/>
          </a:xfrm>
        </p:spPr>
        <p:txBody>
          <a:bodyPr>
            <a:normAutofit fontScale="90000"/>
          </a:bodyPr>
          <a:lstStyle/>
          <a:p>
            <a:r>
              <a:rPr lang="en-US" sz="3600" dirty="0" smtClean="0"/>
              <a:t>Using E-Mail, Instant Messaging, Texting, and Collaborative Tools Effectively</a:t>
            </a:r>
          </a:p>
        </p:txBody>
      </p:sp>
      <p:sp>
        <p:nvSpPr>
          <p:cNvPr id="41987" name="Rectangle 3"/>
          <p:cNvSpPr>
            <a:spLocks noGrp="1" noChangeArrowheads="1"/>
          </p:cNvSpPr>
          <p:nvPr>
            <p:ph idx="1"/>
          </p:nvPr>
        </p:nvSpPr>
        <p:spPr>
          <a:xfrm>
            <a:off x="533400" y="1524000"/>
            <a:ext cx="8153400" cy="4572000"/>
          </a:xfrm>
        </p:spPr>
        <p:txBody>
          <a:bodyPr/>
          <a:lstStyle/>
          <a:p>
            <a:pPr>
              <a:buClr>
                <a:srgbClr val="666699"/>
              </a:buClr>
            </a:pPr>
            <a:r>
              <a:rPr lang="en-US" dirty="0"/>
              <a:t>Make sure that e-mail, instant messaging, texting, or collaborative tools are an appropriate medium for what you want to communicate </a:t>
            </a:r>
          </a:p>
          <a:p>
            <a:pPr>
              <a:buClr>
                <a:srgbClr val="666699"/>
              </a:buClr>
            </a:pPr>
            <a:endParaRPr lang="en-US" dirty="0"/>
          </a:p>
          <a:p>
            <a:pPr>
              <a:buClr>
                <a:srgbClr val="666699"/>
              </a:buClr>
            </a:pPr>
            <a:endParaRPr lang="en-US" dirty="0" smtClean="0"/>
          </a:p>
          <a:p>
            <a:pPr>
              <a:buClr>
                <a:srgbClr val="666699"/>
              </a:buClr>
            </a:pPr>
            <a:endParaRPr lang="en-US" dirty="0" smtClean="0"/>
          </a:p>
          <a:p>
            <a:pPr>
              <a:buClr>
                <a:srgbClr val="666699"/>
              </a:buClr>
            </a:pPr>
            <a:r>
              <a:rPr lang="en-US" dirty="0" smtClean="0"/>
              <a:t>Be </a:t>
            </a:r>
            <a:r>
              <a:rPr lang="en-US" dirty="0"/>
              <a:t>sure to authorize the right people to share and edit your collaborative documents</a:t>
            </a:r>
          </a:p>
          <a:p>
            <a:pPr>
              <a:spcBef>
                <a:spcPct val="100000"/>
              </a:spcBef>
              <a:buClr>
                <a:srgbClr val="666699"/>
              </a:buClr>
              <a:buFont typeface="Wingdings" pitchFamily="2" charset="2"/>
              <a:buChar char="§"/>
            </a:pPr>
            <a:endParaRPr lang="en-US" dirty="0" smtClean="0"/>
          </a:p>
          <a:p>
            <a:pPr lvl="1">
              <a:lnSpc>
                <a:spcPct val="90000"/>
              </a:lnSpc>
            </a:pPr>
            <a:endParaRPr lang="en-US" dirty="0" smtClean="0"/>
          </a:p>
        </p:txBody>
      </p:sp>
      <p:sp>
        <p:nvSpPr>
          <p:cNvPr id="6" name="Slide Number Placeholder 5"/>
          <p:cNvSpPr>
            <a:spLocks noGrp="1"/>
          </p:cNvSpPr>
          <p:nvPr>
            <p:ph type="sldNum" sz="quarter" idx="12"/>
          </p:nvPr>
        </p:nvSpPr>
        <p:spPr/>
        <p:txBody>
          <a:bodyPr/>
          <a:lstStyle/>
          <a:p>
            <a:pPr>
              <a:defRPr/>
            </a:pPr>
            <a:fld id="{A78C4353-7F2B-49DB-B587-1D6E1530DCAD}" type="slidenum">
              <a:rPr lang="en-US" smtClean="0"/>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en-US" dirty="0" smtClean="0"/>
              <a:t>Other Communication Considerations</a:t>
            </a:r>
          </a:p>
        </p:txBody>
      </p:sp>
      <p:sp>
        <p:nvSpPr>
          <p:cNvPr id="27651" name="Rectangle 3"/>
          <p:cNvSpPr>
            <a:spLocks noGrp="1" noChangeArrowheads="1"/>
          </p:cNvSpPr>
          <p:nvPr>
            <p:ph idx="1"/>
          </p:nvPr>
        </p:nvSpPr>
        <p:spPr>
          <a:xfrm>
            <a:off x="571500" y="1700048"/>
            <a:ext cx="8458200" cy="4572000"/>
          </a:xfrm>
        </p:spPr>
        <p:txBody>
          <a:bodyPr/>
          <a:lstStyle/>
          <a:p>
            <a:pPr>
              <a:spcBef>
                <a:spcPct val="80000"/>
              </a:spcBef>
              <a:buClr>
                <a:srgbClr val="666699"/>
              </a:buClr>
            </a:pPr>
            <a:r>
              <a:rPr lang="en-US" dirty="0" smtClean="0"/>
              <a:t>Rarely does the receiver interpret a message exactly as the sender intended</a:t>
            </a:r>
          </a:p>
          <a:p>
            <a:pPr>
              <a:spcBef>
                <a:spcPct val="80000"/>
              </a:spcBef>
              <a:buClr>
                <a:srgbClr val="666699"/>
              </a:buClr>
            </a:pPr>
            <a:r>
              <a:rPr lang="en-US" dirty="0" smtClean="0"/>
              <a:t>Geographic location and cultural background affect the complexity of project communications</a:t>
            </a:r>
          </a:p>
          <a:p>
            <a:pPr lvl="1">
              <a:spcBef>
                <a:spcPct val="80000"/>
              </a:spcBef>
              <a:buClr>
                <a:srgbClr val="666699"/>
              </a:buClr>
            </a:pPr>
            <a:r>
              <a:rPr lang="en-US" dirty="0" smtClean="0"/>
              <a:t>Different working hours</a:t>
            </a:r>
          </a:p>
          <a:p>
            <a:pPr lvl="1">
              <a:spcBef>
                <a:spcPts val="600"/>
              </a:spcBef>
              <a:buClr>
                <a:srgbClr val="666699"/>
              </a:buClr>
            </a:pPr>
            <a:r>
              <a:rPr lang="en-US" dirty="0" smtClean="0"/>
              <a:t>Language barriers</a:t>
            </a:r>
          </a:p>
          <a:p>
            <a:pPr lvl="1">
              <a:spcBef>
                <a:spcPts val="600"/>
              </a:spcBef>
              <a:buClr>
                <a:srgbClr val="666699"/>
              </a:buClr>
            </a:pPr>
            <a:r>
              <a:rPr lang="en-US" dirty="0" smtClean="0"/>
              <a:t>Different cultural norms</a:t>
            </a:r>
          </a:p>
          <a:p>
            <a:endParaRPr lang="en-US" dirty="0" smtClean="0"/>
          </a:p>
        </p:txBody>
      </p:sp>
      <p:sp>
        <p:nvSpPr>
          <p:cNvPr id="6" name="Slide Number Placeholder 5"/>
          <p:cNvSpPr>
            <a:spLocks noGrp="1"/>
          </p:cNvSpPr>
          <p:nvPr>
            <p:ph type="sldNum" sz="quarter" idx="12"/>
          </p:nvPr>
        </p:nvSpPr>
        <p:spPr/>
        <p:txBody>
          <a:bodyPr/>
          <a:lstStyle/>
          <a:p>
            <a:pPr>
              <a:defRPr/>
            </a:pPr>
            <a:fld id="{73ED1362-77DC-4486-BA61-3B6FCC150406}" type="slidenum">
              <a:rPr lang="en-US" smtClean="0"/>
              <a:pPr>
                <a:defRPr/>
              </a:pPr>
              <a:t>26</a:t>
            </a:fld>
            <a:endParaRPr lang="en-US" dirty="0"/>
          </a:p>
        </p:txBody>
      </p:sp>
    </p:spTree>
    <p:extLst>
      <p:ext uri="{BB962C8B-B14F-4D97-AF65-F5344CB8AC3E}">
        <p14:creationId xmlns:p14="http://schemas.microsoft.com/office/powerpoint/2010/main" val="989120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09600" y="152400"/>
            <a:ext cx="8229600" cy="1143000"/>
          </a:xfrm>
        </p:spPr>
        <p:txBody>
          <a:bodyPr>
            <a:normAutofit fontScale="90000"/>
          </a:bodyPr>
          <a:lstStyle/>
          <a:p>
            <a:r>
              <a:rPr lang="en-US" dirty="0" smtClean="0"/>
              <a:t>Using Templates for Project Communications</a:t>
            </a:r>
          </a:p>
        </p:txBody>
      </p:sp>
      <p:sp>
        <p:nvSpPr>
          <p:cNvPr id="44035" name="Rectangle 3"/>
          <p:cNvSpPr>
            <a:spLocks noGrp="1" noChangeArrowheads="1"/>
          </p:cNvSpPr>
          <p:nvPr>
            <p:ph idx="1"/>
          </p:nvPr>
        </p:nvSpPr>
        <p:spPr>
          <a:xfrm>
            <a:off x="685800" y="1676400"/>
            <a:ext cx="8153400" cy="4191000"/>
          </a:xfrm>
        </p:spPr>
        <p:txBody>
          <a:bodyPr/>
          <a:lstStyle/>
          <a:p>
            <a:pPr>
              <a:spcBef>
                <a:spcPct val="70000"/>
              </a:spcBef>
              <a:buClr>
                <a:srgbClr val="666699"/>
              </a:buClr>
            </a:pPr>
            <a:r>
              <a:rPr lang="en-US" dirty="0" smtClean="0"/>
              <a:t>Many technical people are afraid to ask for help</a:t>
            </a:r>
          </a:p>
          <a:p>
            <a:pPr>
              <a:spcBef>
                <a:spcPct val="70000"/>
              </a:spcBef>
              <a:buClr>
                <a:srgbClr val="666699"/>
              </a:buClr>
            </a:pPr>
            <a:r>
              <a:rPr lang="en-US" dirty="0" smtClean="0"/>
              <a:t>Providing examples and templates for project communications saves time and money</a:t>
            </a:r>
          </a:p>
          <a:p>
            <a:pPr>
              <a:spcBef>
                <a:spcPct val="70000"/>
              </a:spcBef>
              <a:buClr>
                <a:srgbClr val="666699"/>
              </a:buClr>
            </a:pPr>
            <a:r>
              <a:rPr lang="en-US" dirty="0" smtClean="0"/>
              <a:t>Organizations can develop their own templates, use some provided by outside organizations, or use samples from textbooks</a:t>
            </a:r>
          </a:p>
          <a:p>
            <a:pPr>
              <a:spcBef>
                <a:spcPct val="70000"/>
              </a:spcBef>
              <a:buClr>
                <a:srgbClr val="666699"/>
              </a:buClr>
            </a:pPr>
            <a:r>
              <a:rPr lang="en-US" dirty="0" smtClean="0"/>
              <a:t>Recall that research shows that companies that excel in project management make effective use of templates</a:t>
            </a:r>
          </a:p>
        </p:txBody>
      </p:sp>
      <p:sp>
        <p:nvSpPr>
          <p:cNvPr id="6" name="Slide Number Placeholder 5"/>
          <p:cNvSpPr>
            <a:spLocks noGrp="1"/>
          </p:cNvSpPr>
          <p:nvPr>
            <p:ph type="sldNum" sz="quarter" idx="12"/>
          </p:nvPr>
        </p:nvSpPr>
        <p:spPr/>
        <p:txBody>
          <a:bodyPr/>
          <a:lstStyle/>
          <a:p>
            <a:pPr>
              <a:defRPr/>
            </a:pPr>
            <a:fld id="{FEF57902-66F0-4ADD-B262-093048E70547}" type="slidenum">
              <a:rPr lang="en-US" smtClean="0"/>
              <a:pPr>
                <a:defRPr/>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762000" y="0"/>
            <a:ext cx="7924800" cy="1143000"/>
          </a:xfrm>
        </p:spPr>
        <p:txBody>
          <a:bodyPr>
            <a:normAutofit fontScale="90000"/>
          </a:bodyPr>
          <a:lstStyle/>
          <a:p>
            <a:r>
              <a:rPr lang="en-US" sz="3600" dirty="0" smtClean="0"/>
              <a:t>Sample Template for a Project Description</a:t>
            </a:r>
          </a:p>
        </p:txBody>
      </p:sp>
      <p:sp>
        <p:nvSpPr>
          <p:cNvPr id="45061" name="Footer Placeholder 6"/>
          <p:cNvSpPr>
            <a:spLocks noGrp="1"/>
          </p:cNvSpPr>
          <p:nvPr>
            <p:ph type="ftr" sz="quarter" idx="11"/>
          </p:nvPr>
        </p:nvSpPr>
        <p:spPr bwMode="auto">
          <a:noFill/>
          <a:ln>
            <a:miter lim="800000"/>
            <a:headEnd/>
            <a:tailEnd/>
          </a:ln>
        </p:spPr>
        <p:txBody>
          <a:bodyPr/>
          <a:lstStyle/>
          <a:p>
            <a:pPr>
              <a:buFontTx/>
              <a:buNone/>
            </a:pPr>
            <a:r>
              <a:rPr lang="en-US" dirty="0" smtClean="0"/>
              <a:t>Information Technology Project Management, Seventh Edition</a:t>
            </a:r>
          </a:p>
        </p:txBody>
      </p:sp>
      <p:sp>
        <p:nvSpPr>
          <p:cNvPr id="6" name="Slide Number Placeholder 5"/>
          <p:cNvSpPr>
            <a:spLocks noGrp="1"/>
          </p:cNvSpPr>
          <p:nvPr>
            <p:ph type="sldNum" sz="quarter" idx="12"/>
          </p:nvPr>
        </p:nvSpPr>
        <p:spPr/>
        <p:txBody>
          <a:bodyPr/>
          <a:lstStyle/>
          <a:p>
            <a:pPr>
              <a:buFontTx/>
              <a:buNone/>
              <a:defRPr/>
            </a:pPr>
            <a:fld id="{BEB61753-3085-4DFB-A2B2-F492B6419F58}" type="slidenum">
              <a:rPr lang="en-US" smtClean="0"/>
              <a:pPr>
                <a:buFontTx/>
                <a:buNone/>
                <a:defRPr/>
              </a:pPr>
              <a:t>28</a:t>
            </a:fld>
            <a:endParaRPr lang="en-US" dirty="0"/>
          </a:p>
        </p:txBody>
      </p:sp>
      <p:pic>
        <p:nvPicPr>
          <p:cNvPr id="7" name="Picture 6" descr="86921_10_F03.jpg"/>
          <p:cNvPicPr>
            <a:picLocks noChangeAspect="1"/>
          </p:cNvPicPr>
          <p:nvPr/>
        </p:nvPicPr>
        <p:blipFill>
          <a:blip r:embed="rId2"/>
          <a:stretch>
            <a:fillRect/>
          </a:stretch>
        </p:blipFill>
        <p:spPr>
          <a:xfrm>
            <a:off x="2057400" y="1752600"/>
            <a:ext cx="5516880" cy="4797287"/>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fontScale="90000"/>
          </a:bodyPr>
          <a:lstStyle/>
          <a:p>
            <a:r>
              <a:rPr lang="en-US" dirty="0" smtClean="0"/>
              <a:t>Sample Template for a Monthly Progress Report</a:t>
            </a:r>
          </a:p>
        </p:txBody>
      </p:sp>
      <p:sp>
        <p:nvSpPr>
          <p:cNvPr id="6" name="Slide Number Placeholder 5"/>
          <p:cNvSpPr>
            <a:spLocks noGrp="1"/>
          </p:cNvSpPr>
          <p:nvPr>
            <p:ph type="sldNum" sz="quarter" idx="12"/>
          </p:nvPr>
        </p:nvSpPr>
        <p:spPr/>
        <p:txBody>
          <a:bodyPr/>
          <a:lstStyle/>
          <a:p>
            <a:pPr>
              <a:buFontTx/>
              <a:buNone/>
              <a:defRPr/>
            </a:pPr>
            <a:fld id="{3F96509D-2F51-4E30-B355-2A9B8CF30081}" type="slidenum">
              <a:rPr lang="en-US" smtClean="0"/>
              <a:pPr>
                <a:buFontTx/>
                <a:buNone/>
                <a:defRPr/>
              </a:pPr>
              <a:t>29</a:t>
            </a:fld>
            <a:endParaRPr lang="en-US" dirty="0"/>
          </a:p>
        </p:txBody>
      </p:sp>
      <p:pic>
        <p:nvPicPr>
          <p:cNvPr id="46083" name="Picture 3"/>
          <p:cNvPicPr>
            <a:picLocks noChangeAspect="1" noChangeArrowheads="1"/>
          </p:cNvPicPr>
          <p:nvPr/>
        </p:nvPicPr>
        <p:blipFill>
          <a:blip r:embed="rId2"/>
          <a:srcRect/>
          <a:stretch>
            <a:fillRect/>
          </a:stretch>
        </p:blipFill>
        <p:spPr bwMode="auto">
          <a:xfrm>
            <a:off x="645324" y="1905000"/>
            <a:ext cx="8193875" cy="3667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a:xfrm>
            <a:off x="685800" y="457200"/>
            <a:ext cx="7620000" cy="639762"/>
          </a:xfrm>
        </p:spPr>
        <p:txBody>
          <a:bodyPr>
            <a:normAutofit fontScale="90000"/>
          </a:bodyPr>
          <a:lstStyle/>
          <a:p>
            <a:r>
              <a:rPr lang="en-US" dirty="0" smtClean="0"/>
              <a:t>Importance of Good Communications</a:t>
            </a:r>
          </a:p>
        </p:txBody>
      </p:sp>
      <p:sp>
        <p:nvSpPr>
          <p:cNvPr id="6" name="Slide Number Placeholder 5"/>
          <p:cNvSpPr>
            <a:spLocks noGrp="1"/>
          </p:cNvSpPr>
          <p:nvPr>
            <p:ph type="sldNum" sz="quarter" idx="12"/>
          </p:nvPr>
        </p:nvSpPr>
        <p:spPr/>
        <p:txBody>
          <a:bodyPr/>
          <a:lstStyle/>
          <a:p>
            <a:pPr>
              <a:defRPr/>
            </a:pPr>
            <a:fld id="{7F552E40-316F-4674-A043-23A6DEDF19B8}" type="slidenum">
              <a:rPr lang="en-US" smtClean="0"/>
              <a:pPr>
                <a:defRPr/>
              </a:pPr>
              <a:t>3</a:t>
            </a:fld>
            <a:endParaRPr lang="en-US" dirty="0"/>
          </a:p>
        </p:txBody>
      </p:sp>
      <p:sp>
        <p:nvSpPr>
          <p:cNvPr id="8" name="Rectangle 3"/>
          <p:cNvSpPr txBox="1">
            <a:spLocks noChangeArrowheads="1"/>
          </p:cNvSpPr>
          <p:nvPr/>
        </p:nvSpPr>
        <p:spPr bwMode="auto">
          <a:xfrm>
            <a:off x="990600" y="18288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75000"/>
              <a:buFont typeface="Wingdings" pitchFamily="2" charset="2"/>
              <a:buChar char="n"/>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300">
                <a:solidFill>
                  <a:schemeClr val="tx1"/>
                </a:solidFill>
                <a:latin typeface="+mn-lt"/>
              </a:defRPr>
            </a:lvl3pPr>
            <a:lvl4pPr marL="16002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9pPr>
          </a:lstStyle>
          <a:p>
            <a:pPr>
              <a:buFont typeface="Monotype Sorts" pitchFamily="2" charset="2"/>
              <a:buNone/>
            </a:pPr>
            <a:r>
              <a:rPr lang="en-US" dirty="0" smtClean="0"/>
              <a:t>Communication Paths Between a Project’s Parties-At-Interest</a:t>
            </a:r>
            <a:endParaRPr lang="en-US" dirty="0"/>
          </a:p>
        </p:txBody>
      </p:sp>
      <p:pic>
        <p:nvPicPr>
          <p:cNvPr id="9" name="Picture 4" descr="F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047999"/>
            <a:ext cx="6553200" cy="2925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1331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a:bodyPr>
          <a:lstStyle/>
          <a:p>
            <a:r>
              <a:rPr lang="en-US" dirty="0" smtClean="0"/>
              <a:t>Final Project Documentation Items</a:t>
            </a:r>
          </a:p>
        </p:txBody>
      </p:sp>
      <p:sp>
        <p:nvSpPr>
          <p:cNvPr id="7" name="Slide Number Placeholder 6"/>
          <p:cNvSpPr>
            <a:spLocks noGrp="1"/>
          </p:cNvSpPr>
          <p:nvPr>
            <p:ph type="sldNum" sz="quarter" idx="12"/>
          </p:nvPr>
        </p:nvSpPr>
        <p:spPr/>
        <p:txBody>
          <a:bodyPr/>
          <a:lstStyle/>
          <a:p>
            <a:pPr>
              <a:buFontTx/>
              <a:buNone/>
              <a:defRPr/>
            </a:pPr>
            <a:fld id="{45FDA56A-BA2F-4733-B083-3E5F89F68CAD}" type="slidenum">
              <a:rPr lang="en-US" smtClean="0"/>
              <a:pPr>
                <a:buFontTx/>
                <a:buNone/>
                <a:defRPr/>
              </a:pPr>
              <a:t>30</a:t>
            </a:fld>
            <a:endParaRPr lang="en-US" dirty="0"/>
          </a:p>
        </p:txBody>
      </p:sp>
      <p:pic>
        <p:nvPicPr>
          <p:cNvPr id="47107" name="Picture 4" descr="Tbl10-06a"/>
          <p:cNvPicPr>
            <a:picLocks noChangeAspect="1" noChangeArrowheads="1"/>
          </p:cNvPicPr>
          <p:nvPr/>
        </p:nvPicPr>
        <p:blipFill>
          <a:blip r:embed="rId2"/>
          <a:srcRect t="8931"/>
          <a:stretch>
            <a:fillRect/>
          </a:stretch>
        </p:blipFill>
        <p:spPr bwMode="auto">
          <a:xfrm>
            <a:off x="990600" y="1828800"/>
            <a:ext cx="7696200" cy="2854008"/>
          </a:xfrm>
          <a:prstGeom prst="rect">
            <a:avLst/>
          </a:prstGeom>
          <a:noFill/>
          <a:ln w="9525">
            <a:noFill/>
            <a:miter lim="800000"/>
            <a:headEnd/>
            <a:tailEnd/>
          </a:ln>
        </p:spPr>
      </p:pic>
      <p:pic>
        <p:nvPicPr>
          <p:cNvPr id="47108" name="Picture 5" descr="Tbl10-06b"/>
          <p:cNvPicPr>
            <a:picLocks noChangeAspect="1" noChangeArrowheads="1"/>
          </p:cNvPicPr>
          <p:nvPr/>
        </p:nvPicPr>
        <p:blipFill>
          <a:blip r:embed="rId3"/>
          <a:srcRect t="22099"/>
          <a:stretch>
            <a:fillRect/>
          </a:stretch>
        </p:blipFill>
        <p:spPr bwMode="auto">
          <a:xfrm>
            <a:off x="1003068" y="4710459"/>
            <a:ext cx="7836131" cy="12331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smtClean="0"/>
              <a:t>Lessons Learned Reports &amp; Archives</a:t>
            </a:r>
          </a:p>
        </p:txBody>
      </p:sp>
      <p:sp>
        <p:nvSpPr>
          <p:cNvPr id="48131" name="Rectangle 3"/>
          <p:cNvSpPr>
            <a:spLocks noGrp="1" noChangeArrowheads="1"/>
          </p:cNvSpPr>
          <p:nvPr>
            <p:ph idx="1"/>
          </p:nvPr>
        </p:nvSpPr>
        <p:spPr/>
        <p:txBody>
          <a:bodyPr/>
          <a:lstStyle/>
          <a:p>
            <a:pPr>
              <a:spcBef>
                <a:spcPct val="80000"/>
              </a:spcBef>
              <a:buClr>
                <a:srgbClr val="666699"/>
              </a:buClr>
            </a:pPr>
            <a:r>
              <a:rPr lang="en-US" dirty="0" smtClean="0"/>
              <a:t>The project manager and project team members should each prepare a </a:t>
            </a:r>
            <a:r>
              <a:rPr lang="en-US" b="1" dirty="0" smtClean="0"/>
              <a:t>lessons-learned report</a:t>
            </a:r>
          </a:p>
          <a:p>
            <a:endParaRPr lang="en-US" b="1" dirty="0" smtClean="0"/>
          </a:p>
          <a:p>
            <a:r>
              <a:rPr lang="en-US" b="1" dirty="0" smtClean="0"/>
              <a:t>Project </a:t>
            </a:r>
            <a:r>
              <a:rPr lang="en-US" b="1" dirty="0"/>
              <a:t>archives </a:t>
            </a:r>
            <a:r>
              <a:rPr lang="en-US" dirty="0"/>
              <a:t>are a complete set of organized project records that provide an accurate history of the project</a:t>
            </a:r>
          </a:p>
          <a:p>
            <a:pPr lvl="1"/>
            <a:r>
              <a:rPr lang="en-US" dirty="0"/>
              <a:t>These archives can provide valuable information for future projects as well</a:t>
            </a:r>
          </a:p>
          <a:p>
            <a:pPr marL="0" indent="0">
              <a:spcBef>
                <a:spcPct val="80000"/>
              </a:spcBef>
              <a:buClr>
                <a:srgbClr val="666699"/>
              </a:buClr>
              <a:buNone/>
            </a:pPr>
            <a:endParaRPr lang="en-US" dirty="0" smtClean="0"/>
          </a:p>
        </p:txBody>
      </p:sp>
      <p:sp>
        <p:nvSpPr>
          <p:cNvPr id="6" name="Slide Number Placeholder 5"/>
          <p:cNvSpPr>
            <a:spLocks noGrp="1"/>
          </p:cNvSpPr>
          <p:nvPr>
            <p:ph type="sldNum" sz="quarter" idx="12"/>
          </p:nvPr>
        </p:nvSpPr>
        <p:spPr/>
        <p:txBody>
          <a:bodyPr/>
          <a:lstStyle/>
          <a:p>
            <a:pPr>
              <a:defRPr/>
            </a:pPr>
            <a:fld id="{F3B4F694-095F-486F-8387-699AF9EC3794}" type="slidenum">
              <a:rPr lang="en-US" smtClean="0"/>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smtClean="0"/>
              <a:t>Project Web Sites</a:t>
            </a:r>
          </a:p>
        </p:txBody>
      </p:sp>
      <p:sp>
        <p:nvSpPr>
          <p:cNvPr id="50179" name="Rectangle 3"/>
          <p:cNvSpPr>
            <a:spLocks noGrp="1" noChangeArrowheads="1"/>
          </p:cNvSpPr>
          <p:nvPr>
            <p:ph idx="1"/>
          </p:nvPr>
        </p:nvSpPr>
        <p:spPr/>
        <p:txBody>
          <a:bodyPr/>
          <a:lstStyle/>
          <a:p>
            <a:r>
              <a:rPr lang="en-US" dirty="0"/>
              <a:t>Many project teams create a project Web site to store important product documents and other information</a:t>
            </a:r>
          </a:p>
          <a:p>
            <a:endParaRPr lang="en-US" dirty="0" smtClean="0"/>
          </a:p>
        </p:txBody>
      </p:sp>
      <p:sp>
        <p:nvSpPr>
          <p:cNvPr id="6" name="Slide Number Placeholder 5"/>
          <p:cNvSpPr>
            <a:spLocks noGrp="1"/>
          </p:cNvSpPr>
          <p:nvPr>
            <p:ph type="sldNum" sz="quarter" idx="12"/>
          </p:nvPr>
        </p:nvSpPr>
        <p:spPr/>
        <p:txBody>
          <a:bodyPr/>
          <a:lstStyle/>
          <a:p>
            <a:pPr>
              <a:defRPr/>
            </a:pPr>
            <a:fld id="{5AD48DC6-0253-4A93-AB7F-1DA77469CDAA}" type="slidenum">
              <a:rPr lang="en-US" smtClean="0"/>
              <a:pPr>
                <a:defRPr/>
              </a:pPr>
              <a:t>32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3320143"/>
            <a:ext cx="5113500" cy="3306204"/>
          </a:xfrm>
          <a:prstGeom prst="rect">
            <a:avLst/>
          </a:prstGeom>
        </p:spPr>
      </p:pic>
      <p:sp>
        <p:nvSpPr>
          <p:cNvPr id="7" name="Rectangle 2"/>
          <p:cNvSpPr txBox="1">
            <a:spLocks noChangeArrowheads="1"/>
          </p:cNvSpPr>
          <p:nvPr/>
        </p:nvSpPr>
        <p:spPr bwMode="auto">
          <a:xfrm>
            <a:off x="838200" y="3886200"/>
            <a:ext cx="2667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62500" lnSpcReduction="20000"/>
          </a:bodyPr>
          <a:lst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Times New Roman" pitchFamily="18" charset="0"/>
              </a:defRPr>
            </a:lvl2pPr>
            <a:lvl3pPr algn="l" rtl="0" eaLnBrk="1" fontAlgn="base" hangingPunct="1">
              <a:spcBef>
                <a:spcPct val="0"/>
              </a:spcBef>
              <a:spcAft>
                <a:spcPct val="0"/>
              </a:spcAft>
              <a:defRPr sz="4200">
                <a:solidFill>
                  <a:schemeClr val="tx2"/>
                </a:solidFill>
                <a:latin typeface="Times New Roman" pitchFamily="18" charset="0"/>
              </a:defRPr>
            </a:lvl3pPr>
            <a:lvl4pPr algn="l" rtl="0" eaLnBrk="1" fontAlgn="base" hangingPunct="1">
              <a:spcBef>
                <a:spcPct val="0"/>
              </a:spcBef>
              <a:spcAft>
                <a:spcPct val="0"/>
              </a:spcAft>
              <a:defRPr sz="4200">
                <a:solidFill>
                  <a:schemeClr val="tx2"/>
                </a:solidFill>
                <a:latin typeface="Times New Roman" pitchFamily="18" charset="0"/>
              </a:defRPr>
            </a:lvl4pPr>
            <a:lvl5pPr algn="l" rtl="0" eaLnBrk="1" fontAlgn="base" hangingPunct="1">
              <a:spcBef>
                <a:spcPct val="0"/>
              </a:spcBef>
              <a:spcAft>
                <a:spcPct val="0"/>
              </a:spcAft>
              <a:defRPr sz="4200">
                <a:solidFill>
                  <a:schemeClr val="tx2"/>
                </a:solidFill>
                <a:latin typeface="Times New Roman" pitchFamily="18" charset="0"/>
              </a:defRPr>
            </a:lvl5pPr>
            <a:lvl6pPr marL="457200" algn="l" rtl="0" eaLnBrk="1" fontAlgn="base" hangingPunct="1">
              <a:spcBef>
                <a:spcPct val="0"/>
              </a:spcBef>
              <a:spcAft>
                <a:spcPct val="0"/>
              </a:spcAft>
              <a:defRPr sz="4200">
                <a:solidFill>
                  <a:schemeClr val="tx2"/>
                </a:solidFill>
                <a:latin typeface="Times New Roman" pitchFamily="18" charset="0"/>
              </a:defRPr>
            </a:lvl6pPr>
            <a:lvl7pPr marL="914400" algn="l" rtl="0" eaLnBrk="1" fontAlgn="base" hangingPunct="1">
              <a:spcBef>
                <a:spcPct val="0"/>
              </a:spcBef>
              <a:spcAft>
                <a:spcPct val="0"/>
              </a:spcAft>
              <a:defRPr sz="4200">
                <a:solidFill>
                  <a:schemeClr val="tx2"/>
                </a:solidFill>
                <a:latin typeface="Times New Roman" pitchFamily="18" charset="0"/>
              </a:defRPr>
            </a:lvl7pPr>
            <a:lvl8pPr marL="1371600" algn="l" rtl="0" eaLnBrk="1" fontAlgn="base" hangingPunct="1">
              <a:spcBef>
                <a:spcPct val="0"/>
              </a:spcBef>
              <a:spcAft>
                <a:spcPct val="0"/>
              </a:spcAft>
              <a:defRPr sz="4200">
                <a:solidFill>
                  <a:schemeClr val="tx2"/>
                </a:solidFill>
                <a:latin typeface="Times New Roman" pitchFamily="18" charset="0"/>
              </a:defRPr>
            </a:lvl8pPr>
            <a:lvl9pPr marL="1828800" algn="l" rtl="0" eaLnBrk="1" fontAlgn="base" hangingPunct="1">
              <a:spcBef>
                <a:spcPct val="0"/>
              </a:spcBef>
              <a:spcAft>
                <a:spcPct val="0"/>
              </a:spcAft>
              <a:defRPr sz="4200">
                <a:solidFill>
                  <a:schemeClr val="tx2"/>
                </a:solidFill>
                <a:latin typeface="Times New Roman" pitchFamily="18" charset="0"/>
              </a:defRPr>
            </a:lvl9pPr>
          </a:lstStyle>
          <a:p>
            <a:r>
              <a:rPr lang="en-US" sz="3600" dirty="0" smtClean="0"/>
              <a:t>Microsoft’s Project Web Application Master Project Summary Screen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685800" y="304800"/>
            <a:ext cx="8305800" cy="715962"/>
          </a:xfrm>
        </p:spPr>
        <p:txBody>
          <a:bodyPr>
            <a:normAutofit fontScale="90000"/>
          </a:bodyPr>
          <a:lstStyle/>
          <a:p>
            <a:r>
              <a:rPr lang="en-US" dirty="0" smtClean="0"/>
              <a:t>Best Practice</a:t>
            </a:r>
          </a:p>
        </p:txBody>
      </p:sp>
      <p:sp>
        <p:nvSpPr>
          <p:cNvPr id="43011" name="Content Placeholder 2"/>
          <p:cNvSpPr>
            <a:spLocks noGrp="1"/>
          </p:cNvSpPr>
          <p:nvPr>
            <p:ph idx="1"/>
          </p:nvPr>
        </p:nvSpPr>
        <p:spPr>
          <a:xfrm>
            <a:off x="685800" y="1600200"/>
            <a:ext cx="8305800" cy="4572000"/>
          </a:xfrm>
        </p:spPr>
        <p:txBody>
          <a:bodyPr/>
          <a:lstStyle/>
          <a:p>
            <a:r>
              <a:rPr lang="en-US" dirty="0" smtClean="0"/>
              <a:t>Alaska Airlines uses secure project wikis to facilitate project communications and collaborations</a:t>
            </a:r>
          </a:p>
          <a:p>
            <a:r>
              <a:rPr lang="en-US" dirty="0" smtClean="0"/>
              <a:t>Benefits include:</a:t>
            </a:r>
          </a:p>
          <a:p>
            <a:pPr lvl="1"/>
            <a:r>
              <a:rPr lang="en-US" dirty="0" smtClean="0"/>
              <a:t>Better documentation</a:t>
            </a:r>
          </a:p>
          <a:p>
            <a:pPr lvl="1"/>
            <a:r>
              <a:rPr lang="en-US" dirty="0" smtClean="0"/>
              <a:t>Improved trust and information sharing</a:t>
            </a:r>
          </a:p>
          <a:p>
            <a:pPr lvl="1"/>
            <a:r>
              <a:rPr lang="en-US" dirty="0" smtClean="0"/>
              <a:t>Sustained growth</a:t>
            </a:r>
          </a:p>
          <a:p>
            <a:r>
              <a:rPr lang="en-US" dirty="0" smtClean="0"/>
              <a:t>The Alaska Airlines IT department even created a “Mother of All Wikis” to serve as an index for all the known project wikis</a:t>
            </a:r>
          </a:p>
          <a:p>
            <a:endParaRPr lang="en-US" dirty="0" smtClean="0"/>
          </a:p>
        </p:txBody>
      </p:sp>
      <p:sp>
        <p:nvSpPr>
          <p:cNvPr id="5" name="Slide Number Placeholder 4"/>
          <p:cNvSpPr>
            <a:spLocks noGrp="1"/>
          </p:cNvSpPr>
          <p:nvPr>
            <p:ph type="sldNum" sz="quarter" idx="12"/>
          </p:nvPr>
        </p:nvSpPr>
        <p:spPr/>
        <p:txBody>
          <a:bodyPr/>
          <a:lstStyle/>
          <a:p>
            <a:pPr>
              <a:defRPr/>
            </a:pPr>
            <a:fld id="{90B020CA-07A6-401F-85D5-11514611053A}" type="slidenum">
              <a:rPr lang="en-US" smtClean="0"/>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152400"/>
            <a:ext cx="8229600" cy="1143000"/>
          </a:xfrm>
        </p:spPr>
        <p:txBody>
          <a:bodyPr>
            <a:normAutofit/>
          </a:bodyPr>
          <a:lstStyle/>
          <a:p>
            <a:r>
              <a:rPr lang="en-US" dirty="0" smtClean="0"/>
              <a:t>Chapter Takeaways</a:t>
            </a:r>
          </a:p>
        </p:txBody>
      </p:sp>
      <p:sp>
        <p:nvSpPr>
          <p:cNvPr id="52227" name="Rectangle 3"/>
          <p:cNvSpPr>
            <a:spLocks noGrp="1" noChangeArrowheads="1"/>
          </p:cNvSpPr>
          <p:nvPr>
            <p:ph idx="1"/>
          </p:nvPr>
        </p:nvSpPr>
        <p:spPr>
          <a:xfrm>
            <a:off x="533400" y="1676400"/>
            <a:ext cx="8305800" cy="4267200"/>
          </a:xfrm>
        </p:spPr>
        <p:txBody>
          <a:bodyPr/>
          <a:lstStyle/>
          <a:p>
            <a:r>
              <a:rPr lang="en-US" dirty="0" smtClean="0"/>
              <a:t>Communication should run throughout the project.  This is why the communication plan is so important.</a:t>
            </a:r>
          </a:p>
          <a:p>
            <a:pPr lvl="1"/>
            <a:r>
              <a:rPr lang="en-US" sz="2200" dirty="0" smtClean="0"/>
              <a:t>Goal: deliver the right information to the right people at the right time</a:t>
            </a:r>
          </a:p>
          <a:p>
            <a:pPr lvl="1"/>
            <a:endParaRPr lang="en-US" sz="2200" dirty="0"/>
          </a:p>
          <a:p>
            <a:r>
              <a:rPr lang="en-US" dirty="0" smtClean="0"/>
              <a:t>The work performance measures communicated can have impacts throughout the knowledge areas including scope, time, cost and quality</a:t>
            </a:r>
            <a:endParaRPr lang="en-US" dirty="0"/>
          </a:p>
        </p:txBody>
      </p:sp>
      <p:sp>
        <p:nvSpPr>
          <p:cNvPr id="6" name="Slide Number Placeholder 5"/>
          <p:cNvSpPr>
            <a:spLocks noGrp="1"/>
          </p:cNvSpPr>
          <p:nvPr>
            <p:ph type="sldNum" sz="quarter" idx="12"/>
          </p:nvPr>
        </p:nvSpPr>
        <p:spPr/>
        <p:txBody>
          <a:bodyPr/>
          <a:lstStyle/>
          <a:p>
            <a:pPr>
              <a:defRPr/>
            </a:pPr>
            <a:fld id="{75C8DC91-7EC3-46AE-90CF-83008C4FC803}" type="slidenum">
              <a:rPr lang="en-US" smtClean="0"/>
              <a:pPr>
                <a:defRPr/>
              </a:pPr>
              <a:t>34</a:t>
            </a:fld>
            <a:endParaRPr lang="en-US" dirty="0"/>
          </a:p>
        </p:txBody>
      </p:sp>
    </p:spTree>
    <p:extLst>
      <p:ext uri="{BB962C8B-B14F-4D97-AF65-F5344CB8AC3E}">
        <p14:creationId xmlns:p14="http://schemas.microsoft.com/office/powerpoint/2010/main" val="830250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3172" y="209550"/>
            <a:ext cx="8382000" cy="895350"/>
          </a:xfrm>
        </p:spPr>
        <p:txBody>
          <a:bodyPr>
            <a:normAutofit fontScale="90000"/>
          </a:bodyPr>
          <a:lstStyle/>
          <a:p>
            <a:r>
              <a:rPr lang="en-US" dirty="0" smtClean="0"/>
              <a:t>Project Communications</a:t>
            </a:r>
            <a:br>
              <a:rPr lang="en-US" dirty="0" smtClean="0"/>
            </a:br>
            <a:r>
              <a:rPr lang="en-US" dirty="0" smtClean="0"/>
              <a:t>Management Processes</a:t>
            </a:r>
          </a:p>
        </p:txBody>
      </p:sp>
      <p:sp>
        <p:nvSpPr>
          <p:cNvPr id="12291" name="Rectangle 3"/>
          <p:cNvSpPr>
            <a:spLocks noGrp="1" noChangeArrowheads="1"/>
          </p:cNvSpPr>
          <p:nvPr>
            <p:ph idx="1"/>
          </p:nvPr>
        </p:nvSpPr>
        <p:spPr>
          <a:xfrm>
            <a:off x="706820" y="1600200"/>
            <a:ext cx="8610600" cy="4267200"/>
          </a:xfrm>
        </p:spPr>
        <p:txBody>
          <a:bodyPr/>
          <a:lstStyle/>
          <a:p>
            <a:r>
              <a:rPr lang="en-US" sz="2800" b="1" dirty="0" smtClean="0"/>
              <a:t>Planning Communications management</a:t>
            </a:r>
          </a:p>
          <a:p>
            <a:r>
              <a:rPr lang="en-US" sz="2800" b="1" dirty="0" smtClean="0"/>
              <a:t>Managing communications</a:t>
            </a:r>
            <a:endParaRPr lang="en-US" sz="2800" dirty="0" smtClean="0"/>
          </a:p>
          <a:p>
            <a:r>
              <a:rPr lang="en-US" sz="2800" b="1" dirty="0"/>
              <a:t>Controlling </a:t>
            </a:r>
            <a:r>
              <a:rPr lang="en-US" sz="2800" b="1" dirty="0" smtClean="0"/>
              <a:t>communications</a:t>
            </a:r>
            <a:endParaRPr lang="en-US" sz="2800" dirty="0" smtClean="0"/>
          </a:p>
        </p:txBody>
      </p:sp>
      <p:sp>
        <p:nvSpPr>
          <p:cNvPr id="6" name="Slide Number Placeholder 5"/>
          <p:cNvSpPr>
            <a:spLocks noGrp="1"/>
          </p:cNvSpPr>
          <p:nvPr>
            <p:ph type="sldNum" sz="quarter" idx="12"/>
          </p:nvPr>
        </p:nvSpPr>
        <p:spPr>
          <a:xfrm>
            <a:off x="8588375" y="6173787"/>
            <a:ext cx="555625" cy="365125"/>
          </a:xfrm>
        </p:spPr>
        <p:txBody>
          <a:bodyPr/>
          <a:lstStyle/>
          <a:p>
            <a:pPr>
              <a:defRPr/>
            </a:pPr>
            <a:fld id="{B9A1AC6A-E4DB-4E62-8C3D-8A55BC890F75}" type="slidenum">
              <a:rPr lang="en-US" smtClean="0"/>
              <a:pPr>
                <a:defRPr/>
              </a:pPr>
              <a:t>4</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3276600"/>
            <a:ext cx="6553200" cy="361847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Keys to Good Communications</a:t>
            </a:r>
            <a:endParaRPr lang="en-US" dirty="0"/>
          </a:p>
        </p:txBody>
      </p:sp>
      <p:sp>
        <p:nvSpPr>
          <p:cNvPr id="2" name="Content Placeholder 1"/>
          <p:cNvSpPr>
            <a:spLocks noGrp="1"/>
          </p:cNvSpPr>
          <p:nvPr>
            <p:ph idx="1"/>
          </p:nvPr>
        </p:nvSpPr>
        <p:spPr>
          <a:xfrm>
            <a:off x="762000" y="1606625"/>
            <a:ext cx="8229600" cy="4530725"/>
          </a:xfrm>
        </p:spPr>
        <p:txBody>
          <a:bodyPr/>
          <a:lstStyle/>
          <a:p>
            <a:r>
              <a:rPr lang="en-US" dirty="0" smtClean="0"/>
              <a:t>~80-90% of a PM’s time spent communicating</a:t>
            </a:r>
          </a:p>
          <a:p>
            <a:pPr lvl="1"/>
            <a:r>
              <a:rPr lang="en-US" dirty="0"/>
              <a:t>F</a:t>
            </a:r>
            <a:r>
              <a:rPr lang="en-US" dirty="0" smtClean="0"/>
              <a:t>ocus on needs – both group and individual</a:t>
            </a:r>
          </a:p>
          <a:p>
            <a:pPr lvl="1"/>
            <a:r>
              <a:rPr lang="en-US" dirty="0" smtClean="0"/>
              <a:t>Mix methods - formal and informal </a:t>
            </a:r>
          </a:p>
          <a:p>
            <a:pPr lvl="1"/>
            <a:r>
              <a:rPr lang="en-US" dirty="0"/>
              <a:t>Set the stage for communicating bad news</a:t>
            </a:r>
          </a:p>
          <a:p>
            <a:pPr lvl="1"/>
            <a:endParaRPr lang="en-US" dirty="0" smtClean="0"/>
          </a:p>
          <a:p>
            <a:r>
              <a:rPr lang="en-US" dirty="0" smtClean="0"/>
              <a:t>Distribute important information in an effective and timely manner</a:t>
            </a:r>
          </a:p>
          <a:p>
            <a:endParaRPr lang="en-US" dirty="0" smtClean="0"/>
          </a:p>
          <a:p>
            <a:r>
              <a:rPr lang="en-US" dirty="0" smtClean="0"/>
              <a:t>Determine the number of communication channels</a:t>
            </a:r>
            <a:endParaRPr lang="en-US" dirty="0"/>
          </a:p>
        </p:txBody>
      </p:sp>
      <p:sp>
        <p:nvSpPr>
          <p:cNvPr id="5" name="Slide Number Placeholder 4"/>
          <p:cNvSpPr>
            <a:spLocks noGrp="1"/>
          </p:cNvSpPr>
          <p:nvPr>
            <p:ph type="sldNum" sz="quarter" idx="12"/>
          </p:nvPr>
        </p:nvSpPr>
        <p:spPr/>
        <p:txBody>
          <a:bodyPr/>
          <a:lstStyle/>
          <a:p>
            <a:pPr>
              <a:defRPr/>
            </a:pPr>
            <a:fld id="{E7041028-70A1-4883-98CC-1414125760B5}" type="slidenum">
              <a:rPr lang="en-US" smtClean="0"/>
              <a:pPr>
                <a:defRPr/>
              </a:pPr>
              <a:t>5</a:t>
            </a:fld>
            <a:endParaRPr lang="en-US" dirty="0"/>
          </a:p>
        </p:txBody>
      </p:sp>
    </p:spTree>
    <p:extLst>
      <p:ext uri="{BB962C8B-B14F-4D97-AF65-F5344CB8AC3E}">
        <p14:creationId xmlns:p14="http://schemas.microsoft.com/office/powerpoint/2010/main" val="3453784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r>
              <a:rPr lang="en-US" dirty="0" smtClean="0"/>
              <a:t>Communications Channels</a:t>
            </a:r>
          </a:p>
        </p:txBody>
      </p:sp>
      <p:sp>
        <p:nvSpPr>
          <p:cNvPr id="29699" name="Rectangle 3"/>
          <p:cNvSpPr>
            <a:spLocks noGrp="1" noChangeArrowheads="1"/>
          </p:cNvSpPr>
          <p:nvPr>
            <p:ph idx="1"/>
          </p:nvPr>
        </p:nvSpPr>
        <p:spPr>
          <a:xfrm>
            <a:off x="701566" y="1828800"/>
            <a:ext cx="8458200" cy="4267200"/>
          </a:xfrm>
        </p:spPr>
        <p:txBody>
          <a:bodyPr/>
          <a:lstStyle/>
          <a:p>
            <a:pPr>
              <a:buClr>
                <a:srgbClr val="666699"/>
              </a:buClr>
            </a:pPr>
            <a:r>
              <a:rPr lang="en-US" dirty="0" smtClean="0"/>
              <a:t>As the number of people involved increases, the complexity of communications increases because there are more communications channels or pathways through which people can communicate.</a:t>
            </a:r>
          </a:p>
          <a:p>
            <a:pPr>
              <a:buClr>
                <a:srgbClr val="666699"/>
              </a:buClr>
            </a:pPr>
            <a:endParaRPr lang="en-US" dirty="0" smtClean="0"/>
          </a:p>
          <a:p>
            <a:pPr>
              <a:buClr>
                <a:srgbClr val="666699"/>
              </a:buClr>
            </a:pPr>
            <a:r>
              <a:rPr lang="en-US" dirty="0" smtClean="0"/>
              <a:t>Number of communications channels = </a:t>
            </a:r>
            <a:r>
              <a:rPr lang="en-US" i="1" u="sng" dirty="0" smtClean="0"/>
              <a:t>n</a:t>
            </a:r>
            <a:r>
              <a:rPr lang="en-US" u="sng" dirty="0" smtClean="0"/>
              <a:t>(</a:t>
            </a:r>
            <a:r>
              <a:rPr lang="en-US" i="1" u="sng" dirty="0" smtClean="0"/>
              <a:t>n-1</a:t>
            </a:r>
            <a:r>
              <a:rPr lang="en-US" u="sng" dirty="0" smtClean="0"/>
              <a:t>)</a:t>
            </a:r>
            <a:endParaRPr lang="en-US" dirty="0" smtClean="0"/>
          </a:p>
          <a:p>
            <a:pPr>
              <a:buClr>
                <a:srgbClr val="666699"/>
              </a:buClr>
              <a:buNone/>
            </a:pPr>
            <a:r>
              <a:rPr lang="en-US" dirty="0" smtClean="0"/>
              <a:t>				      			 	     2		 </a:t>
            </a:r>
            <a:br>
              <a:rPr lang="en-US" dirty="0" smtClean="0"/>
            </a:br>
            <a:r>
              <a:rPr lang="en-US" dirty="0" smtClean="0"/>
              <a:t>where</a:t>
            </a:r>
            <a:r>
              <a:rPr lang="en-US" i="1" dirty="0" smtClean="0"/>
              <a:t> n</a:t>
            </a:r>
            <a:r>
              <a:rPr lang="en-US" dirty="0" smtClean="0"/>
              <a:t> is the number of people involved</a:t>
            </a:r>
          </a:p>
        </p:txBody>
      </p:sp>
      <p:sp>
        <p:nvSpPr>
          <p:cNvPr id="6" name="Slide Number Placeholder 5"/>
          <p:cNvSpPr>
            <a:spLocks noGrp="1"/>
          </p:cNvSpPr>
          <p:nvPr>
            <p:ph type="sldNum" sz="quarter" idx="12"/>
          </p:nvPr>
        </p:nvSpPr>
        <p:spPr/>
        <p:txBody>
          <a:bodyPr/>
          <a:lstStyle/>
          <a:p>
            <a:pPr>
              <a:defRPr/>
            </a:pPr>
            <a:fld id="{C9A9DAF9-50B2-4BD0-A6D7-3428D1B547B9}" type="slidenum">
              <a:rPr lang="en-US" smtClean="0"/>
              <a:pPr>
                <a:defRPr/>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62000" y="152400"/>
            <a:ext cx="7772400" cy="1143000"/>
          </a:xfrm>
        </p:spPr>
        <p:txBody>
          <a:bodyPr>
            <a:normAutofit fontScale="90000"/>
          </a:bodyPr>
          <a:lstStyle/>
          <a:p>
            <a:r>
              <a:rPr lang="en-US" sz="3600" b="1" dirty="0" smtClean="0"/>
              <a:t>Planning Process Group</a:t>
            </a:r>
            <a:r>
              <a:rPr lang="en-US" dirty="0" smtClean="0"/>
              <a:t>:</a:t>
            </a:r>
            <a:br>
              <a:rPr lang="en-US" dirty="0" smtClean="0"/>
            </a:br>
            <a:r>
              <a:rPr lang="en-US" dirty="0" smtClean="0"/>
              <a:t>Planning Communications </a:t>
            </a:r>
            <a:r>
              <a:rPr lang="en-US" dirty="0" err="1" smtClean="0"/>
              <a:t>Mgmt</a:t>
            </a:r>
            <a:endParaRPr lang="en-US" dirty="0" smtClean="0"/>
          </a:p>
        </p:txBody>
      </p:sp>
      <p:sp>
        <p:nvSpPr>
          <p:cNvPr id="14339" name="Rectangle 3"/>
          <p:cNvSpPr>
            <a:spLocks noGrp="1" noChangeArrowheads="1"/>
          </p:cNvSpPr>
          <p:nvPr>
            <p:ph idx="1"/>
          </p:nvPr>
        </p:nvSpPr>
        <p:spPr>
          <a:xfrm>
            <a:off x="685800" y="1704518"/>
            <a:ext cx="7772400" cy="4530725"/>
          </a:xfrm>
        </p:spPr>
        <p:txBody>
          <a:bodyPr/>
          <a:lstStyle/>
          <a:p>
            <a:pPr>
              <a:spcBef>
                <a:spcPct val="100000"/>
              </a:spcBef>
              <a:buClr>
                <a:srgbClr val="666699"/>
              </a:buClr>
            </a:pPr>
            <a:r>
              <a:rPr lang="en-US" dirty="0" smtClean="0"/>
              <a:t>Every project should include some type of </a:t>
            </a:r>
            <a:r>
              <a:rPr lang="en-US" b="1" dirty="0" smtClean="0"/>
              <a:t>communications management </a:t>
            </a:r>
            <a:r>
              <a:rPr lang="en-US" dirty="0" smtClean="0"/>
              <a:t>plan, a document that guides project communications</a:t>
            </a:r>
          </a:p>
          <a:p>
            <a:pPr lvl="1"/>
            <a:endParaRPr lang="en-US" dirty="0" smtClean="0"/>
          </a:p>
          <a:p>
            <a:pPr lvl="1"/>
            <a:endParaRPr lang="en-US" dirty="0"/>
          </a:p>
          <a:p>
            <a:r>
              <a:rPr lang="en-US" dirty="0" smtClean="0"/>
              <a:t>Determine the four </a:t>
            </a:r>
            <a:r>
              <a:rPr lang="en-US" dirty="0" err="1" smtClean="0"/>
              <a:t>Ws</a:t>
            </a:r>
            <a:endParaRPr lang="en-US" dirty="0"/>
          </a:p>
        </p:txBody>
      </p:sp>
      <p:sp>
        <p:nvSpPr>
          <p:cNvPr id="6" name="Slide Number Placeholder 5"/>
          <p:cNvSpPr>
            <a:spLocks noGrp="1"/>
          </p:cNvSpPr>
          <p:nvPr>
            <p:ph type="sldNum" sz="quarter" idx="12"/>
          </p:nvPr>
        </p:nvSpPr>
        <p:spPr/>
        <p:txBody>
          <a:bodyPr/>
          <a:lstStyle/>
          <a:p>
            <a:pPr>
              <a:defRPr/>
            </a:pPr>
            <a:fld id="{36750A1E-0D14-4AFD-BFA9-02B84F7E0A76}" type="slidenum">
              <a:rPr lang="en-US" smtClean="0"/>
              <a:pPr>
                <a:defRPr/>
              </a:pPr>
              <a:t>7</a:t>
            </a:fld>
            <a:endParaRPr lang="en-US" dirty="0"/>
          </a:p>
        </p:txBody>
      </p:sp>
      <p:sp>
        <p:nvSpPr>
          <p:cNvPr id="2" name="Rectangle 1"/>
          <p:cNvSpPr/>
          <p:nvPr/>
        </p:nvSpPr>
        <p:spPr>
          <a:xfrm>
            <a:off x="2590800" y="6219816"/>
            <a:ext cx="4572000" cy="430887"/>
          </a:xfrm>
          <a:prstGeom prst="rect">
            <a:avLst/>
          </a:prstGeom>
        </p:spPr>
        <p:txBody>
          <a:bodyPr>
            <a:spAutoFit/>
          </a:bodyPr>
          <a:lstStyle/>
          <a:p>
            <a:r>
              <a:rPr lang="en-US" dirty="0" smtClean="0">
                <a:hlinkClick r:id="rId3"/>
              </a:rPr>
              <a:t>Sample Project Management Plan</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62000" y="152400"/>
            <a:ext cx="8229600" cy="1143000"/>
          </a:xfrm>
        </p:spPr>
        <p:txBody>
          <a:bodyPr>
            <a:noAutofit/>
          </a:bodyPr>
          <a:lstStyle/>
          <a:p>
            <a:r>
              <a:rPr lang="en-US" sz="4000" dirty="0" smtClean="0"/>
              <a:t>Communications Management Plan Contents</a:t>
            </a:r>
          </a:p>
        </p:txBody>
      </p:sp>
      <p:sp>
        <p:nvSpPr>
          <p:cNvPr id="15363" name="Rectangle 3"/>
          <p:cNvSpPr>
            <a:spLocks noGrp="1" noChangeArrowheads="1"/>
          </p:cNvSpPr>
          <p:nvPr>
            <p:ph idx="1"/>
          </p:nvPr>
        </p:nvSpPr>
        <p:spPr>
          <a:xfrm>
            <a:off x="609600" y="1676400"/>
            <a:ext cx="8458200" cy="4419600"/>
          </a:xfrm>
        </p:spPr>
        <p:txBody>
          <a:bodyPr/>
          <a:lstStyle/>
          <a:p>
            <a:pPr marL="566737" indent="-457200">
              <a:buFont typeface="+mj-lt"/>
              <a:buAutoNum type="arabicPeriod"/>
            </a:pPr>
            <a:r>
              <a:rPr lang="en-US" sz="2400" dirty="0" smtClean="0"/>
              <a:t>Stakeholder </a:t>
            </a:r>
            <a:r>
              <a:rPr lang="en-US" sz="2400" dirty="0"/>
              <a:t>communications requirements</a:t>
            </a:r>
          </a:p>
          <a:p>
            <a:pPr marL="566737" indent="-457200">
              <a:buFont typeface="+mj-lt"/>
              <a:buAutoNum type="arabicPeriod"/>
            </a:pPr>
            <a:endParaRPr lang="en-US" sz="2400" dirty="0" smtClean="0"/>
          </a:p>
          <a:p>
            <a:pPr marL="566737" indent="-457200">
              <a:buFont typeface="+mj-lt"/>
              <a:buAutoNum type="arabicPeriod"/>
            </a:pPr>
            <a:r>
              <a:rPr lang="en-US" sz="2400" dirty="0" smtClean="0"/>
              <a:t>Suggested </a:t>
            </a:r>
            <a:r>
              <a:rPr lang="en-US" sz="2400" dirty="0"/>
              <a:t>methods or technologies for conveying the information</a:t>
            </a:r>
          </a:p>
          <a:p>
            <a:pPr marL="566737" indent="-457200">
              <a:buFont typeface="+mj-lt"/>
              <a:buAutoNum type="arabicPeriod"/>
            </a:pPr>
            <a:endParaRPr lang="en-US" sz="2400" dirty="0" smtClean="0"/>
          </a:p>
          <a:p>
            <a:pPr marL="566737" indent="-457200">
              <a:buFont typeface="+mj-lt"/>
              <a:buAutoNum type="arabicPeriod"/>
            </a:pPr>
            <a:r>
              <a:rPr lang="en-US" sz="2400" dirty="0" smtClean="0"/>
              <a:t>Escalation </a:t>
            </a:r>
            <a:r>
              <a:rPr lang="en-US" sz="2400" dirty="0"/>
              <a:t>procedures for resolving issues</a:t>
            </a:r>
          </a:p>
          <a:p>
            <a:pPr marL="566737" indent="-457200">
              <a:buFont typeface="+mj-lt"/>
              <a:buAutoNum type="arabicPeriod"/>
            </a:pPr>
            <a:endParaRPr lang="en-US" sz="2400" dirty="0" smtClean="0"/>
          </a:p>
          <a:p>
            <a:pPr marL="566737" indent="-457200">
              <a:buFont typeface="+mj-lt"/>
              <a:buAutoNum type="arabicPeriod"/>
            </a:pPr>
            <a:r>
              <a:rPr lang="en-US" sz="2400" dirty="0" smtClean="0"/>
              <a:t>Revision </a:t>
            </a:r>
            <a:r>
              <a:rPr lang="en-US" sz="2400" dirty="0"/>
              <a:t>procedures for updating the communications management plan</a:t>
            </a:r>
          </a:p>
          <a:p>
            <a:pPr marL="566737" indent="-457200">
              <a:buFont typeface="+mj-lt"/>
              <a:buAutoNum type="arabicPeriod"/>
            </a:pPr>
            <a:endParaRPr lang="en-US" sz="2400" dirty="0" smtClean="0"/>
          </a:p>
          <a:p>
            <a:pPr marL="566737" indent="-457200">
              <a:buFont typeface="+mj-lt"/>
              <a:buAutoNum type="arabicPeriod"/>
            </a:pPr>
            <a:r>
              <a:rPr lang="en-US" sz="2400" dirty="0" smtClean="0"/>
              <a:t>A </a:t>
            </a:r>
            <a:r>
              <a:rPr lang="en-US" sz="2400" dirty="0"/>
              <a:t>glossary of common terminology</a:t>
            </a:r>
            <a:endParaRPr lang="en-US" sz="2400" dirty="0" smtClean="0"/>
          </a:p>
        </p:txBody>
      </p:sp>
      <p:sp>
        <p:nvSpPr>
          <p:cNvPr id="6" name="Slide Number Placeholder 5"/>
          <p:cNvSpPr>
            <a:spLocks noGrp="1"/>
          </p:cNvSpPr>
          <p:nvPr>
            <p:ph type="sldNum" sz="quarter" idx="12"/>
          </p:nvPr>
        </p:nvSpPr>
        <p:spPr/>
        <p:txBody>
          <a:bodyPr/>
          <a:lstStyle/>
          <a:p>
            <a:pPr>
              <a:defRPr/>
            </a:pPr>
            <a:fld id="{61901660-625A-429A-86A8-6CD93411A105}" type="slidenum">
              <a:rPr lang="en-US" smtClean="0"/>
              <a:pPr>
                <a:defRPr/>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23900" y="228600"/>
            <a:ext cx="8229600" cy="1143000"/>
          </a:xfrm>
        </p:spPr>
        <p:txBody>
          <a:bodyPr>
            <a:normAutofit fontScale="90000"/>
          </a:bodyPr>
          <a:lstStyle/>
          <a:p>
            <a:r>
              <a:rPr lang="en-US" sz="3600" dirty="0" smtClean="0"/>
              <a:t>Sample Stakeholder Analysis for Project Communications</a:t>
            </a:r>
          </a:p>
        </p:txBody>
      </p:sp>
      <p:sp>
        <p:nvSpPr>
          <p:cNvPr id="17412" name="Footer Placeholder 7"/>
          <p:cNvSpPr>
            <a:spLocks noGrp="1"/>
          </p:cNvSpPr>
          <p:nvPr>
            <p:ph type="ftr" sz="quarter" idx="11"/>
          </p:nvPr>
        </p:nvSpPr>
        <p:spPr bwMode="auto">
          <a:noFill/>
          <a:ln>
            <a:miter lim="800000"/>
            <a:headEnd/>
            <a:tailEnd/>
          </a:ln>
        </p:spPr>
        <p:txBody>
          <a:bodyPr/>
          <a:lstStyle/>
          <a:p>
            <a:pPr>
              <a:buFontTx/>
              <a:buNone/>
            </a:pPr>
            <a:r>
              <a:rPr lang="en-US" dirty="0" smtClean="0"/>
              <a:t>Information Technology Project Management, Seventh Edition</a:t>
            </a:r>
          </a:p>
        </p:txBody>
      </p:sp>
      <p:sp>
        <p:nvSpPr>
          <p:cNvPr id="7" name="Slide Number Placeholder 6"/>
          <p:cNvSpPr>
            <a:spLocks noGrp="1"/>
          </p:cNvSpPr>
          <p:nvPr>
            <p:ph type="sldNum" sz="quarter" idx="12"/>
          </p:nvPr>
        </p:nvSpPr>
        <p:spPr/>
        <p:txBody>
          <a:bodyPr/>
          <a:lstStyle/>
          <a:p>
            <a:pPr>
              <a:buFontTx/>
              <a:buNone/>
              <a:defRPr/>
            </a:pPr>
            <a:fld id="{59E06270-8745-46BE-905A-87514833B8ED}" type="slidenum">
              <a:rPr lang="en-US" smtClean="0"/>
              <a:pPr>
                <a:buFontTx/>
                <a:buNone/>
                <a:defRPr/>
              </a:pPr>
              <a:t>9</a:t>
            </a:fld>
            <a:endParaRPr lang="en-US" dirty="0"/>
          </a:p>
        </p:txBody>
      </p:sp>
      <p:pic>
        <p:nvPicPr>
          <p:cNvPr id="17415" name="Picture 7"/>
          <p:cNvPicPr>
            <a:picLocks noChangeAspect="1" noChangeArrowheads="1"/>
          </p:cNvPicPr>
          <p:nvPr/>
        </p:nvPicPr>
        <p:blipFill>
          <a:blip r:embed="rId2"/>
          <a:srcRect l="23125" t="29000" r="26875" b="13000"/>
          <a:stretch>
            <a:fillRect/>
          </a:stretch>
        </p:blipFill>
        <p:spPr bwMode="auto">
          <a:xfrm>
            <a:off x="1143000" y="1654629"/>
            <a:ext cx="7147034"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ustom 1">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002060"/>
      </a:hlink>
      <a:folHlink>
        <a:srgbClr val="903638"/>
      </a:folHlink>
    </a:clrScheme>
    <a:fontScheme name="Layer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2224</TotalTime>
  <Words>1241</Words>
  <Application>Microsoft Office PowerPoint</Application>
  <PresentationFormat>On-screen Show (4:3)</PresentationFormat>
  <Paragraphs>226</Paragraphs>
  <Slides>34</Slides>
  <Notes>22</Notes>
  <HiddenSlides>0</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Custom Design</vt:lpstr>
      <vt:lpstr>Theme1</vt:lpstr>
      <vt:lpstr>Communication Management</vt:lpstr>
      <vt:lpstr>Importance of Good Communications</vt:lpstr>
      <vt:lpstr>Importance of Good Communications</vt:lpstr>
      <vt:lpstr>Project Communications Management Processes</vt:lpstr>
      <vt:lpstr>Keys to Good Communications</vt:lpstr>
      <vt:lpstr>Communications Channels</vt:lpstr>
      <vt:lpstr>Planning Process Group: Planning Communications Mgmt</vt:lpstr>
      <vt:lpstr>Communications Management Plan Contents</vt:lpstr>
      <vt:lpstr>Sample Stakeholder Analysis for Project Communications</vt:lpstr>
      <vt:lpstr>Communication Technology Determination</vt:lpstr>
      <vt:lpstr>Importance of Face-to-Face Communication</vt:lpstr>
      <vt:lpstr>Communication Model</vt:lpstr>
      <vt:lpstr>Communication Model</vt:lpstr>
      <vt:lpstr>Exercise: Communication Model</vt:lpstr>
      <vt:lpstr>Executing Process Group: Managing Communications</vt:lpstr>
      <vt:lpstr>Distributing Information</vt:lpstr>
      <vt:lpstr>Classifications for Communication Methods</vt:lpstr>
      <vt:lpstr>Distributing Information in an Effective and Timely Manner</vt:lpstr>
      <vt:lpstr>Setting the Stage for Communicating  Bad News</vt:lpstr>
      <vt:lpstr>Reporting Performance</vt:lpstr>
      <vt:lpstr>Monitor/Control Process Group: Controlling Communications</vt:lpstr>
      <vt:lpstr>Suggestions for Improving Project Communications</vt:lpstr>
      <vt:lpstr>Developing Better Communication Skills</vt:lpstr>
      <vt:lpstr>Running Effective Meetings</vt:lpstr>
      <vt:lpstr>Using E-Mail, Instant Messaging, Texting, and Collaborative Tools Effectively</vt:lpstr>
      <vt:lpstr>Other Communication Considerations</vt:lpstr>
      <vt:lpstr>Using Templates for Project Communications</vt:lpstr>
      <vt:lpstr>Sample Template for a Project Description</vt:lpstr>
      <vt:lpstr>Sample Template for a Monthly Progress Report</vt:lpstr>
      <vt:lpstr>Final Project Documentation Items</vt:lpstr>
      <vt:lpstr>Lessons Learned Reports &amp; Archives</vt:lpstr>
      <vt:lpstr>Project Web Sites</vt:lpstr>
      <vt:lpstr>Best Practice</vt:lpstr>
      <vt:lpstr>Chapter Takeaways</vt:lpstr>
    </vt:vector>
  </TitlesOfParts>
  <Company>Augsburg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Jeff Cummings</cp:lastModifiedBy>
  <cp:revision>196</cp:revision>
  <dcterms:created xsi:type="dcterms:W3CDTF">2001-07-05T23:10:12Z</dcterms:created>
  <dcterms:modified xsi:type="dcterms:W3CDTF">2013-10-30T17:18:04Z</dcterms:modified>
</cp:coreProperties>
</file>