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86" autoAdjust="0"/>
  </p:normalViewPr>
  <p:slideViewPr>
    <p:cSldViewPr>
      <p:cViewPr varScale="1">
        <p:scale>
          <a:sx n="92" d="100"/>
          <a:sy n="92" d="100"/>
        </p:scale>
        <p:origin x="-5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20D09B-DED0-440D-AFD2-2F203E3A910C}" type="datetimeFigureOut">
              <a:rPr lang="en-US" smtClean="0"/>
              <a:t>11/11/2013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FC8C7-2A5C-4560-9B66-38F2DADED6E3}" type="slidenum">
              <a:rPr lang="en-US" smtClean="0"/>
              <a:t>‹#›</a:t>
            </a:fld>
            <a:endParaRPr lang="en-US"/>
          </a:p>
        </p:txBody>
      </p:sp>
    </p:spTree>
    <p:extLst>
      <p:ext uri="{BB962C8B-B14F-4D97-AF65-F5344CB8AC3E}">
        <p14:creationId xmlns:p14="http://schemas.microsoft.com/office/powerpoint/2010/main" val="395472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smtClean="0">
              <a:solidFill>
                <a:srgbClr val="000000"/>
              </a:solidFill>
            </a:endParaRPr>
          </a:p>
        </p:txBody>
      </p:sp>
    </p:spTree>
    <p:extLst>
      <p:ext uri="{BB962C8B-B14F-4D97-AF65-F5344CB8AC3E}">
        <p14:creationId xmlns:p14="http://schemas.microsoft.com/office/powerpoint/2010/main" val="1273233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through this risk</a:t>
            </a:r>
            <a:r>
              <a:rPr lang="en-US" baseline="0" dirty="0" smtClean="0"/>
              <a:t> breakdown with </a:t>
            </a:r>
            <a:r>
              <a:rPr lang="en-US" baseline="0" dirty="0" err="1" smtClean="0"/>
              <a:t>cgi</a:t>
            </a: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378426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Brainstorming</a:t>
            </a:r>
            <a:r>
              <a:rPr lang="en-US" dirty="0" smtClean="0"/>
              <a:t> is a technique by which a group attempts to generate ideas or find a solution for a specific problem by amassing ideas spontaneously and without judgment (don’t</a:t>
            </a:r>
            <a:r>
              <a:rPr lang="en-US" baseline="0" dirty="0" smtClean="0"/>
              <a:t> overuse – can lead to group think and fewer ideas)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spcBef>
                <a:spcPct val="100000"/>
              </a:spcBef>
            </a:pPr>
            <a:r>
              <a:rPr lang="en-US" dirty="0" smtClean="0"/>
              <a:t>The </a:t>
            </a:r>
            <a:r>
              <a:rPr lang="en-US" b="1" dirty="0" smtClean="0"/>
              <a:t>Delphi Technique</a:t>
            </a:r>
            <a:r>
              <a:rPr lang="en-US" dirty="0" smtClean="0"/>
              <a:t> is used to derive a consensus among a panel of experts who make predictions about future developments</a:t>
            </a:r>
          </a:p>
          <a:p>
            <a:pPr marL="171450" indent="-171450">
              <a:spcBef>
                <a:spcPct val="100000"/>
              </a:spcBef>
              <a:buFont typeface="Arial" panose="020B0604020202020204" pitchFamily="34" charset="0"/>
              <a:buChar char="•"/>
            </a:pPr>
            <a:r>
              <a:rPr lang="en-US" dirty="0" smtClean="0"/>
              <a:t>Provides independent and anonymous input regarding future events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spcBef>
                <a:spcPct val="100000"/>
              </a:spcBef>
            </a:pPr>
            <a:r>
              <a:rPr lang="en-US" b="1" dirty="0" smtClean="0"/>
              <a:t>Interviewing</a:t>
            </a:r>
            <a:r>
              <a:rPr lang="en-US" dirty="0" smtClean="0"/>
              <a:t> is a fact-finding technique for collecting information in face-to-face, phone, e-mail, or instant-messaging discussions</a:t>
            </a:r>
          </a:p>
          <a:p>
            <a:pPr marL="171450" indent="-171450">
              <a:spcBef>
                <a:spcPct val="100000"/>
              </a:spcBef>
              <a:buFont typeface="Wingdings" panose="05000000000000000000" pitchFamily="2" charset="2"/>
              <a:buChar char="§"/>
            </a:pPr>
            <a:r>
              <a:rPr lang="en-US" dirty="0" smtClean="0"/>
              <a:t>Interviewing people with similar project experience is an important tool for identifying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711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main output of the risk identification process is a list of identified risks and other information needed to begin creating a risk register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137010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recent article in PMI’s Virtual Library explains how to avoid “the Titanic factor” in your projects by analyzing the interdependence of risks</a:t>
            </a:r>
          </a:p>
          <a:p>
            <a:r>
              <a:rPr lang="en-US" dirty="0" smtClean="0"/>
              <a:t>For example, the probability of one risk event occurring might change if another one materializes, and the response to one risk event might affect another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9768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but it can help improve project success by helping select good projects, determining project scope, and developing realistic estimates</a:t>
            </a:r>
          </a:p>
          <a:p>
            <a:r>
              <a:rPr lang="en-US" sz="1200" dirty="0" smtClean="0"/>
              <a:t>Many people around the world suffered from financial losses as various financial markets dropped in the fall of 2008, even after the $700 billion bailout bill was passed by the U.S. Congress</a:t>
            </a:r>
          </a:p>
          <a:p>
            <a:r>
              <a:rPr lang="en-US" sz="1200" dirty="0" smtClean="0"/>
              <a:t>According to a global survey of 316 financial services executives, over 70 percent of respondents believed that the losses stemming from the credit crisis were largely due to failures to address risk management issues</a:t>
            </a:r>
          </a:p>
          <a:p>
            <a:r>
              <a:rPr lang="en-US" sz="1200" dirty="0" smtClean="0"/>
              <a:t>They identified several challenges in implementing risk management, including data and company culture issues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53680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 dictionary definition of risk is “the possibility of loss or injury”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Negative risk management is like a form of insurance; it is an investment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 general definition of project risk is an uncertainty that can have a negative or positive effect on meeting project objectives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goal of project risk management is to minimize potential negative risks while maximizing potential positive risks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r>
              <a:rPr lang="en-US" dirty="0" smtClean="0"/>
              <a:t>Some organizations make the mistake of only addressing tactical and negative risks when performing project risk management</a:t>
            </a:r>
          </a:p>
          <a:p>
            <a:r>
              <a:rPr lang="en-US" dirty="0" smtClean="0"/>
              <a:t>David </a:t>
            </a:r>
            <a:r>
              <a:rPr lang="en-US" dirty="0" err="1" smtClean="0"/>
              <a:t>Hillson</a:t>
            </a:r>
            <a:r>
              <a:rPr lang="en-US" dirty="0" smtClean="0"/>
              <a:t>, (</a:t>
            </a:r>
            <a:r>
              <a:rPr lang="en-US" i="1" dirty="0" smtClean="0"/>
              <a:t>www.risk-doctor.com) suggests </a:t>
            </a:r>
            <a:r>
              <a:rPr lang="en-US" dirty="0" smtClean="0"/>
              <a:t>overcoming this problem by widening the scope of risk management to encompass both </a:t>
            </a:r>
            <a:r>
              <a:rPr lang="en-US" i="1" dirty="0" smtClean="0"/>
              <a:t>strategic risks and upside opportunities, which he refers to as integrated risk management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85468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smtClean="0"/>
              <a:t>Risk averse</a:t>
            </a:r>
          </a:p>
          <a:p>
            <a:pPr marL="171450" lvl="0" indent="-171450">
              <a:spcBef>
                <a:spcPct val="50000"/>
              </a:spcBef>
              <a:buFont typeface="Wingdings" panose="05000000000000000000" pitchFamily="2" charset="2"/>
              <a:buChar char="§"/>
            </a:pPr>
            <a:r>
              <a:rPr lang="en-US" dirty="0" smtClean="0"/>
              <a:t>Risk Neutral</a:t>
            </a:r>
          </a:p>
          <a:p>
            <a:pPr marL="171450" lvl="0" indent="-171450">
              <a:spcBef>
                <a:spcPct val="50000"/>
              </a:spcBef>
              <a:buFont typeface="Wingdings" panose="05000000000000000000" pitchFamily="2" charset="2"/>
              <a:buChar char="§"/>
            </a:pPr>
            <a:r>
              <a:rPr lang="en-US" dirty="0" smtClean="0"/>
              <a:t>Risk</a:t>
            </a:r>
            <a:r>
              <a:rPr lang="en-US" baseline="0" dirty="0" smtClean="0"/>
              <a:t> seeking</a:t>
            </a:r>
          </a:p>
          <a:p>
            <a:pPr marL="171450" lvl="0" indent="-171450">
              <a:spcBef>
                <a:spcPct val="50000"/>
              </a:spcBef>
              <a:buFont typeface="Wingdings" panose="05000000000000000000" pitchFamily="2" charset="2"/>
              <a:buChar char="§"/>
            </a:pPr>
            <a:endParaRPr lang="en-US" baseline="0" dirty="0" smtClean="0"/>
          </a:p>
          <a:p>
            <a:pPr marL="0" lvl="0" indent="0">
              <a:spcBef>
                <a:spcPct val="50000"/>
              </a:spcBef>
              <a:buFont typeface="Wingdings" panose="05000000000000000000" pitchFamily="2" charset="2"/>
              <a:buNone/>
            </a:pPr>
            <a:endParaRPr lang="en-US" baseline="0" dirty="0" smtClean="0"/>
          </a:p>
          <a:p>
            <a:pPr marL="0" lvl="0" indent="0">
              <a:spcBef>
                <a:spcPct val="50000"/>
              </a:spcBef>
              <a:buFont typeface="Wingdings" panose="05000000000000000000" pitchFamily="2" charset="2"/>
              <a:buNone/>
            </a:pPr>
            <a:endParaRPr lang="en-US" dirty="0" smtClean="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smtClean="0"/>
              <a:t>Risk averse</a:t>
            </a:r>
          </a:p>
          <a:p>
            <a:pPr marL="171450" lvl="0" indent="-171450">
              <a:spcBef>
                <a:spcPct val="50000"/>
              </a:spcBef>
              <a:buFont typeface="Wingdings" panose="05000000000000000000" pitchFamily="2" charset="2"/>
              <a:buChar char="§"/>
            </a:pPr>
            <a:r>
              <a:rPr lang="en-US" dirty="0" smtClean="0"/>
              <a:t>Risk Neutral</a:t>
            </a:r>
          </a:p>
          <a:p>
            <a:pPr marL="171450" lvl="0" indent="-171450">
              <a:spcBef>
                <a:spcPct val="50000"/>
              </a:spcBef>
              <a:buFont typeface="Wingdings" panose="05000000000000000000" pitchFamily="2" charset="2"/>
              <a:buChar char="§"/>
            </a:pPr>
            <a:r>
              <a:rPr lang="en-US" dirty="0" smtClean="0"/>
              <a:t>Risk</a:t>
            </a:r>
            <a:r>
              <a:rPr lang="en-US" baseline="0" dirty="0" smtClean="0"/>
              <a:t> seeking</a:t>
            </a:r>
          </a:p>
          <a:p>
            <a:pPr marL="171450" lvl="0" indent="-171450">
              <a:spcBef>
                <a:spcPct val="50000"/>
              </a:spcBef>
              <a:buFont typeface="Wingdings" panose="05000000000000000000" pitchFamily="2" charset="2"/>
              <a:buChar char="§"/>
            </a:pPr>
            <a:endParaRPr lang="en-US" baseline="0" smtClean="0"/>
          </a:p>
          <a:p>
            <a:pPr marL="0" lvl="0" indent="0">
              <a:spcBef>
                <a:spcPct val="50000"/>
              </a:spcBef>
              <a:buFont typeface="Wingdings" panose="05000000000000000000" pitchFamily="2" charset="2"/>
              <a:buNone/>
            </a:pPr>
            <a:endParaRPr lang="en-US" baseline="0" dirty="0" smtClean="0"/>
          </a:p>
          <a:p>
            <a:pPr marL="0" lvl="0" indent="0">
              <a:spcBef>
                <a:spcPct val="50000"/>
              </a:spcBef>
              <a:buFont typeface="Wingdings" panose="05000000000000000000" pitchFamily="2" charset="2"/>
              <a:buNone/>
            </a:pPr>
            <a:endParaRPr lang="en-US" dirty="0" smtClean="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smtClean="0"/>
              <a:t>Planning risk management </a:t>
            </a:r>
            <a:r>
              <a:rPr lang="en-US" dirty="0" smtClean="0"/>
              <a:t>: Deciding how to approach and plan the risk management activities for the project</a:t>
            </a:r>
          </a:p>
          <a:p>
            <a:r>
              <a:rPr lang="en-US" b="1" dirty="0" smtClean="0"/>
              <a:t>Identifying risks</a:t>
            </a:r>
            <a:r>
              <a:rPr lang="en-US" dirty="0" smtClean="0"/>
              <a:t>: Determining which risks are likely to affect a project and documenting the characteristics of each</a:t>
            </a:r>
          </a:p>
          <a:p>
            <a:r>
              <a:rPr lang="en-US" b="1" dirty="0" smtClean="0"/>
              <a:t>Performing qualitative risk analysis</a:t>
            </a:r>
            <a:r>
              <a:rPr lang="en-US" dirty="0" smtClean="0"/>
              <a:t>: Prioritizing risks based on their probability and impact of occurrence</a:t>
            </a:r>
          </a:p>
          <a:p>
            <a:r>
              <a:rPr lang="en-US" sz="1200" b="1" dirty="0" smtClean="0"/>
              <a:t>Performing quantitative risk analysis</a:t>
            </a:r>
            <a:r>
              <a:rPr lang="en-US" sz="1200" dirty="0" smtClean="0"/>
              <a:t>:</a:t>
            </a:r>
            <a:r>
              <a:rPr lang="en-US" sz="1200" b="1" dirty="0" smtClean="0"/>
              <a:t> </a:t>
            </a:r>
            <a:r>
              <a:rPr lang="en-US" sz="1200" dirty="0" smtClean="0"/>
              <a:t>Numerically estimating the effects of risks on project objectives</a:t>
            </a:r>
          </a:p>
          <a:p>
            <a:r>
              <a:rPr lang="en-US" sz="1200" b="1" dirty="0" smtClean="0"/>
              <a:t>Planning risk responses</a:t>
            </a:r>
            <a:r>
              <a:rPr lang="en-US" sz="1200" dirty="0" smtClean="0"/>
              <a:t>:</a:t>
            </a:r>
            <a:r>
              <a:rPr lang="en-US" sz="1200" b="1" dirty="0" smtClean="0"/>
              <a:t> </a:t>
            </a:r>
            <a:r>
              <a:rPr lang="en-US" sz="1200" dirty="0" smtClean="0"/>
              <a:t>Taking steps to enhance opportunities and reduce threats to meeting project objectives</a:t>
            </a:r>
          </a:p>
          <a:p>
            <a:r>
              <a:rPr lang="en-US" sz="1200" b="1" dirty="0" smtClean="0"/>
              <a:t>Controlling risk</a:t>
            </a:r>
            <a:r>
              <a:rPr lang="en-US" sz="1200" dirty="0" smtClean="0"/>
              <a:t>: Monitoring identified and residual risks, identifying new risks, carrying out risk response plans, and evaluating the effectiveness of risk strategies throughout the life of the project</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13757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project team should review project documents and understand the organization’s and the sponsor’s approaches to risk</a:t>
            </a:r>
          </a:p>
          <a:p>
            <a:r>
              <a:rPr lang="en-US" sz="1200" dirty="0" smtClean="0"/>
              <a:t>The level of detail will vary with the needs of the project</a:t>
            </a:r>
            <a:endParaRPr lang="en-US" sz="1200"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70245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60000"/>
              </a:spcBef>
            </a:pPr>
            <a:r>
              <a:rPr lang="en-US" b="1" dirty="0" smtClean="0"/>
              <a:t>Contingency plans</a:t>
            </a:r>
            <a:r>
              <a:rPr lang="en-US" dirty="0" smtClean="0"/>
              <a:t> are predefined actions that the project team will take if an identified risk event occurs</a:t>
            </a:r>
          </a:p>
          <a:p>
            <a:pPr>
              <a:spcBef>
                <a:spcPct val="60000"/>
              </a:spcBef>
            </a:pPr>
            <a:r>
              <a:rPr lang="en-US" b="1" dirty="0" smtClean="0"/>
              <a:t>Fallback plans</a:t>
            </a:r>
            <a:r>
              <a:rPr lang="en-US" dirty="0" smtClean="0"/>
              <a:t> are developed for risks that have a high impact on meeting project objectives, and are put into effect if attempts to reduce the risk are not effective</a:t>
            </a:r>
          </a:p>
          <a:p>
            <a:pPr>
              <a:spcBef>
                <a:spcPct val="60000"/>
              </a:spcBef>
            </a:pPr>
            <a:r>
              <a:rPr lang="en-US" b="1" dirty="0" smtClean="0"/>
              <a:t>Contingency reserves</a:t>
            </a:r>
            <a:r>
              <a:rPr lang="en-US" dirty="0" smtClean="0"/>
              <a:t> or </a:t>
            </a:r>
            <a:r>
              <a:rPr lang="en-US" b="1" dirty="0" smtClean="0"/>
              <a:t>allowances</a:t>
            </a:r>
            <a:r>
              <a:rPr lang="en-US" dirty="0" smtClean="0"/>
              <a:t> are provisions held by the project sponsor or organization to reduce the risk of cost or schedule overruns to an acceptable level; </a:t>
            </a:r>
            <a:r>
              <a:rPr lang="en-US" b="1" dirty="0" smtClean="0"/>
              <a:t>management reserves </a:t>
            </a:r>
            <a:r>
              <a:rPr lang="en-US" dirty="0" smtClean="0"/>
              <a:t>are funds held for unknown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66685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Several studies show that IT projects share some common sources of risk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Other broad categories of risk help identify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08083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2B9CBC40-343B-4593-A28E-D189663EB65D}"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4936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9EBD04E9-CF8F-4ADC-8517-7D8F785A50F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432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1A45D508-2AAC-4C9A-B537-CDE351A8C1D4}"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41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3DF7F6D6-12E9-47E2-83FA-0573725E03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367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2B92D0EA-3F60-41BB-A405-33AD93B7A0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6915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4895E56F-A642-430C-8B4E-604B1153BE2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579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5DD4C274-ECC5-4587-B039-995E9197571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3270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C3AD251C-A5FF-4790-8F87-2AC1A4C8DD5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1605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A15544C6-0C87-4E87-B9C7-4DBC5EE35F3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3077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0B16657-024C-459D-BB4E-2F85DCC6454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7016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E8C610D3-5023-4794-8B07-EA09037D64F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1603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dirty="0">
              <a:solidFill>
                <a:prstClr val="black"/>
              </a:solidFill>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smtClean="0">
                <a:solidFill>
                  <a:prstClr val="black"/>
                </a:solidFill>
              </a:rPr>
              <a:t>Information Technology Project Management, Seventh Edition</a:t>
            </a:r>
            <a:endParaRPr lang="en-US" dirty="0">
              <a:solidFill>
                <a:prstClr val="black"/>
              </a:solidFill>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6AF3C8D7-9A0C-4C76-87AE-298E7615D6CC}"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spTree>
    <p:extLst>
      <p:ext uri="{BB962C8B-B14F-4D97-AF65-F5344CB8AC3E}">
        <p14:creationId xmlns:p14="http://schemas.microsoft.com/office/powerpoint/2010/main" val="4016882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Document1.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algn="ctr" eaLnBrk="1" fontAlgn="auto" hangingPunct="1">
              <a:spcAft>
                <a:spcPts val="0"/>
              </a:spcAft>
              <a:defRPr/>
            </a:pPr>
            <a:r>
              <a:rPr lang="en-US" sz="3600" dirty="0" smtClean="0">
                <a:effectLst>
                  <a:outerShdw blurRad="38100" dist="38100" dir="2700000" algn="tl">
                    <a:srgbClr val="FFFFFF"/>
                  </a:outerShdw>
                </a:effectLst>
                <a:latin typeface="Arial Rounded MT Bold" pitchFamily="34" charset="0"/>
              </a:rPr>
              <a:t>Risk </a:t>
            </a:r>
            <a:r>
              <a:rPr sz="3600" dirty="0" smtClean="0">
                <a:effectLst>
                  <a:outerShdw blurRad="38100" dist="38100" dir="2700000" algn="tl">
                    <a:srgbClr val="FFFFFF"/>
                  </a:outerShdw>
                </a:effectLst>
                <a:latin typeface="Arial Rounded MT Bold" pitchFamily="34" charset="0"/>
              </a:rPr>
              <a:t>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3276600" y="1905000"/>
            <a:ext cx="5639937" cy="1323439"/>
          </a:xfrm>
          <a:prstGeom prst="rect">
            <a:avLst/>
          </a:prstGeom>
        </p:spPr>
        <p:txBody>
          <a:bodyPr wrap="square">
            <a:spAutoFit/>
          </a:bodyPr>
          <a:lstStyle/>
          <a:p>
            <a:pPr fontAlgn="base">
              <a:spcBef>
                <a:spcPct val="0"/>
              </a:spcBef>
              <a:spcAft>
                <a:spcPct val="0"/>
              </a:spcAft>
            </a:pPr>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51290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b="1" dirty="0" smtClean="0"/>
              <a:t>Planning Process Group</a:t>
            </a:r>
            <a:r>
              <a:rPr lang="en-US" dirty="0" smtClean="0"/>
              <a:t>:</a:t>
            </a:r>
            <a:br>
              <a:rPr lang="en-US" dirty="0" smtClean="0"/>
            </a:br>
            <a:r>
              <a:rPr lang="en-US" dirty="0" smtClean="0"/>
              <a:t>Planning </a:t>
            </a:r>
            <a:r>
              <a:rPr lang="en-US" dirty="0" smtClean="0"/>
              <a:t>Risk Management</a:t>
            </a:r>
          </a:p>
        </p:txBody>
      </p:sp>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a:t>
            </a:r>
            <a:r>
              <a:rPr lang="en-US" sz="2800" dirty="0" smtClean="0"/>
              <a:t>project</a:t>
            </a:r>
          </a:p>
          <a:p>
            <a:pPr lvl="1"/>
            <a:endParaRPr lang="en-US" dirty="0" smtClean="0"/>
          </a:p>
          <a:p>
            <a:r>
              <a:rPr lang="en-US" u="sng" dirty="0" smtClean="0"/>
              <a:t>Key Parts to Plan</a:t>
            </a:r>
            <a:r>
              <a:rPr lang="en-US" dirty="0" smtClean="0"/>
              <a:t>:</a:t>
            </a:r>
            <a:endParaRPr lang="en-US" dirty="0"/>
          </a:p>
          <a:p>
            <a:pPr lvl="1"/>
            <a:r>
              <a:rPr lang="en-US" dirty="0"/>
              <a:t>Budget and schedule</a:t>
            </a:r>
          </a:p>
          <a:p>
            <a:pPr lvl="1"/>
            <a:r>
              <a:rPr lang="en-US" dirty="0"/>
              <a:t>Risk categories</a:t>
            </a:r>
          </a:p>
          <a:p>
            <a:pPr lvl="1"/>
            <a:r>
              <a:rPr lang="en-US" dirty="0"/>
              <a:t>Risk probability and impact</a:t>
            </a:r>
          </a:p>
          <a:p>
            <a:pPr lvl="1"/>
            <a:r>
              <a:rPr lang="en-US" dirty="0"/>
              <a:t>Revised stakeholders’ tolerances</a:t>
            </a:r>
          </a:p>
          <a:p>
            <a:pPr lvl="1"/>
            <a:r>
              <a:rPr lang="en-US" dirty="0"/>
              <a:t>Tracking</a:t>
            </a:r>
          </a:p>
          <a:p>
            <a:endParaRPr lang="en-US" sz="2800" dirty="0"/>
          </a:p>
        </p:txBody>
      </p:sp>
      <p:sp>
        <p:nvSpPr>
          <p:cNvPr id="6" name="Slide Number Placeholder 5"/>
          <p:cNvSpPr>
            <a:spLocks noGrp="1"/>
          </p:cNvSpPr>
          <p:nvPr>
            <p:ph type="sldNum" sz="quarter" idx="12"/>
          </p:nvPr>
        </p:nvSpPr>
        <p:spPr/>
        <p:txBody>
          <a:bodyPr/>
          <a:lstStyle/>
          <a:p>
            <a:pPr>
              <a:defRPr/>
            </a:pPr>
            <a:fld id="{99CF7EFE-9DF7-4CAD-AE6E-0FF8145A12C8}"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025967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8001000" cy="1143000"/>
          </a:xfrm>
        </p:spPr>
        <p:txBody>
          <a:bodyPr>
            <a:normAutofit fontScale="90000"/>
          </a:bodyPr>
          <a:lstStyle/>
          <a:p>
            <a:r>
              <a:rPr lang="en-US" dirty="0" smtClean="0"/>
              <a:t>Contingency and Fallback Plans, Contingency Reserves</a:t>
            </a:r>
          </a:p>
        </p:txBody>
      </p:sp>
      <p:sp>
        <p:nvSpPr>
          <p:cNvPr id="29699" name="Rectangle 3"/>
          <p:cNvSpPr>
            <a:spLocks noGrp="1" noChangeArrowheads="1"/>
          </p:cNvSpPr>
          <p:nvPr>
            <p:ph idx="1"/>
          </p:nvPr>
        </p:nvSpPr>
        <p:spPr>
          <a:xfrm>
            <a:off x="685800" y="1600200"/>
            <a:ext cx="8458200" cy="4419600"/>
          </a:xfrm>
        </p:spPr>
        <p:txBody>
          <a:bodyPr/>
          <a:lstStyle/>
          <a:p>
            <a:pPr>
              <a:spcBef>
                <a:spcPct val="60000"/>
              </a:spcBef>
            </a:pPr>
            <a:r>
              <a:rPr lang="en-US" b="1" dirty="0" smtClean="0"/>
              <a:t>Contingency plans</a:t>
            </a:r>
            <a:r>
              <a:rPr lang="en-US" dirty="0" smtClean="0"/>
              <a:t> </a:t>
            </a:r>
          </a:p>
          <a:p>
            <a:pPr>
              <a:spcBef>
                <a:spcPct val="60000"/>
              </a:spcBef>
            </a:pPr>
            <a:r>
              <a:rPr lang="en-US" b="1" dirty="0" smtClean="0"/>
              <a:t>Fallback plans</a:t>
            </a:r>
            <a:r>
              <a:rPr lang="en-US" dirty="0" smtClean="0"/>
              <a:t> </a:t>
            </a:r>
          </a:p>
          <a:p>
            <a:pPr>
              <a:spcBef>
                <a:spcPct val="60000"/>
              </a:spcBef>
            </a:pPr>
            <a:r>
              <a:rPr lang="en-US" b="1" dirty="0" smtClean="0"/>
              <a:t>Contingency reserves</a:t>
            </a:r>
            <a:r>
              <a:rPr lang="en-US" dirty="0" smtClean="0"/>
              <a:t> or </a:t>
            </a:r>
            <a:r>
              <a:rPr lang="en-US" b="1" dirty="0" smtClean="0"/>
              <a:t>allowances</a:t>
            </a:r>
            <a:endParaRPr lang="en-US" dirty="0" smtClean="0"/>
          </a:p>
        </p:txBody>
      </p:sp>
      <p:sp>
        <p:nvSpPr>
          <p:cNvPr id="6" name="Slide Number Placeholder 5"/>
          <p:cNvSpPr>
            <a:spLocks noGrp="1"/>
          </p:cNvSpPr>
          <p:nvPr>
            <p:ph type="sldNum" sz="quarter" idx="12"/>
          </p:nvPr>
        </p:nvSpPr>
        <p:spPr/>
        <p:txBody>
          <a:bodyPr/>
          <a:lstStyle/>
          <a:p>
            <a:pPr>
              <a:defRPr/>
            </a:pPr>
            <a:fld id="{F0168EBD-A927-405F-8B2A-DE7F1F6E9C5D}"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0663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smtClean="0"/>
              <a:t>Common Sources of Risk in Information Technology Projects</a:t>
            </a:r>
          </a:p>
        </p:txBody>
      </p:sp>
      <p:sp>
        <p:nvSpPr>
          <p:cNvPr id="30723" name="Rectangle 3"/>
          <p:cNvSpPr>
            <a:spLocks noGrp="1" noChangeArrowheads="1"/>
          </p:cNvSpPr>
          <p:nvPr>
            <p:ph idx="1"/>
          </p:nvPr>
        </p:nvSpPr>
        <p:spPr>
          <a:xfrm>
            <a:off x="685800" y="2590800"/>
            <a:ext cx="2990850" cy="2533650"/>
          </a:xfrm>
        </p:spPr>
        <p:txBody>
          <a:bodyPr/>
          <a:lstStyle/>
          <a:p>
            <a:pPr marL="0" indent="0">
              <a:spcBef>
                <a:spcPct val="100000"/>
              </a:spcBef>
              <a:buNone/>
            </a:pPr>
            <a:r>
              <a:rPr lang="en-US" dirty="0" smtClean="0"/>
              <a:t>The Standish Group developed an IT success potential scoring sheet based on potential risks</a:t>
            </a:r>
          </a:p>
        </p:txBody>
      </p:sp>
      <p:sp>
        <p:nvSpPr>
          <p:cNvPr id="6" name="Slide Number Placeholder 5"/>
          <p:cNvSpPr>
            <a:spLocks noGrp="1"/>
          </p:cNvSpPr>
          <p:nvPr>
            <p:ph type="sldNum" sz="quarter" idx="12"/>
          </p:nvPr>
        </p:nvSpPr>
        <p:spPr/>
        <p:txBody>
          <a:bodyPr/>
          <a:lstStyle/>
          <a:p>
            <a:pPr>
              <a:defRPr/>
            </a:pPr>
            <a:fld id="{96506652-F25D-4BDC-916B-8FFAC3EB4E82}" type="slidenum">
              <a:rPr lang="en-US" smtClean="0">
                <a:solidFill>
                  <a:prstClr val="black"/>
                </a:solidFill>
              </a:rPr>
              <a:pPr>
                <a:defRPr/>
              </a:pPr>
              <a:t>12</a:t>
            </a:fld>
            <a:endParaRPr lang="en-US" dirty="0">
              <a:solidFill>
                <a:prstClr val="black"/>
              </a:solidFill>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726382270"/>
              </p:ext>
            </p:extLst>
          </p:nvPr>
        </p:nvGraphicFramePr>
        <p:xfrm>
          <a:off x="3676650" y="2025794"/>
          <a:ext cx="5486400" cy="4222606"/>
        </p:xfrm>
        <a:graphic>
          <a:graphicData uri="http://schemas.openxmlformats.org/presentationml/2006/ole">
            <mc:AlternateContent xmlns:mc="http://schemas.openxmlformats.org/markup-compatibility/2006">
              <mc:Choice xmlns:v="urn:schemas-microsoft-com:vml" Requires="v">
                <p:oleObj spid="_x0000_s1026" name="Document" r:id="rId4" imgW="5655898" imgH="3280753" progId="Word.Document.8">
                  <p:embed/>
                </p:oleObj>
              </mc:Choice>
              <mc:Fallback>
                <p:oleObj name="Document" r:id="rId4" imgW="5655898" imgH="328075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2888" r="11508"/>
                      <a:stretch>
                        <a:fillRect/>
                      </a:stretch>
                    </p:blipFill>
                    <p:spPr bwMode="auto">
                      <a:xfrm>
                        <a:off x="3676650" y="2025794"/>
                        <a:ext cx="5486400" cy="42226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8156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228600"/>
            <a:ext cx="7543800" cy="854075"/>
          </a:xfrm>
        </p:spPr>
        <p:txBody>
          <a:bodyPr/>
          <a:lstStyle/>
          <a:p>
            <a:r>
              <a:rPr lang="en-US" dirty="0" smtClean="0"/>
              <a:t>Broad Categories of Risk</a:t>
            </a:r>
          </a:p>
        </p:txBody>
      </p:sp>
      <p:sp>
        <p:nvSpPr>
          <p:cNvPr id="31747" name="Rectangle 3"/>
          <p:cNvSpPr>
            <a:spLocks noGrp="1" noChangeArrowheads="1"/>
          </p:cNvSpPr>
          <p:nvPr>
            <p:ph idx="1"/>
          </p:nvPr>
        </p:nvSpPr>
        <p:spPr>
          <a:xfrm>
            <a:off x="745331" y="1666875"/>
            <a:ext cx="8186738" cy="4791075"/>
          </a:xfrm>
        </p:spPr>
        <p:txBody>
          <a:bodyPr/>
          <a:lstStyle/>
          <a:p>
            <a:pPr>
              <a:spcBef>
                <a:spcPct val="100000"/>
              </a:spcBef>
            </a:pPr>
            <a:r>
              <a:rPr lang="en-US" dirty="0" smtClean="0"/>
              <a:t>Market risk</a:t>
            </a:r>
          </a:p>
          <a:p>
            <a:pPr>
              <a:spcBef>
                <a:spcPct val="100000"/>
              </a:spcBef>
            </a:pPr>
            <a:r>
              <a:rPr lang="en-US" dirty="0" smtClean="0"/>
              <a:t>Financial risk</a:t>
            </a:r>
          </a:p>
          <a:p>
            <a:pPr>
              <a:spcBef>
                <a:spcPct val="100000"/>
              </a:spcBef>
            </a:pPr>
            <a:r>
              <a:rPr lang="en-US" dirty="0" smtClean="0"/>
              <a:t>Technology risk</a:t>
            </a:r>
          </a:p>
          <a:p>
            <a:pPr>
              <a:spcBef>
                <a:spcPct val="100000"/>
              </a:spcBef>
            </a:pPr>
            <a:r>
              <a:rPr lang="en-US" dirty="0" smtClean="0"/>
              <a:t>People risk</a:t>
            </a:r>
          </a:p>
          <a:p>
            <a:pPr>
              <a:spcBef>
                <a:spcPct val="100000"/>
              </a:spcBef>
            </a:pPr>
            <a:r>
              <a:rPr lang="en-US" dirty="0" smtClean="0"/>
              <a:t>Structure/process risk</a:t>
            </a:r>
          </a:p>
        </p:txBody>
      </p:sp>
      <p:sp>
        <p:nvSpPr>
          <p:cNvPr id="6" name="Slide Number Placeholder 5"/>
          <p:cNvSpPr>
            <a:spLocks noGrp="1"/>
          </p:cNvSpPr>
          <p:nvPr>
            <p:ph type="sldNum" sz="quarter" idx="12"/>
          </p:nvPr>
        </p:nvSpPr>
        <p:spPr/>
        <p:txBody>
          <a:bodyPr/>
          <a:lstStyle/>
          <a:p>
            <a:pPr>
              <a:defRPr/>
            </a:pPr>
            <a:fld id="{43931E29-6F43-458C-997D-B0FA91E6B38A}"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477525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Risk Breakdown Structure</a:t>
            </a:r>
          </a:p>
        </p:txBody>
      </p:sp>
      <p:sp>
        <p:nvSpPr>
          <p:cNvPr id="33795" name="Rectangle 3"/>
          <p:cNvSpPr>
            <a:spLocks noGrp="1" noChangeArrowheads="1"/>
          </p:cNvSpPr>
          <p:nvPr>
            <p:ph idx="1"/>
          </p:nvPr>
        </p:nvSpPr>
        <p:spPr/>
        <p:txBody>
          <a:bodyPr/>
          <a:lstStyle/>
          <a:p>
            <a:pPr>
              <a:spcBef>
                <a:spcPct val="100000"/>
              </a:spcBef>
            </a:pPr>
            <a:r>
              <a:rPr lang="en-US" dirty="0" smtClean="0"/>
              <a:t>A </a:t>
            </a:r>
            <a:r>
              <a:rPr lang="en-US" b="1" dirty="0" smtClean="0"/>
              <a:t>risk breakdown structure</a:t>
            </a:r>
            <a:r>
              <a:rPr lang="en-US" dirty="0" smtClean="0"/>
              <a:t> is a hierarchy of potential risk categories for a project</a:t>
            </a:r>
          </a:p>
          <a:p>
            <a:pPr>
              <a:spcBef>
                <a:spcPct val="100000"/>
              </a:spcBef>
            </a:pPr>
            <a:r>
              <a:rPr lang="en-US" dirty="0" smtClean="0"/>
              <a:t>Similar to a work breakdown structure but used to identify and categorize risks</a:t>
            </a:r>
          </a:p>
        </p:txBody>
      </p:sp>
      <p:sp>
        <p:nvSpPr>
          <p:cNvPr id="6" name="Slide Number Placeholder 5"/>
          <p:cNvSpPr>
            <a:spLocks noGrp="1"/>
          </p:cNvSpPr>
          <p:nvPr>
            <p:ph type="sldNum" sz="quarter" idx="12"/>
          </p:nvPr>
        </p:nvSpPr>
        <p:spPr/>
        <p:txBody>
          <a:bodyPr/>
          <a:lstStyle/>
          <a:p>
            <a:pPr>
              <a:defRPr/>
            </a:pPr>
            <a:fld id="{663AB3CF-6A5C-4D66-9205-61B2701E2F43}" type="slidenum">
              <a:rPr lang="en-US" smtClean="0">
                <a:solidFill>
                  <a:prstClr val="black"/>
                </a:solidFill>
              </a:rPr>
              <a:pPr>
                <a:defRPr/>
              </a:pPr>
              <a:t>14</a:t>
            </a:fld>
            <a:endParaRPr lang="en-US" dirty="0">
              <a:solidFill>
                <a:prstClr val="black"/>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414" y="3878785"/>
            <a:ext cx="5436371" cy="2979215"/>
          </a:xfrm>
          <a:prstGeom prst="rect">
            <a:avLst/>
          </a:prstGeom>
        </p:spPr>
      </p:pic>
    </p:spTree>
    <p:extLst>
      <p:ext uri="{BB962C8B-B14F-4D97-AF65-F5344CB8AC3E}">
        <p14:creationId xmlns:p14="http://schemas.microsoft.com/office/powerpoint/2010/main" val="1886016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5988" y="152400"/>
            <a:ext cx="7860812" cy="1143000"/>
          </a:xfrm>
        </p:spPr>
        <p:txBody>
          <a:bodyPr>
            <a:noAutofit/>
          </a:bodyPr>
          <a:lstStyle/>
          <a:p>
            <a:r>
              <a:rPr lang="en-US" sz="3200" dirty="0" smtClean="0"/>
              <a:t>Potential Negative Risk Conditions Associated With Each Knowledge Area</a:t>
            </a:r>
          </a:p>
        </p:txBody>
      </p:sp>
      <p:sp>
        <p:nvSpPr>
          <p:cNvPr id="6" name="Slide Number Placeholder 5"/>
          <p:cNvSpPr>
            <a:spLocks noGrp="1"/>
          </p:cNvSpPr>
          <p:nvPr>
            <p:ph type="sldNum" sz="quarter" idx="12"/>
          </p:nvPr>
        </p:nvSpPr>
        <p:spPr/>
        <p:txBody>
          <a:bodyPr/>
          <a:lstStyle/>
          <a:p>
            <a:pPr>
              <a:defRPr/>
            </a:pPr>
            <a:fld id="{4D1252FD-2CC6-495F-9384-CE9717794234}" type="slidenum">
              <a:rPr lang="en-US" smtClean="0">
                <a:solidFill>
                  <a:prstClr val="black"/>
                </a:solidFill>
              </a:rPr>
              <a:pPr>
                <a:defRPr/>
              </a:pPr>
              <a:t>15</a:t>
            </a:fld>
            <a:endParaRPr lang="en-US"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88" y="1637603"/>
            <a:ext cx="7860812" cy="4591747"/>
          </a:xfrm>
          <a:prstGeom prst="rect">
            <a:avLst/>
          </a:prstGeom>
        </p:spPr>
      </p:pic>
    </p:spTree>
    <p:extLst>
      <p:ext uri="{BB962C8B-B14F-4D97-AF65-F5344CB8AC3E}">
        <p14:creationId xmlns:p14="http://schemas.microsoft.com/office/powerpoint/2010/main" val="4157190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228600"/>
            <a:ext cx="8229600" cy="1143000"/>
          </a:xfrm>
        </p:spPr>
        <p:txBody>
          <a:bodyPr/>
          <a:lstStyle/>
          <a:p>
            <a:r>
              <a:rPr lang="en-US" b="1" dirty="0"/>
              <a:t>Planning Process </a:t>
            </a:r>
            <a:r>
              <a:rPr lang="en-US" b="1" dirty="0" smtClean="0"/>
              <a:t>Group:</a:t>
            </a:r>
            <a:br>
              <a:rPr lang="en-US" b="1" dirty="0" smtClean="0"/>
            </a:br>
            <a:r>
              <a:rPr lang="en-US" dirty="0" smtClean="0"/>
              <a:t>Identifying </a:t>
            </a:r>
            <a:r>
              <a:rPr lang="en-US" dirty="0" smtClean="0"/>
              <a:t>Risks</a:t>
            </a:r>
          </a:p>
        </p:txBody>
      </p:sp>
      <p:sp>
        <p:nvSpPr>
          <p:cNvPr id="36867" name="Rectangle 3"/>
          <p:cNvSpPr>
            <a:spLocks noGrp="1" noChangeArrowheads="1"/>
          </p:cNvSpPr>
          <p:nvPr>
            <p:ph idx="1"/>
          </p:nvPr>
        </p:nvSpPr>
        <p:spPr>
          <a:xfrm>
            <a:off x="609600" y="1646238"/>
            <a:ext cx="8077200" cy="3916362"/>
          </a:xfrm>
        </p:spPr>
        <p:txBody>
          <a:bodyPr/>
          <a:lstStyle/>
          <a:p>
            <a:pPr>
              <a:spcBef>
                <a:spcPct val="55000"/>
              </a:spcBef>
            </a:pPr>
            <a:r>
              <a:rPr lang="en-US" dirty="0" smtClean="0"/>
              <a:t>Identifying risks is the process of understanding what potential events might hurt or enhance a particular project</a:t>
            </a:r>
          </a:p>
          <a:p>
            <a:pPr>
              <a:spcBef>
                <a:spcPct val="55000"/>
              </a:spcBef>
            </a:pPr>
            <a:endParaRPr lang="en-US" dirty="0" smtClean="0"/>
          </a:p>
          <a:p>
            <a:pPr>
              <a:spcBef>
                <a:spcPct val="55000"/>
              </a:spcBef>
            </a:pPr>
            <a:r>
              <a:rPr lang="en-US" dirty="0" smtClean="0"/>
              <a:t>Risk </a:t>
            </a:r>
            <a:r>
              <a:rPr lang="en-US" dirty="0" smtClean="0"/>
              <a:t>identification tools and techniques include:</a:t>
            </a:r>
          </a:p>
          <a:p>
            <a:pPr lvl="1">
              <a:spcBef>
                <a:spcPts val="0"/>
              </a:spcBef>
            </a:pPr>
            <a:r>
              <a:rPr lang="en-US" dirty="0" smtClean="0"/>
              <a:t>Brainstorming</a:t>
            </a:r>
          </a:p>
          <a:p>
            <a:pPr lvl="1">
              <a:spcBef>
                <a:spcPts val="0"/>
              </a:spcBef>
            </a:pPr>
            <a:r>
              <a:rPr lang="en-US" dirty="0" smtClean="0"/>
              <a:t>The Delphi Technique</a:t>
            </a:r>
          </a:p>
          <a:p>
            <a:pPr lvl="1">
              <a:spcBef>
                <a:spcPts val="0"/>
              </a:spcBef>
            </a:pPr>
            <a:r>
              <a:rPr lang="en-US" dirty="0" smtClean="0"/>
              <a:t>Interviewing</a:t>
            </a:r>
          </a:p>
          <a:p>
            <a:pPr lvl="1">
              <a:spcBef>
                <a:spcPts val="0"/>
              </a:spcBef>
            </a:pPr>
            <a:r>
              <a:rPr lang="en-US" dirty="0" smtClean="0"/>
              <a:t>SWOT analysis</a:t>
            </a:r>
          </a:p>
        </p:txBody>
      </p:sp>
      <p:sp>
        <p:nvSpPr>
          <p:cNvPr id="6" name="Slide Number Placeholder 5"/>
          <p:cNvSpPr>
            <a:spLocks noGrp="1"/>
          </p:cNvSpPr>
          <p:nvPr>
            <p:ph type="sldNum" sz="quarter" idx="12"/>
          </p:nvPr>
        </p:nvSpPr>
        <p:spPr/>
        <p:txBody>
          <a:bodyPr/>
          <a:lstStyle/>
          <a:p>
            <a:pPr>
              <a:defRPr/>
            </a:pPr>
            <a:fld id="{E76D94AB-283F-4DB4-953C-B7C642775F48}"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3873555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Risk Register</a:t>
            </a:r>
          </a:p>
        </p:txBody>
      </p:sp>
      <p:sp>
        <p:nvSpPr>
          <p:cNvPr id="41987" name="Rectangle 3"/>
          <p:cNvSpPr>
            <a:spLocks noGrp="1" noChangeArrowheads="1"/>
          </p:cNvSpPr>
          <p:nvPr>
            <p:ph idx="1"/>
          </p:nvPr>
        </p:nvSpPr>
        <p:spPr/>
        <p:txBody>
          <a:bodyPr/>
          <a:lstStyle/>
          <a:p>
            <a:r>
              <a:rPr lang="en-US" sz="2400" dirty="0" smtClean="0"/>
              <a:t>A </a:t>
            </a:r>
            <a:r>
              <a:rPr lang="en-US" sz="2400" b="1" dirty="0" smtClean="0"/>
              <a:t>risk register</a:t>
            </a:r>
            <a:r>
              <a:rPr lang="en-US" sz="2400" dirty="0" smtClean="0"/>
              <a:t> is:</a:t>
            </a:r>
            <a:endParaRPr lang="en-US" sz="2400" b="1" dirty="0" smtClean="0"/>
          </a:p>
          <a:p>
            <a:pPr lvl="1"/>
            <a:r>
              <a:rPr lang="en-US" sz="2200" dirty="0" smtClean="0"/>
              <a:t>A document that contains the results of various risk management processes and that is often displayed in a table or spreadsheet format</a:t>
            </a:r>
          </a:p>
          <a:p>
            <a:pPr lvl="1"/>
            <a:r>
              <a:rPr lang="en-US" sz="2200" dirty="0" smtClean="0"/>
              <a:t>A tool for documenting potential risk events and related information</a:t>
            </a:r>
          </a:p>
          <a:p>
            <a:r>
              <a:rPr lang="en-US" sz="2400" b="1" dirty="0" smtClean="0"/>
              <a:t>Risk events </a:t>
            </a:r>
            <a:r>
              <a:rPr lang="en-US" sz="2400" dirty="0" smtClean="0"/>
              <a:t>refer to specific, uncertain events that may occur to the detriment or enhancement of the project</a:t>
            </a:r>
          </a:p>
        </p:txBody>
      </p:sp>
      <p:sp>
        <p:nvSpPr>
          <p:cNvPr id="6" name="Slide Number Placeholder 5"/>
          <p:cNvSpPr>
            <a:spLocks noGrp="1"/>
          </p:cNvSpPr>
          <p:nvPr>
            <p:ph type="sldNum" sz="quarter" idx="12"/>
          </p:nvPr>
        </p:nvSpPr>
        <p:spPr/>
        <p:txBody>
          <a:bodyPr/>
          <a:lstStyle/>
          <a:p>
            <a:pPr>
              <a:defRPr/>
            </a:pPr>
            <a:fld id="{E8A48635-0E67-4D9F-9B26-786207B35030}" type="slidenum">
              <a:rPr lang="en-US" smtClean="0">
                <a:solidFill>
                  <a:prstClr val="black"/>
                </a:solidFill>
              </a:rPr>
              <a:pPr>
                <a:defRPr/>
              </a:pPr>
              <a:t>17</a:t>
            </a:fld>
            <a:endParaRPr lang="en-US" dirty="0">
              <a:solidFill>
                <a:prstClr val="black"/>
              </a:solidFill>
            </a:endParaRPr>
          </a:p>
        </p:txBody>
      </p:sp>
      <p:pic>
        <p:nvPicPr>
          <p:cNvPr id="7" name="Picture 8" descr="Tbl11-05.bmp"/>
          <p:cNvPicPr>
            <a:picLocks noChangeAspect="1"/>
          </p:cNvPicPr>
          <p:nvPr/>
        </p:nvPicPr>
        <p:blipFill>
          <a:blip r:embed="rId3"/>
          <a:srcRect t="14198"/>
          <a:stretch>
            <a:fillRect/>
          </a:stretch>
        </p:blipFill>
        <p:spPr bwMode="auto">
          <a:xfrm>
            <a:off x="304800" y="5324475"/>
            <a:ext cx="8583613" cy="1381125"/>
          </a:xfrm>
          <a:prstGeom prst="rect">
            <a:avLst/>
          </a:prstGeom>
          <a:noFill/>
          <a:ln w="9525">
            <a:noFill/>
            <a:miter lim="800000"/>
            <a:headEnd/>
            <a:tailEnd/>
          </a:ln>
        </p:spPr>
      </p:pic>
    </p:spTree>
    <p:extLst>
      <p:ext uri="{BB962C8B-B14F-4D97-AF65-F5344CB8AC3E}">
        <p14:creationId xmlns:p14="http://schemas.microsoft.com/office/powerpoint/2010/main" val="2279988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Risk Register Contents</a:t>
            </a:r>
          </a:p>
        </p:txBody>
      </p:sp>
      <p:sp>
        <p:nvSpPr>
          <p:cNvPr id="43011" name="Rectangle 3"/>
          <p:cNvSpPr>
            <a:spLocks noGrp="1" noChangeArrowheads="1"/>
          </p:cNvSpPr>
          <p:nvPr>
            <p:ph idx="1"/>
          </p:nvPr>
        </p:nvSpPr>
        <p:spPr/>
        <p:txBody>
          <a:bodyPr/>
          <a:lstStyle/>
          <a:p>
            <a:r>
              <a:rPr lang="en-US" dirty="0" smtClean="0"/>
              <a:t>An identification number for each risk event</a:t>
            </a:r>
          </a:p>
          <a:p>
            <a:r>
              <a:rPr lang="en-US" dirty="0" smtClean="0"/>
              <a:t>A rank for each risk event</a:t>
            </a:r>
          </a:p>
          <a:p>
            <a:r>
              <a:rPr lang="en-US" dirty="0" smtClean="0"/>
              <a:t>The name of each risk event</a:t>
            </a:r>
          </a:p>
          <a:p>
            <a:r>
              <a:rPr lang="en-US" dirty="0" smtClean="0"/>
              <a:t>A description of each risk event</a:t>
            </a:r>
          </a:p>
          <a:p>
            <a:r>
              <a:rPr lang="en-US" dirty="0" smtClean="0"/>
              <a:t>The category under which each risk event falls</a:t>
            </a:r>
          </a:p>
          <a:p>
            <a:r>
              <a:rPr lang="en-US" dirty="0" smtClean="0"/>
              <a:t>The root cause of each risk</a:t>
            </a:r>
          </a:p>
        </p:txBody>
      </p:sp>
      <p:sp>
        <p:nvSpPr>
          <p:cNvPr id="6" name="Slide Number Placeholder 5"/>
          <p:cNvSpPr>
            <a:spLocks noGrp="1"/>
          </p:cNvSpPr>
          <p:nvPr>
            <p:ph type="sldNum" sz="quarter" idx="12"/>
          </p:nvPr>
        </p:nvSpPr>
        <p:spPr/>
        <p:txBody>
          <a:bodyPr/>
          <a:lstStyle/>
          <a:p>
            <a:pPr>
              <a:defRPr/>
            </a:pPr>
            <a:fld id="{3C1D926C-0CB4-4DF4-AD6F-3A2D74348BDB}"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344457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Risk Register Contents (cont’d)</a:t>
            </a:r>
          </a:p>
        </p:txBody>
      </p:sp>
      <p:sp>
        <p:nvSpPr>
          <p:cNvPr id="44035" name="Rectangle 3"/>
          <p:cNvSpPr>
            <a:spLocks noGrp="1" noChangeArrowheads="1"/>
          </p:cNvSpPr>
          <p:nvPr>
            <p:ph idx="1"/>
          </p:nvPr>
        </p:nvSpPr>
        <p:spPr/>
        <p:txBody>
          <a:bodyPr/>
          <a:lstStyle/>
          <a:p>
            <a:r>
              <a:rPr lang="en-US" dirty="0" smtClean="0"/>
              <a:t>Triggers for each risk; </a:t>
            </a:r>
            <a:r>
              <a:rPr lang="en-US" b="1" dirty="0" smtClean="0"/>
              <a:t>triggers</a:t>
            </a:r>
            <a:r>
              <a:rPr lang="en-US" dirty="0" smtClean="0"/>
              <a:t> are indicators or symptoms of actual risk events</a:t>
            </a:r>
          </a:p>
          <a:p>
            <a:r>
              <a:rPr lang="en-US" dirty="0" smtClean="0"/>
              <a:t>Potential responses to each risk</a:t>
            </a:r>
          </a:p>
          <a:p>
            <a:r>
              <a:rPr lang="en-US" dirty="0" smtClean="0"/>
              <a:t>The </a:t>
            </a:r>
            <a:r>
              <a:rPr lang="en-US" b="1" dirty="0" smtClean="0"/>
              <a:t>risk owner</a:t>
            </a:r>
            <a:r>
              <a:rPr lang="en-US" dirty="0" smtClean="0"/>
              <a:t> or person who will own or take responsibility for each risk</a:t>
            </a:r>
          </a:p>
          <a:p>
            <a:r>
              <a:rPr lang="en-US" dirty="0" smtClean="0"/>
              <a:t>The probability and impact of each risk occurring.</a:t>
            </a:r>
          </a:p>
          <a:p>
            <a:r>
              <a:rPr lang="en-US" dirty="0" smtClean="0"/>
              <a:t>The status of each risk</a:t>
            </a:r>
          </a:p>
        </p:txBody>
      </p:sp>
      <p:sp>
        <p:nvSpPr>
          <p:cNvPr id="44037" name="Footer Placeholder 6"/>
          <p:cNvSpPr>
            <a:spLocks noGrp="1"/>
          </p:cNvSpPr>
          <p:nvPr>
            <p:ph type="ftr" sz="quarter" idx="11"/>
          </p:nvPr>
        </p:nvSpPr>
        <p:spPr bwMode="auto">
          <a:noFill/>
          <a:ln>
            <a:miter lim="800000"/>
            <a:headEnd/>
            <a:tailEnd/>
          </a:ln>
        </p:spPr>
        <p:txBody>
          <a:bodyPr/>
          <a:lstStyle/>
          <a:p>
            <a:r>
              <a:rPr lang="en-US" smtClean="0">
                <a:solidFill>
                  <a:prstClr val="black"/>
                </a:solidFill>
              </a:rPr>
              <a:t>Information Technology Project Management, Seventh Edition</a:t>
            </a:r>
            <a:endParaRPr lang="en-US" dirty="0" smtClean="0">
              <a:solidFill>
                <a:prstClr val="black"/>
              </a:solidFill>
            </a:endParaRPr>
          </a:p>
        </p:txBody>
      </p:sp>
      <p:sp>
        <p:nvSpPr>
          <p:cNvPr id="6" name="Slide Number Placeholder 5"/>
          <p:cNvSpPr>
            <a:spLocks noGrp="1"/>
          </p:cNvSpPr>
          <p:nvPr>
            <p:ph type="sldNum" sz="quarter" idx="12"/>
          </p:nvPr>
        </p:nvSpPr>
        <p:spPr/>
        <p:txBody>
          <a:bodyPr/>
          <a:lstStyle/>
          <a:p>
            <a:pPr>
              <a:defRPr/>
            </a:pPr>
            <a:fld id="{A2C9A400-1435-4A50-BF9F-95A55093F155}"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228357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13661" y="304800"/>
            <a:ext cx="8382000" cy="914400"/>
          </a:xfrm>
        </p:spPr>
        <p:txBody>
          <a:bodyPr>
            <a:normAutofit fontScale="90000"/>
          </a:bodyPr>
          <a:lstStyle/>
          <a:p>
            <a:r>
              <a:rPr lang="en-US" dirty="0" smtClean="0"/>
              <a:t>Importance of Project Risk Management</a:t>
            </a:r>
          </a:p>
        </p:txBody>
      </p:sp>
      <p:sp>
        <p:nvSpPr>
          <p:cNvPr id="15363" name="Rectangle 3"/>
          <p:cNvSpPr>
            <a:spLocks noGrp="1" noChangeArrowheads="1"/>
          </p:cNvSpPr>
          <p:nvPr>
            <p:ph idx="1"/>
          </p:nvPr>
        </p:nvSpPr>
        <p:spPr>
          <a:xfrm>
            <a:off x="609600" y="1676400"/>
            <a:ext cx="8458200" cy="4800600"/>
          </a:xfrm>
        </p:spPr>
        <p:txBody>
          <a:bodyPr/>
          <a:lstStyle/>
          <a:p>
            <a:pPr>
              <a:spcBef>
                <a:spcPct val="100000"/>
              </a:spcBef>
            </a:pPr>
            <a:r>
              <a:rPr lang="en-US" dirty="0" smtClean="0"/>
              <a:t>The art and science of identifying, analyzing, and responding to risk throughout the life of a project and in the best interests of meeting project objectives</a:t>
            </a:r>
          </a:p>
          <a:p>
            <a:pPr>
              <a:spcBef>
                <a:spcPct val="100000"/>
              </a:spcBef>
            </a:pPr>
            <a:r>
              <a:rPr lang="en-US" dirty="0" smtClean="0"/>
              <a:t>Risk management is often overlooked in projects</a:t>
            </a:r>
          </a:p>
        </p:txBody>
      </p:sp>
      <p:sp>
        <p:nvSpPr>
          <p:cNvPr id="6" name="Slide Number Placeholder 5"/>
          <p:cNvSpPr>
            <a:spLocks noGrp="1"/>
          </p:cNvSpPr>
          <p:nvPr>
            <p:ph type="sldNum" sz="quarter" idx="12"/>
          </p:nvPr>
        </p:nvSpPr>
        <p:spPr/>
        <p:txBody>
          <a:bodyPr/>
          <a:lstStyle/>
          <a:p>
            <a:pPr>
              <a:defRPr/>
            </a:pPr>
            <a:fld id="{807D6F11-3470-4152-8EB3-431930F8FE40}" type="slidenum">
              <a:rPr lang="en-US" smtClean="0">
                <a:solidFill>
                  <a:prstClr val="black"/>
                </a:solidFill>
              </a:rPr>
              <a:pPr>
                <a:defRPr/>
              </a:pPr>
              <a:t>2</a:t>
            </a:fld>
            <a:endParaRPr lang="en-US" dirty="0">
              <a:solidFill>
                <a:prstClr val="black"/>
              </a:solidFill>
            </a:endParaRPr>
          </a:p>
        </p:txBody>
      </p:sp>
      <p:pic>
        <p:nvPicPr>
          <p:cNvPr id="3074" name="Picture 2" descr="April 20, 19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724400"/>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79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33450" y="219870"/>
            <a:ext cx="8305800" cy="868362"/>
          </a:xfrm>
        </p:spPr>
        <p:txBody>
          <a:bodyPr/>
          <a:lstStyle/>
          <a:p>
            <a:r>
              <a:rPr lang="en-US" dirty="0" smtClean="0"/>
              <a:t>Risk Identification Exercise</a:t>
            </a:r>
            <a:endParaRPr lang="en-US" dirty="0" smtClean="0"/>
          </a:p>
        </p:txBody>
      </p:sp>
      <p:sp>
        <p:nvSpPr>
          <p:cNvPr id="52227" name="Rectangle 3"/>
          <p:cNvSpPr>
            <a:spLocks noGrp="1" noChangeArrowheads="1"/>
          </p:cNvSpPr>
          <p:nvPr>
            <p:ph idx="1"/>
          </p:nvPr>
        </p:nvSpPr>
        <p:spPr/>
        <p:txBody>
          <a:bodyPr/>
          <a:lstStyle/>
          <a:p>
            <a:r>
              <a:rPr lang="en-US" dirty="0" smtClean="0"/>
              <a:t>Identify the risks associated with our discussion on CGI</a:t>
            </a:r>
          </a:p>
          <a:p>
            <a:endParaRPr lang="en-US" dirty="0"/>
          </a:p>
          <a:p>
            <a:endParaRPr lang="en-US" dirty="0" smtClean="0"/>
          </a:p>
          <a:p>
            <a:r>
              <a:rPr lang="en-US" dirty="0" smtClean="0"/>
              <a:t>Complete a risk register by ranking the risks and filling out the subsequent information</a:t>
            </a:r>
            <a:endParaRPr lang="en-US" dirty="0" smtClean="0"/>
          </a:p>
          <a:p>
            <a:endParaRPr lang="en-US" dirty="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pPr>
              <a:defRPr/>
            </a:pPr>
            <a:fld id="{4DE9DEB5-2B34-4F07-90E9-492F844BF3D1}"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1346038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8001000" cy="1143000"/>
          </a:xfrm>
        </p:spPr>
        <p:txBody>
          <a:bodyPr>
            <a:normAutofit/>
          </a:bodyPr>
          <a:lstStyle/>
          <a:p>
            <a:r>
              <a:rPr lang="en-US" sz="3200" dirty="0" smtClean="0"/>
              <a:t>Project Management Maturity by Industry Group and Knowledge Area*</a:t>
            </a:r>
          </a:p>
        </p:txBody>
      </p:sp>
      <p:sp>
        <p:nvSpPr>
          <p:cNvPr id="8" name="Slide Number Placeholder 7"/>
          <p:cNvSpPr>
            <a:spLocks noGrp="1"/>
          </p:cNvSpPr>
          <p:nvPr>
            <p:ph type="sldNum" sz="quarter" idx="12"/>
          </p:nvPr>
        </p:nvSpPr>
        <p:spPr/>
        <p:txBody>
          <a:bodyPr/>
          <a:lstStyle/>
          <a:p>
            <a:pPr>
              <a:defRPr/>
            </a:pPr>
            <a:fld id="{B09B4120-5935-4557-9199-2132025C05DA}" type="slidenum">
              <a:rPr lang="en-US" smtClean="0">
                <a:solidFill>
                  <a:prstClr val="black"/>
                </a:solidFill>
              </a:rPr>
              <a:pPr>
                <a:defRPr/>
              </a:pPr>
              <a:t>3</a:t>
            </a:fld>
            <a:endParaRPr lang="en-US" dirty="0">
              <a:solidFill>
                <a:prstClr val="black"/>
              </a:solidFill>
            </a:endParaRPr>
          </a:p>
        </p:txBody>
      </p:sp>
      <p:sp>
        <p:nvSpPr>
          <p:cNvPr id="17411" name="Rectangle 4"/>
          <p:cNvSpPr>
            <a:spLocks noChangeArrowheads="1"/>
          </p:cNvSpPr>
          <p:nvPr/>
        </p:nvSpPr>
        <p:spPr bwMode="auto">
          <a:xfrm>
            <a:off x="685800" y="1905000"/>
            <a:ext cx="8051800" cy="336550"/>
          </a:xfrm>
          <a:prstGeom prst="rect">
            <a:avLst/>
          </a:prstGeom>
          <a:noFill/>
          <a:ln w="9525">
            <a:noFill/>
            <a:miter lim="800000"/>
            <a:headEnd/>
            <a:tailEnd/>
          </a:ln>
        </p:spPr>
        <p:txBody>
          <a:bodyPr wrap="none" anchor="ctr">
            <a:spAutoFit/>
          </a:bodyPr>
          <a:lstStyle/>
          <a:p>
            <a:pPr fontAlgn="base">
              <a:spcBef>
                <a:spcPct val="0"/>
              </a:spcBef>
              <a:spcAft>
                <a:spcPct val="0"/>
              </a:spcAft>
            </a:pPr>
            <a:r>
              <a:rPr lang="en-US" sz="1600" b="1" dirty="0">
                <a:solidFill>
                  <a:prstClr val="black"/>
                </a:solidFill>
                <a:cs typeface="Times New Roman" pitchFamily="18" charset="0"/>
              </a:rPr>
              <a:t>KEY: 1 = LOWEST MATURITY RATING   	5 = HIGHEST MATURITY RATING</a:t>
            </a:r>
            <a:endParaRPr lang="en-US" sz="3200" dirty="0">
              <a:solidFill>
                <a:prstClr val="black"/>
              </a:solidFill>
            </a:endParaRPr>
          </a:p>
        </p:txBody>
      </p:sp>
      <p:graphicFrame>
        <p:nvGraphicFramePr>
          <p:cNvPr id="294201" name="Group 313"/>
          <p:cNvGraphicFramePr>
            <a:graphicFrameLocks noGrp="1"/>
          </p:cNvGraphicFramePr>
          <p:nvPr>
            <p:extLst>
              <p:ext uri="{D42A27DB-BD31-4B8C-83A1-F6EECF244321}">
                <p14:modId xmlns:p14="http://schemas.microsoft.com/office/powerpoint/2010/main" val="4219831956"/>
              </p:ext>
            </p:extLst>
          </p:nvPr>
        </p:nvGraphicFramePr>
        <p:xfrm>
          <a:off x="923926" y="2438400"/>
          <a:ext cx="7585074" cy="3581402"/>
        </p:xfrm>
        <a:graphic>
          <a:graphicData uri="http://schemas.openxmlformats.org/drawingml/2006/table">
            <a:tbl>
              <a:tblPr/>
              <a:tblGrid>
                <a:gridCol w="1481161"/>
                <a:gridCol w="1340098"/>
                <a:gridCol w="1750740"/>
                <a:gridCol w="1189542"/>
                <a:gridCol w="1823533"/>
              </a:tblGrid>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310">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59162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228600"/>
            <a:ext cx="7772400" cy="1143000"/>
          </a:xfrm>
        </p:spPr>
        <p:txBody>
          <a:bodyPr>
            <a:normAutofit fontScale="90000"/>
          </a:bodyPr>
          <a:lstStyle/>
          <a:p>
            <a:r>
              <a:rPr lang="en-US" dirty="0" smtClean="0"/>
              <a:t>Benefits from Software Risk Management Practices*</a:t>
            </a:r>
          </a:p>
        </p:txBody>
      </p:sp>
      <p:sp>
        <p:nvSpPr>
          <p:cNvPr id="7" name="Slide Number Placeholder 6"/>
          <p:cNvSpPr>
            <a:spLocks noGrp="1"/>
          </p:cNvSpPr>
          <p:nvPr>
            <p:ph type="sldNum" sz="quarter" idx="12"/>
          </p:nvPr>
        </p:nvSpPr>
        <p:spPr/>
        <p:txBody>
          <a:bodyPr/>
          <a:lstStyle/>
          <a:p>
            <a:pPr>
              <a:defRPr/>
            </a:pPr>
            <a:fld id="{C9C7EE1C-8D68-46E6-9AB4-662241EB92E9}" type="slidenum">
              <a:rPr lang="en-US" smtClean="0">
                <a:solidFill>
                  <a:prstClr val="black"/>
                </a:solidFill>
              </a:rPr>
              <a:pPr>
                <a:defRPr/>
              </a:pPr>
              <a:t>4</a:t>
            </a:fld>
            <a:endParaRPr lang="en-US" dirty="0">
              <a:solidFill>
                <a:prstClr val="black"/>
              </a:solidFill>
            </a:endParaRPr>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dirty="0">
                <a:solidFill>
                  <a:prstClr val="black"/>
                </a:solidFill>
              </a:rPr>
              <a:t>*Source: </a:t>
            </a:r>
            <a:r>
              <a:rPr lang="en-US" dirty="0" err="1">
                <a:solidFill>
                  <a:prstClr val="black"/>
                </a:solidFill>
              </a:rPr>
              <a:t>Kulik</a:t>
            </a:r>
            <a:r>
              <a:rPr lang="en-US" dirty="0">
                <a:solidFill>
                  <a:prstClr val="black"/>
                </a:solidFill>
              </a:rPr>
              <a:t> and Weber, KLCI Research Group</a:t>
            </a:r>
            <a:endParaRPr lang="en-US"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38753"/>
            <a:ext cx="5562600" cy="4523757"/>
          </a:xfrm>
          <a:prstGeom prst="rect">
            <a:avLst/>
          </a:prstGeom>
        </p:spPr>
      </p:pic>
    </p:spTree>
    <p:extLst>
      <p:ext uri="{BB962C8B-B14F-4D97-AF65-F5344CB8AC3E}">
        <p14:creationId xmlns:p14="http://schemas.microsoft.com/office/powerpoint/2010/main" val="344258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67771"/>
            <a:ext cx="8305800" cy="715962"/>
          </a:xfrm>
        </p:spPr>
        <p:txBody>
          <a:bodyPr>
            <a:normAutofit fontScale="90000"/>
          </a:bodyPr>
          <a:lstStyle/>
          <a:p>
            <a:r>
              <a:rPr lang="en-US" dirty="0"/>
              <a:t>Risk Can Be </a:t>
            </a:r>
            <a:r>
              <a:rPr lang="en-US" dirty="0" smtClean="0"/>
              <a:t>Negative &amp; Positive</a:t>
            </a:r>
          </a:p>
        </p:txBody>
      </p:sp>
      <p:sp>
        <p:nvSpPr>
          <p:cNvPr id="19459" name="Rectangle 3"/>
          <p:cNvSpPr>
            <a:spLocks noGrp="1" noChangeArrowheads="1"/>
          </p:cNvSpPr>
          <p:nvPr>
            <p:ph idx="1"/>
          </p:nvPr>
        </p:nvSpPr>
        <p:spPr>
          <a:xfrm>
            <a:off x="685800" y="1676400"/>
            <a:ext cx="8305800" cy="4572000"/>
          </a:xfrm>
        </p:spPr>
        <p:txBody>
          <a:bodyPr/>
          <a:lstStyle/>
          <a:p>
            <a:r>
              <a:rPr lang="en-US" u="sng" dirty="0" smtClean="0"/>
              <a:t>Negative risk</a:t>
            </a:r>
            <a:r>
              <a:rPr lang="en-US" dirty="0" smtClean="0"/>
              <a:t>:  understanding </a:t>
            </a:r>
            <a:r>
              <a:rPr lang="en-US" dirty="0"/>
              <a:t>potential problems that might occur in the project and how they might impede project </a:t>
            </a:r>
            <a:r>
              <a:rPr lang="en-US" dirty="0" smtClean="0"/>
              <a:t>success</a:t>
            </a:r>
          </a:p>
          <a:p>
            <a:endParaRPr lang="en-US" dirty="0" smtClean="0"/>
          </a:p>
          <a:p>
            <a:r>
              <a:rPr lang="en-US" u="sng" dirty="0"/>
              <a:t>Positive </a:t>
            </a:r>
            <a:r>
              <a:rPr lang="en-US" u="sng" dirty="0" smtClean="0"/>
              <a:t>risks</a:t>
            </a:r>
            <a:r>
              <a:rPr lang="en-US" dirty="0"/>
              <a:t>:</a:t>
            </a:r>
            <a:r>
              <a:rPr lang="en-US" dirty="0" smtClean="0"/>
              <a:t> </a:t>
            </a:r>
            <a:r>
              <a:rPr lang="en-US" dirty="0"/>
              <a:t>risks that result in good things </a:t>
            </a:r>
            <a:r>
              <a:rPr lang="en-US" dirty="0" smtClean="0"/>
              <a:t>happening (opportunities)</a:t>
            </a:r>
            <a:endParaRPr lang="en-US" dirty="0"/>
          </a:p>
          <a:p>
            <a:endParaRPr lang="en-US" sz="3200" dirty="0"/>
          </a:p>
        </p:txBody>
      </p:sp>
      <p:sp>
        <p:nvSpPr>
          <p:cNvPr id="6" name="Slide Number Placeholder 5"/>
          <p:cNvSpPr>
            <a:spLocks noGrp="1"/>
          </p:cNvSpPr>
          <p:nvPr>
            <p:ph type="sldNum" sz="quarter" idx="12"/>
          </p:nvPr>
        </p:nvSpPr>
        <p:spPr/>
        <p:txBody>
          <a:bodyPr/>
          <a:lstStyle/>
          <a:p>
            <a:pPr>
              <a:defRPr/>
            </a:pPr>
            <a:fld id="{8029358A-A68A-4B39-848F-F2A98A0B2E8B}"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396546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13519"/>
            <a:ext cx="8305800" cy="868362"/>
          </a:xfrm>
        </p:spPr>
        <p:txBody>
          <a:bodyPr/>
          <a:lstStyle/>
          <a:p>
            <a:r>
              <a:rPr lang="en-US" dirty="0" smtClean="0"/>
              <a:t>CGI Case</a:t>
            </a:r>
          </a:p>
        </p:txBody>
      </p:sp>
      <p:sp>
        <p:nvSpPr>
          <p:cNvPr id="20483" name="Rectangle 3"/>
          <p:cNvSpPr>
            <a:spLocks noGrp="1" noChangeArrowheads="1"/>
          </p:cNvSpPr>
          <p:nvPr>
            <p:ph idx="1"/>
          </p:nvPr>
        </p:nvSpPr>
        <p:spPr>
          <a:xfrm>
            <a:off x="609600" y="1951038"/>
            <a:ext cx="8534400" cy="4297362"/>
          </a:xfrm>
        </p:spPr>
        <p:txBody>
          <a:bodyPr/>
          <a:lstStyle/>
          <a:p>
            <a:r>
              <a:rPr lang="en-US" dirty="0" smtClean="0"/>
              <a:t>What are the negative and positive risks associated with the project CGI was taking on?</a:t>
            </a:r>
            <a:endParaRPr lang="en-US" dirty="0"/>
          </a:p>
        </p:txBody>
      </p:sp>
      <p:sp>
        <p:nvSpPr>
          <p:cNvPr id="6" name="Slide Number Placeholder 5"/>
          <p:cNvSpPr>
            <a:spLocks noGrp="1"/>
          </p:cNvSpPr>
          <p:nvPr>
            <p:ph type="sldNum" sz="quarter" idx="12"/>
          </p:nvPr>
        </p:nvSpPr>
        <p:spPr/>
        <p:txBody>
          <a:bodyPr/>
          <a:lstStyle/>
          <a:p>
            <a:pPr>
              <a:defRPr/>
            </a:pPr>
            <a:fld id="{558848C3-6CA1-4DD7-8398-A9BCB5F1C19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424671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smtClean="0"/>
              <a:t>Risk Utility</a:t>
            </a:r>
          </a:p>
        </p:txBody>
      </p:sp>
      <p:sp>
        <p:nvSpPr>
          <p:cNvPr id="22531" name="Rectangle 3"/>
          <p:cNvSpPr>
            <a:spLocks noGrp="1" noChangeArrowheads="1"/>
          </p:cNvSpPr>
          <p:nvPr>
            <p:ph idx="1"/>
          </p:nvPr>
        </p:nvSpPr>
        <p:spPr>
          <a:xfrm>
            <a:off x="762000" y="1676400"/>
            <a:ext cx="8186738" cy="4333875"/>
          </a:xfrm>
        </p:spPr>
        <p:txBody>
          <a:bodyPr/>
          <a:lstStyle/>
          <a:p>
            <a:pPr>
              <a:spcBef>
                <a:spcPct val="50000"/>
              </a:spcBef>
            </a:pPr>
            <a:r>
              <a:rPr lang="en-US" b="1" dirty="0" smtClean="0"/>
              <a:t>Risk utility</a:t>
            </a:r>
            <a:r>
              <a:rPr lang="en-US" dirty="0" smtClean="0"/>
              <a:t> or </a:t>
            </a:r>
            <a:r>
              <a:rPr lang="en-US" b="1" dirty="0" smtClean="0"/>
              <a:t>risk tolerance</a:t>
            </a:r>
            <a:r>
              <a:rPr lang="en-US" dirty="0" smtClean="0"/>
              <a:t> </a:t>
            </a:r>
            <a:r>
              <a:rPr lang="en-US" dirty="0" smtClean="0"/>
              <a:t>is your willingness to accept or avoid risk.</a:t>
            </a:r>
            <a:endParaRPr lang="en-US" dirty="0" smtClean="0"/>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7</a:t>
            </a:fld>
            <a:endParaRPr lang="en-US" dirty="0">
              <a:solidFill>
                <a:prstClr val="black"/>
              </a:solidFill>
            </a:endParaRPr>
          </a:p>
        </p:txBody>
      </p:sp>
      <p:pic>
        <p:nvPicPr>
          <p:cNvPr id="5122" name="Picture 2" descr="risk tolerance 11 Defining Risk Management   Part 5: Risk Tole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5028377"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8401" y="3239479"/>
            <a:ext cx="2514600" cy="830997"/>
          </a:xfrm>
          <a:prstGeom prst="rect">
            <a:avLst/>
          </a:prstGeom>
          <a:ln w="31750">
            <a:solidFill>
              <a:schemeClr val="accent1"/>
            </a:solidFill>
          </a:ln>
        </p:spPr>
        <p:txBody>
          <a:bodyPr wrap="square">
            <a:spAutoFit/>
          </a:bodyPr>
          <a:lstStyle/>
          <a:p>
            <a:pPr algn="ctr" fontAlgn="base">
              <a:spcBef>
                <a:spcPct val="0"/>
              </a:spcBef>
              <a:spcAft>
                <a:spcPct val="0"/>
              </a:spcAft>
            </a:pPr>
            <a:r>
              <a:rPr lang="en-US" sz="2400" dirty="0">
                <a:solidFill>
                  <a:prstClr val="black"/>
                </a:solidFill>
              </a:rPr>
              <a:t>What is your risk tolerance?</a:t>
            </a:r>
          </a:p>
        </p:txBody>
      </p:sp>
    </p:spTree>
    <p:extLst>
      <p:ext uri="{BB962C8B-B14F-4D97-AF65-F5344CB8AC3E}">
        <p14:creationId xmlns:p14="http://schemas.microsoft.com/office/powerpoint/2010/main" val="109002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smtClean="0"/>
              <a:t>Risk Utility</a:t>
            </a:r>
          </a:p>
        </p:txBody>
      </p:sp>
      <p:sp>
        <p:nvSpPr>
          <p:cNvPr id="22531" name="Rectangle 3"/>
          <p:cNvSpPr>
            <a:spLocks noGrp="1" noChangeArrowheads="1"/>
          </p:cNvSpPr>
          <p:nvPr>
            <p:ph idx="1"/>
          </p:nvPr>
        </p:nvSpPr>
        <p:spPr>
          <a:xfrm>
            <a:off x="762000" y="1524000"/>
            <a:ext cx="8186738" cy="4333875"/>
          </a:xfrm>
        </p:spPr>
        <p:txBody>
          <a:bodyPr/>
          <a:lstStyle/>
          <a:p>
            <a:pPr marL="0" indent="0">
              <a:buNone/>
            </a:pPr>
            <a:r>
              <a:rPr lang="en-US" sz="2400" dirty="0"/>
              <a:t>You are on a TV game show and can choose one of the following. Which would you take?</a:t>
            </a:r>
          </a:p>
          <a:p>
            <a:pPr marL="971550" lvl="1" indent="-514350">
              <a:buFont typeface="+mj-lt"/>
              <a:buAutoNum type="alphaLcPeriod"/>
            </a:pPr>
            <a:r>
              <a:rPr lang="en-US" sz="1800" dirty="0"/>
              <a:t> $1,000 in cash</a:t>
            </a:r>
          </a:p>
          <a:p>
            <a:pPr marL="971550" lvl="1" indent="-514350">
              <a:buFont typeface="+mj-lt"/>
              <a:buAutoNum type="alphaLcPeriod"/>
            </a:pPr>
            <a:r>
              <a:rPr lang="en-US" sz="1800" dirty="0"/>
              <a:t> A 50% chance at winning $5,000</a:t>
            </a:r>
          </a:p>
          <a:p>
            <a:pPr marL="971550" lvl="1" indent="-514350">
              <a:buFont typeface="+mj-lt"/>
              <a:buAutoNum type="alphaLcPeriod"/>
            </a:pPr>
            <a:r>
              <a:rPr lang="en-US" sz="1800" dirty="0"/>
              <a:t> A 25% chance at winning $10,000</a:t>
            </a:r>
          </a:p>
          <a:p>
            <a:pPr marL="971550" lvl="1" indent="-514350">
              <a:buFont typeface="+mj-lt"/>
              <a:buAutoNum type="alphaLcPeriod"/>
            </a:pPr>
            <a:r>
              <a:rPr lang="en-US" sz="1800" dirty="0"/>
              <a:t> A 5% chance at winning $100,000</a:t>
            </a:r>
          </a:p>
          <a:p>
            <a:pPr marL="0" indent="0">
              <a:buNone/>
            </a:pPr>
            <a:endParaRPr lang="en-US" sz="900" dirty="0" smtClean="0"/>
          </a:p>
          <a:p>
            <a:pPr marL="0" indent="0">
              <a:buNone/>
            </a:pPr>
            <a:r>
              <a:rPr lang="en-US" sz="2400" dirty="0" smtClean="0"/>
              <a:t>You </a:t>
            </a:r>
            <a:r>
              <a:rPr lang="en-US" sz="2400" dirty="0"/>
              <a:t>have just finished saving for a "once-in-a-lifetime" vacation. Three weeks before you plan to leave, you lose your job. You would:</a:t>
            </a:r>
          </a:p>
          <a:p>
            <a:pPr marL="971550" lvl="1" indent="-514350">
              <a:buFont typeface="+mj-lt"/>
              <a:buAutoNum type="alphaLcPeriod"/>
            </a:pPr>
            <a:r>
              <a:rPr lang="en-US" sz="1800" dirty="0" smtClean="0"/>
              <a:t>Cancel </a:t>
            </a:r>
            <a:r>
              <a:rPr lang="en-US" sz="1800" dirty="0"/>
              <a:t>the vacation</a:t>
            </a:r>
          </a:p>
          <a:p>
            <a:pPr marL="971550" lvl="1" indent="-514350">
              <a:buFont typeface="+mj-lt"/>
              <a:buAutoNum type="alphaLcPeriod"/>
            </a:pPr>
            <a:r>
              <a:rPr lang="en-US" sz="1800" dirty="0" smtClean="0"/>
              <a:t>Take </a:t>
            </a:r>
            <a:r>
              <a:rPr lang="en-US" sz="1800" dirty="0"/>
              <a:t>a much more modest vacation</a:t>
            </a:r>
          </a:p>
          <a:p>
            <a:pPr marL="971550" lvl="1" indent="-514350">
              <a:buFont typeface="+mj-lt"/>
              <a:buAutoNum type="alphaLcPeriod"/>
            </a:pPr>
            <a:r>
              <a:rPr lang="en-US" sz="1800" dirty="0" smtClean="0"/>
              <a:t>Go </a:t>
            </a:r>
            <a:r>
              <a:rPr lang="en-US" sz="1800" dirty="0"/>
              <a:t>as scheduled, reasoning that you need the time to prepare for a job search</a:t>
            </a:r>
          </a:p>
          <a:p>
            <a:pPr marL="971550" lvl="1" indent="-514350">
              <a:buFont typeface="+mj-lt"/>
              <a:buAutoNum type="alphaLcPeriod"/>
            </a:pPr>
            <a:r>
              <a:rPr lang="en-US" sz="1800" dirty="0" smtClean="0"/>
              <a:t>Extend </a:t>
            </a:r>
            <a:r>
              <a:rPr lang="en-US" sz="1800" dirty="0"/>
              <a:t>your vacation, because this might be your last chance to go first-class</a:t>
            </a:r>
          </a:p>
          <a:p>
            <a:pPr marL="0" indent="0">
              <a:spcBef>
                <a:spcPct val="50000"/>
              </a:spcBef>
              <a:buNone/>
            </a:pPr>
            <a:endParaRPr lang="en-US" dirty="0" smtClean="0"/>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768827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304800"/>
            <a:ext cx="8382000" cy="587375"/>
          </a:xfrm>
        </p:spPr>
        <p:txBody>
          <a:bodyPr>
            <a:normAutofit fontScale="90000"/>
          </a:bodyPr>
          <a:lstStyle/>
          <a:p>
            <a:r>
              <a:rPr lang="en-US" dirty="0" smtClean="0"/>
              <a:t>Project Risk Management Processes</a:t>
            </a:r>
            <a:endParaRPr lang="en-US" sz="4800" dirty="0" smtClean="0"/>
          </a:p>
        </p:txBody>
      </p:sp>
      <p:sp>
        <p:nvSpPr>
          <p:cNvPr id="24579" name="Rectangle 3"/>
          <p:cNvSpPr>
            <a:spLocks noGrp="1" noChangeArrowheads="1"/>
          </p:cNvSpPr>
          <p:nvPr>
            <p:ph idx="1"/>
          </p:nvPr>
        </p:nvSpPr>
        <p:spPr>
          <a:xfrm>
            <a:off x="685800" y="1600200"/>
            <a:ext cx="8077200" cy="4495800"/>
          </a:xfrm>
        </p:spPr>
        <p:txBody>
          <a:bodyPr/>
          <a:lstStyle/>
          <a:p>
            <a:pPr>
              <a:lnSpc>
                <a:spcPct val="90000"/>
              </a:lnSpc>
            </a:pPr>
            <a:r>
              <a:rPr lang="en-US" dirty="0" smtClean="0"/>
              <a:t>It is all about </a:t>
            </a:r>
            <a:r>
              <a:rPr lang="en-US" b="1" u="sng" dirty="0" smtClean="0"/>
              <a:t>planning</a:t>
            </a:r>
          </a:p>
          <a:p>
            <a:pPr lvl="1">
              <a:lnSpc>
                <a:spcPct val="90000"/>
              </a:lnSpc>
            </a:pPr>
            <a:r>
              <a:rPr lang="en-US" b="1" dirty="0" smtClean="0"/>
              <a:t>Planning </a:t>
            </a:r>
            <a:r>
              <a:rPr lang="en-US" b="1" dirty="0"/>
              <a:t>risk </a:t>
            </a:r>
            <a:r>
              <a:rPr lang="en-US" b="1" dirty="0" smtClean="0"/>
              <a:t>management</a:t>
            </a:r>
            <a:endParaRPr lang="en-US" dirty="0"/>
          </a:p>
          <a:p>
            <a:pPr lvl="1"/>
            <a:r>
              <a:rPr lang="en-US" b="1" dirty="0"/>
              <a:t>Identifying </a:t>
            </a:r>
            <a:r>
              <a:rPr lang="en-US" b="1" dirty="0" smtClean="0"/>
              <a:t>risks</a:t>
            </a:r>
            <a:endParaRPr lang="en-US" dirty="0"/>
          </a:p>
          <a:p>
            <a:pPr lvl="1"/>
            <a:r>
              <a:rPr lang="en-US" b="1" dirty="0"/>
              <a:t>Performing qualitative risk </a:t>
            </a:r>
            <a:r>
              <a:rPr lang="en-US" b="1" dirty="0" smtClean="0"/>
              <a:t>analysis</a:t>
            </a:r>
          </a:p>
          <a:p>
            <a:pPr lvl="1"/>
            <a:r>
              <a:rPr lang="en-US" b="1" dirty="0"/>
              <a:t>Performing quantitative risk </a:t>
            </a:r>
            <a:r>
              <a:rPr lang="en-US" b="1" dirty="0" smtClean="0"/>
              <a:t>analysis</a:t>
            </a:r>
            <a:endParaRPr lang="en-US" dirty="0"/>
          </a:p>
          <a:p>
            <a:pPr lvl="1"/>
            <a:r>
              <a:rPr lang="en-US" b="1" dirty="0"/>
              <a:t>Planning risk </a:t>
            </a:r>
            <a:r>
              <a:rPr lang="en-US" b="1" dirty="0" smtClean="0"/>
              <a:t>responses</a:t>
            </a:r>
          </a:p>
          <a:p>
            <a:pPr lvl="1"/>
            <a:endParaRPr lang="en-US" b="1" dirty="0"/>
          </a:p>
          <a:p>
            <a:r>
              <a:rPr lang="en-US" b="1" dirty="0" smtClean="0"/>
              <a:t>Controlling and Monitoring</a:t>
            </a:r>
            <a:endParaRPr lang="en-US" dirty="0"/>
          </a:p>
          <a:p>
            <a:pPr lvl="1"/>
            <a:r>
              <a:rPr lang="en-US" b="1" dirty="0" smtClean="0"/>
              <a:t>Controlling risk</a:t>
            </a:r>
            <a:endParaRPr lang="en-US" dirty="0"/>
          </a:p>
        </p:txBody>
      </p:sp>
      <p:sp>
        <p:nvSpPr>
          <p:cNvPr id="6" name="Slide Number Placeholder 5"/>
          <p:cNvSpPr>
            <a:spLocks noGrp="1"/>
          </p:cNvSpPr>
          <p:nvPr>
            <p:ph type="sldNum" sz="quarter" idx="12"/>
          </p:nvPr>
        </p:nvSpPr>
        <p:spPr/>
        <p:txBody>
          <a:bodyPr/>
          <a:lstStyle/>
          <a:p>
            <a:pPr>
              <a:defRPr/>
            </a:pPr>
            <a:fld id="{C51B7C3D-9A58-4760-8CBB-87268D473D4A}" type="slidenum">
              <a:rPr lang="en-US" smtClean="0">
                <a:solidFill>
                  <a:prstClr val="black"/>
                </a:solidFill>
              </a:rPr>
              <a:pPr>
                <a:defRPr/>
              </a:pPr>
              <a:t>9</a:t>
            </a:fld>
            <a:endParaRPr lang="en-US" dirty="0">
              <a:solidFill>
                <a:prstClr val="black"/>
              </a:solidFill>
            </a:endParaRPr>
          </a:p>
        </p:txBody>
      </p:sp>
      <p:sp>
        <p:nvSpPr>
          <p:cNvPr id="2" name="AutoShape 2" descr="http://c3projects.ie/wp-content/uploads/2012/05/Risk-Wheel.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200">
              <a:solidFill>
                <a:prstClr val="black"/>
              </a:solidFill>
            </a:endParaRP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452938"/>
            <a:ext cx="2541818"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7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1311</Words>
  <Application>Microsoft Office PowerPoint</Application>
  <PresentationFormat>On-screen Show (4:3)</PresentationFormat>
  <Paragraphs>226</Paragraphs>
  <Slides>20</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1_Theme1</vt:lpstr>
      <vt:lpstr>Document</vt:lpstr>
      <vt:lpstr>Risk Management</vt:lpstr>
      <vt:lpstr>Importance of Project Risk Management</vt:lpstr>
      <vt:lpstr>Project Management Maturity by Industry Group and Knowledge Area*</vt:lpstr>
      <vt:lpstr>Benefits from Software Risk Management Practices*</vt:lpstr>
      <vt:lpstr>Risk Can Be Negative &amp; Positive</vt:lpstr>
      <vt:lpstr>CGI Case</vt:lpstr>
      <vt:lpstr>Risk Utility</vt:lpstr>
      <vt:lpstr>Risk Utility</vt:lpstr>
      <vt:lpstr>Project Risk Management Processes</vt:lpstr>
      <vt:lpstr>Planning Process Group: Planning Risk Management</vt:lpstr>
      <vt:lpstr>Contingency and Fallback Plans, Contingency Reserves</vt:lpstr>
      <vt:lpstr>Common Sources of Risk in Information Technology Projects</vt:lpstr>
      <vt:lpstr>Broad Categories of Risk</vt:lpstr>
      <vt:lpstr>Risk Breakdown Structure</vt:lpstr>
      <vt:lpstr>Potential Negative Risk Conditions Associated With Each Knowledge Area</vt:lpstr>
      <vt:lpstr>Planning Process Group: Identifying Risks</vt:lpstr>
      <vt:lpstr>Risk Register</vt:lpstr>
      <vt:lpstr>Risk Register Contents</vt:lpstr>
      <vt:lpstr>Risk Register Contents (cont’d)</vt:lpstr>
      <vt:lpstr>Risk Identification Exercise</vt:lpstr>
    </vt:vector>
  </TitlesOfParts>
  <Company>UNCW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Jeff Cummings</dc:creator>
  <cp:lastModifiedBy>Jeff Cummings</cp:lastModifiedBy>
  <cp:revision>1</cp:revision>
  <dcterms:created xsi:type="dcterms:W3CDTF">2013-11-11T19:09:25Z</dcterms:created>
  <dcterms:modified xsi:type="dcterms:W3CDTF">2013-11-11T19:11:45Z</dcterms:modified>
</cp:coreProperties>
</file>