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3" r:id="rId8"/>
    <p:sldId id="266" r:id="rId9"/>
    <p:sldId id="267" r:id="rId10"/>
    <p:sldId id="268" r:id="rId11"/>
    <p:sldId id="269"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2/1/2023</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2/1/2023</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2/1/2023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2/1/2023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2/1/2023</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exashrlaw.com/human-resource-management-at-microsoft/" TargetMode="External"/><Relationship Id="rId2" Type="http://schemas.openxmlformats.org/officeDocument/2006/relationships/hyperlink" Target="https://ivypanda.com/essays/human-resource-management-at-microsof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091263"/>
            <a:ext cx="9068586" cy="2062726"/>
          </a:xfrm>
        </p:spPr>
        <p:txBody>
          <a:bodyPr/>
          <a:lstStyle/>
          <a:p>
            <a:r>
              <a:rPr lang="en-US" sz="4800" cap="none" dirty="0" smtClean="0">
                <a:latin typeface="Times New Roman" panose="02020603050405020304" pitchFamily="18" charset="0"/>
                <a:cs typeface="Times New Roman" panose="02020603050405020304" pitchFamily="18" charset="0"/>
              </a:rPr>
              <a:t>Human Resource Management At Microsoft</a:t>
            </a:r>
            <a:endParaRPr lang="en-US" sz="4800" cap="none"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62100" y="4389120"/>
            <a:ext cx="9070848" cy="914400"/>
          </a:xfrm>
        </p:spPr>
        <p:txBody>
          <a:bodyPr>
            <a:normAutofit/>
          </a:bodyPr>
          <a:lstStyle/>
          <a:p>
            <a:r>
              <a:rPr lang="en-US" sz="2400" dirty="0" smtClean="0">
                <a:latin typeface="Times New Roman" panose="02020603050405020304" pitchFamily="18" charset="0"/>
                <a:cs typeface="Times New Roman" panose="02020603050405020304" pitchFamily="18" charset="0"/>
              </a:rPr>
              <a:t>Course: IT Project Management</a:t>
            </a:r>
          </a:p>
          <a:p>
            <a:r>
              <a:rPr lang="en-US" sz="2400" dirty="0" smtClean="0">
                <a:latin typeface="Times New Roman" panose="02020603050405020304" pitchFamily="18" charset="0"/>
                <a:cs typeface="Times New Roman" panose="02020603050405020304" pitchFamily="18" charset="0"/>
              </a:rPr>
              <a:t>Presented by: Han </a:t>
            </a:r>
            <a:r>
              <a:rPr lang="en-US" sz="2400" dirty="0" err="1" smtClean="0">
                <a:latin typeface="Times New Roman" panose="02020603050405020304" pitchFamily="18" charset="0"/>
                <a:cs typeface="Times New Roman" panose="02020603050405020304" pitchFamily="18" charset="0"/>
              </a:rPr>
              <a:t>Chandeth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98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Motivation of the Employee in Microsoft Company</a:t>
            </a:r>
          </a:p>
        </p:txBody>
      </p:sp>
      <p:sp>
        <p:nvSpPr>
          <p:cNvPr id="3" name="Content Placeholder 2"/>
          <p:cNvSpPr>
            <a:spLocks noGrp="1"/>
          </p:cNvSpPr>
          <p:nvPr>
            <p:ph idx="1"/>
          </p:nvPr>
        </p:nvSpPr>
        <p:spPr>
          <a:xfrm>
            <a:off x="1066800" y="2103120"/>
            <a:ext cx="10058400" cy="4206240"/>
          </a:xfrm>
        </p:spPr>
        <p:txBody>
          <a:bodyPr>
            <a:normAutofit/>
          </a:bodyPr>
          <a:lstStyle/>
          <a:p>
            <a:r>
              <a:rPr lang="en-US" sz="2000" dirty="0">
                <a:latin typeface="Times New Roman" panose="02020603050405020304" pitchFamily="18" charset="0"/>
                <a:cs typeface="Times New Roman" panose="02020603050405020304" pitchFamily="18" charset="0"/>
              </a:rPr>
              <a:t>For the case of Microsoft Company, motivation is providing a work environment in which everyone feels satisfied through on their own at the same time serving the organizational goals and </a:t>
            </a:r>
            <a:r>
              <a:rPr lang="en-US" sz="2000" dirty="0" smtClean="0">
                <a:latin typeface="Times New Roman" panose="02020603050405020304" pitchFamily="18" charset="0"/>
                <a:cs typeface="Times New Roman" panose="02020603050405020304" pitchFamily="18" charset="0"/>
              </a:rPr>
              <a:t>objectives.</a:t>
            </a:r>
          </a:p>
          <a:p>
            <a:r>
              <a:rPr lang="en-US" sz="2000" dirty="0">
                <a:latin typeface="Times New Roman" panose="02020603050405020304" pitchFamily="18" charset="0"/>
                <a:cs typeface="Times New Roman" panose="02020603050405020304" pitchFamily="18" charset="0"/>
              </a:rPr>
              <a:t> "provide people with opportunities to grow, be creative, and acquire training for challenging assignments and advancement" </a:t>
            </a:r>
            <a:r>
              <a:rPr lang="en-US" sz="2000" dirty="0" smtClean="0">
                <a:latin typeface="Times New Roman" panose="02020603050405020304" pitchFamily="18" charset="0"/>
                <a:cs typeface="Times New Roman" panose="02020603050405020304" pitchFamily="18" charset="0"/>
              </a:rPr>
              <a:t>. Microsoft </a:t>
            </a:r>
            <a:r>
              <a:rPr lang="en-US" sz="2000" dirty="0">
                <a:latin typeface="Times New Roman" panose="02020603050405020304" pitchFamily="18" charset="0"/>
                <a:cs typeface="Times New Roman" panose="02020603050405020304" pitchFamily="18" charset="0"/>
              </a:rPr>
              <a:t>provides for its staff and also exactly what it expects, for them to be the very best they can be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One employee of Microsoft describes this saying "the only way to achieve here is to push the envelope of what you can do. Every day try to do better. Work smarter. Work harder. Innovate more. People are focused 100% on performing their job as successfully as </a:t>
            </a:r>
            <a:r>
              <a:rPr lang="en-US" sz="2000" dirty="0" smtClean="0">
                <a:latin typeface="Times New Roman" panose="02020603050405020304" pitchFamily="18" charset="0"/>
                <a:cs typeface="Times New Roman" panose="02020603050405020304" pitchFamily="18" charset="0"/>
              </a:rPr>
              <a:t>possible</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99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Employee Rewards</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Gates recognized the importance of his people from the beginning and this is reflected in the reward systems, that not only rewards for current achievement but rewards stocks to those that are seen as valuable future assets of the company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Important to the reward system is also the fact that there are two reward paths available, one for those following the technical path and one for those following the management path</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By having these two reward systems, Microsoft effectively communicates that both sets of skills are valued. This is also an important sign of Microsoft's consistency. They recruit people for technical ability and so not rewarding for it would be dissatisfying to employees.</a:t>
            </a:r>
          </a:p>
        </p:txBody>
      </p:sp>
    </p:spTree>
    <p:extLst>
      <p:ext uri="{BB962C8B-B14F-4D97-AF65-F5344CB8AC3E}">
        <p14:creationId xmlns:p14="http://schemas.microsoft.com/office/powerpoint/2010/main" val="391494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References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hlinkClick r:id="rId2"/>
              </a:rPr>
              <a:t>https://ivypanda.com/essays/human-resource-management-at-microsoft</a:t>
            </a:r>
            <a:r>
              <a:rPr lang="en-US" dirty="0" smtClean="0">
                <a:hlinkClick r:id="rId2"/>
              </a:rPr>
              <a:t>/</a:t>
            </a:r>
            <a:endParaRPr lang="en-US" dirty="0" smtClean="0"/>
          </a:p>
          <a:p>
            <a:r>
              <a:rPr lang="en-US" dirty="0">
                <a:hlinkClick r:id="rId3"/>
              </a:rPr>
              <a:t>https://texashrlaw.com/human-resource-management-at-microsoft</a:t>
            </a:r>
            <a:r>
              <a:rPr lang="en-US" dirty="0" smtClean="0">
                <a:hlinkClick r:id="rId3"/>
              </a:rPr>
              <a:t>/</a:t>
            </a:r>
            <a:endParaRPr lang="en-US" dirty="0" smtClean="0"/>
          </a:p>
          <a:p>
            <a:r>
              <a:rPr lang="en-US" dirty="0"/>
              <a:t>https://www.macrotrends.net/stocks/charts/MSFT/microsoft/number-of-employees</a:t>
            </a:r>
            <a:endParaRPr lang="en-US" dirty="0" smtClean="0"/>
          </a:p>
          <a:p>
            <a:endParaRPr lang="en-US" dirty="0"/>
          </a:p>
        </p:txBody>
      </p:sp>
    </p:spTree>
    <p:extLst>
      <p:ext uri="{BB962C8B-B14F-4D97-AF65-F5344CB8AC3E}">
        <p14:creationId xmlns:p14="http://schemas.microsoft.com/office/powerpoint/2010/main" val="226780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Content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Company Background</a:t>
            </a:r>
          </a:p>
          <a:p>
            <a:r>
              <a:rPr lang="en-US" sz="2400" dirty="0">
                <a:latin typeface="Times New Roman" panose="02020603050405020304" pitchFamily="18" charset="0"/>
                <a:cs typeface="Times New Roman" panose="02020603050405020304" pitchFamily="18" charset="0"/>
              </a:rPr>
              <a:t>The Hiring Process: During its Beginning </a:t>
            </a:r>
            <a:r>
              <a:rPr lang="en-US" sz="2400" dirty="0" smtClean="0">
                <a:latin typeface="Times New Roman" panose="02020603050405020304" pitchFamily="18" charset="0"/>
                <a:cs typeface="Times New Roman" panose="02020603050405020304" pitchFamily="18" charset="0"/>
              </a:rPr>
              <a:t>Period</a:t>
            </a:r>
          </a:p>
          <a:p>
            <a:r>
              <a:rPr lang="en-US" sz="2400" dirty="0">
                <a:latin typeface="Times New Roman" panose="02020603050405020304" pitchFamily="18" charset="0"/>
                <a:cs typeface="Times New Roman" panose="02020603050405020304" pitchFamily="18" charset="0"/>
              </a:rPr>
              <a:t>The Hiring Process: As At the Present </a:t>
            </a:r>
            <a:r>
              <a:rPr lang="en-US" sz="2400" dirty="0" smtClean="0">
                <a:latin typeface="Times New Roman" panose="02020603050405020304" pitchFamily="18" charset="0"/>
                <a:cs typeface="Times New Roman" panose="02020603050405020304" pitchFamily="18" charset="0"/>
              </a:rPr>
              <a:t>Time</a:t>
            </a:r>
          </a:p>
          <a:p>
            <a:r>
              <a:rPr lang="en-US" sz="2400" dirty="0">
                <a:latin typeface="Times New Roman" panose="02020603050405020304" pitchFamily="18" charset="0"/>
                <a:cs typeface="Times New Roman" panose="02020603050405020304" pitchFamily="18" charset="0"/>
              </a:rPr>
              <a:t>Achieving Employees’ Loyalty and </a:t>
            </a:r>
            <a:r>
              <a:rPr lang="en-US" sz="2400" dirty="0" smtClean="0">
                <a:latin typeface="Times New Roman" panose="02020603050405020304" pitchFamily="18" charset="0"/>
                <a:cs typeface="Times New Roman" panose="02020603050405020304" pitchFamily="18" charset="0"/>
              </a:rPr>
              <a:t>Satisfaction</a:t>
            </a:r>
          </a:p>
          <a:p>
            <a:r>
              <a:rPr lang="en-US" sz="2400" dirty="0">
                <a:latin typeface="Times New Roman" panose="02020603050405020304" pitchFamily="18" charset="0"/>
                <a:cs typeface="Times New Roman" panose="02020603050405020304" pitchFamily="18" charset="0"/>
              </a:rPr>
              <a:t>Motivation of the Employee in Microsoft </a:t>
            </a:r>
            <a:r>
              <a:rPr lang="en-US" sz="2400" dirty="0" smtClean="0">
                <a:latin typeface="Times New Roman" panose="02020603050405020304" pitchFamily="18" charset="0"/>
                <a:cs typeface="Times New Roman" panose="02020603050405020304" pitchFamily="18" charset="0"/>
              </a:rPr>
              <a:t>Company</a:t>
            </a:r>
          </a:p>
          <a:p>
            <a:r>
              <a:rPr lang="en-US" sz="2400" dirty="0">
                <a:latin typeface="Times New Roman" panose="02020603050405020304" pitchFamily="18" charset="0"/>
                <a:cs typeface="Times New Roman" panose="02020603050405020304" pitchFamily="18" charset="0"/>
              </a:rPr>
              <a:t>Employee </a:t>
            </a:r>
            <a:r>
              <a:rPr lang="en-US" sz="2400" dirty="0" smtClean="0">
                <a:latin typeface="Times New Roman" panose="02020603050405020304" pitchFamily="18" charset="0"/>
                <a:cs typeface="Times New Roman" panose="02020603050405020304" pitchFamily="18" charset="0"/>
              </a:rPr>
              <a:t>Rewards</a:t>
            </a:r>
          </a:p>
          <a:p>
            <a:r>
              <a:rPr lang="en-US" sz="2400" smtClean="0">
                <a:latin typeface="Times New Roman" panose="02020603050405020304" pitchFamily="18" charset="0"/>
                <a:cs typeface="Times New Roman" panose="02020603050405020304" pitchFamily="18" charset="0"/>
              </a:rPr>
              <a:t>References</a:t>
            </a:r>
            <a:endParaRPr lang="en-US" sz="240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66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11520"/>
            <a:ext cx="10058400" cy="137160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Company Background</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583120"/>
            <a:ext cx="10363200" cy="4859383"/>
          </a:xfrm>
        </p:spPr>
        <p:txBody>
          <a:bodyPr>
            <a:noAutofit/>
          </a:bodyPr>
          <a:lstStyle/>
          <a:p>
            <a:r>
              <a:rPr lang="en-US" sz="2000" dirty="0" smtClean="0">
                <a:latin typeface="Times New Roman" panose="02020603050405020304" pitchFamily="18" charset="0"/>
                <a:cs typeface="Times New Roman" panose="02020603050405020304" pitchFamily="18" charset="0"/>
              </a:rPr>
              <a:t>Microsoft </a:t>
            </a:r>
            <a:r>
              <a:rPr lang="en-US" sz="2000" dirty="0">
                <a:latin typeface="Times New Roman" panose="02020603050405020304" pitchFamily="18" charset="0"/>
                <a:cs typeface="Times New Roman" panose="02020603050405020304" pitchFamily="18" charset="0"/>
              </a:rPr>
              <a:t>was co-founded by Bill Gates and Paul Allen in 1975</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Among the products which gave the company a prominent name are the two operating systems; which are the MS- DOS system (Micro Soft Disc Operation System) which is no longer in use and the Windows operating system which has been undergoing modifications and improvements since its introduction in the year 1998 (Oak, </a:t>
            </a:r>
            <a:r>
              <a:rPr lang="en-US" sz="2000" dirty="0" err="1">
                <a:latin typeface="Times New Roman" panose="02020603050405020304" pitchFamily="18" charset="0"/>
                <a:cs typeface="Times New Roman" panose="02020603050405020304" pitchFamily="18" charset="0"/>
              </a:rPr>
              <a:t>n.d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Aruvian</a:t>
            </a:r>
            <a:r>
              <a:rPr lang="en-US" sz="2000" dirty="0">
                <a:latin typeface="Times New Roman" panose="02020603050405020304" pitchFamily="18" charset="0"/>
                <a:cs typeface="Times New Roman" panose="02020603050405020304" pitchFamily="18" charset="0"/>
              </a:rPr>
              <a:t>, 2009).</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Microsoft is one of the wealthiest and most successful companies in the world. Even more important, from a human resource perspective, is the fact that Microsoft is an employee-driven organization. </a:t>
            </a:r>
            <a:r>
              <a:rPr lang="en-US" sz="2000" dirty="0" smtClean="0">
                <a:latin typeface="Times New Roman" panose="02020603050405020304" pitchFamily="18" charset="0"/>
                <a:cs typeface="Times New Roman" panose="02020603050405020304" pitchFamily="18" charset="0"/>
              </a:rPr>
              <a:t>Essentially</a:t>
            </a:r>
            <a:r>
              <a:rPr lang="en-US" sz="2000" dirty="0">
                <a:latin typeface="Times New Roman" panose="02020603050405020304" pitchFamily="18" charset="0"/>
                <a:cs typeface="Times New Roman" panose="02020603050405020304" pitchFamily="18" charset="0"/>
              </a:rPr>
              <a:t>, Microsoft value their staff and realize the importance of their staff.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Employee: </a:t>
            </a:r>
            <a:r>
              <a:rPr lang="en-US" sz="2000" dirty="0" smtClean="0">
                <a:latin typeface="Times New Roman" panose="02020603050405020304" pitchFamily="18" charset="0"/>
                <a:cs typeface="Times New Roman" panose="02020603050405020304" pitchFamily="18" charset="0"/>
              </a:rPr>
              <a:t>221,000 in 2022, </a:t>
            </a: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22.1% increase</a:t>
            </a:r>
            <a:r>
              <a:rPr lang="en-US" sz="2000" dirty="0">
                <a:latin typeface="Times New Roman" panose="02020603050405020304" pitchFamily="18" charset="0"/>
                <a:cs typeface="Times New Roman" panose="02020603050405020304" pitchFamily="18" charset="0"/>
              </a:rPr>
              <a:t> from 2021.</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6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68274"/>
            <a:ext cx="10058400" cy="1371600"/>
          </a:xfrm>
        </p:spPr>
        <p:txBody>
          <a:bodyPr>
            <a:normAutofit/>
          </a:bodyPr>
          <a:lstStyle/>
          <a:p>
            <a:pPr algn="ctr"/>
            <a:r>
              <a:rPr lang="en-US" sz="4000" dirty="0">
                <a:latin typeface="Times New Roman" panose="02020603050405020304" pitchFamily="18" charset="0"/>
                <a:cs typeface="Times New Roman" panose="02020603050405020304" pitchFamily="18" charset="0"/>
              </a:rPr>
              <a:t>The Hiring Process: During its Beginning Period</a:t>
            </a:r>
          </a:p>
        </p:txBody>
      </p:sp>
      <p:sp>
        <p:nvSpPr>
          <p:cNvPr id="3" name="Content Placeholder 2"/>
          <p:cNvSpPr>
            <a:spLocks noGrp="1"/>
          </p:cNvSpPr>
          <p:nvPr>
            <p:ph idx="1"/>
          </p:nvPr>
        </p:nvSpPr>
        <p:spPr>
          <a:xfrm>
            <a:off x="1066800" y="1739874"/>
            <a:ext cx="10271760" cy="4441371"/>
          </a:xfrm>
        </p:spPr>
        <p:txBody>
          <a:bodyPr>
            <a:noAutofit/>
          </a:bodyPr>
          <a:lstStyle/>
          <a:p>
            <a:r>
              <a:rPr lang="en-US" sz="2000" dirty="0">
                <a:latin typeface="Times New Roman" panose="02020603050405020304" pitchFamily="18" charset="0"/>
                <a:cs typeface="Times New Roman" panose="02020603050405020304" pitchFamily="18" charset="0"/>
              </a:rPr>
              <a:t>Ever since it’s </a:t>
            </a:r>
            <a:r>
              <a:rPr lang="en-US" sz="2000" dirty="0" smtClean="0">
                <a:latin typeface="Times New Roman" panose="02020603050405020304" pitchFamily="18" charset="0"/>
                <a:cs typeface="Times New Roman" panose="02020603050405020304" pitchFamily="18" charset="0"/>
              </a:rPr>
              <a:t>beginning, </a:t>
            </a:r>
            <a:r>
              <a:rPr lang="en-US" sz="2000" dirty="0">
                <a:latin typeface="Times New Roman" panose="02020603050405020304" pitchFamily="18" charset="0"/>
                <a:cs typeface="Times New Roman" panose="02020603050405020304" pitchFamily="18" charset="0"/>
              </a:rPr>
              <a:t>Bill Gates has been the torch and the leader of Microsoft. On the issues of recruiting new employees he always believed at recruiting the brightest and the most smart students in the universities thereby preferring intelligence over what many companies look for, which is </a:t>
            </a:r>
            <a:r>
              <a:rPr lang="en-US" sz="2000" dirty="0" smtClean="0">
                <a:latin typeface="Times New Roman" panose="02020603050405020304" pitchFamily="18" charset="0"/>
                <a:cs typeface="Times New Roman" panose="02020603050405020304" pitchFamily="18" charset="0"/>
              </a:rPr>
              <a:t>experience.</a:t>
            </a:r>
          </a:p>
          <a:p>
            <a:r>
              <a:rPr lang="en-US" sz="2000" dirty="0" smtClean="0">
                <a:latin typeface="Times New Roman" panose="02020603050405020304" pitchFamily="18" charset="0"/>
                <a:cs typeface="Times New Roman" panose="02020603050405020304" pitchFamily="18" charset="0"/>
              </a:rPr>
              <a:t>Gates </a:t>
            </a:r>
            <a:r>
              <a:rPr lang="en-US" sz="2000" dirty="0">
                <a:latin typeface="Times New Roman" panose="02020603050405020304" pitchFamily="18" charset="0"/>
                <a:cs typeface="Times New Roman" panose="02020603050405020304" pitchFamily="18" charset="0"/>
              </a:rPr>
              <a:t>realized that his employees were his greatest assets, shown by his quotes including "it's the effectiveness of our developers that determines our success" and "take our 20 best people away, and I will tell you that Microsoft will become an unimportant </a:t>
            </a:r>
            <a:r>
              <a:rPr lang="en-US" sz="2000" dirty="0" smtClean="0">
                <a:latin typeface="Times New Roman" panose="02020603050405020304" pitchFamily="18" charset="0"/>
                <a:cs typeface="Times New Roman" panose="02020603050405020304" pitchFamily="18" charset="0"/>
              </a:rPr>
              <a:t>company”. </a:t>
            </a:r>
          </a:p>
          <a:p>
            <a:r>
              <a:rPr lang="en-US" sz="2000" dirty="0">
                <a:latin typeface="Times New Roman" panose="02020603050405020304" pitchFamily="18" charset="0"/>
                <a:cs typeface="Times New Roman" panose="02020603050405020304" pitchFamily="18" charset="0"/>
              </a:rPr>
              <a:t>Microsoft's recruitment strategies reflect their </a:t>
            </a:r>
            <a:r>
              <a:rPr lang="en-US" sz="2000" dirty="0" smtClean="0">
                <a:latin typeface="Times New Roman" panose="02020603050405020304" pitchFamily="18" charset="0"/>
                <a:cs typeface="Times New Roman" panose="02020603050405020304" pitchFamily="18" charset="0"/>
              </a:rPr>
              <a:t>philosophy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"whenever </a:t>
            </a:r>
            <a:r>
              <a:rPr lang="en-US" sz="2000" dirty="0">
                <a:latin typeface="Times New Roman" panose="02020603050405020304" pitchFamily="18" charset="0"/>
                <a:cs typeface="Times New Roman" panose="02020603050405020304" pitchFamily="18" charset="0"/>
              </a:rPr>
              <a:t>you meet a kick-ass guy, get </a:t>
            </a:r>
            <a:r>
              <a:rPr lang="en-US" sz="2000" dirty="0" smtClean="0">
                <a:latin typeface="Times New Roman" panose="02020603050405020304" pitchFamily="18" charset="0"/>
                <a:cs typeface="Times New Roman" panose="02020603050405020304" pitchFamily="18" charset="0"/>
              </a:rPr>
              <a:t>him“.</a:t>
            </a:r>
          </a:p>
          <a:p>
            <a:r>
              <a:rPr lang="en-US" sz="2000" dirty="0">
                <a:latin typeface="Times New Roman" panose="02020603050405020304" pitchFamily="18" charset="0"/>
                <a:cs typeface="Times New Roman" panose="02020603050405020304" pitchFamily="18" charset="0"/>
              </a:rPr>
              <a:t>The recruitment strategies in the beginning included sourcing people from the elite educational facilities such as Harvard, Yale, MIT, Carnegie-Melon and Stanford.</a:t>
            </a:r>
          </a:p>
        </p:txBody>
      </p:sp>
    </p:spTree>
    <p:extLst>
      <p:ext uri="{BB962C8B-B14F-4D97-AF65-F5344CB8AC3E}">
        <p14:creationId xmlns:p14="http://schemas.microsoft.com/office/powerpoint/2010/main" val="223354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55212"/>
            <a:ext cx="10058400" cy="1371600"/>
          </a:xfrm>
        </p:spPr>
        <p:txBody>
          <a:bodyPr>
            <a:normAutofit/>
          </a:bodyPr>
          <a:lstStyle/>
          <a:p>
            <a:pPr algn="ctr"/>
            <a:r>
              <a:rPr lang="en-US" sz="4000" dirty="0">
                <a:latin typeface="Times New Roman" panose="02020603050405020304" pitchFamily="18" charset="0"/>
                <a:cs typeface="Times New Roman" panose="02020603050405020304" pitchFamily="18" charset="0"/>
              </a:rPr>
              <a:t>The Hiring Process: During its Beginning Period</a:t>
            </a:r>
          </a:p>
        </p:txBody>
      </p:sp>
      <p:sp>
        <p:nvSpPr>
          <p:cNvPr id="3" name="Content Placeholder 2"/>
          <p:cNvSpPr>
            <a:spLocks noGrp="1"/>
          </p:cNvSpPr>
          <p:nvPr>
            <p:ph idx="1"/>
          </p:nvPr>
        </p:nvSpPr>
        <p:spPr>
          <a:xfrm>
            <a:off x="1066800" y="1828800"/>
            <a:ext cx="10271760" cy="4271554"/>
          </a:xfrm>
        </p:spPr>
        <p:txBody>
          <a:bodyPr>
            <a:normAutofit/>
          </a:bodyPr>
          <a:lstStyle/>
          <a:p>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first stage began with an interview where one was to face an interviewing panel of about three to ten people from the company’s Human Resource department.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interviews are designed not only to test knowledge, but also testing thought processes, problem-solving abilities, and work habits. Technical interviews are described as being focused mainly on problem-solving, with interviewers posing problem scenarios in which the recruits are supposed to find solutions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To test the composure of the candidate and also their creative problem-solving skills, unexpected questions were also </a:t>
            </a:r>
            <a:r>
              <a:rPr lang="en-US" sz="2000" dirty="0" smtClean="0">
                <a:latin typeface="Times New Roman" panose="02020603050405020304" pitchFamily="18" charset="0"/>
                <a:cs typeface="Times New Roman" panose="02020603050405020304" pitchFamily="18" charset="0"/>
              </a:rPr>
              <a:t>included. </a:t>
            </a:r>
            <a:r>
              <a:rPr lang="en-US" sz="2000" dirty="0">
                <a:latin typeface="Times New Roman" panose="02020603050405020304" pitchFamily="18" charset="0"/>
                <a:cs typeface="Times New Roman" panose="02020603050405020304" pitchFamily="18" charset="0"/>
              </a:rPr>
              <a:t>Ex:  "how many times does the person use the word 'the' in a day" and "describe the perfect TV remote control"</a:t>
            </a:r>
          </a:p>
        </p:txBody>
      </p:sp>
    </p:spTree>
    <p:extLst>
      <p:ext uri="{BB962C8B-B14F-4D97-AF65-F5344CB8AC3E}">
        <p14:creationId xmlns:p14="http://schemas.microsoft.com/office/powerpoint/2010/main" val="4192149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The Hiring Process: During its Beginning Period</a:t>
            </a:r>
          </a:p>
        </p:txBody>
      </p:sp>
      <p:sp>
        <p:nvSpPr>
          <p:cNvPr id="3" name="Content Placeholder 2"/>
          <p:cNvSpPr>
            <a:spLocks noGrp="1"/>
          </p:cNvSpPr>
          <p:nvPr>
            <p:ph idx="1"/>
          </p:nvPr>
        </p:nvSpPr>
        <p:spPr>
          <a:xfrm>
            <a:off x="1066799" y="2103120"/>
            <a:ext cx="10376263" cy="3866606"/>
          </a:xfrm>
        </p:spPr>
        <p:txBody>
          <a:bodyPr>
            <a:normAutofit/>
          </a:bodyPr>
          <a:lstStyle/>
          <a:p>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this series of interviews, if the majority of interviewers were favorable the interviewee would finally meet with their manager and this manager would make a final hire/no hire decision</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very last step is an interview by someone outside the hiring group. This person is meant as a final check that the person is a good Microsoft person </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the interview, interviewers would e-mail their decision on the interviewee with the words 'Hire' or 'No Hire' and comments on the problem area, the future interviewers would then use these comments to further investigate whatever issues there were with the interviewee.</a:t>
            </a:r>
            <a:endParaRPr lang="en-US" sz="2000" dirty="0" smtClean="0">
              <a:latin typeface="Times New Roman" panose="02020603050405020304" pitchFamily="18" charset="0"/>
              <a:cs typeface="Times New Roman" panose="02020603050405020304" pitchFamily="18" charset="0"/>
            </a:endParaRPr>
          </a:p>
          <a:p>
            <a:r>
              <a:rPr lang="nn-NO" sz="2000" dirty="0">
                <a:latin typeface="Times New Roman" panose="02020603050405020304" pitchFamily="18" charset="0"/>
                <a:cs typeface="Times New Roman" panose="02020603050405020304" pitchFamily="18" charset="0"/>
              </a:rPr>
              <a:t>Microsoft's </a:t>
            </a:r>
            <a:r>
              <a:rPr lang="nn-NO" sz="2000" dirty="0">
                <a:solidFill>
                  <a:srgbClr val="FF0000"/>
                </a:solidFill>
                <a:latin typeface="Times New Roman" panose="02020603050405020304" pitchFamily="18" charset="0"/>
                <a:cs typeface="Times New Roman" panose="02020603050405020304" pitchFamily="18" charset="0"/>
              </a:rPr>
              <a:t>'n minus 1' </a:t>
            </a:r>
            <a:r>
              <a:rPr lang="nn-NO" sz="2000" dirty="0" smtClean="0">
                <a:latin typeface="Times New Roman" panose="02020603050405020304" pitchFamily="18" charset="0"/>
                <a:cs typeface="Times New Roman" panose="02020603050405020304" pitchFamily="18" charset="0"/>
              </a:rPr>
              <a:t>strategy: </a:t>
            </a:r>
            <a:r>
              <a:rPr lang="en-US" sz="2000" dirty="0">
                <a:latin typeface="Times New Roman" panose="02020603050405020304" pitchFamily="18" charset="0"/>
                <a:cs typeface="Times New Roman" panose="02020603050405020304" pitchFamily="18" charset="0"/>
              </a:rPr>
              <a:t>hiring the right people is more important than hiring just to fill a position.</a:t>
            </a:r>
          </a:p>
          <a:p>
            <a:endParaRPr lang="en-US" sz="2000" dirty="0" smtClean="0">
              <a:latin typeface="Times New Roman" panose="02020603050405020304" pitchFamily="18" charset="0"/>
              <a:cs typeface="Times New Roman" panose="02020603050405020304" pitchFamily="18" charset="0"/>
            </a:endParaRPr>
          </a:p>
          <a:p>
            <a:endParaRPr lang="en-US" dirty="0" smtClean="0"/>
          </a:p>
          <a:p>
            <a:endParaRPr lang="en-US" dirty="0"/>
          </a:p>
        </p:txBody>
      </p:sp>
    </p:spTree>
    <p:extLst>
      <p:ext uri="{BB962C8B-B14F-4D97-AF65-F5344CB8AC3E}">
        <p14:creationId xmlns:p14="http://schemas.microsoft.com/office/powerpoint/2010/main" val="15912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The Hiring Process: As At the Present Time</a:t>
            </a:r>
          </a:p>
        </p:txBody>
      </p:sp>
      <p:sp>
        <p:nvSpPr>
          <p:cNvPr id="3" name="Content Placeholder 2"/>
          <p:cNvSpPr>
            <a:spLocks noGrp="1"/>
          </p:cNvSpPr>
          <p:nvPr>
            <p:ph idx="1"/>
          </p:nvPr>
        </p:nvSpPr>
        <p:spPr>
          <a:xfrm>
            <a:off x="1066799" y="2103119"/>
            <a:ext cx="10402390" cy="4258491"/>
          </a:xfrm>
        </p:spPr>
        <p:txBody>
          <a:bodyPr>
            <a:normAutofit/>
          </a:bodyPr>
          <a:lstStyle/>
          <a:p>
            <a:r>
              <a:rPr lang="en-US" sz="2000" dirty="0">
                <a:latin typeface="Times New Roman" panose="02020603050405020304" pitchFamily="18" charset="0"/>
                <a:cs typeface="Times New Roman" panose="02020603050405020304" pitchFamily="18" charset="0"/>
              </a:rPr>
              <a:t>Microsoft retained the same basic principles as they expanded but had to change their methods when the number of new employees required could no longer be sourced only from universities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recruiting practices continued to be active rather than passive, with Microsoft 'head hunting' the best staff.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development also occurred by encouraging horizontal transfers, and employees were encouraged to develop themselves by switching </a:t>
            </a:r>
            <a:r>
              <a:rPr lang="en-US" sz="2000" dirty="0" smtClean="0">
                <a:latin typeface="Times New Roman" panose="02020603050405020304" pitchFamily="18" charset="0"/>
                <a:cs typeface="Times New Roman" panose="02020603050405020304" pitchFamily="18" charset="0"/>
              </a:rPr>
              <a:t>jobs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To ensure no negative characteristics of the job are given, most of the final interviews are conducted by the managers themselves. The process itself prepares the recruits on how they would react if they were faced by the certain negative aspects of the job.</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9447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Achieving Employees’ Loyalty and Satisfaction</a:t>
            </a: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As we have discussed above, the company values its employees very much and thus ever since it was founded it has always attempted to meet and satisfy the need of its workers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With the company employing mostly young graduate from the universities, the company has created a favorable environment for working creating an environment which suits the age of its employees</a:t>
            </a:r>
            <a:r>
              <a:rPr lang="en-US"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“how do you make young kids who had never been away from home – or only as far as college – comfortable? He explains that they wanted to keep the atmosphere at work one they were somewhat familiar with, and also make sure it gave them a sense of social belonging</a:t>
            </a:r>
            <a:r>
              <a:rPr lang="en-US" sz="2000" dirty="0" smtClean="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4068673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Achieving Employees’ Loyalty and Satisfaction</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To enhance loyalty further, the company also offers its employees food at subsidized prices and this works as a motivation to the employees.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have been horizontal transfers within the company whose main aims have been to develop a multifaceted worker who can work in any department and this improved the growth of the workers tremendously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Observers have noted that very few employees leave the company through dismissal rather the majority leave on their own without any conflicting occasions experienced</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829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9C95BC873ABE4EB1F11E77A63B5723" ma:contentTypeVersion="5" ma:contentTypeDescription="Create a new document." ma:contentTypeScope="" ma:versionID="d0cc229b4475bcfe2ae2b0723136f6a5">
  <xsd:schema xmlns:xsd="http://www.w3.org/2001/XMLSchema" xmlns:xs="http://www.w3.org/2001/XMLSchema" xmlns:p="http://schemas.microsoft.com/office/2006/metadata/properties" xmlns:ns2="09f02784-a31e-45ba-b4d7-64e222a23426" targetNamespace="http://schemas.microsoft.com/office/2006/metadata/properties" ma:root="true" ma:fieldsID="7c50e35ea512dc5a940eb86561bc4ce4" ns2:_="">
    <xsd:import namespace="09f02784-a31e-45ba-b4d7-64e222a23426"/>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f02784-a31e-45ba-b4d7-64e222a23426"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09f02784-a31e-45ba-b4d7-64e222a23426" xsi:nil="true"/>
  </documentManagement>
</p:properties>
</file>

<file path=customXml/itemProps1.xml><?xml version="1.0" encoding="utf-8"?>
<ds:datastoreItem xmlns:ds="http://schemas.openxmlformats.org/officeDocument/2006/customXml" ds:itemID="{BEEB6DCF-4138-40E6-B6ED-F1372C71920E}"/>
</file>

<file path=customXml/itemProps2.xml><?xml version="1.0" encoding="utf-8"?>
<ds:datastoreItem xmlns:ds="http://schemas.openxmlformats.org/officeDocument/2006/customXml" ds:itemID="{C2B7AEEF-60A5-46F2-8BC6-22C31FC06465}"/>
</file>

<file path=customXml/itemProps3.xml><?xml version="1.0" encoding="utf-8"?>
<ds:datastoreItem xmlns:ds="http://schemas.openxmlformats.org/officeDocument/2006/customXml" ds:itemID="{AF9B4A28-880C-4C1E-B642-DD3ADE4ECF63}"/>
</file>

<file path=docProps/app.xml><?xml version="1.0" encoding="utf-8"?>
<Properties xmlns="http://schemas.openxmlformats.org/officeDocument/2006/extended-properties" xmlns:vt="http://schemas.openxmlformats.org/officeDocument/2006/docPropsVTypes">
  <Template>TM03457510[[fn=Savon]]</Template>
  <TotalTime>173</TotalTime>
  <Words>1227</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Garamond</vt:lpstr>
      <vt:lpstr>Times New Roman</vt:lpstr>
      <vt:lpstr>Savon</vt:lpstr>
      <vt:lpstr>Human Resource Management At Microsoft</vt:lpstr>
      <vt:lpstr>Content</vt:lpstr>
      <vt:lpstr>Company Background</vt:lpstr>
      <vt:lpstr>The Hiring Process: During its Beginning Period</vt:lpstr>
      <vt:lpstr>The Hiring Process: During its Beginning Period</vt:lpstr>
      <vt:lpstr>The Hiring Process: During its Beginning Period</vt:lpstr>
      <vt:lpstr>The Hiring Process: As At the Present Time</vt:lpstr>
      <vt:lpstr>Achieving Employees’ Loyalty and Satisfaction</vt:lpstr>
      <vt:lpstr>Achieving Employees’ Loyalty and Satisfaction</vt:lpstr>
      <vt:lpstr>Motivation of the Employee in Microsoft Company</vt:lpstr>
      <vt:lpstr>Employee Rewards</vt:lpstr>
      <vt:lpstr>References</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Management At Microsoft</dc:title>
  <dc:creator>Lenovo</dc:creator>
  <cp:lastModifiedBy>Lenovo</cp:lastModifiedBy>
  <cp:revision>17</cp:revision>
  <dcterms:created xsi:type="dcterms:W3CDTF">2023-01-31T07:13:38Z</dcterms:created>
  <dcterms:modified xsi:type="dcterms:W3CDTF">2023-02-01T09:13:56Z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0x010100F79C95BC873ABE4EB1F11E77A63B5723</vt:lpwstr>
  </property>
</Properties>
</file>