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7"/>
  </p:notesMasterIdLst>
  <p:sldIdLst>
    <p:sldId id="308" r:id="rId3"/>
    <p:sldId id="354" r:id="rId4"/>
    <p:sldId id="321" r:id="rId5"/>
    <p:sldId id="335" r:id="rId6"/>
    <p:sldId id="358" r:id="rId7"/>
    <p:sldId id="355" r:id="rId8"/>
    <p:sldId id="319" r:id="rId9"/>
    <p:sldId id="356" r:id="rId10"/>
    <p:sldId id="357" r:id="rId11"/>
    <p:sldId id="359" r:id="rId12"/>
    <p:sldId id="360" r:id="rId13"/>
    <p:sldId id="361" r:id="rId14"/>
    <p:sldId id="362" r:id="rId15"/>
    <p:sldId id="3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2" y="3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m/about/datacenters/inside/locations/berkeley-county/community-outreach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anmore.com/google-hrm-recruitment-selection-retention#:~:text=Google's%20Recruitment%20Practices&amp;text=Google's%20human%20resource%20management%20uses,recruitment%20sources%20for%20HR%20needs" TargetMode="External"/><Relationship Id="rId3" Type="http://schemas.openxmlformats.org/officeDocument/2006/relationships/hyperlink" Target="https://www.businessinsider.com/kyle-westaway-how-to-manage-your-career-2012-11" TargetMode="External"/><Relationship Id="rId7" Type="http://schemas.openxmlformats.org/officeDocument/2006/relationships/hyperlink" Target="https://www.ukessays.com/essays/commerce/hr-strategies-that-google-has-implemented-commerce-essay.ph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Z-pT0XDYvDM" TargetMode="External"/><Relationship Id="rId5" Type="http://schemas.openxmlformats.org/officeDocument/2006/relationships/hyperlink" Target="https://www.tinypulse.com/blog/10-great-examples-of-googles-company-culture" TargetMode="External"/><Relationship Id="rId10" Type="http://schemas.openxmlformats.org/officeDocument/2006/relationships/hyperlink" Target="https://www.studysmarter.us/explanations/business-studies/business-case-studies/google-organisational-culture/" TargetMode="External"/><Relationship Id="rId4" Type="http://schemas.openxmlformats.org/officeDocument/2006/relationships/hyperlink" Target="https://www.cnbc.com/2021/12/16/google-20-percent-rule-shows-exactly-how-much-time-you-should-spend-learning-new-skills.html" TargetMode="External"/><Relationship Id="rId9" Type="http://schemas.openxmlformats.org/officeDocument/2006/relationships/hyperlink" Target="https://officevibe.com/blog/7-secrets-of-googles-epic-organizational-cultu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1A0572-33BA-44F6-B86F-41274437444E}"/>
              </a:ext>
            </a:extLst>
          </p:cNvPr>
          <p:cNvSpPr txBox="1"/>
          <p:nvPr/>
        </p:nvSpPr>
        <p:spPr>
          <a:xfrm>
            <a:off x="3540578" y="4331349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468029FB-B27C-4003-92BA-D5C8E7C2883E}"/>
              </a:ext>
            </a:extLst>
          </p:cNvPr>
          <p:cNvSpPr/>
          <p:nvPr/>
        </p:nvSpPr>
        <p:spPr>
          <a:xfrm>
            <a:off x="4506519" y="5306151"/>
            <a:ext cx="6384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 organize the world's information and make it universally accessible and useful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600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2819400" y="3212271"/>
            <a:ext cx="655320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ORG</a:t>
            </a:r>
            <a:r>
              <a:rPr lang="en-US" altLang="ko-KR" sz="3200" b="1" dirty="0">
                <a:solidFill>
                  <a:srgbClr val="FF0000"/>
                </a:solidFill>
              </a:rPr>
              <a:t>A</a:t>
            </a:r>
            <a:r>
              <a:rPr lang="en-US" altLang="ko-KR" sz="3200" b="1" dirty="0">
                <a:solidFill>
                  <a:schemeClr val="accent3"/>
                </a:solidFill>
              </a:rPr>
              <a:t>NIZ</a:t>
            </a:r>
            <a:r>
              <a:rPr lang="en-US" altLang="ko-KR" sz="3200" b="1" dirty="0">
                <a:solidFill>
                  <a:srgbClr val="FFC000"/>
                </a:solidFill>
              </a:rPr>
              <a:t>A</a:t>
            </a:r>
            <a:r>
              <a:rPr lang="en-US" altLang="ko-KR" sz="3200" b="1" dirty="0">
                <a:solidFill>
                  <a:schemeClr val="accent3"/>
                </a:solidFill>
              </a:rPr>
              <a:t>TION</a:t>
            </a:r>
            <a:r>
              <a:rPr lang="en-US" altLang="ko-KR" sz="3200" b="1" dirty="0">
                <a:solidFill>
                  <a:srgbClr val="00B050"/>
                </a:solidFill>
              </a:rPr>
              <a:t>A</a:t>
            </a:r>
            <a:r>
              <a:rPr lang="en-US" altLang="ko-KR" sz="3200" b="1" dirty="0">
                <a:solidFill>
                  <a:schemeClr val="accent3"/>
                </a:solidFill>
              </a:rPr>
              <a:t>L  STR</a:t>
            </a:r>
            <a:r>
              <a:rPr lang="en-US" altLang="ko-KR" sz="3200" b="1" dirty="0">
                <a:solidFill>
                  <a:srgbClr val="FF0000"/>
                </a:solidFill>
              </a:rPr>
              <a:t>U</a:t>
            </a:r>
            <a:r>
              <a:rPr lang="en-US" altLang="ko-KR" sz="3200" b="1" dirty="0">
                <a:solidFill>
                  <a:schemeClr val="accent3"/>
                </a:solidFill>
              </a:rPr>
              <a:t>CT</a:t>
            </a:r>
            <a:r>
              <a:rPr lang="en-US" altLang="ko-KR" sz="3200" b="1" dirty="0">
                <a:solidFill>
                  <a:srgbClr val="FFC000"/>
                </a:solidFill>
              </a:rPr>
              <a:t>U</a:t>
            </a:r>
            <a:r>
              <a:rPr lang="en-US" altLang="ko-KR" sz="3200" b="1" dirty="0">
                <a:solidFill>
                  <a:schemeClr val="accent3"/>
                </a:solidFill>
              </a:rPr>
              <a:t>R</a:t>
            </a:r>
            <a:r>
              <a:rPr lang="en-US" altLang="ko-KR" sz="3200" b="1" dirty="0">
                <a:solidFill>
                  <a:srgbClr val="00B050"/>
                </a:solidFill>
              </a:rPr>
              <a:t>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F3B38-FDB5-1669-A4F4-890CBBF4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720852"/>
            <a:ext cx="6885213" cy="23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</a:rPr>
              <a:t>6. Practicing transparency and open-door environment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203248" y="6025713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8A426B-9F21-4586-AE3C-DCE9875B0D70}"/>
              </a:ext>
            </a:extLst>
          </p:cNvPr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330AD-2089-4627-84AF-179A99D0B94D}"/>
                </a:ext>
              </a:extLst>
            </p:cNvPr>
            <p:cNvSpPr/>
            <p:nvPr/>
          </p:nvSpPr>
          <p:spPr>
            <a:xfrm>
              <a:off x="1205912" y="2179592"/>
              <a:ext cx="4512433" cy="40454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FD64F9-49AD-4634-A1EF-93E55EDF5066}"/>
                </a:ext>
              </a:extLst>
            </p:cNvPr>
            <p:cNvSpPr/>
            <p:nvPr/>
          </p:nvSpPr>
          <p:spPr>
            <a:xfrm>
              <a:off x="1233748" y="2312822"/>
              <a:ext cx="4497473" cy="3916611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411712-1798-4157-81F1-9933EB5BD593}"/>
                </a:ext>
              </a:extLst>
            </p:cNvPr>
            <p:cNvSpPr/>
            <p:nvPr/>
          </p:nvSpPr>
          <p:spPr>
            <a:xfrm>
              <a:off x="1449294" y="2226169"/>
              <a:ext cx="934055" cy="3557074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14709F-C1C0-41D4-BB08-D32328E5961C}"/>
                </a:ext>
              </a:extLst>
            </p:cNvPr>
            <p:cNvSpPr/>
            <p:nvPr/>
          </p:nvSpPr>
          <p:spPr>
            <a:xfrm>
              <a:off x="2591911" y="5666190"/>
              <a:ext cx="2127198" cy="120837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35FE96-B9DA-4A63-92B3-74E1AFA6C5D7}"/>
                </a:ext>
              </a:extLst>
            </p:cNvPr>
            <p:cNvSpPr/>
            <p:nvPr/>
          </p:nvSpPr>
          <p:spPr>
            <a:xfrm>
              <a:off x="4885433" y="5666066"/>
              <a:ext cx="476025" cy="121087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1BC0C5-6F3C-40FC-B882-C2C5BE6459B0}"/>
              </a:ext>
            </a:extLst>
          </p:cNvPr>
          <p:cNvGrpSpPr/>
          <p:nvPr/>
        </p:nvGrpSpPr>
        <p:grpSpPr>
          <a:xfrm>
            <a:off x="1514013" y="2129418"/>
            <a:ext cx="2925165" cy="3150558"/>
            <a:chOff x="1947257" y="2168215"/>
            <a:chExt cx="2925165" cy="31505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22D50E-028C-4074-8DBF-2F085138BE21}"/>
                </a:ext>
              </a:extLst>
            </p:cNvPr>
            <p:cNvSpPr/>
            <p:nvPr/>
          </p:nvSpPr>
          <p:spPr>
            <a:xfrm>
              <a:off x="2699955" y="2175279"/>
              <a:ext cx="2172369" cy="3143494"/>
            </a:xfrm>
            <a:custGeom>
              <a:avLst/>
              <a:gdLst>
                <a:gd name="connsiteX0" fmla="*/ 2683285 w 2694646"/>
                <a:gd name="connsiteY0" fmla="*/ 1256184 h 3899247"/>
                <a:gd name="connsiteX1" fmla="*/ 2596512 w 2694646"/>
                <a:gd name="connsiteY1" fmla="*/ 1115119 h 3899247"/>
                <a:gd name="connsiteX2" fmla="*/ 2623468 w 2694646"/>
                <a:gd name="connsiteY2" fmla="*/ 1086734 h 3899247"/>
                <a:gd name="connsiteX3" fmla="*/ 2590702 w 2694646"/>
                <a:gd name="connsiteY3" fmla="*/ 839465 h 3899247"/>
                <a:gd name="connsiteX4" fmla="*/ 2412680 w 2694646"/>
                <a:gd name="connsiteY4" fmla="*/ 549333 h 3899247"/>
                <a:gd name="connsiteX5" fmla="*/ 2376580 w 2694646"/>
                <a:gd name="connsiteY5" fmla="*/ 534570 h 3899247"/>
                <a:gd name="connsiteX6" fmla="*/ 2370198 w 2694646"/>
                <a:gd name="connsiteY6" fmla="*/ 532951 h 3899247"/>
                <a:gd name="connsiteX7" fmla="*/ 2139312 w 2694646"/>
                <a:gd name="connsiteY7" fmla="*/ 214815 h 3899247"/>
                <a:gd name="connsiteX8" fmla="*/ 1934715 w 2694646"/>
                <a:gd name="connsiteY8" fmla="*/ 88323 h 3899247"/>
                <a:gd name="connsiteX9" fmla="*/ 1176525 w 2694646"/>
                <a:gd name="connsiteY9" fmla="*/ 35364 h 3899247"/>
                <a:gd name="connsiteX10" fmla="*/ 683321 w 2694646"/>
                <a:gd name="connsiteY10" fmla="*/ 300350 h 3899247"/>
                <a:gd name="connsiteX11" fmla="*/ 610740 w 2694646"/>
                <a:gd name="connsiteY11" fmla="*/ 384646 h 3899247"/>
                <a:gd name="connsiteX12" fmla="*/ 463769 w 2694646"/>
                <a:gd name="connsiteY12" fmla="*/ 843466 h 3899247"/>
                <a:gd name="connsiteX13" fmla="*/ 524825 w 2694646"/>
                <a:gd name="connsiteY13" fmla="*/ 1262089 h 3899247"/>
                <a:gd name="connsiteX14" fmla="*/ 694656 w 2694646"/>
                <a:gd name="connsiteY14" fmla="*/ 1567080 h 3899247"/>
                <a:gd name="connsiteX15" fmla="*/ 762092 w 2694646"/>
                <a:gd name="connsiteY15" fmla="*/ 1883119 h 3899247"/>
                <a:gd name="connsiteX16" fmla="*/ 747424 w 2694646"/>
                <a:gd name="connsiteY16" fmla="*/ 2024185 h 3899247"/>
                <a:gd name="connsiteX17" fmla="*/ 714277 w 2694646"/>
                <a:gd name="connsiteY17" fmla="*/ 2168584 h 3899247"/>
                <a:gd name="connsiteX18" fmla="*/ 683797 w 2694646"/>
                <a:gd name="connsiteY18" fmla="*/ 2263262 h 3899247"/>
                <a:gd name="connsiteX19" fmla="*/ 593405 w 2694646"/>
                <a:gd name="connsiteY19" fmla="*/ 2521580 h 3899247"/>
                <a:gd name="connsiteX20" fmla="*/ 524349 w 2694646"/>
                <a:gd name="connsiteY20" fmla="*/ 2672170 h 3899247"/>
                <a:gd name="connsiteX21" fmla="*/ 426527 w 2694646"/>
                <a:gd name="connsiteY21" fmla="*/ 2786661 h 3899247"/>
                <a:gd name="connsiteX22" fmla="*/ 92009 w 2694646"/>
                <a:gd name="connsiteY22" fmla="*/ 3228335 h 3899247"/>
                <a:gd name="connsiteX23" fmla="*/ 4379 w 2694646"/>
                <a:gd name="connsiteY23" fmla="*/ 3401690 h 3899247"/>
                <a:gd name="connsiteX24" fmla="*/ 19905 w 2694646"/>
                <a:gd name="connsiteY24" fmla="*/ 3453411 h 3899247"/>
                <a:gd name="connsiteX25" fmla="*/ 1266727 w 2694646"/>
                <a:gd name="connsiteY25" fmla="*/ 3895752 h 3899247"/>
                <a:gd name="connsiteX26" fmla="*/ 1892710 w 2694646"/>
                <a:gd name="connsiteY26" fmla="*/ 3843460 h 3899247"/>
                <a:gd name="connsiteX27" fmla="*/ 2200653 w 2694646"/>
                <a:gd name="connsiteY27" fmla="*/ 3747352 h 3899247"/>
                <a:gd name="connsiteX28" fmla="*/ 2415823 w 2694646"/>
                <a:gd name="connsiteY28" fmla="*/ 3657627 h 3899247"/>
                <a:gd name="connsiteX29" fmla="*/ 2285140 w 2694646"/>
                <a:gd name="connsiteY29" fmla="*/ 3452935 h 3899247"/>
                <a:gd name="connsiteX30" fmla="*/ 2225133 w 2694646"/>
                <a:gd name="connsiteY30" fmla="*/ 3165280 h 3899247"/>
                <a:gd name="connsiteX31" fmla="*/ 1906903 w 2694646"/>
                <a:gd name="connsiteY31" fmla="*/ 2489671 h 3899247"/>
                <a:gd name="connsiteX32" fmla="*/ 1882042 w 2694646"/>
                <a:gd name="connsiteY32" fmla="*/ 2434903 h 3899247"/>
                <a:gd name="connsiteX33" fmla="*/ 1910522 w 2694646"/>
                <a:gd name="connsiteY33" fmla="*/ 2317078 h 3899247"/>
                <a:gd name="connsiteX34" fmla="*/ 1959766 w 2694646"/>
                <a:gd name="connsiteY34" fmla="*/ 2187824 h 3899247"/>
                <a:gd name="connsiteX35" fmla="*/ 2013677 w 2694646"/>
                <a:gd name="connsiteY35" fmla="*/ 2178490 h 3899247"/>
                <a:gd name="connsiteX36" fmla="*/ 2329050 w 2694646"/>
                <a:gd name="connsiteY36" fmla="*/ 2184490 h 3899247"/>
                <a:gd name="connsiteX37" fmla="*/ 2491261 w 2694646"/>
                <a:gd name="connsiteY37" fmla="*/ 1933411 h 3899247"/>
                <a:gd name="connsiteX38" fmla="*/ 2488118 w 2694646"/>
                <a:gd name="connsiteY38" fmla="*/ 1919600 h 3899247"/>
                <a:gd name="connsiteX39" fmla="*/ 2519550 w 2694646"/>
                <a:gd name="connsiteY39" fmla="*/ 1757103 h 3899247"/>
                <a:gd name="connsiteX40" fmla="*/ 2519836 w 2694646"/>
                <a:gd name="connsiteY40" fmla="*/ 1692715 h 3899247"/>
                <a:gd name="connsiteX41" fmla="*/ 2527647 w 2694646"/>
                <a:gd name="connsiteY41" fmla="*/ 1626611 h 3899247"/>
                <a:gd name="connsiteX42" fmla="*/ 2539172 w 2694646"/>
                <a:gd name="connsiteY42" fmla="*/ 1541934 h 3899247"/>
                <a:gd name="connsiteX43" fmla="*/ 2509930 w 2694646"/>
                <a:gd name="connsiteY43" fmla="*/ 1467829 h 3899247"/>
                <a:gd name="connsiteX44" fmla="*/ 2555936 w 2694646"/>
                <a:gd name="connsiteY44" fmla="*/ 1397440 h 3899247"/>
                <a:gd name="connsiteX45" fmla="*/ 2648519 w 2694646"/>
                <a:gd name="connsiteY45" fmla="*/ 1362769 h 3899247"/>
                <a:gd name="connsiteX46" fmla="*/ 2683285 w 2694646"/>
                <a:gd name="connsiteY46" fmla="*/ 1256184 h 38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94646" h="3899247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AEF354-FBB2-40B8-9FA5-530761834EF5}"/>
                </a:ext>
              </a:extLst>
            </p:cNvPr>
            <p:cNvSpPr/>
            <p:nvPr/>
          </p:nvSpPr>
          <p:spPr>
            <a:xfrm>
              <a:off x="3160202" y="2346605"/>
              <a:ext cx="1712220" cy="1589996"/>
            </a:xfrm>
            <a:custGeom>
              <a:avLst/>
              <a:gdLst>
                <a:gd name="connsiteX0" fmla="*/ 2112576 w 2123869"/>
                <a:gd name="connsiteY0" fmla="*/ 1043954 h 1972260"/>
                <a:gd name="connsiteX1" fmla="*/ 2025804 w 2123869"/>
                <a:gd name="connsiteY1" fmla="*/ 902889 h 1972260"/>
                <a:gd name="connsiteX2" fmla="*/ 2018184 w 2123869"/>
                <a:gd name="connsiteY2" fmla="*/ 896222 h 1972260"/>
                <a:gd name="connsiteX3" fmla="*/ 1994085 w 2123869"/>
                <a:gd name="connsiteY3" fmla="*/ 858503 h 1972260"/>
                <a:gd name="connsiteX4" fmla="*/ 1990657 w 2123869"/>
                <a:gd name="connsiteY4" fmla="*/ 858503 h 1972260"/>
                <a:gd name="connsiteX5" fmla="*/ 1843686 w 2123869"/>
                <a:gd name="connsiteY5" fmla="*/ 657335 h 1972260"/>
                <a:gd name="connsiteX6" fmla="*/ 1830637 w 2123869"/>
                <a:gd name="connsiteY6" fmla="*/ 606281 h 1972260"/>
                <a:gd name="connsiteX7" fmla="*/ 1842162 w 2123869"/>
                <a:gd name="connsiteY7" fmla="*/ 486932 h 1972260"/>
                <a:gd name="connsiteX8" fmla="*/ 1848067 w 2123869"/>
                <a:gd name="connsiteY8" fmla="*/ 481693 h 1972260"/>
                <a:gd name="connsiteX9" fmla="*/ 1805871 w 2123869"/>
                <a:gd name="connsiteY9" fmla="*/ 322340 h 1972260"/>
                <a:gd name="connsiteX10" fmla="*/ 1799490 w 2123869"/>
                <a:gd name="connsiteY10" fmla="*/ 320721 h 1972260"/>
                <a:gd name="connsiteX11" fmla="*/ 1799490 w 2123869"/>
                <a:gd name="connsiteY11" fmla="*/ 320721 h 1972260"/>
                <a:gd name="connsiteX12" fmla="*/ 1568604 w 2123869"/>
                <a:gd name="connsiteY12" fmla="*/ 2586 h 1972260"/>
                <a:gd name="connsiteX13" fmla="*/ 1494404 w 2123869"/>
                <a:gd name="connsiteY13" fmla="*/ 12111 h 1972260"/>
                <a:gd name="connsiteX14" fmla="*/ 902997 w 2123869"/>
                <a:gd name="connsiteY14" fmla="*/ 124220 h 1972260"/>
                <a:gd name="connsiteX15" fmla="*/ 182526 w 2123869"/>
                <a:gd name="connsiteY15" fmla="*/ 81929 h 1972260"/>
                <a:gd name="connsiteX16" fmla="*/ 112517 w 2123869"/>
                <a:gd name="connsiteY16" fmla="*/ 88121 h 1972260"/>
                <a:gd name="connsiteX17" fmla="*/ 39936 w 2123869"/>
                <a:gd name="connsiteY17" fmla="*/ 172417 h 1972260"/>
                <a:gd name="connsiteX18" fmla="*/ 35936 w 2123869"/>
                <a:gd name="connsiteY18" fmla="*/ 190514 h 1972260"/>
                <a:gd name="connsiteX19" fmla="*/ 5075 w 2123869"/>
                <a:gd name="connsiteY19" fmla="*/ 516079 h 1972260"/>
                <a:gd name="connsiteX20" fmla="*/ 3741 w 2123869"/>
                <a:gd name="connsiteY20" fmla="*/ 557608 h 1972260"/>
                <a:gd name="connsiteX21" fmla="*/ 57462 w 2123869"/>
                <a:gd name="connsiteY21" fmla="*/ 565037 h 1972260"/>
                <a:gd name="connsiteX22" fmla="*/ 96705 w 2123869"/>
                <a:gd name="connsiteY22" fmla="*/ 605138 h 1972260"/>
                <a:gd name="connsiteX23" fmla="*/ 154332 w 2123869"/>
                <a:gd name="connsiteY23" fmla="*/ 1031381 h 1972260"/>
                <a:gd name="connsiteX24" fmla="*/ 982149 w 2123869"/>
                <a:gd name="connsiteY24" fmla="*/ 1471817 h 1972260"/>
                <a:gd name="connsiteX25" fmla="*/ 1046539 w 2123869"/>
                <a:gd name="connsiteY25" fmla="*/ 1455244 h 1972260"/>
                <a:gd name="connsiteX26" fmla="*/ 1406297 w 2123869"/>
                <a:gd name="connsiteY26" fmla="*/ 1246646 h 1972260"/>
                <a:gd name="connsiteX27" fmla="*/ 1520217 w 2123869"/>
                <a:gd name="connsiteY27" fmla="*/ 1106629 h 1972260"/>
                <a:gd name="connsiteX28" fmla="*/ 1539076 w 2123869"/>
                <a:gd name="connsiteY28" fmla="*/ 1123583 h 1972260"/>
                <a:gd name="connsiteX29" fmla="*/ 1598131 w 2123869"/>
                <a:gd name="connsiteY29" fmla="*/ 1278460 h 1972260"/>
                <a:gd name="connsiteX30" fmla="*/ 1735196 w 2123869"/>
                <a:gd name="connsiteY30" fmla="*/ 1917206 h 1972260"/>
                <a:gd name="connsiteX31" fmla="*/ 1758246 w 2123869"/>
                <a:gd name="connsiteY31" fmla="*/ 1972261 h 1972260"/>
                <a:gd name="connsiteX32" fmla="*/ 1920457 w 2123869"/>
                <a:gd name="connsiteY32" fmla="*/ 1721182 h 1972260"/>
                <a:gd name="connsiteX33" fmla="*/ 1917314 w 2123869"/>
                <a:gd name="connsiteY33" fmla="*/ 1707371 h 1972260"/>
                <a:gd name="connsiteX34" fmla="*/ 1948746 w 2123869"/>
                <a:gd name="connsiteY34" fmla="*/ 1544874 h 1972260"/>
                <a:gd name="connsiteX35" fmla="*/ 1949032 w 2123869"/>
                <a:gd name="connsiteY35" fmla="*/ 1480485 h 1972260"/>
                <a:gd name="connsiteX36" fmla="*/ 1956843 w 2123869"/>
                <a:gd name="connsiteY36" fmla="*/ 1414382 h 1972260"/>
                <a:gd name="connsiteX37" fmla="*/ 1968368 w 2123869"/>
                <a:gd name="connsiteY37" fmla="*/ 1329704 h 1972260"/>
                <a:gd name="connsiteX38" fmla="*/ 1939126 w 2123869"/>
                <a:gd name="connsiteY38" fmla="*/ 1255600 h 1972260"/>
                <a:gd name="connsiteX39" fmla="*/ 1985132 w 2123869"/>
                <a:gd name="connsiteY39" fmla="*/ 1185210 h 1972260"/>
                <a:gd name="connsiteX40" fmla="*/ 2077715 w 2123869"/>
                <a:gd name="connsiteY40" fmla="*/ 1150539 h 1972260"/>
                <a:gd name="connsiteX41" fmla="*/ 2112576 w 2123869"/>
                <a:gd name="connsiteY41" fmla="*/ 1043954 h 19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23869" h="1972260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3E818A-7D8F-4169-8ECC-63AF28951C8A}"/>
                </a:ext>
              </a:extLst>
            </p:cNvPr>
            <p:cNvSpPr/>
            <p:nvPr/>
          </p:nvSpPr>
          <p:spPr>
            <a:xfrm>
              <a:off x="3078332" y="4364487"/>
              <a:ext cx="1096441" cy="946826"/>
            </a:xfrm>
            <a:custGeom>
              <a:avLst/>
              <a:gdLst>
                <a:gd name="connsiteX0" fmla="*/ 1345830 w 1360045"/>
                <a:gd name="connsiteY0" fmla="*/ 1134214 h 1174460"/>
                <a:gd name="connsiteX1" fmla="*/ 798428 w 1360045"/>
                <a:gd name="connsiteY1" fmla="*/ 1171171 h 1174460"/>
                <a:gd name="connsiteX2" fmla="*/ 49192 w 1360045"/>
                <a:gd name="connsiteY2" fmla="*/ 1004388 h 1174460"/>
                <a:gd name="connsiteX3" fmla="*/ 12235 w 1360045"/>
                <a:gd name="connsiteY3" fmla="*/ 979147 h 1174460"/>
                <a:gd name="connsiteX4" fmla="*/ 1376 w 1360045"/>
                <a:gd name="connsiteY4" fmla="*/ 919901 h 1174460"/>
                <a:gd name="connsiteX5" fmla="*/ 158063 w 1360045"/>
                <a:gd name="connsiteY5" fmla="*/ 306777 h 1174460"/>
                <a:gd name="connsiteX6" fmla="*/ 660887 w 1360045"/>
                <a:gd name="connsiteY6" fmla="*/ 72 h 1174460"/>
                <a:gd name="connsiteX7" fmla="*/ 1081321 w 1360045"/>
                <a:gd name="connsiteY7" fmla="*/ 148471 h 1174460"/>
                <a:gd name="connsiteX8" fmla="*/ 1260200 w 1360045"/>
                <a:gd name="connsiteY8" fmla="*/ 430316 h 1174460"/>
                <a:gd name="connsiteX9" fmla="*/ 1342020 w 1360045"/>
                <a:gd name="connsiteY9" fmla="*/ 863132 h 1174460"/>
                <a:gd name="connsiteX10" fmla="*/ 1358403 w 1360045"/>
                <a:gd name="connsiteY10" fmla="*/ 1076016 h 1174460"/>
                <a:gd name="connsiteX11" fmla="*/ 1345830 w 1360045"/>
                <a:gd name="connsiteY11" fmla="*/ 1134214 h 11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5" h="1174460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41B41A-2C7C-49E2-84D2-899888ADCAD4}"/>
                </a:ext>
              </a:extLst>
            </p:cNvPr>
            <p:cNvSpPr/>
            <p:nvPr/>
          </p:nvSpPr>
          <p:spPr>
            <a:xfrm>
              <a:off x="3251602" y="2168215"/>
              <a:ext cx="1173714" cy="285003"/>
            </a:xfrm>
            <a:custGeom>
              <a:avLst/>
              <a:gdLst>
                <a:gd name="connsiteX0" fmla="*/ 1455896 w 1455896"/>
                <a:gd name="connsiteY0" fmla="*/ 214720 h 353523"/>
                <a:gd name="connsiteX1" fmla="*/ 480536 w 1455896"/>
                <a:gd name="connsiteY1" fmla="*/ 345975 h 353523"/>
                <a:gd name="connsiteX2" fmla="*/ 0 w 1455896"/>
                <a:gd name="connsiteY2" fmla="*/ 300350 h 353523"/>
                <a:gd name="connsiteX3" fmla="*/ 493205 w 1455896"/>
                <a:gd name="connsiteY3" fmla="*/ 35364 h 353523"/>
                <a:gd name="connsiteX4" fmla="*/ 1251394 w 1455896"/>
                <a:gd name="connsiteY4" fmla="*/ 88323 h 353523"/>
                <a:gd name="connsiteX5" fmla="*/ 1455896 w 1455896"/>
                <a:gd name="connsiteY5" fmla="*/ 214720 h 35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896" h="353523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BCEBA4-E09A-47F7-A9E5-326ACD863E9F}"/>
                </a:ext>
              </a:extLst>
            </p:cNvPr>
            <p:cNvSpPr/>
            <p:nvPr/>
          </p:nvSpPr>
          <p:spPr>
            <a:xfrm>
              <a:off x="3038369" y="4225142"/>
              <a:ext cx="1171939" cy="1053724"/>
            </a:xfrm>
            <a:custGeom>
              <a:avLst/>
              <a:gdLst>
                <a:gd name="connsiteX0" fmla="*/ 149627 w 1453694"/>
                <a:gd name="connsiteY0" fmla="*/ 405899 h 1307059"/>
                <a:gd name="connsiteX1" fmla="*/ 309647 w 1453694"/>
                <a:gd name="connsiteY1" fmla="*/ 155677 h 1307059"/>
                <a:gd name="connsiteX2" fmla="*/ 635211 w 1453694"/>
                <a:gd name="connsiteY2" fmla="*/ 6039 h 1307059"/>
                <a:gd name="connsiteX3" fmla="*/ 1128225 w 1453694"/>
                <a:gd name="connsiteY3" fmla="*/ 139580 h 1307059"/>
                <a:gd name="connsiteX4" fmla="*/ 1317868 w 1453694"/>
                <a:gd name="connsiteY4" fmla="*/ 412281 h 1307059"/>
                <a:gd name="connsiteX5" fmla="*/ 1406736 w 1453694"/>
                <a:gd name="connsiteY5" fmla="*/ 807282 h 1307059"/>
                <a:gd name="connsiteX6" fmla="*/ 1435597 w 1453694"/>
                <a:gd name="connsiteY6" fmla="*/ 1217334 h 1307059"/>
                <a:gd name="connsiteX7" fmla="*/ 1453695 w 1453694"/>
                <a:gd name="connsiteY7" fmla="*/ 1290295 h 1307059"/>
                <a:gd name="connsiteX8" fmla="*/ 1395496 w 1453694"/>
                <a:gd name="connsiteY8" fmla="*/ 1307059 h 1307059"/>
                <a:gd name="connsiteX9" fmla="*/ 1274339 w 1453694"/>
                <a:gd name="connsiteY9" fmla="*/ 550012 h 1307059"/>
                <a:gd name="connsiteX10" fmla="*/ 383370 w 1453694"/>
                <a:gd name="connsiteY10" fmla="*/ 287598 h 1307059"/>
                <a:gd name="connsiteX11" fmla="*/ 161819 w 1453694"/>
                <a:gd name="connsiteY11" fmla="*/ 620211 h 1307059"/>
                <a:gd name="connsiteX12" fmla="*/ 73522 w 1453694"/>
                <a:gd name="connsiteY12" fmla="*/ 1026929 h 1307059"/>
                <a:gd name="connsiteX13" fmla="*/ 61997 w 1453694"/>
                <a:gd name="connsiteY13" fmla="*/ 1151992 h 1307059"/>
                <a:gd name="connsiteX14" fmla="*/ 7323 w 1453694"/>
                <a:gd name="connsiteY14" fmla="*/ 1136466 h 1307059"/>
                <a:gd name="connsiteX15" fmla="*/ 12466 w 1453694"/>
                <a:gd name="connsiteY15" fmla="*/ 1020357 h 1307059"/>
                <a:gd name="connsiteX16" fmla="*/ 116003 w 1453694"/>
                <a:gd name="connsiteY16" fmla="*/ 467145 h 1307059"/>
                <a:gd name="connsiteX17" fmla="*/ 149627 w 1453694"/>
                <a:gd name="connsiteY17" fmla="*/ 405899 h 1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3694" h="1307059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E799A1-6912-4B9F-A9C6-15FC9CF51C94}"/>
                </a:ext>
              </a:extLst>
            </p:cNvPr>
            <p:cNvSpPr/>
            <p:nvPr/>
          </p:nvSpPr>
          <p:spPr>
            <a:xfrm>
              <a:off x="3251833" y="3807673"/>
              <a:ext cx="1028813" cy="339522"/>
            </a:xfrm>
            <a:custGeom>
              <a:avLst/>
              <a:gdLst>
                <a:gd name="connsiteX0" fmla="*/ 63817 w 1276159"/>
                <a:gd name="connsiteY0" fmla="*/ 0 h 421149"/>
                <a:gd name="connsiteX1" fmla="*/ 548354 w 1276159"/>
                <a:gd name="connsiteY1" fmla="*/ 143542 h 421149"/>
                <a:gd name="connsiteX2" fmla="*/ 1086993 w 1276159"/>
                <a:gd name="connsiteY2" fmla="*/ 171545 h 421149"/>
                <a:gd name="connsiteX3" fmla="*/ 1276159 w 1276159"/>
                <a:gd name="connsiteY3" fmla="*/ 163544 h 421149"/>
                <a:gd name="connsiteX4" fmla="*/ 1226915 w 1276159"/>
                <a:gd name="connsiteY4" fmla="*/ 292799 h 421149"/>
                <a:gd name="connsiteX5" fmla="*/ 1198436 w 1276159"/>
                <a:gd name="connsiteY5" fmla="*/ 410623 h 421149"/>
                <a:gd name="connsiteX6" fmla="*/ 791623 w 1276159"/>
                <a:gd name="connsiteY6" fmla="*/ 419386 h 421149"/>
                <a:gd name="connsiteX7" fmla="*/ 133255 w 1276159"/>
                <a:gd name="connsiteY7" fmla="*/ 287179 h 421149"/>
                <a:gd name="connsiteX8" fmla="*/ 0 w 1276159"/>
                <a:gd name="connsiteY8" fmla="*/ 239078 h 421149"/>
                <a:gd name="connsiteX9" fmla="*/ 30480 w 1276159"/>
                <a:gd name="connsiteY9" fmla="*/ 144399 h 421149"/>
                <a:gd name="connsiteX10" fmla="*/ 63817 w 1276159"/>
                <a:gd name="connsiteY10" fmla="*/ 0 h 42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159" h="42114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9DB9-C6BF-48FD-9CFD-EAA32581A055}"/>
                </a:ext>
              </a:extLst>
            </p:cNvPr>
            <p:cNvSpPr/>
            <p:nvPr/>
          </p:nvSpPr>
          <p:spPr>
            <a:xfrm>
              <a:off x="3957750" y="3219165"/>
              <a:ext cx="428616" cy="697241"/>
            </a:xfrm>
            <a:custGeom>
              <a:avLst/>
              <a:gdLst>
                <a:gd name="connsiteX0" fmla="*/ 523113 w 531663"/>
                <a:gd name="connsiteY0" fmla="*/ 0 h 864870"/>
                <a:gd name="connsiteX1" fmla="*/ 522541 w 531663"/>
                <a:gd name="connsiteY1" fmla="*/ 32195 h 864870"/>
                <a:gd name="connsiteX2" fmla="*/ 413290 w 531663"/>
                <a:gd name="connsiteY2" fmla="*/ 852583 h 864870"/>
                <a:gd name="connsiteX3" fmla="*/ 407765 w 531663"/>
                <a:gd name="connsiteY3" fmla="*/ 864870 h 864870"/>
                <a:gd name="connsiteX4" fmla="*/ 0 w 531663"/>
                <a:gd name="connsiteY4" fmla="*/ 369951 h 864870"/>
                <a:gd name="connsiteX5" fmla="*/ 115538 w 531663"/>
                <a:gd name="connsiteY5" fmla="*/ 333280 h 864870"/>
                <a:gd name="connsiteX6" fmla="*/ 424815 w 531663"/>
                <a:gd name="connsiteY6" fmla="*/ 126683 h 864870"/>
                <a:gd name="connsiteX7" fmla="*/ 523113 w 531663"/>
                <a:gd name="connsiteY7" fmla="*/ 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63" h="864870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B379D1F-529C-4F9E-A5B2-993B1A13EB07}"/>
                </a:ext>
              </a:extLst>
            </p:cNvPr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CAC442-B0C6-4F91-BE44-47DE5A4A3203}"/>
                  </a:ext>
                </a:extLst>
              </p:cNvPr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avLst/>
                <a:gdLst>
                  <a:gd name="connsiteX0" fmla="*/ 836696 w 862367"/>
                  <a:gd name="connsiteY0" fmla="*/ 537782 h 731225"/>
                  <a:gd name="connsiteX1" fmla="*/ 833267 w 862367"/>
                  <a:gd name="connsiteY1" fmla="*/ 537782 h 731225"/>
                  <a:gd name="connsiteX2" fmla="*/ 686296 w 862367"/>
                  <a:gd name="connsiteY2" fmla="*/ 336613 h 731225"/>
                  <a:gd name="connsiteX3" fmla="*/ 673247 w 862367"/>
                  <a:gd name="connsiteY3" fmla="*/ 285560 h 731225"/>
                  <a:gd name="connsiteX4" fmla="*/ 684772 w 862367"/>
                  <a:gd name="connsiteY4" fmla="*/ 166211 h 731225"/>
                  <a:gd name="connsiteX5" fmla="*/ 690678 w 862367"/>
                  <a:gd name="connsiteY5" fmla="*/ 160973 h 731225"/>
                  <a:gd name="connsiteX6" fmla="*/ 648482 w 862367"/>
                  <a:gd name="connsiteY6" fmla="*/ 1619 h 731225"/>
                  <a:gd name="connsiteX7" fmla="*/ 642100 w 862367"/>
                  <a:gd name="connsiteY7" fmla="*/ 0 h 731225"/>
                  <a:gd name="connsiteX8" fmla="*/ 1544 w 862367"/>
                  <a:gd name="connsiteY8" fmla="*/ 285560 h 731225"/>
                  <a:gd name="connsiteX9" fmla="*/ 17546 w 862367"/>
                  <a:gd name="connsiteY9" fmla="*/ 338042 h 731225"/>
                  <a:gd name="connsiteX10" fmla="*/ 56218 w 862367"/>
                  <a:gd name="connsiteY10" fmla="*/ 680942 h 731225"/>
                  <a:gd name="connsiteX11" fmla="*/ 55360 w 862367"/>
                  <a:gd name="connsiteY11" fmla="*/ 731044 h 731225"/>
                  <a:gd name="connsiteX12" fmla="*/ 93079 w 862367"/>
                  <a:gd name="connsiteY12" fmla="*/ 729901 h 731225"/>
                  <a:gd name="connsiteX13" fmla="*/ 488557 w 862367"/>
                  <a:gd name="connsiteY13" fmla="*/ 654177 h 731225"/>
                  <a:gd name="connsiteX14" fmla="*/ 859651 w 862367"/>
                  <a:gd name="connsiteY14" fmla="*/ 579120 h 731225"/>
                  <a:gd name="connsiteX15" fmla="*/ 836696 w 862367"/>
                  <a:gd name="connsiteY15" fmla="*/ 537782 h 7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367" h="731225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346FEB-C3C3-4C05-9309-7F619B2C22A0}"/>
                  </a:ext>
                </a:extLst>
              </p:cNvPr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avLst/>
                <a:gdLst>
                  <a:gd name="connsiteX0" fmla="*/ 35623 w 256290"/>
                  <a:gd name="connsiteY0" fmla="*/ 165057 h 586538"/>
                  <a:gd name="connsiteX1" fmla="*/ 0 w 256290"/>
                  <a:gd name="connsiteY1" fmla="*/ 5990 h 586538"/>
                  <a:gd name="connsiteX2" fmla="*/ 36100 w 256290"/>
                  <a:gd name="connsiteY2" fmla="*/ 20753 h 586538"/>
                  <a:gd name="connsiteX3" fmla="*/ 214122 w 256290"/>
                  <a:gd name="connsiteY3" fmla="*/ 310885 h 586538"/>
                  <a:gd name="connsiteX4" fmla="*/ 246888 w 256290"/>
                  <a:gd name="connsiteY4" fmla="*/ 558154 h 586538"/>
                  <a:gd name="connsiteX5" fmla="*/ 219933 w 256290"/>
                  <a:gd name="connsiteY5" fmla="*/ 586538 h 586538"/>
                  <a:gd name="connsiteX6" fmla="*/ 211169 w 256290"/>
                  <a:gd name="connsiteY6" fmla="*/ 583681 h 586538"/>
                  <a:gd name="connsiteX7" fmla="*/ 187738 w 256290"/>
                  <a:gd name="connsiteY7" fmla="*/ 546343 h 586538"/>
                  <a:gd name="connsiteX8" fmla="*/ 128969 w 256290"/>
                  <a:gd name="connsiteY8" fmla="*/ 487288 h 586538"/>
                  <a:gd name="connsiteX9" fmla="*/ 66104 w 256290"/>
                  <a:gd name="connsiteY9" fmla="*/ 405182 h 586538"/>
                  <a:gd name="connsiteX10" fmla="*/ 35623 w 256290"/>
                  <a:gd name="connsiteY10" fmla="*/ 165057 h 58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6290" h="586538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A115C8-F5F1-450B-9732-F8FB0553494E}"/>
                  </a:ext>
                </a:extLst>
              </p:cNvPr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avLst/>
                <a:gdLst>
                  <a:gd name="connsiteX0" fmla="*/ 808960 w 895328"/>
                  <a:gd name="connsiteY0" fmla="*/ 179917 h 893657"/>
                  <a:gd name="connsiteX1" fmla="*/ 862776 w 895328"/>
                  <a:gd name="connsiteY1" fmla="*/ 625401 h 893657"/>
                  <a:gd name="connsiteX2" fmla="*/ 764384 w 895328"/>
                  <a:gd name="connsiteY2" fmla="*/ 763418 h 893657"/>
                  <a:gd name="connsiteX3" fmla="*/ 274132 w 895328"/>
                  <a:gd name="connsiteY3" fmla="*/ 859145 h 893657"/>
                  <a:gd name="connsiteX4" fmla="*/ 2 w 895328"/>
                  <a:gd name="connsiteY4" fmla="*/ 446617 h 893657"/>
                  <a:gd name="connsiteX5" fmla="*/ 292420 w 895328"/>
                  <a:gd name="connsiteY5" fmla="*/ 27517 h 893657"/>
                  <a:gd name="connsiteX6" fmla="*/ 793625 w 895328"/>
                  <a:gd name="connsiteY6" fmla="*/ 162201 h 893657"/>
                  <a:gd name="connsiteX7" fmla="*/ 808960 w 895328"/>
                  <a:gd name="connsiteY7" fmla="*/ 179917 h 89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28" h="893657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170A07-DF16-4313-A718-5A08A91282A3}"/>
                  </a:ext>
                </a:extLst>
              </p:cNvPr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avLst/>
                <a:gdLst>
                  <a:gd name="connsiteX0" fmla="*/ 374653 w 526767"/>
                  <a:gd name="connsiteY0" fmla="*/ 0 h 450897"/>
                  <a:gd name="connsiteX1" fmla="*/ 363700 w 526767"/>
                  <a:gd name="connsiteY1" fmla="*/ 124873 h 450897"/>
                  <a:gd name="connsiteX2" fmla="*/ 376749 w 526767"/>
                  <a:gd name="connsiteY2" fmla="*/ 175927 h 450897"/>
                  <a:gd name="connsiteX3" fmla="*/ 526768 w 526767"/>
                  <a:gd name="connsiteY3" fmla="*/ 381191 h 450897"/>
                  <a:gd name="connsiteX4" fmla="*/ 147292 w 526767"/>
                  <a:gd name="connsiteY4" fmla="*/ 436436 h 450897"/>
                  <a:gd name="connsiteX5" fmla="*/ 3560 w 526767"/>
                  <a:gd name="connsiteY5" fmla="*/ 301847 h 450897"/>
                  <a:gd name="connsiteX6" fmla="*/ 49660 w 526767"/>
                  <a:gd name="connsiteY6" fmla="*/ 154496 h 450897"/>
                  <a:gd name="connsiteX7" fmla="*/ 374653 w 526767"/>
                  <a:gd name="connsiteY7" fmla="*/ 0 h 45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7" h="45089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17488-D880-44F9-9204-4442D2AE5452}"/>
                  </a:ext>
                </a:extLst>
              </p:cNvPr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avLst/>
                <a:gdLst>
                  <a:gd name="connsiteX0" fmla="*/ 204728 w 204728"/>
                  <a:gd name="connsiteY0" fmla="*/ 101637 h 203655"/>
                  <a:gd name="connsiteX1" fmla="*/ 104144 w 204728"/>
                  <a:gd name="connsiteY1" fmla="*/ 203650 h 203655"/>
                  <a:gd name="connsiteX2" fmla="*/ 36 w 204728"/>
                  <a:gd name="connsiteY2" fmla="*/ 99351 h 203655"/>
                  <a:gd name="connsiteX3" fmla="*/ 104144 w 204728"/>
                  <a:gd name="connsiteY3" fmla="*/ 6 h 203655"/>
                  <a:gd name="connsiteX4" fmla="*/ 204728 w 204728"/>
                  <a:gd name="connsiteY4" fmla="*/ 101637 h 2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28" h="203655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FEF210-F580-4971-80DF-D0A2CE6C4C6A}"/>
                </a:ext>
              </a:extLst>
            </p:cNvPr>
            <p:cNvSpPr/>
            <p:nvPr/>
          </p:nvSpPr>
          <p:spPr>
            <a:xfrm>
              <a:off x="1947257" y="2459386"/>
              <a:ext cx="1264566" cy="19501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4CE23B-39EF-4CE9-93C4-DDC78F8F64C5}"/>
                </a:ext>
              </a:extLst>
            </p:cNvPr>
            <p:cNvSpPr/>
            <p:nvPr/>
          </p:nvSpPr>
          <p:spPr>
            <a:xfrm>
              <a:off x="3280919" y="3873939"/>
              <a:ext cx="932294" cy="213477"/>
            </a:xfrm>
            <a:custGeom>
              <a:avLst/>
              <a:gdLst>
                <a:gd name="connsiteX0" fmla="*/ 607030 w 932294"/>
                <a:gd name="connsiteY0" fmla="*/ 130927 h 213477"/>
                <a:gd name="connsiteX1" fmla="*/ 629298 w 932294"/>
                <a:gd name="connsiteY1" fmla="*/ 131004 h 213477"/>
                <a:gd name="connsiteX2" fmla="*/ 630527 w 932294"/>
                <a:gd name="connsiteY2" fmla="*/ 150431 h 213477"/>
                <a:gd name="connsiteX3" fmla="*/ 615322 w 932294"/>
                <a:gd name="connsiteY3" fmla="*/ 197042 h 213477"/>
                <a:gd name="connsiteX4" fmla="*/ 586297 w 932294"/>
                <a:gd name="connsiteY4" fmla="*/ 213398 h 213477"/>
                <a:gd name="connsiteX5" fmla="*/ 573243 w 932294"/>
                <a:gd name="connsiteY5" fmla="*/ 207178 h 213477"/>
                <a:gd name="connsiteX6" fmla="*/ 607030 w 932294"/>
                <a:gd name="connsiteY6" fmla="*/ 130927 h 213477"/>
                <a:gd name="connsiteX7" fmla="*/ 805375 w 932294"/>
                <a:gd name="connsiteY7" fmla="*/ 127932 h 213477"/>
                <a:gd name="connsiteX8" fmla="*/ 827643 w 932294"/>
                <a:gd name="connsiteY8" fmla="*/ 128009 h 213477"/>
                <a:gd name="connsiteX9" fmla="*/ 828872 w 932294"/>
                <a:gd name="connsiteY9" fmla="*/ 147436 h 213477"/>
                <a:gd name="connsiteX10" fmla="*/ 813668 w 932294"/>
                <a:gd name="connsiteY10" fmla="*/ 194047 h 213477"/>
                <a:gd name="connsiteX11" fmla="*/ 784642 w 932294"/>
                <a:gd name="connsiteY11" fmla="*/ 210403 h 213477"/>
                <a:gd name="connsiteX12" fmla="*/ 771588 w 932294"/>
                <a:gd name="connsiteY12" fmla="*/ 204183 h 213477"/>
                <a:gd name="connsiteX13" fmla="*/ 805375 w 932294"/>
                <a:gd name="connsiteY13" fmla="*/ 127932 h 213477"/>
                <a:gd name="connsiteX14" fmla="*/ 720235 w 932294"/>
                <a:gd name="connsiteY14" fmla="*/ 126013 h 213477"/>
                <a:gd name="connsiteX15" fmla="*/ 732426 w 932294"/>
                <a:gd name="connsiteY15" fmla="*/ 130543 h 213477"/>
                <a:gd name="connsiteX16" fmla="*/ 730352 w 932294"/>
                <a:gd name="connsiteY16" fmla="*/ 151352 h 213477"/>
                <a:gd name="connsiteX17" fmla="*/ 716146 w 932294"/>
                <a:gd name="connsiteY17" fmla="*/ 194508 h 213477"/>
                <a:gd name="connsiteX18" fmla="*/ 687504 w 932294"/>
                <a:gd name="connsiteY18" fmla="*/ 210557 h 213477"/>
                <a:gd name="connsiteX19" fmla="*/ 674527 w 932294"/>
                <a:gd name="connsiteY19" fmla="*/ 205182 h 213477"/>
                <a:gd name="connsiteX20" fmla="*/ 707008 w 932294"/>
                <a:gd name="connsiteY20" fmla="*/ 127932 h 213477"/>
                <a:gd name="connsiteX21" fmla="*/ 720235 w 932294"/>
                <a:gd name="connsiteY21" fmla="*/ 126013 h 213477"/>
                <a:gd name="connsiteX22" fmla="*/ 904739 w 932294"/>
                <a:gd name="connsiteY22" fmla="*/ 121482 h 213477"/>
                <a:gd name="connsiteX23" fmla="*/ 927008 w 932294"/>
                <a:gd name="connsiteY23" fmla="*/ 121559 h 213477"/>
                <a:gd name="connsiteX24" fmla="*/ 928236 w 932294"/>
                <a:gd name="connsiteY24" fmla="*/ 140987 h 213477"/>
                <a:gd name="connsiteX25" fmla="*/ 913032 w 932294"/>
                <a:gd name="connsiteY25" fmla="*/ 187597 h 213477"/>
                <a:gd name="connsiteX26" fmla="*/ 884006 w 932294"/>
                <a:gd name="connsiteY26" fmla="*/ 203953 h 213477"/>
                <a:gd name="connsiteX27" fmla="*/ 870952 w 932294"/>
                <a:gd name="connsiteY27" fmla="*/ 197733 h 213477"/>
                <a:gd name="connsiteX28" fmla="*/ 904739 w 932294"/>
                <a:gd name="connsiteY28" fmla="*/ 121482 h 213477"/>
                <a:gd name="connsiteX29" fmla="*/ 508587 w 932294"/>
                <a:gd name="connsiteY29" fmla="*/ 121482 h 213477"/>
                <a:gd name="connsiteX30" fmla="*/ 530855 w 932294"/>
                <a:gd name="connsiteY30" fmla="*/ 121559 h 213477"/>
                <a:gd name="connsiteX31" fmla="*/ 532084 w 932294"/>
                <a:gd name="connsiteY31" fmla="*/ 140987 h 213477"/>
                <a:gd name="connsiteX32" fmla="*/ 516879 w 932294"/>
                <a:gd name="connsiteY32" fmla="*/ 187597 h 213477"/>
                <a:gd name="connsiteX33" fmla="*/ 487854 w 932294"/>
                <a:gd name="connsiteY33" fmla="*/ 203953 h 213477"/>
                <a:gd name="connsiteX34" fmla="*/ 474800 w 932294"/>
                <a:gd name="connsiteY34" fmla="*/ 197733 h 213477"/>
                <a:gd name="connsiteX35" fmla="*/ 508587 w 932294"/>
                <a:gd name="connsiteY35" fmla="*/ 121482 h 213477"/>
                <a:gd name="connsiteX36" fmla="*/ 426673 w 932294"/>
                <a:gd name="connsiteY36" fmla="*/ 104820 h 213477"/>
                <a:gd name="connsiteX37" fmla="*/ 438863 w 932294"/>
                <a:gd name="connsiteY37" fmla="*/ 109350 h 213477"/>
                <a:gd name="connsiteX38" fmla="*/ 436789 w 932294"/>
                <a:gd name="connsiteY38" fmla="*/ 130160 h 213477"/>
                <a:gd name="connsiteX39" fmla="*/ 422583 w 932294"/>
                <a:gd name="connsiteY39" fmla="*/ 173315 h 213477"/>
                <a:gd name="connsiteX40" fmla="*/ 393941 w 932294"/>
                <a:gd name="connsiteY40" fmla="*/ 189364 h 213477"/>
                <a:gd name="connsiteX41" fmla="*/ 380964 w 932294"/>
                <a:gd name="connsiteY41" fmla="*/ 183989 h 213477"/>
                <a:gd name="connsiteX42" fmla="*/ 413446 w 932294"/>
                <a:gd name="connsiteY42" fmla="*/ 106739 h 213477"/>
                <a:gd name="connsiteX43" fmla="*/ 426673 w 932294"/>
                <a:gd name="connsiteY43" fmla="*/ 104820 h 213477"/>
                <a:gd name="connsiteX44" fmla="*/ 323775 w 932294"/>
                <a:gd name="connsiteY44" fmla="*/ 86928 h 213477"/>
                <a:gd name="connsiteX45" fmla="*/ 335966 w 932294"/>
                <a:gd name="connsiteY45" fmla="*/ 91458 h 213477"/>
                <a:gd name="connsiteX46" fmla="*/ 333892 w 932294"/>
                <a:gd name="connsiteY46" fmla="*/ 112268 h 213477"/>
                <a:gd name="connsiteX47" fmla="*/ 319686 w 932294"/>
                <a:gd name="connsiteY47" fmla="*/ 155423 h 213477"/>
                <a:gd name="connsiteX48" fmla="*/ 291044 w 932294"/>
                <a:gd name="connsiteY48" fmla="*/ 171472 h 213477"/>
                <a:gd name="connsiteX49" fmla="*/ 278067 w 932294"/>
                <a:gd name="connsiteY49" fmla="*/ 166097 h 213477"/>
                <a:gd name="connsiteX50" fmla="*/ 310548 w 932294"/>
                <a:gd name="connsiteY50" fmla="*/ 88847 h 213477"/>
                <a:gd name="connsiteX51" fmla="*/ 323775 w 932294"/>
                <a:gd name="connsiteY51" fmla="*/ 86928 h 213477"/>
                <a:gd name="connsiteX52" fmla="*/ 214870 w 932294"/>
                <a:gd name="connsiteY52" fmla="*/ 64351 h 213477"/>
                <a:gd name="connsiteX53" fmla="*/ 237138 w 932294"/>
                <a:gd name="connsiteY53" fmla="*/ 64428 h 213477"/>
                <a:gd name="connsiteX54" fmla="*/ 238367 w 932294"/>
                <a:gd name="connsiteY54" fmla="*/ 83856 h 213477"/>
                <a:gd name="connsiteX55" fmla="*/ 223162 w 932294"/>
                <a:gd name="connsiteY55" fmla="*/ 130466 h 213477"/>
                <a:gd name="connsiteX56" fmla="*/ 194137 w 932294"/>
                <a:gd name="connsiteY56" fmla="*/ 146823 h 213477"/>
                <a:gd name="connsiteX57" fmla="*/ 181083 w 932294"/>
                <a:gd name="connsiteY57" fmla="*/ 140603 h 213477"/>
                <a:gd name="connsiteX58" fmla="*/ 214870 w 932294"/>
                <a:gd name="connsiteY58" fmla="*/ 64351 h 213477"/>
                <a:gd name="connsiteX59" fmla="*/ 120728 w 932294"/>
                <a:gd name="connsiteY59" fmla="*/ 31640 h 213477"/>
                <a:gd name="connsiteX60" fmla="*/ 142996 w 932294"/>
                <a:gd name="connsiteY60" fmla="*/ 31717 h 213477"/>
                <a:gd name="connsiteX61" fmla="*/ 144225 w 932294"/>
                <a:gd name="connsiteY61" fmla="*/ 51145 h 213477"/>
                <a:gd name="connsiteX62" fmla="*/ 129021 w 932294"/>
                <a:gd name="connsiteY62" fmla="*/ 97755 h 213477"/>
                <a:gd name="connsiteX63" fmla="*/ 99994 w 932294"/>
                <a:gd name="connsiteY63" fmla="*/ 114112 h 213477"/>
                <a:gd name="connsiteX64" fmla="*/ 86941 w 932294"/>
                <a:gd name="connsiteY64" fmla="*/ 107892 h 213477"/>
                <a:gd name="connsiteX65" fmla="*/ 120728 w 932294"/>
                <a:gd name="connsiteY65" fmla="*/ 31640 h 213477"/>
                <a:gd name="connsiteX66" fmla="*/ 46031 w 932294"/>
                <a:gd name="connsiteY66" fmla="*/ 2 h 213477"/>
                <a:gd name="connsiteX67" fmla="*/ 58222 w 932294"/>
                <a:gd name="connsiteY67" fmla="*/ 4533 h 213477"/>
                <a:gd name="connsiteX68" fmla="*/ 56148 w 932294"/>
                <a:gd name="connsiteY68" fmla="*/ 25342 h 213477"/>
                <a:gd name="connsiteX69" fmla="*/ 41942 w 932294"/>
                <a:gd name="connsiteY69" fmla="*/ 68498 h 213477"/>
                <a:gd name="connsiteX70" fmla="*/ 13300 w 932294"/>
                <a:gd name="connsiteY70" fmla="*/ 84547 h 213477"/>
                <a:gd name="connsiteX71" fmla="*/ 323 w 932294"/>
                <a:gd name="connsiteY71" fmla="*/ 79172 h 213477"/>
                <a:gd name="connsiteX72" fmla="*/ 32805 w 932294"/>
                <a:gd name="connsiteY72" fmla="*/ 1922 h 213477"/>
                <a:gd name="connsiteX73" fmla="*/ 46031 w 932294"/>
                <a:gd name="connsiteY73" fmla="*/ 2 h 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32294" h="213477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90FE7-BE16-43C7-9DE9-C07ED498A71A}"/>
                </a:ext>
              </a:extLst>
            </p:cNvPr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516D41-38FC-4549-AA22-4695E0DA5A30}"/>
                  </a:ext>
                </a:extLst>
              </p:cNvPr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avLst/>
                <a:gdLst>
                  <a:gd name="connsiteX0" fmla="*/ 357981 w 396387"/>
                  <a:gd name="connsiteY0" fmla="*/ 412273 h 412313"/>
                  <a:gd name="connsiteX1" fmla="*/ 16605 w 396387"/>
                  <a:gd name="connsiteY1" fmla="*/ 389889 h 412313"/>
                  <a:gd name="connsiteX2" fmla="*/ 31 w 396387"/>
                  <a:gd name="connsiteY2" fmla="*/ 371125 h 412313"/>
                  <a:gd name="connsiteX3" fmla="*/ 21748 w 396387"/>
                  <a:gd name="connsiteY3" fmla="*/ 16604 h 412313"/>
                  <a:gd name="connsiteX4" fmla="*/ 40512 w 396387"/>
                  <a:gd name="connsiteY4" fmla="*/ 31 h 412313"/>
                  <a:gd name="connsiteX5" fmla="*/ 379698 w 396387"/>
                  <a:gd name="connsiteY5" fmla="*/ 20033 h 412313"/>
                  <a:gd name="connsiteX6" fmla="*/ 396366 w 396387"/>
                  <a:gd name="connsiteY6" fmla="*/ 38702 h 412313"/>
                  <a:gd name="connsiteX7" fmla="*/ 376840 w 396387"/>
                  <a:gd name="connsiteY7" fmla="*/ 395604 h 412313"/>
                  <a:gd name="connsiteX8" fmla="*/ 357981 w 396387"/>
                  <a:gd name="connsiteY8" fmla="*/ 412273 h 41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387" h="412313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83F4C91-097B-4740-B98E-B61CB98BB889}"/>
                  </a:ext>
                </a:extLst>
              </p:cNvPr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avLst/>
                <a:gdLst>
                  <a:gd name="connsiteX0" fmla="*/ 326265 w 361255"/>
                  <a:gd name="connsiteY0" fmla="*/ 375985 h 376018"/>
                  <a:gd name="connsiteX1" fmla="*/ 15083 w 361255"/>
                  <a:gd name="connsiteY1" fmla="*/ 355602 h 376018"/>
                  <a:gd name="connsiteX2" fmla="*/ 34 w 361255"/>
                  <a:gd name="connsiteY2" fmla="*/ 338457 h 376018"/>
                  <a:gd name="connsiteX3" fmla="*/ 19846 w 361255"/>
                  <a:gd name="connsiteY3" fmla="*/ 15178 h 376018"/>
                  <a:gd name="connsiteX4" fmla="*/ 36896 w 361255"/>
                  <a:gd name="connsiteY4" fmla="*/ 33 h 376018"/>
                  <a:gd name="connsiteX5" fmla="*/ 346077 w 361255"/>
                  <a:gd name="connsiteY5" fmla="*/ 18321 h 376018"/>
                  <a:gd name="connsiteX6" fmla="*/ 361222 w 361255"/>
                  <a:gd name="connsiteY6" fmla="*/ 35371 h 376018"/>
                  <a:gd name="connsiteX7" fmla="*/ 343410 w 361255"/>
                  <a:gd name="connsiteY7" fmla="*/ 360745 h 376018"/>
                  <a:gd name="connsiteX8" fmla="*/ 326265 w 361255"/>
                  <a:gd name="connsiteY8" fmla="*/ 375985 h 37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255" h="376018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C4493AA-AA55-4422-B2B3-644837472F3C}"/>
                  </a:ext>
                </a:extLst>
              </p:cNvPr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avLst/>
                <a:gdLst>
                  <a:gd name="connsiteX0" fmla="*/ 77819 w 100107"/>
                  <a:gd name="connsiteY0" fmla="*/ 364141 h 364140"/>
                  <a:gd name="connsiteX1" fmla="*/ 0 w 100107"/>
                  <a:gd name="connsiteY1" fmla="*/ 356902 h 364140"/>
                  <a:gd name="connsiteX2" fmla="*/ 21241 w 100107"/>
                  <a:gd name="connsiteY2" fmla="*/ 0 h 364140"/>
                  <a:gd name="connsiteX3" fmla="*/ 100108 w 100107"/>
                  <a:gd name="connsiteY3" fmla="*/ 5334 h 36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07" h="364140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0B56BFB-66C2-474F-A45D-C64E36ECF671}"/>
                  </a:ext>
                </a:extLst>
              </p:cNvPr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avLst/>
                <a:gdLst>
                  <a:gd name="connsiteX0" fmla="*/ 19302 w 169836"/>
                  <a:gd name="connsiteY0" fmla="*/ 163128 h 223281"/>
                  <a:gd name="connsiteX1" fmla="*/ 145004 w 169836"/>
                  <a:gd name="connsiteY1" fmla="*/ 169962 h 223281"/>
                  <a:gd name="connsiteX2" fmla="*/ 161438 w 169836"/>
                  <a:gd name="connsiteY2" fmla="*/ 188238 h 223281"/>
                  <a:gd name="connsiteX3" fmla="*/ 160439 w 169836"/>
                  <a:gd name="connsiteY3" fmla="*/ 206821 h 223281"/>
                  <a:gd name="connsiteX4" fmla="*/ 142163 w 169836"/>
                  <a:gd name="connsiteY4" fmla="*/ 223254 h 223281"/>
                  <a:gd name="connsiteX5" fmla="*/ 16461 w 169836"/>
                  <a:gd name="connsiteY5" fmla="*/ 216420 h 223281"/>
                  <a:gd name="connsiteX6" fmla="*/ 27 w 169836"/>
                  <a:gd name="connsiteY6" fmla="*/ 198143 h 223281"/>
                  <a:gd name="connsiteX7" fmla="*/ 1026 w 169836"/>
                  <a:gd name="connsiteY7" fmla="*/ 179561 h 223281"/>
                  <a:gd name="connsiteX8" fmla="*/ 19302 w 169836"/>
                  <a:gd name="connsiteY8" fmla="*/ 163128 h 223281"/>
                  <a:gd name="connsiteX9" fmla="*/ 23065 w 169836"/>
                  <a:gd name="connsiteY9" fmla="*/ 81501 h 223281"/>
                  <a:gd name="connsiteX10" fmla="*/ 148767 w 169836"/>
                  <a:gd name="connsiteY10" fmla="*/ 88335 h 223281"/>
                  <a:gd name="connsiteX11" fmla="*/ 165201 w 169836"/>
                  <a:gd name="connsiteY11" fmla="*/ 106611 h 223281"/>
                  <a:gd name="connsiteX12" fmla="*/ 164202 w 169836"/>
                  <a:gd name="connsiteY12" fmla="*/ 125194 h 223281"/>
                  <a:gd name="connsiteX13" fmla="*/ 145926 w 169836"/>
                  <a:gd name="connsiteY13" fmla="*/ 141627 h 223281"/>
                  <a:gd name="connsiteX14" fmla="*/ 20224 w 169836"/>
                  <a:gd name="connsiteY14" fmla="*/ 134793 h 223281"/>
                  <a:gd name="connsiteX15" fmla="*/ 3790 w 169836"/>
                  <a:gd name="connsiteY15" fmla="*/ 116516 h 223281"/>
                  <a:gd name="connsiteX16" fmla="*/ 4789 w 169836"/>
                  <a:gd name="connsiteY16" fmla="*/ 97934 h 223281"/>
                  <a:gd name="connsiteX17" fmla="*/ 23065 w 169836"/>
                  <a:gd name="connsiteY17" fmla="*/ 81501 h 223281"/>
                  <a:gd name="connsiteX18" fmla="*/ 27673 w 169836"/>
                  <a:gd name="connsiteY18" fmla="*/ 28 h 223281"/>
                  <a:gd name="connsiteX19" fmla="*/ 153375 w 169836"/>
                  <a:gd name="connsiteY19" fmla="*/ 6862 h 223281"/>
                  <a:gd name="connsiteX20" fmla="*/ 169809 w 169836"/>
                  <a:gd name="connsiteY20" fmla="*/ 25138 h 223281"/>
                  <a:gd name="connsiteX21" fmla="*/ 168810 w 169836"/>
                  <a:gd name="connsiteY21" fmla="*/ 43721 h 223281"/>
                  <a:gd name="connsiteX22" fmla="*/ 150534 w 169836"/>
                  <a:gd name="connsiteY22" fmla="*/ 60154 h 223281"/>
                  <a:gd name="connsiteX23" fmla="*/ 24832 w 169836"/>
                  <a:gd name="connsiteY23" fmla="*/ 53320 h 223281"/>
                  <a:gd name="connsiteX24" fmla="*/ 8399 w 169836"/>
                  <a:gd name="connsiteY24" fmla="*/ 35043 h 223281"/>
                  <a:gd name="connsiteX25" fmla="*/ 9397 w 169836"/>
                  <a:gd name="connsiteY25" fmla="*/ 16461 h 223281"/>
                  <a:gd name="connsiteX26" fmla="*/ 27673 w 169836"/>
                  <a:gd name="connsiteY26" fmla="*/ 28 h 22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9836" h="223281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2CC2BCA-D44A-4655-AFBB-3AFAFAD424C9}"/>
              </a:ext>
            </a:extLst>
          </p:cNvPr>
          <p:cNvGrpSpPr/>
          <p:nvPr/>
        </p:nvGrpSpPr>
        <p:grpSpPr>
          <a:xfrm>
            <a:off x="4988578" y="2270806"/>
            <a:ext cx="1308348" cy="3129109"/>
            <a:chOff x="4364796" y="2235682"/>
            <a:chExt cx="2087170" cy="3129109"/>
          </a:xfrm>
        </p:grpSpPr>
        <p:cxnSp>
          <p:nvCxnSpPr>
            <p:cNvPr id="47" name="Straight Connector 6">
              <a:extLst>
                <a:ext uri="{FF2B5EF4-FFF2-40B4-BE49-F238E27FC236}">
                  <a16:creationId xmlns:a16="http://schemas.microsoft.com/office/drawing/2014/main" id="{F684B3F8-15D9-4ECE-A56B-F00C5BD2CDB4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4393958" y="2235682"/>
              <a:ext cx="2058008" cy="17351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>
              <a:extLst>
                <a:ext uri="{FF2B5EF4-FFF2-40B4-BE49-F238E27FC236}">
                  <a16:creationId xmlns:a16="http://schemas.microsoft.com/office/drawing/2014/main" id="{3B3525A3-7B38-4161-ACDD-52C9563EFA37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4472075" y="3840717"/>
              <a:ext cx="1911878" cy="17277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>
              <a:extLst>
                <a:ext uri="{FF2B5EF4-FFF2-40B4-BE49-F238E27FC236}">
                  <a16:creationId xmlns:a16="http://schemas.microsoft.com/office/drawing/2014/main" id="{C97F658C-CF9A-43CB-8F78-A52918FFE8E6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4364796" y="4055753"/>
              <a:ext cx="1986971" cy="13090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6E5A9E86-5151-4D3B-90A7-A7B882FD2FE6}"/>
              </a:ext>
            </a:extLst>
          </p:cNvPr>
          <p:cNvSpPr/>
          <p:nvPr/>
        </p:nvSpPr>
        <p:spPr>
          <a:xfrm>
            <a:off x="6296926" y="1689554"/>
            <a:ext cx="5273726" cy="1162503"/>
          </a:xfrm>
          <a:prstGeom prst="roundRect">
            <a:avLst>
              <a:gd name="adj" fmla="val 88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id="{24DAE9BB-1E19-4E51-A2E9-741465DF8FC6}"/>
              </a:ext>
            </a:extLst>
          </p:cNvPr>
          <p:cNvSpPr/>
          <p:nvPr/>
        </p:nvSpPr>
        <p:spPr>
          <a:xfrm>
            <a:off x="6254292" y="3271359"/>
            <a:ext cx="5336536" cy="1208964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3" name="Rounded Rectangle 14">
            <a:extLst>
              <a:ext uri="{FF2B5EF4-FFF2-40B4-BE49-F238E27FC236}">
                <a16:creationId xmlns:a16="http://schemas.microsoft.com/office/drawing/2014/main" id="{28D896FD-5346-4FE7-8E66-F3CDF7684DE4}"/>
              </a:ext>
            </a:extLst>
          </p:cNvPr>
          <p:cNvSpPr/>
          <p:nvPr/>
        </p:nvSpPr>
        <p:spPr>
          <a:xfrm>
            <a:off x="6234116" y="4739922"/>
            <a:ext cx="5336536" cy="1319985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F441CD-C547-410D-826A-9920406E0007}"/>
              </a:ext>
            </a:extLst>
          </p:cNvPr>
          <p:cNvSpPr txBox="1"/>
          <p:nvPr/>
        </p:nvSpPr>
        <p:spPr>
          <a:xfrm>
            <a:off x="6445795" y="1820491"/>
            <a:ext cx="48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"/>
              </a:rPr>
              <a:t>Sharing information 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through </a:t>
            </a: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ter"/>
              </a:rPr>
              <a:t>weekly meeting 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establishes transparency in the office creating an environment where everything is up for debate</a:t>
            </a:r>
            <a:endParaRPr lang="en-US" altLang="ko-K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913E3D-A921-4659-A932-F8F40BBE0107}"/>
              </a:ext>
            </a:extLst>
          </p:cNvPr>
          <p:cNvSpPr txBox="1"/>
          <p:nvPr/>
        </p:nvSpPr>
        <p:spPr>
          <a:xfrm>
            <a:off x="6368539" y="3403105"/>
            <a:ext cx="510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Founders Larry and Sergey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host the event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, where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employees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from around the world are encouraged to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ask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, then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vote online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on questions they most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want answered.</a:t>
            </a:r>
            <a:endParaRPr lang="en-US" altLang="ko-KR" sz="1600" dirty="0">
              <a:solidFill>
                <a:srgbClr val="FFFF00"/>
              </a:solidFill>
              <a:latin typeface="Inter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9D0039-B9CC-4BB1-9B9D-69966E568C42}"/>
              </a:ext>
            </a:extLst>
          </p:cNvPr>
          <p:cNvSpPr txBox="1"/>
          <p:nvPr/>
        </p:nvSpPr>
        <p:spPr>
          <a:xfrm>
            <a:off x="6390745" y="4736468"/>
            <a:ext cx="501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Keeping the employees updated about where the company is headed and why it’s going in the direction it’s going in will help the employees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feel like </a:t>
            </a:r>
            <a:r>
              <a:rPr lang="en-US" sz="1600" b="0" i="0" dirty="0">
                <a:solidFill>
                  <a:srgbClr val="92D050"/>
                </a:solidFill>
                <a:effectLst/>
                <a:latin typeface="Inter"/>
              </a:rPr>
              <a:t>a part of something greater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than just a conglomerate of anonymous individual.</a:t>
            </a: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2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26" y="794056"/>
            <a:ext cx="11467272" cy="856348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7. 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GT Walsheim"/>
              </a:rPr>
              <a:t>Employee Recognition for Small and Big </a:t>
            </a:r>
            <a:r>
              <a:rPr lang="en-US" sz="3600" dirty="0">
                <a:solidFill>
                  <a:srgbClr val="0070C0"/>
                </a:solidFill>
                <a:latin typeface="GT Walsheim"/>
              </a:rPr>
              <a:t>C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GT Walsheim"/>
              </a:rPr>
              <a:t>ontributions</a:t>
            </a:r>
          </a:p>
          <a:p>
            <a:endParaRPr 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4193323" y="183093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6088004" y="2045023"/>
              <a:ext cx="14503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Inter"/>
                </a:rPr>
                <a:t>The Founders’ Award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537877" y="214631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4038802" y="3383526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3627329" y="3224500"/>
              <a:ext cx="1611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Failure’s Award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3674CE7-EAD6-48A8-AA6D-13D809840A1B}"/>
              </a:ext>
            </a:extLst>
          </p:cNvPr>
          <p:cNvSpPr txBox="1"/>
          <p:nvPr/>
        </p:nvSpPr>
        <p:spPr>
          <a:xfrm>
            <a:off x="448996" y="2017744"/>
            <a:ext cx="37614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Inter"/>
              </a:rPr>
              <a:t>mistakes are praised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Before she became the COO of Facebook,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Inter"/>
              </a:rPr>
              <a:t>Sheryl Sandberg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was a vice president at Google whose responsibilities included managing their automated advertising system.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When she made a mistake that cost Google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Inter"/>
              </a:rPr>
              <a:t>several million dollars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, she admitted her error to co-founder Larry Page</a:t>
            </a:r>
            <a:endParaRPr lang="en-US" sz="1400" dirty="0">
              <a:solidFill>
                <a:srgbClr val="000000"/>
              </a:solidFill>
              <a:latin typeface="Inter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he said: “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Inter"/>
              </a:rPr>
              <a:t>I’m so glad you made this mistake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,”. “Because I want to run a company where we are moving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Inter"/>
              </a:rPr>
              <a:t>too quickly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and doing too much,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Inter"/>
              </a:rPr>
              <a:t>not being too cautious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and doing too little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Inter"/>
              </a:rPr>
              <a:t>. If we don’t have any of these mistakes, we’re just not taking enough risk.”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Employee appreciation leads to a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Inter"/>
              </a:rPr>
              <a:t> </a:t>
            </a:r>
            <a:r>
              <a:rPr lang="en-US" sz="1400" dirty="0">
                <a:solidFill>
                  <a:srgbClr val="00B050"/>
                </a:solidFill>
                <a:latin typeface="Inter"/>
              </a:rPr>
              <a:t>fearless office culture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, where people are more willing to take risks.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4F6A10-4A63-4C1D-9F6F-81E071609B9F}"/>
              </a:ext>
            </a:extLst>
          </p:cNvPr>
          <p:cNvSpPr txBox="1"/>
          <p:nvPr/>
        </p:nvSpPr>
        <p:spPr>
          <a:xfrm>
            <a:off x="7541631" y="1758228"/>
            <a:ext cx="3540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provides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Inter"/>
              </a:rPr>
              <a:t>incentives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 for employees to do the best work they can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rewards paid in the form of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Inter"/>
              </a:rPr>
              <a:t>Google Stock Units</a:t>
            </a:r>
            <a:endParaRPr lang="ko-KR" altLang="en-US" sz="1400" dirty="0">
              <a:solidFill>
                <a:srgbClr val="0070C0"/>
              </a:solidFill>
              <a:latin typeface="Inter"/>
              <a:cs typeface="Arial" pitchFamily="34" charset="0"/>
            </a:endParaRP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775037" y="366134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6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871" y="805253"/>
            <a:ext cx="11460257" cy="724247"/>
          </a:xfrm>
        </p:spPr>
        <p:txBody>
          <a:bodyPr/>
          <a:lstStyle/>
          <a:p>
            <a:r>
              <a:rPr lang="en-US" sz="3600" b="1" i="0" dirty="0">
                <a:solidFill>
                  <a:srgbClr val="0070C0"/>
                </a:solidFill>
                <a:effectLst/>
                <a:latin typeface="Inter"/>
              </a:rPr>
              <a:t>8. Organizational Culture Boosted By Community </a:t>
            </a:r>
          </a:p>
          <a:p>
            <a:r>
              <a:rPr lang="en-US" sz="3600" b="1" i="0" dirty="0">
                <a:solidFill>
                  <a:srgbClr val="0070C0"/>
                </a:solidFill>
                <a:effectLst/>
                <a:latin typeface="Inter"/>
              </a:rPr>
              <a:t>Engagement Outside of Work</a:t>
            </a:r>
          </a:p>
          <a:p>
            <a:pPr algn="l"/>
            <a:endParaRPr lang="en-US" sz="4000" b="0" i="0" dirty="0">
              <a:solidFill>
                <a:srgbClr val="000000"/>
              </a:solidFill>
              <a:effectLst/>
              <a:latin typeface="GT Walsheim"/>
            </a:endParaRP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CD7452D4-DE04-431A-BB7E-AC7ABC72C218}"/>
              </a:ext>
            </a:extLst>
          </p:cNvPr>
          <p:cNvGrpSpPr/>
          <p:nvPr/>
        </p:nvGrpSpPr>
        <p:grpSpPr>
          <a:xfrm rot="5400000">
            <a:off x="1943181" y="1887413"/>
            <a:ext cx="3939638" cy="4217018"/>
            <a:chOff x="3884865" y="1832063"/>
            <a:chExt cx="4451847" cy="4765293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0AB519CF-651A-479E-A9FC-40A6592E1532}"/>
                </a:ext>
              </a:extLst>
            </p:cNvPr>
            <p:cNvSpPr/>
            <p:nvPr/>
          </p:nvSpPr>
          <p:spPr>
            <a:xfrm rot="18000000">
              <a:off x="6098687" y="1871651"/>
              <a:ext cx="732250" cy="653074"/>
            </a:xfrm>
            <a:prstGeom prst="hexagon">
              <a:avLst>
                <a:gd name="adj" fmla="val 26954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3F61D1A-D175-439C-AC6C-B51C1F0D4333}"/>
                </a:ext>
              </a:extLst>
            </p:cNvPr>
            <p:cNvSpPr/>
            <p:nvPr/>
          </p:nvSpPr>
          <p:spPr>
            <a:xfrm rot="18000000">
              <a:off x="4319491" y="2384906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9" name="Isosceles Triangle 41">
            <a:extLst>
              <a:ext uri="{FF2B5EF4-FFF2-40B4-BE49-F238E27FC236}">
                <a16:creationId xmlns:a16="http://schemas.microsoft.com/office/drawing/2014/main" id="{A0800590-C47E-4425-928E-6756925706A6}"/>
              </a:ext>
            </a:extLst>
          </p:cNvPr>
          <p:cNvSpPr/>
          <p:nvPr/>
        </p:nvSpPr>
        <p:spPr>
          <a:xfrm>
            <a:off x="5615163" y="4156859"/>
            <a:ext cx="212128" cy="30470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C6E289C-5CB6-4534-886A-CF19D6906E6A}"/>
              </a:ext>
            </a:extLst>
          </p:cNvPr>
          <p:cNvSpPr/>
          <p:nvPr/>
        </p:nvSpPr>
        <p:spPr>
          <a:xfrm rot="19800000">
            <a:off x="5100119" y="2591343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1F1AE09B-3052-494C-9487-F5DCA0161496}"/>
              </a:ext>
            </a:extLst>
          </p:cNvPr>
          <p:cNvSpPr/>
          <p:nvPr/>
        </p:nvSpPr>
        <p:spPr>
          <a:xfrm>
            <a:off x="6352608" y="3717033"/>
            <a:ext cx="5208000" cy="1314554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301B8-12FA-49DA-B945-788B6A07EEBB}"/>
              </a:ext>
            </a:extLst>
          </p:cNvPr>
          <p:cNvSpPr txBox="1"/>
          <p:nvPr/>
        </p:nvSpPr>
        <p:spPr>
          <a:xfrm>
            <a:off x="7092858" y="2342737"/>
            <a:ext cx="406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7E3C9-25AE-497B-A1EA-D8180F8D39C0}"/>
              </a:ext>
            </a:extLst>
          </p:cNvPr>
          <p:cNvSpPr txBox="1"/>
          <p:nvPr/>
        </p:nvSpPr>
        <p:spPr>
          <a:xfrm>
            <a:off x="6405118" y="1917600"/>
            <a:ext cx="5010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Google</a:t>
            </a:r>
            <a:r>
              <a:rPr lang="en-US" sz="1600" dirty="0">
                <a:solidFill>
                  <a:srgbClr val="000000"/>
                </a:solidFill>
                <a:latin typeface="Inter"/>
              </a:rPr>
              <a:t> has contributed </a:t>
            </a:r>
            <a:r>
              <a:rPr lang="en-US" sz="1600" dirty="0">
                <a:solidFill>
                  <a:srgbClr val="FF0000"/>
                </a:solidFill>
                <a:latin typeface="Inter"/>
              </a:rPr>
              <a:t>$1.2 billion dollars </a:t>
            </a:r>
            <a:r>
              <a:rPr lang="en-US" sz="1600" dirty="0">
                <a:solidFill>
                  <a:srgbClr val="000000"/>
                </a:solidFill>
                <a:latin typeface="Inter"/>
              </a:rPr>
              <a:t>to the </a:t>
            </a:r>
            <a:r>
              <a:rPr lang="en-US" sz="1600" dirty="0">
                <a:solidFill>
                  <a:schemeClr val="accent4"/>
                </a:solidFill>
                <a:latin typeface="Inter"/>
              </a:rPr>
              <a:t>Berkeley County</a:t>
            </a:r>
            <a:r>
              <a:rPr lang="en-US" sz="1600" dirty="0">
                <a:solidFill>
                  <a:srgbClr val="000000"/>
                </a:solidFill>
                <a:latin typeface="Inter"/>
              </a:rPr>
              <a:t>, data center facilities as a long term investment,</a:t>
            </a:r>
            <a:r>
              <a:rPr lang="en-US" sz="1600" b="0" i="0" dirty="0">
                <a:effectLst/>
                <a:latin typeface="Inter"/>
                <a:hlinkClick r:id="rId2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along with close to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$1 million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for </a:t>
            </a:r>
            <a:r>
              <a:rPr lang="en-US" sz="1600" b="0" i="0" dirty="0">
                <a:solidFill>
                  <a:schemeClr val="accent4"/>
                </a:solidFill>
                <a:effectLst/>
                <a:latin typeface="Inter"/>
              </a:rPr>
              <a:t>charitable causes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in South Carolina.</a:t>
            </a:r>
            <a:endParaRPr lang="en-US" altLang="ko-KR" sz="1600" dirty="0">
              <a:solidFill>
                <a:srgbClr val="FFC000"/>
              </a:solidFill>
              <a:latin typeface="Inter"/>
              <a:cs typeface="Arial" pitchFamily="34" charset="0"/>
            </a:endParaRPr>
          </a:p>
        </p:txBody>
      </p:sp>
      <p:grpSp>
        <p:nvGrpSpPr>
          <p:cNvPr id="37" name="Group 158">
            <a:extLst>
              <a:ext uri="{FF2B5EF4-FFF2-40B4-BE49-F238E27FC236}">
                <a16:creationId xmlns:a16="http://schemas.microsoft.com/office/drawing/2014/main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DEAFD9F-B30C-F440-36CB-056D380E8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99" y="2238723"/>
            <a:ext cx="1763486" cy="596058"/>
          </a:xfrm>
          <a:prstGeom prst="rect">
            <a:avLst/>
          </a:prstGeom>
        </p:spPr>
      </p:pic>
      <p:sp>
        <p:nvSpPr>
          <p:cNvPr id="18" name="Freeform: Shape 54">
            <a:extLst>
              <a:ext uri="{FF2B5EF4-FFF2-40B4-BE49-F238E27FC236}">
                <a16:creationId xmlns:a16="http://schemas.microsoft.com/office/drawing/2014/main" id="{D6CCECCB-4D50-869A-67C3-D44FFD4BE37C}"/>
              </a:ext>
            </a:extLst>
          </p:cNvPr>
          <p:cNvSpPr/>
          <p:nvPr/>
        </p:nvSpPr>
        <p:spPr>
          <a:xfrm>
            <a:off x="6314102" y="1778381"/>
            <a:ext cx="5285013" cy="1408516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FAE89C-968D-F4CF-E447-B533C9D29BF5}"/>
              </a:ext>
            </a:extLst>
          </p:cNvPr>
          <p:cNvSpPr txBox="1"/>
          <p:nvPr/>
        </p:nvSpPr>
        <p:spPr>
          <a:xfrm>
            <a:off x="6464581" y="3835701"/>
            <a:ext cx="4891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Events like </a:t>
            </a:r>
            <a:r>
              <a:rPr lang="en-US" sz="1600" b="0" i="0" dirty="0" err="1">
                <a:solidFill>
                  <a:schemeClr val="accent4"/>
                </a:solidFill>
                <a:effectLst/>
                <a:latin typeface="Inter"/>
              </a:rPr>
              <a:t>Googlefest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1600" i="0" dirty="0">
                <a:solidFill>
                  <a:srgbClr val="000000"/>
                </a:solidFill>
                <a:effectLst/>
                <a:latin typeface="Inter"/>
              </a:rPr>
              <a:t>(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professional and personalized learning conference for educators</a:t>
            </a:r>
            <a:r>
              <a:rPr lang="en-US" sz="1600" dirty="0">
                <a:solidFill>
                  <a:srgbClr val="000000"/>
                </a:solidFill>
                <a:latin typeface="Inter"/>
              </a:rPr>
              <a:t>)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provide opportunities for employees to become involved in community building and training.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1940C-CB61-498A-EE8B-18FB83D2104F}"/>
              </a:ext>
            </a:extLst>
          </p:cNvPr>
          <p:cNvSpPr txBox="1"/>
          <p:nvPr/>
        </p:nvSpPr>
        <p:spPr>
          <a:xfrm>
            <a:off x="6096000" y="57482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Commitment to community is one of the leading indicators of a great corporate culture.</a:t>
            </a:r>
            <a:endParaRPr lang="en-US" dirty="0"/>
          </a:p>
        </p:txBody>
      </p:sp>
      <p:sp>
        <p:nvSpPr>
          <p:cNvPr id="11" name="Freeform: Shape 54">
            <a:extLst>
              <a:ext uri="{FF2B5EF4-FFF2-40B4-BE49-F238E27FC236}">
                <a16:creationId xmlns:a16="http://schemas.microsoft.com/office/drawing/2014/main" id="{03AB25DC-8880-943C-7EC6-EAF268ADECF4}"/>
              </a:ext>
            </a:extLst>
          </p:cNvPr>
          <p:cNvSpPr/>
          <p:nvPr/>
        </p:nvSpPr>
        <p:spPr>
          <a:xfrm>
            <a:off x="5917492" y="5517895"/>
            <a:ext cx="5285013" cy="1150009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8">
            <a:extLst>
              <a:ext uri="{FF2B5EF4-FFF2-40B4-BE49-F238E27FC236}">
                <a16:creationId xmlns:a16="http://schemas.microsoft.com/office/drawing/2014/main" id="{94DCE2F1-4FCF-2A13-D699-1BBA6325878F}"/>
              </a:ext>
            </a:extLst>
          </p:cNvPr>
          <p:cNvSpPr/>
          <p:nvPr/>
        </p:nvSpPr>
        <p:spPr>
          <a:xfrm rot="1800000">
            <a:off x="4832595" y="5135802"/>
            <a:ext cx="648000" cy="577934"/>
          </a:xfrm>
          <a:prstGeom prst="hexagon">
            <a:avLst>
              <a:gd name="adj" fmla="val 28096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3" name="Isosceles Triangle 22">
            <a:extLst>
              <a:ext uri="{FF2B5EF4-FFF2-40B4-BE49-F238E27FC236}">
                <a16:creationId xmlns:a16="http://schemas.microsoft.com/office/drawing/2014/main" id="{88E9A89E-B234-5720-4869-E96334D2A6F6}"/>
              </a:ext>
            </a:extLst>
          </p:cNvPr>
          <p:cNvSpPr/>
          <p:nvPr/>
        </p:nvSpPr>
        <p:spPr>
          <a:xfrm rot="19800000">
            <a:off x="4993272" y="5272659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18933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3271157" y="446219"/>
            <a:ext cx="655320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l"/>
            <a:r>
              <a:rPr lang="en-US" sz="3200" b="1" dirty="0">
                <a:solidFill>
                  <a:srgbClr val="0F1111"/>
                </a:solidFill>
                <a:latin typeface="Lato" panose="020F0502020204030203" pitchFamily="34" charset="0"/>
              </a:rPr>
              <a:t>References</a:t>
            </a:r>
            <a:endParaRPr lang="en-US" sz="3200" b="1" i="0" dirty="0">
              <a:solidFill>
                <a:srgbClr val="0F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F3B38-FDB5-1669-A4F4-890CBBF4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9" y="345295"/>
            <a:ext cx="2054115" cy="694291"/>
          </a:xfrm>
          <a:prstGeom prst="rect">
            <a:avLst/>
          </a:prstGeom>
        </p:spPr>
      </p:pic>
      <p:sp>
        <p:nvSpPr>
          <p:cNvPr id="3" name="직사각형 1">
            <a:extLst>
              <a:ext uri="{FF2B5EF4-FFF2-40B4-BE49-F238E27FC236}">
                <a16:creationId xmlns:a16="http://schemas.microsoft.com/office/drawing/2014/main" id="{B47F8615-DDE5-B296-56FE-21DEFA88CF0A}"/>
              </a:ext>
            </a:extLst>
          </p:cNvPr>
          <p:cNvSpPr/>
          <p:nvPr/>
        </p:nvSpPr>
        <p:spPr>
          <a:xfrm>
            <a:off x="6547757" y="587733"/>
            <a:ext cx="5698672" cy="542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Lato" panose="020F0502020204030203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https://www.businessinsider.com/kyle-westaway-how-to-manage-your-career-2012-11</a:t>
            </a:r>
            <a:endParaRPr lang="en-US" sz="1600" b="0" i="0" dirty="0">
              <a:effectLst/>
              <a:latin typeface="Lato" panose="020F0502020204030203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https://www.businessinsider.com/kyle-westaway-how-to-manage-your-career-2012-11</a:t>
            </a:r>
            <a:endParaRPr lang="en-US" sz="1600" dirty="0">
              <a:latin typeface="Lato" panose="020F0502020204030203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https://www.cnbc.com/2021/12/16/google-20-percent-rule-shows-exactly-how-much-time-you-should-spend-learning-new-skills.html</a:t>
            </a:r>
            <a:endParaRPr lang="en-US" sz="1600" dirty="0">
              <a:latin typeface="Lato" panose="020F0502020204030203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https://www.tinypulse.com/blog/10-great-examples-of-googles-company-culture</a:t>
            </a:r>
            <a:endParaRPr lang="en-US" sz="1600" b="0" i="0" dirty="0">
              <a:effectLst/>
              <a:latin typeface="Lato" panose="020F0502020204030203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https://www.youtube.com/watch?v=Z-pT0XDYvDM</a:t>
            </a:r>
            <a:endParaRPr lang="en-US" sz="1600" b="0" i="0" dirty="0">
              <a:effectLst/>
              <a:latin typeface="Lato" panose="020F0502020204030203" pitchFamily="34" charset="0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BF3712C1-BA66-FBC5-5D15-0C589BBCA70D}"/>
              </a:ext>
            </a:extLst>
          </p:cNvPr>
          <p:cNvSpPr/>
          <p:nvPr/>
        </p:nvSpPr>
        <p:spPr>
          <a:xfrm>
            <a:off x="495300" y="1039586"/>
            <a:ext cx="5698672" cy="493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https://www.ukessays.com/essays/commerce/hr-strategies-that-google-has-implemented-commerce-essay.php</a:t>
            </a:r>
            <a:endParaRPr lang="en-US" sz="1600" dirty="0">
              <a:latin typeface="Lato" panose="020F0502020204030203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https://panmore.com/google-hrm-recruitment-selection-retention#:~:text=Google's%20Recruitment%20Practices&amp;text=Google's%20human%20resource%20management%20uses,recruitment%20sources%20for%20HR%20needs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https://officevibe.com/blog/7-secrets-of-googles-epic-organizational-culture</a:t>
            </a:r>
            <a:endParaRPr lang="en-US" sz="1600" b="0" i="0" dirty="0">
              <a:effectLst/>
              <a:latin typeface="Lato" panose="020F0502020204030203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https://www.studysmarter.us/explanations/business-studies/business-case-studies/google-organisational-culture/</a:t>
            </a:r>
            <a:endParaRPr lang="en-US" sz="16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2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601098" y="2857630"/>
            <a:ext cx="5000680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 You!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EF117B-D9B8-2348-B625-891841365C2B}"/>
              </a:ext>
            </a:extLst>
          </p:cNvPr>
          <p:cNvSpPr txBox="1"/>
          <p:nvPr/>
        </p:nvSpPr>
        <p:spPr>
          <a:xfrm>
            <a:off x="5088245" y="4255571"/>
            <a:ext cx="65135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Is there any questions?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1A0572-33BA-44F6-B86F-41274437444E}"/>
              </a:ext>
            </a:extLst>
          </p:cNvPr>
          <p:cNvSpPr txBox="1"/>
          <p:nvPr/>
        </p:nvSpPr>
        <p:spPr>
          <a:xfrm>
            <a:off x="3540578" y="4331349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468029FB-B27C-4003-92BA-D5C8E7C2883E}"/>
              </a:ext>
            </a:extLst>
          </p:cNvPr>
          <p:cNvSpPr/>
          <p:nvPr/>
        </p:nvSpPr>
        <p:spPr>
          <a:xfrm>
            <a:off x="4506519" y="5306151"/>
            <a:ext cx="358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organize the world's information and make it universally accessible and useful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4963886" y="408803"/>
            <a:ext cx="392430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‘s Headquarter</a:t>
            </a:r>
            <a:endParaRPr lang="en-US" altLang="ko-KR" sz="3200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68314-ACF6-1E61-5A84-DDB1114B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58" y="1387929"/>
            <a:ext cx="9880284" cy="556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2B9E0-ADF8-A999-6DC3-BF1D93B30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83" y="241383"/>
            <a:ext cx="2447575" cy="8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5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8248971" cy="724247"/>
          </a:xfrm>
        </p:spPr>
        <p:txBody>
          <a:bodyPr/>
          <a:lstStyle/>
          <a:p>
            <a:r>
              <a:rPr lang="en-US" dirty="0"/>
              <a:t>What is 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CD7452D4-DE04-431A-BB7E-AC7ABC72C218}"/>
              </a:ext>
            </a:extLst>
          </p:cNvPr>
          <p:cNvGrpSpPr/>
          <p:nvPr/>
        </p:nvGrpSpPr>
        <p:grpSpPr>
          <a:xfrm rot="5400000">
            <a:off x="1843937" y="1931449"/>
            <a:ext cx="4002253" cy="4081145"/>
            <a:chOff x="3822479" y="1985601"/>
            <a:chExt cx="4522603" cy="4611755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0AB519CF-651A-479E-A9FC-40A6592E1532}"/>
                </a:ext>
              </a:extLst>
            </p:cNvPr>
            <p:cNvSpPr/>
            <p:nvPr/>
          </p:nvSpPr>
          <p:spPr>
            <a:xfrm rot="18000000">
              <a:off x="6556467" y="2025189"/>
              <a:ext cx="732250" cy="653074"/>
            </a:xfrm>
            <a:prstGeom prst="hexagon">
              <a:avLst>
                <a:gd name="adj" fmla="val 26954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3F61D1A-D175-439C-AC6C-B51C1F0D4333}"/>
                </a:ext>
              </a:extLst>
            </p:cNvPr>
            <p:cNvSpPr/>
            <p:nvPr/>
          </p:nvSpPr>
          <p:spPr>
            <a:xfrm rot="18000000">
              <a:off x="5018489" y="2025189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" name="Oval 39">
              <a:extLst>
                <a:ext uri="{FF2B5EF4-FFF2-40B4-BE49-F238E27FC236}">
                  <a16:creationId xmlns:a16="http://schemas.microsoft.com/office/drawing/2014/main" id="{9E447D11-3AE3-4DE6-B1BB-545C59F4CE44}"/>
                </a:ext>
              </a:extLst>
            </p:cNvPr>
            <p:cNvSpPr/>
            <p:nvPr/>
          </p:nvSpPr>
          <p:spPr>
            <a:xfrm rot="18000000">
              <a:off x="7652420" y="2988650"/>
              <a:ext cx="732250" cy="653074"/>
            </a:xfrm>
            <a:prstGeom prst="hexagon">
              <a:avLst>
                <a:gd name="adj" fmla="val 29568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40">
              <a:extLst>
                <a:ext uri="{FF2B5EF4-FFF2-40B4-BE49-F238E27FC236}">
                  <a16:creationId xmlns:a16="http://schemas.microsoft.com/office/drawing/2014/main" id="{455B365A-53C8-4562-B862-76910EB39B94}"/>
                </a:ext>
              </a:extLst>
            </p:cNvPr>
            <p:cNvSpPr/>
            <p:nvPr/>
          </p:nvSpPr>
          <p:spPr>
            <a:xfrm rot="18000000">
              <a:off x="3782891" y="2988650"/>
              <a:ext cx="732250" cy="653074"/>
            </a:xfrm>
            <a:prstGeom prst="hexagon">
              <a:avLst>
                <a:gd name="adj" fmla="val 29503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Isosceles Triangle 41">
            <a:extLst>
              <a:ext uri="{FF2B5EF4-FFF2-40B4-BE49-F238E27FC236}">
                <a16:creationId xmlns:a16="http://schemas.microsoft.com/office/drawing/2014/main" id="{A0800590-C47E-4425-928E-6756925706A6}"/>
              </a:ext>
            </a:extLst>
          </p:cNvPr>
          <p:cNvSpPr/>
          <p:nvPr/>
        </p:nvSpPr>
        <p:spPr>
          <a:xfrm>
            <a:off x="5446068" y="4544344"/>
            <a:ext cx="212128" cy="30470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C6E289C-5CB6-4534-886A-CF19D6906E6A}"/>
              </a:ext>
            </a:extLst>
          </p:cNvPr>
          <p:cNvSpPr/>
          <p:nvPr/>
        </p:nvSpPr>
        <p:spPr>
          <a:xfrm rot="19800000">
            <a:off x="5433101" y="3204187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412E76F2-FCE3-4113-9209-4A1079C6C5AA}"/>
              </a:ext>
            </a:extLst>
          </p:cNvPr>
          <p:cNvSpPr>
            <a:spLocks/>
          </p:cNvSpPr>
          <p:nvPr/>
        </p:nvSpPr>
        <p:spPr>
          <a:xfrm>
            <a:off x="4560896" y="2102916"/>
            <a:ext cx="296262" cy="29626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2" name="Freeform 39">
            <a:extLst>
              <a:ext uri="{FF2B5EF4-FFF2-40B4-BE49-F238E27FC236}">
                <a16:creationId xmlns:a16="http://schemas.microsoft.com/office/drawing/2014/main" id="{7E9B1B8B-6420-4779-B1A1-226A36069C48}"/>
              </a:ext>
            </a:extLst>
          </p:cNvPr>
          <p:cNvSpPr>
            <a:spLocks noChangeAspect="1"/>
          </p:cNvSpPr>
          <p:nvPr/>
        </p:nvSpPr>
        <p:spPr>
          <a:xfrm rot="8580000">
            <a:off x="4560502" y="5536049"/>
            <a:ext cx="297051" cy="29626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1" name="Freeform: Shape 53">
            <a:extLst>
              <a:ext uri="{FF2B5EF4-FFF2-40B4-BE49-F238E27FC236}">
                <a16:creationId xmlns:a16="http://schemas.microsoft.com/office/drawing/2014/main" id="{28F474F1-D254-4642-9137-21DADCAC9C88}"/>
              </a:ext>
            </a:extLst>
          </p:cNvPr>
          <p:cNvSpPr/>
          <p:nvPr/>
        </p:nvSpPr>
        <p:spPr>
          <a:xfrm>
            <a:off x="6314101" y="5443577"/>
            <a:ext cx="5285014" cy="896582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Google has topped the list of Fortune 100’s “</a:t>
            </a:r>
            <a:r>
              <a:rPr lang="en-US" b="1" i="0" dirty="0">
                <a:solidFill>
                  <a:srgbClr val="00B050"/>
                </a:solidFill>
                <a:effectLst/>
                <a:latin typeface="Inter"/>
              </a:rPr>
              <a:t>Best Companies to Work 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” again in 2021 for a grand total of four times.</a:t>
            </a:r>
            <a:endParaRPr lang="en-US" dirty="0"/>
          </a:p>
        </p:txBody>
      </p:sp>
      <p:sp>
        <p:nvSpPr>
          <p:cNvPr id="22" name="Freeform: Shape 54">
            <a:extLst>
              <a:ext uri="{FF2B5EF4-FFF2-40B4-BE49-F238E27FC236}">
                <a16:creationId xmlns:a16="http://schemas.microsoft.com/office/drawing/2014/main" id="{4EBC3CCE-59F2-4FD3-B640-6FD07C4A4A8E}"/>
              </a:ext>
            </a:extLst>
          </p:cNvPr>
          <p:cNvSpPr/>
          <p:nvPr/>
        </p:nvSpPr>
        <p:spPr>
          <a:xfrm>
            <a:off x="7092858" y="302895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1F1AE09B-3052-494C-9487-F5DCA0161496}"/>
              </a:ext>
            </a:extLst>
          </p:cNvPr>
          <p:cNvSpPr/>
          <p:nvPr/>
        </p:nvSpPr>
        <p:spPr>
          <a:xfrm>
            <a:off x="7092858" y="4279519"/>
            <a:ext cx="4506259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301B8-12FA-49DA-B945-788B6A07EEBB}"/>
              </a:ext>
            </a:extLst>
          </p:cNvPr>
          <p:cNvSpPr txBox="1"/>
          <p:nvPr/>
        </p:nvSpPr>
        <p:spPr>
          <a:xfrm>
            <a:off x="7092858" y="2342737"/>
            <a:ext cx="406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ADF466-FF65-4DB2-A42B-22D12046F832}"/>
              </a:ext>
            </a:extLst>
          </p:cNvPr>
          <p:cNvSpPr txBox="1"/>
          <p:nvPr/>
        </p:nvSpPr>
        <p:spPr>
          <a:xfrm>
            <a:off x="7386573" y="3231345"/>
            <a:ext cx="415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More than </a:t>
            </a:r>
            <a:r>
              <a:rPr lang="en-US" altLang="ko-KR" dirty="0">
                <a:solidFill>
                  <a:srgbClr val="FF0000"/>
                </a:solidFill>
                <a:latin typeface="Inter"/>
                <a:cs typeface="Arial" pitchFamily="34" charset="0"/>
              </a:rPr>
              <a:t>40,000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empoyees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 in 2021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7E3C9-25AE-497B-A1EA-D8180F8D39C0}"/>
              </a:ext>
            </a:extLst>
          </p:cNvPr>
          <p:cNvSpPr txBox="1"/>
          <p:nvPr/>
        </p:nvSpPr>
        <p:spPr>
          <a:xfrm>
            <a:off x="6482837" y="2000632"/>
            <a:ext cx="453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World largest </a:t>
            </a:r>
            <a:r>
              <a:rPr lang="en-US" altLang="ko-KR" dirty="0">
                <a:solidFill>
                  <a:srgbClr val="FFC000"/>
                </a:solidFill>
                <a:latin typeface="Inter"/>
                <a:cs typeface="Arial" pitchFamily="34" charset="0"/>
              </a:rPr>
              <a:t>search engine</a:t>
            </a:r>
          </a:p>
        </p:txBody>
      </p:sp>
      <p:grpSp>
        <p:nvGrpSpPr>
          <p:cNvPr id="37" name="Group 158">
            <a:extLst>
              <a:ext uri="{FF2B5EF4-FFF2-40B4-BE49-F238E27FC236}">
                <a16:creationId xmlns:a16="http://schemas.microsoft.com/office/drawing/2014/main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DEAFD9F-B30C-F440-36CB-056D380E8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49" y="491006"/>
            <a:ext cx="1763486" cy="596058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1C8D2D2-B94E-FD1F-812F-4956C2997B08}"/>
              </a:ext>
            </a:extLst>
          </p:cNvPr>
          <p:cNvSpPr txBox="1">
            <a:spLocks/>
          </p:cNvSpPr>
          <p:nvPr/>
        </p:nvSpPr>
        <p:spPr>
          <a:xfrm>
            <a:off x="7196524" y="338002"/>
            <a:ext cx="123879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  <p:sp>
        <p:nvSpPr>
          <p:cNvPr id="18" name="Freeform: Shape 54">
            <a:extLst>
              <a:ext uri="{FF2B5EF4-FFF2-40B4-BE49-F238E27FC236}">
                <a16:creationId xmlns:a16="http://schemas.microsoft.com/office/drawing/2014/main" id="{D6CCECCB-4D50-869A-67C3-D44FFD4BE37C}"/>
              </a:ext>
            </a:extLst>
          </p:cNvPr>
          <p:cNvSpPr/>
          <p:nvPr/>
        </p:nvSpPr>
        <p:spPr>
          <a:xfrm>
            <a:off x="6314102" y="1778381"/>
            <a:ext cx="5285013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FAE89C-968D-F4CF-E447-B533C9D29BF5}"/>
              </a:ext>
            </a:extLst>
          </p:cNvPr>
          <p:cNvSpPr txBox="1"/>
          <p:nvPr/>
        </p:nvSpPr>
        <p:spPr>
          <a:xfrm>
            <a:off x="7335445" y="4453441"/>
            <a:ext cx="415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Receive over 2 millions resume each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yeat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641D-16BB-4A18-8816-F21636C89269}"/>
              </a:ext>
            </a:extLst>
          </p:cNvPr>
          <p:cNvSpPr txBox="1"/>
          <p:nvPr/>
        </p:nvSpPr>
        <p:spPr>
          <a:xfrm>
            <a:off x="0" y="1438162"/>
            <a:ext cx="12192000" cy="73866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Are The </a:t>
            </a:r>
            <a:r>
              <a:rPr lang="en-US" altLang="ko-KR" sz="4800" b="1" dirty="0">
                <a:solidFill>
                  <a:srgbClr val="FFC000"/>
                </a:solidFill>
                <a:latin typeface="+mj-lt"/>
              </a:rPr>
              <a:t>S</a:t>
            </a:r>
            <a:r>
              <a:rPr lang="en-US" altLang="ko-KR" sz="4800" b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US" altLang="ko-KR" sz="48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</a:t>
            </a:r>
            <a:r>
              <a:rPr lang="en-US" altLang="ko-KR" sz="4800" b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US" altLang="ko-KR" sz="4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altLang="ko-KR" sz="4800" b="1" dirty="0">
                <a:solidFill>
                  <a:srgbClr val="00B050"/>
                </a:solidFill>
                <a:latin typeface="+mj-lt"/>
              </a:rPr>
              <a:t>s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">
            <a:extLst>
              <a:ext uri="{FF2B5EF4-FFF2-40B4-BE49-F238E27FC236}">
                <a16:creationId xmlns:a16="http://schemas.microsoft.com/office/drawing/2014/main" id="{468029FB-B27C-4003-92BA-D5C8E7C2883E}"/>
              </a:ext>
            </a:extLst>
          </p:cNvPr>
          <p:cNvSpPr/>
          <p:nvPr/>
        </p:nvSpPr>
        <p:spPr>
          <a:xfrm>
            <a:off x="7287984" y="2601224"/>
            <a:ext cx="5659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Video: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https://www.youtube.com/watch?v=Z-pT0XDYvDM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3271157" y="384664"/>
            <a:ext cx="655320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l"/>
            <a:r>
              <a:rPr lang="en-US" sz="3200" b="1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1. </a:t>
            </a:r>
            <a:r>
              <a:rPr lang="en-US" sz="4000" b="1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Fun Work Environment</a:t>
            </a:r>
            <a:endParaRPr lang="en-US" sz="3200" b="1" i="0" dirty="0">
              <a:solidFill>
                <a:srgbClr val="0F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F3B38-FDB5-1669-A4F4-890CBBF4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9" y="345295"/>
            <a:ext cx="2054115" cy="6942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01AA50-C9A8-822E-800F-73DDA7B8AEE1}"/>
              </a:ext>
            </a:extLst>
          </p:cNvPr>
          <p:cNvSpPr/>
          <p:nvPr/>
        </p:nvSpPr>
        <p:spPr>
          <a:xfrm>
            <a:off x="495301" y="1670409"/>
            <a:ext cx="6792683" cy="4444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Employees can get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free meals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: breakfast, lunch, dinner, and snacks.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The company provides in-house basic </a:t>
            </a:r>
            <a:r>
              <a:rPr lang="en-US" sz="16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health and dental checkups.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You can also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get haircuts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from professional hairdressers.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There’s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unlimited dry cleaning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available.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You can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get massages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from professional masseurs.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You have access to top-of-the-line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gyms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swimming pools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You can catch up on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sleep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 with in-house nap pods.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You’ll find several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video game stations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across Google offices.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Table sports such as </a:t>
            </a:r>
            <a:r>
              <a:rPr lang="en-US" sz="1600" b="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football and table tennis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are there, too.</a:t>
            </a:r>
          </a:p>
        </p:txBody>
      </p:sp>
    </p:spTree>
    <p:extLst>
      <p:ext uri="{BB962C8B-B14F-4D97-AF65-F5344CB8AC3E}">
        <p14:creationId xmlns:p14="http://schemas.microsoft.com/office/powerpoint/2010/main" val="336994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000000"/>
                </a:solidFill>
                <a:latin typeface="GT Walsheim"/>
              </a:rPr>
              <a:t>2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GT Walsheim"/>
              </a:rPr>
              <a:t>. Thorough </a:t>
            </a:r>
            <a:r>
              <a:rPr lang="en-US" sz="3600" b="1" dirty="0">
                <a:solidFill>
                  <a:srgbClr val="0070C0"/>
                </a:solidFill>
                <a:latin typeface="GT Walsheim"/>
              </a:rPr>
              <a:t>H</a:t>
            </a:r>
            <a:r>
              <a:rPr lang="en-US" sz="3600" b="1" i="0" dirty="0">
                <a:solidFill>
                  <a:srgbClr val="0070C0"/>
                </a:solidFill>
                <a:effectLst/>
                <a:latin typeface="GT Walsheim"/>
              </a:rPr>
              <a:t>iring </a:t>
            </a:r>
            <a:r>
              <a:rPr lang="en-US" sz="3600" b="1" dirty="0">
                <a:solidFill>
                  <a:srgbClr val="0070C0"/>
                </a:solidFill>
                <a:latin typeface="GT Walsheim"/>
              </a:rPr>
              <a:t>P</a:t>
            </a:r>
            <a:r>
              <a:rPr lang="en-US" sz="3600" b="1" i="0" dirty="0">
                <a:solidFill>
                  <a:srgbClr val="0070C0"/>
                </a:solidFill>
                <a:effectLst/>
                <a:latin typeface="GT Walsheim"/>
              </a:rPr>
              <a:t>rocess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GT Walsheim"/>
              </a:rPr>
              <a:t>for the Brightest and the Best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203248" y="6025713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8A426B-9F21-4586-AE3C-DCE9875B0D70}"/>
              </a:ext>
            </a:extLst>
          </p:cNvPr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330AD-2089-4627-84AF-179A99D0B94D}"/>
                </a:ext>
              </a:extLst>
            </p:cNvPr>
            <p:cNvSpPr/>
            <p:nvPr/>
          </p:nvSpPr>
          <p:spPr>
            <a:xfrm>
              <a:off x="1205912" y="2179592"/>
              <a:ext cx="4512433" cy="40454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FD64F9-49AD-4634-A1EF-93E55EDF5066}"/>
                </a:ext>
              </a:extLst>
            </p:cNvPr>
            <p:cNvSpPr/>
            <p:nvPr/>
          </p:nvSpPr>
          <p:spPr>
            <a:xfrm>
              <a:off x="1233748" y="2312822"/>
              <a:ext cx="4497473" cy="3916611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411712-1798-4157-81F1-9933EB5BD593}"/>
                </a:ext>
              </a:extLst>
            </p:cNvPr>
            <p:cNvSpPr/>
            <p:nvPr/>
          </p:nvSpPr>
          <p:spPr>
            <a:xfrm>
              <a:off x="1449294" y="2226169"/>
              <a:ext cx="934055" cy="3557074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14709F-C1C0-41D4-BB08-D32328E5961C}"/>
                </a:ext>
              </a:extLst>
            </p:cNvPr>
            <p:cNvSpPr/>
            <p:nvPr/>
          </p:nvSpPr>
          <p:spPr>
            <a:xfrm>
              <a:off x="2591911" y="5666190"/>
              <a:ext cx="2127198" cy="120837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35FE96-B9DA-4A63-92B3-74E1AFA6C5D7}"/>
                </a:ext>
              </a:extLst>
            </p:cNvPr>
            <p:cNvSpPr/>
            <p:nvPr/>
          </p:nvSpPr>
          <p:spPr>
            <a:xfrm>
              <a:off x="4885433" y="5666066"/>
              <a:ext cx="476025" cy="121087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1BC0C5-6F3C-40FC-B882-C2C5BE6459B0}"/>
              </a:ext>
            </a:extLst>
          </p:cNvPr>
          <p:cNvGrpSpPr/>
          <p:nvPr/>
        </p:nvGrpSpPr>
        <p:grpSpPr>
          <a:xfrm>
            <a:off x="1514013" y="2129418"/>
            <a:ext cx="2925165" cy="3150558"/>
            <a:chOff x="1947257" y="2168215"/>
            <a:chExt cx="2925165" cy="31505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22D50E-028C-4074-8DBF-2F085138BE21}"/>
                </a:ext>
              </a:extLst>
            </p:cNvPr>
            <p:cNvSpPr/>
            <p:nvPr/>
          </p:nvSpPr>
          <p:spPr>
            <a:xfrm>
              <a:off x="2699955" y="2175279"/>
              <a:ext cx="2172369" cy="3143494"/>
            </a:xfrm>
            <a:custGeom>
              <a:avLst/>
              <a:gdLst>
                <a:gd name="connsiteX0" fmla="*/ 2683285 w 2694646"/>
                <a:gd name="connsiteY0" fmla="*/ 1256184 h 3899247"/>
                <a:gd name="connsiteX1" fmla="*/ 2596512 w 2694646"/>
                <a:gd name="connsiteY1" fmla="*/ 1115119 h 3899247"/>
                <a:gd name="connsiteX2" fmla="*/ 2623468 w 2694646"/>
                <a:gd name="connsiteY2" fmla="*/ 1086734 h 3899247"/>
                <a:gd name="connsiteX3" fmla="*/ 2590702 w 2694646"/>
                <a:gd name="connsiteY3" fmla="*/ 839465 h 3899247"/>
                <a:gd name="connsiteX4" fmla="*/ 2412680 w 2694646"/>
                <a:gd name="connsiteY4" fmla="*/ 549333 h 3899247"/>
                <a:gd name="connsiteX5" fmla="*/ 2376580 w 2694646"/>
                <a:gd name="connsiteY5" fmla="*/ 534570 h 3899247"/>
                <a:gd name="connsiteX6" fmla="*/ 2370198 w 2694646"/>
                <a:gd name="connsiteY6" fmla="*/ 532951 h 3899247"/>
                <a:gd name="connsiteX7" fmla="*/ 2139312 w 2694646"/>
                <a:gd name="connsiteY7" fmla="*/ 214815 h 3899247"/>
                <a:gd name="connsiteX8" fmla="*/ 1934715 w 2694646"/>
                <a:gd name="connsiteY8" fmla="*/ 88323 h 3899247"/>
                <a:gd name="connsiteX9" fmla="*/ 1176525 w 2694646"/>
                <a:gd name="connsiteY9" fmla="*/ 35364 h 3899247"/>
                <a:gd name="connsiteX10" fmla="*/ 683321 w 2694646"/>
                <a:gd name="connsiteY10" fmla="*/ 300350 h 3899247"/>
                <a:gd name="connsiteX11" fmla="*/ 610740 w 2694646"/>
                <a:gd name="connsiteY11" fmla="*/ 384646 h 3899247"/>
                <a:gd name="connsiteX12" fmla="*/ 463769 w 2694646"/>
                <a:gd name="connsiteY12" fmla="*/ 843466 h 3899247"/>
                <a:gd name="connsiteX13" fmla="*/ 524825 w 2694646"/>
                <a:gd name="connsiteY13" fmla="*/ 1262089 h 3899247"/>
                <a:gd name="connsiteX14" fmla="*/ 694656 w 2694646"/>
                <a:gd name="connsiteY14" fmla="*/ 1567080 h 3899247"/>
                <a:gd name="connsiteX15" fmla="*/ 762092 w 2694646"/>
                <a:gd name="connsiteY15" fmla="*/ 1883119 h 3899247"/>
                <a:gd name="connsiteX16" fmla="*/ 747424 w 2694646"/>
                <a:gd name="connsiteY16" fmla="*/ 2024185 h 3899247"/>
                <a:gd name="connsiteX17" fmla="*/ 714277 w 2694646"/>
                <a:gd name="connsiteY17" fmla="*/ 2168584 h 3899247"/>
                <a:gd name="connsiteX18" fmla="*/ 683797 w 2694646"/>
                <a:gd name="connsiteY18" fmla="*/ 2263262 h 3899247"/>
                <a:gd name="connsiteX19" fmla="*/ 593405 w 2694646"/>
                <a:gd name="connsiteY19" fmla="*/ 2521580 h 3899247"/>
                <a:gd name="connsiteX20" fmla="*/ 524349 w 2694646"/>
                <a:gd name="connsiteY20" fmla="*/ 2672170 h 3899247"/>
                <a:gd name="connsiteX21" fmla="*/ 426527 w 2694646"/>
                <a:gd name="connsiteY21" fmla="*/ 2786661 h 3899247"/>
                <a:gd name="connsiteX22" fmla="*/ 92009 w 2694646"/>
                <a:gd name="connsiteY22" fmla="*/ 3228335 h 3899247"/>
                <a:gd name="connsiteX23" fmla="*/ 4379 w 2694646"/>
                <a:gd name="connsiteY23" fmla="*/ 3401690 h 3899247"/>
                <a:gd name="connsiteX24" fmla="*/ 19905 w 2694646"/>
                <a:gd name="connsiteY24" fmla="*/ 3453411 h 3899247"/>
                <a:gd name="connsiteX25" fmla="*/ 1266727 w 2694646"/>
                <a:gd name="connsiteY25" fmla="*/ 3895752 h 3899247"/>
                <a:gd name="connsiteX26" fmla="*/ 1892710 w 2694646"/>
                <a:gd name="connsiteY26" fmla="*/ 3843460 h 3899247"/>
                <a:gd name="connsiteX27" fmla="*/ 2200653 w 2694646"/>
                <a:gd name="connsiteY27" fmla="*/ 3747352 h 3899247"/>
                <a:gd name="connsiteX28" fmla="*/ 2415823 w 2694646"/>
                <a:gd name="connsiteY28" fmla="*/ 3657627 h 3899247"/>
                <a:gd name="connsiteX29" fmla="*/ 2285140 w 2694646"/>
                <a:gd name="connsiteY29" fmla="*/ 3452935 h 3899247"/>
                <a:gd name="connsiteX30" fmla="*/ 2225133 w 2694646"/>
                <a:gd name="connsiteY30" fmla="*/ 3165280 h 3899247"/>
                <a:gd name="connsiteX31" fmla="*/ 1906903 w 2694646"/>
                <a:gd name="connsiteY31" fmla="*/ 2489671 h 3899247"/>
                <a:gd name="connsiteX32" fmla="*/ 1882042 w 2694646"/>
                <a:gd name="connsiteY32" fmla="*/ 2434903 h 3899247"/>
                <a:gd name="connsiteX33" fmla="*/ 1910522 w 2694646"/>
                <a:gd name="connsiteY33" fmla="*/ 2317078 h 3899247"/>
                <a:gd name="connsiteX34" fmla="*/ 1959766 w 2694646"/>
                <a:gd name="connsiteY34" fmla="*/ 2187824 h 3899247"/>
                <a:gd name="connsiteX35" fmla="*/ 2013677 w 2694646"/>
                <a:gd name="connsiteY35" fmla="*/ 2178490 h 3899247"/>
                <a:gd name="connsiteX36" fmla="*/ 2329050 w 2694646"/>
                <a:gd name="connsiteY36" fmla="*/ 2184490 h 3899247"/>
                <a:gd name="connsiteX37" fmla="*/ 2491261 w 2694646"/>
                <a:gd name="connsiteY37" fmla="*/ 1933411 h 3899247"/>
                <a:gd name="connsiteX38" fmla="*/ 2488118 w 2694646"/>
                <a:gd name="connsiteY38" fmla="*/ 1919600 h 3899247"/>
                <a:gd name="connsiteX39" fmla="*/ 2519550 w 2694646"/>
                <a:gd name="connsiteY39" fmla="*/ 1757103 h 3899247"/>
                <a:gd name="connsiteX40" fmla="*/ 2519836 w 2694646"/>
                <a:gd name="connsiteY40" fmla="*/ 1692715 h 3899247"/>
                <a:gd name="connsiteX41" fmla="*/ 2527647 w 2694646"/>
                <a:gd name="connsiteY41" fmla="*/ 1626611 h 3899247"/>
                <a:gd name="connsiteX42" fmla="*/ 2539172 w 2694646"/>
                <a:gd name="connsiteY42" fmla="*/ 1541934 h 3899247"/>
                <a:gd name="connsiteX43" fmla="*/ 2509930 w 2694646"/>
                <a:gd name="connsiteY43" fmla="*/ 1467829 h 3899247"/>
                <a:gd name="connsiteX44" fmla="*/ 2555936 w 2694646"/>
                <a:gd name="connsiteY44" fmla="*/ 1397440 h 3899247"/>
                <a:gd name="connsiteX45" fmla="*/ 2648519 w 2694646"/>
                <a:gd name="connsiteY45" fmla="*/ 1362769 h 3899247"/>
                <a:gd name="connsiteX46" fmla="*/ 2683285 w 2694646"/>
                <a:gd name="connsiteY46" fmla="*/ 1256184 h 38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94646" h="3899247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AEF354-FBB2-40B8-9FA5-530761834EF5}"/>
                </a:ext>
              </a:extLst>
            </p:cNvPr>
            <p:cNvSpPr/>
            <p:nvPr/>
          </p:nvSpPr>
          <p:spPr>
            <a:xfrm>
              <a:off x="3160202" y="2346605"/>
              <a:ext cx="1712220" cy="1589996"/>
            </a:xfrm>
            <a:custGeom>
              <a:avLst/>
              <a:gdLst>
                <a:gd name="connsiteX0" fmla="*/ 2112576 w 2123869"/>
                <a:gd name="connsiteY0" fmla="*/ 1043954 h 1972260"/>
                <a:gd name="connsiteX1" fmla="*/ 2025804 w 2123869"/>
                <a:gd name="connsiteY1" fmla="*/ 902889 h 1972260"/>
                <a:gd name="connsiteX2" fmla="*/ 2018184 w 2123869"/>
                <a:gd name="connsiteY2" fmla="*/ 896222 h 1972260"/>
                <a:gd name="connsiteX3" fmla="*/ 1994085 w 2123869"/>
                <a:gd name="connsiteY3" fmla="*/ 858503 h 1972260"/>
                <a:gd name="connsiteX4" fmla="*/ 1990657 w 2123869"/>
                <a:gd name="connsiteY4" fmla="*/ 858503 h 1972260"/>
                <a:gd name="connsiteX5" fmla="*/ 1843686 w 2123869"/>
                <a:gd name="connsiteY5" fmla="*/ 657335 h 1972260"/>
                <a:gd name="connsiteX6" fmla="*/ 1830637 w 2123869"/>
                <a:gd name="connsiteY6" fmla="*/ 606281 h 1972260"/>
                <a:gd name="connsiteX7" fmla="*/ 1842162 w 2123869"/>
                <a:gd name="connsiteY7" fmla="*/ 486932 h 1972260"/>
                <a:gd name="connsiteX8" fmla="*/ 1848067 w 2123869"/>
                <a:gd name="connsiteY8" fmla="*/ 481693 h 1972260"/>
                <a:gd name="connsiteX9" fmla="*/ 1805871 w 2123869"/>
                <a:gd name="connsiteY9" fmla="*/ 322340 h 1972260"/>
                <a:gd name="connsiteX10" fmla="*/ 1799490 w 2123869"/>
                <a:gd name="connsiteY10" fmla="*/ 320721 h 1972260"/>
                <a:gd name="connsiteX11" fmla="*/ 1799490 w 2123869"/>
                <a:gd name="connsiteY11" fmla="*/ 320721 h 1972260"/>
                <a:gd name="connsiteX12" fmla="*/ 1568604 w 2123869"/>
                <a:gd name="connsiteY12" fmla="*/ 2586 h 1972260"/>
                <a:gd name="connsiteX13" fmla="*/ 1494404 w 2123869"/>
                <a:gd name="connsiteY13" fmla="*/ 12111 h 1972260"/>
                <a:gd name="connsiteX14" fmla="*/ 902997 w 2123869"/>
                <a:gd name="connsiteY14" fmla="*/ 124220 h 1972260"/>
                <a:gd name="connsiteX15" fmla="*/ 182526 w 2123869"/>
                <a:gd name="connsiteY15" fmla="*/ 81929 h 1972260"/>
                <a:gd name="connsiteX16" fmla="*/ 112517 w 2123869"/>
                <a:gd name="connsiteY16" fmla="*/ 88121 h 1972260"/>
                <a:gd name="connsiteX17" fmla="*/ 39936 w 2123869"/>
                <a:gd name="connsiteY17" fmla="*/ 172417 h 1972260"/>
                <a:gd name="connsiteX18" fmla="*/ 35936 w 2123869"/>
                <a:gd name="connsiteY18" fmla="*/ 190514 h 1972260"/>
                <a:gd name="connsiteX19" fmla="*/ 5075 w 2123869"/>
                <a:gd name="connsiteY19" fmla="*/ 516079 h 1972260"/>
                <a:gd name="connsiteX20" fmla="*/ 3741 w 2123869"/>
                <a:gd name="connsiteY20" fmla="*/ 557608 h 1972260"/>
                <a:gd name="connsiteX21" fmla="*/ 57462 w 2123869"/>
                <a:gd name="connsiteY21" fmla="*/ 565037 h 1972260"/>
                <a:gd name="connsiteX22" fmla="*/ 96705 w 2123869"/>
                <a:gd name="connsiteY22" fmla="*/ 605138 h 1972260"/>
                <a:gd name="connsiteX23" fmla="*/ 154332 w 2123869"/>
                <a:gd name="connsiteY23" fmla="*/ 1031381 h 1972260"/>
                <a:gd name="connsiteX24" fmla="*/ 982149 w 2123869"/>
                <a:gd name="connsiteY24" fmla="*/ 1471817 h 1972260"/>
                <a:gd name="connsiteX25" fmla="*/ 1046539 w 2123869"/>
                <a:gd name="connsiteY25" fmla="*/ 1455244 h 1972260"/>
                <a:gd name="connsiteX26" fmla="*/ 1406297 w 2123869"/>
                <a:gd name="connsiteY26" fmla="*/ 1246646 h 1972260"/>
                <a:gd name="connsiteX27" fmla="*/ 1520217 w 2123869"/>
                <a:gd name="connsiteY27" fmla="*/ 1106629 h 1972260"/>
                <a:gd name="connsiteX28" fmla="*/ 1539076 w 2123869"/>
                <a:gd name="connsiteY28" fmla="*/ 1123583 h 1972260"/>
                <a:gd name="connsiteX29" fmla="*/ 1598131 w 2123869"/>
                <a:gd name="connsiteY29" fmla="*/ 1278460 h 1972260"/>
                <a:gd name="connsiteX30" fmla="*/ 1735196 w 2123869"/>
                <a:gd name="connsiteY30" fmla="*/ 1917206 h 1972260"/>
                <a:gd name="connsiteX31" fmla="*/ 1758246 w 2123869"/>
                <a:gd name="connsiteY31" fmla="*/ 1972261 h 1972260"/>
                <a:gd name="connsiteX32" fmla="*/ 1920457 w 2123869"/>
                <a:gd name="connsiteY32" fmla="*/ 1721182 h 1972260"/>
                <a:gd name="connsiteX33" fmla="*/ 1917314 w 2123869"/>
                <a:gd name="connsiteY33" fmla="*/ 1707371 h 1972260"/>
                <a:gd name="connsiteX34" fmla="*/ 1948746 w 2123869"/>
                <a:gd name="connsiteY34" fmla="*/ 1544874 h 1972260"/>
                <a:gd name="connsiteX35" fmla="*/ 1949032 w 2123869"/>
                <a:gd name="connsiteY35" fmla="*/ 1480485 h 1972260"/>
                <a:gd name="connsiteX36" fmla="*/ 1956843 w 2123869"/>
                <a:gd name="connsiteY36" fmla="*/ 1414382 h 1972260"/>
                <a:gd name="connsiteX37" fmla="*/ 1968368 w 2123869"/>
                <a:gd name="connsiteY37" fmla="*/ 1329704 h 1972260"/>
                <a:gd name="connsiteX38" fmla="*/ 1939126 w 2123869"/>
                <a:gd name="connsiteY38" fmla="*/ 1255600 h 1972260"/>
                <a:gd name="connsiteX39" fmla="*/ 1985132 w 2123869"/>
                <a:gd name="connsiteY39" fmla="*/ 1185210 h 1972260"/>
                <a:gd name="connsiteX40" fmla="*/ 2077715 w 2123869"/>
                <a:gd name="connsiteY40" fmla="*/ 1150539 h 1972260"/>
                <a:gd name="connsiteX41" fmla="*/ 2112576 w 2123869"/>
                <a:gd name="connsiteY41" fmla="*/ 1043954 h 19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23869" h="1972260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3E818A-7D8F-4169-8ECC-63AF28951C8A}"/>
                </a:ext>
              </a:extLst>
            </p:cNvPr>
            <p:cNvSpPr/>
            <p:nvPr/>
          </p:nvSpPr>
          <p:spPr>
            <a:xfrm>
              <a:off x="3078332" y="4364487"/>
              <a:ext cx="1096441" cy="946826"/>
            </a:xfrm>
            <a:custGeom>
              <a:avLst/>
              <a:gdLst>
                <a:gd name="connsiteX0" fmla="*/ 1345830 w 1360045"/>
                <a:gd name="connsiteY0" fmla="*/ 1134214 h 1174460"/>
                <a:gd name="connsiteX1" fmla="*/ 798428 w 1360045"/>
                <a:gd name="connsiteY1" fmla="*/ 1171171 h 1174460"/>
                <a:gd name="connsiteX2" fmla="*/ 49192 w 1360045"/>
                <a:gd name="connsiteY2" fmla="*/ 1004388 h 1174460"/>
                <a:gd name="connsiteX3" fmla="*/ 12235 w 1360045"/>
                <a:gd name="connsiteY3" fmla="*/ 979147 h 1174460"/>
                <a:gd name="connsiteX4" fmla="*/ 1376 w 1360045"/>
                <a:gd name="connsiteY4" fmla="*/ 919901 h 1174460"/>
                <a:gd name="connsiteX5" fmla="*/ 158063 w 1360045"/>
                <a:gd name="connsiteY5" fmla="*/ 306777 h 1174460"/>
                <a:gd name="connsiteX6" fmla="*/ 660887 w 1360045"/>
                <a:gd name="connsiteY6" fmla="*/ 72 h 1174460"/>
                <a:gd name="connsiteX7" fmla="*/ 1081321 w 1360045"/>
                <a:gd name="connsiteY7" fmla="*/ 148471 h 1174460"/>
                <a:gd name="connsiteX8" fmla="*/ 1260200 w 1360045"/>
                <a:gd name="connsiteY8" fmla="*/ 430316 h 1174460"/>
                <a:gd name="connsiteX9" fmla="*/ 1342020 w 1360045"/>
                <a:gd name="connsiteY9" fmla="*/ 863132 h 1174460"/>
                <a:gd name="connsiteX10" fmla="*/ 1358403 w 1360045"/>
                <a:gd name="connsiteY10" fmla="*/ 1076016 h 1174460"/>
                <a:gd name="connsiteX11" fmla="*/ 1345830 w 1360045"/>
                <a:gd name="connsiteY11" fmla="*/ 1134214 h 11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5" h="1174460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41B41A-2C7C-49E2-84D2-899888ADCAD4}"/>
                </a:ext>
              </a:extLst>
            </p:cNvPr>
            <p:cNvSpPr/>
            <p:nvPr/>
          </p:nvSpPr>
          <p:spPr>
            <a:xfrm>
              <a:off x="3251602" y="2168215"/>
              <a:ext cx="1173714" cy="285003"/>
            </a:xfrm>
            <a:custGeom>
              <a:avLst/>
              <a:gdLst>
                <a:gd name="connsiteX0" fmla="*/ 1455896 w 1455896"/>
                <a:gd name="connsiteY0" fmla="*/ 214720 h 353523"/>
                <a:gd name="connsiteX1" fmla="*/ 480536 w 1455896"/>
                <a:gd name="connsiteY1" fmla="*/ 345975 h 353523"/>
                <a:gd name="connsiteX2" fmla="*/ 0 w 1455896"/>
                <a:gd name="connsiteY2" fmla="*/ 300350 h 353523"/>
                <a:gd name="connsiteX3" fmla="*/ 493205 w 1455896"/>
                <a:gd name="connsiteY3" fmla="*/ 35364 h 353523"/>
                <a:gd name="connsiteX4" fmla="*/ 1251394 w 1455896"/>
                <a:gd name="connsiteY4" fmla="*/ 88323 h 353523"/>
                <a:gd name="connsiteX5" fmla="*/ 1455896 w 1455896"/>
                <a:gd name="connsiteY5" fmla="*/ 214720 h 35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896" h="353523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BCEBA4-E09A-47F7-A9E5-326ACD863E9F}"/>
                </a:ext>
              </a:extLst>
            </p:cNvPr>
            <p:cNvSpPr/>
            <p:nvPr/>
          </p:nvSpPr>
          <p:spPr>
            <a:xfrm>
              <a:off x="3038369" y="4225142"/>
              <a:ext cx="1171939" cy="1053724"/>
            </a:xfrm>
            <a:custGeom>
              <a:avLst/>
              <a:gdLst>
                <a:gd name="connsiteX0" fmla="*/ 149627 w 1453694"/>
                <a:gd name="connsiteY0" fmla="*/ 405899 h 1307059"/>
                <a:gd name="connsiteX1" fmla="*/ 309647 w 1453694"/>
                <a:gd name="connsiteY1" fmla="*/ 155677 h 1307059"/>
                <a:gd name="connsiteX2" fmla="*/ 635211 w 1453694"/>
                <a:gd name="connsiteY2" fmla="*/ 6039 h 1307059"/>
                <a:gd name="connsiteX3" fmla="*/ 1128225 w 1453694"/>
                <a:gd name="connsiteY3" fmla="*/ 139580 h 1307059"/>
                <a:gd name="connsiteX4" fmla="*/ 1317868 w 1453694"/>
                <a:gd name="connsiteY4" fmla="*/ 412281 h 1307059"/>
                <a:gd name="connsiteX5" fmla="*/ 1406736 w 1453694"/>
                <a:gd name="connsiteY5" fmla="*/ 807282 h 1307059"/>
                <a:gd name="connsiteX6" fmla="*/ 1435597 w 1453694"/>
                <a:gd name="connsiteY6" fmla="*/ 1217334 h 1307059"/>
                <a:gd name="connsiteX7" fmla="*/ 1453695 w 1453694"/>
                <a:gd name="connsiteY7" fmla="*/ 1290295 h 1307059"/>
                <a:gd name="connsiteX8" fmla="*/ 1395496 w 1453694"/>
                <a:gd name="connsiteY8" fmla="*/ 1307059 h 1307059"/>
                <a:gd name="connsiteX9" fmla="*/ 1274339 w 1453694"/>
                <a:gd name="connsiteY9" fmla="*/ 550012 h 1307059"/>
                <a:gd name="connsiteX10" fmla="*/ 383370 w 1453694"/>
                <a:gd name="connsiteY10" fmla="*/ 287598 h 1307059"/>
                <a:gd name="connsiteX11" fmla="*/ 161819 w 1453694"/>
                <a:gd name="connsiteY11" fmla="*/ 620211 h 1307059"/>
                <a:gd name="connsiteX12" fmla="*/ 73522 w 1453694"/>
                <a:gd name="connsiteY12" fmla="*/ 1026929 h 1307059"/>
                <a:gd name="connsiteX13" fmla="*/ 61997 w 1453694"/>
                <a:gd name="connsiteY13" fmla="*/ 1151992 h 1307059"/>
                <a:gd name="connsiteX14" fmla="*/ 7323 w 1453694"/>
                <a:gd name="connsiteY14" fmla="*/ 1136466 h 1307059"/>
                <a:gd name="connsiteX15" fmla="*/ 12466 w 1453694"/>
                <a:gd name="connsiteY15" fmla="*/ 1020357 h 1307059"/>
                <a:gd name="connsiteX16" fmla="*/ 116003 w 1453694"/>
                <a:gd name="connsiteY16" fmla="*/ 467145 h 1307059"/>
                <a:gd name="connsiteX17" fmla="*/ 149627 w 1453694"/>
                <a:gd name="connsiteY17" fmla="*/ 405899 h 1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3694" h="1307059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E799A1-6912-4B9F-A9C6-15FC9CF51C94}"/>
                </a:ext>
              </a:extLst>
            </p:cNvPr>
            <p:cNvSpPr/>
            <p:nvPr/>
          </p:nvSpPr>
          <p:spPr>
            <a:xfrm>
              <a:off x="3251833" y="3807673"/>
              <a:ext cx="1028813" cy="339522"/>
            </a:xfrm>
            <a:custGeom>
              <a:avLst/>
              <a:gdLst>
                <a:gd name="connsiteX0" fmla="*/ 63817 w 1276159"/>
                <a:gd name="connsiteY0" fmla="*/ 0 h 421149"/>
                <a:gd name="connsiteX1" fmla="*/ 548354 w 1276159"/>
                <a:gd name="connsiteY1" fmla="*/ 143542 h 421149"/>
                <a:gd name="connsiteX2" fmla="*/ 1086993 w 1276159"/>
                <a:gd name="connsiteY2" fmla="*/ 171545 h 421149"/>
                <a:gd name="connsiteX3" fmla="*/ 1276159 w 1276159"/>
                <a:gd name="connsiteY3" fmla="*/ 163544 h 421149"/>
                <a:gd name="connsiteX4" fmla="*/ 1226915 w 1276159"/>
                <a:gd name="connsiteY4" fmla="*/ 292799 h 421149"/>
                <a:gd name="connsiteX5" fmla="*/ 1198436 w 1276159"/>
                <a:gd name="connsiteY5" fmla="*/ 410623 h 421149"/>
                <a:gd name="connsiteX6" fmla="*/ 791623 w 1276159"/>
                <a:gd name="connsiteY6" fmla="*/ 419386 h 421149"/>
                <a:gd name="connsiteX7" fmla="*/ 133255 w 1276159"/>
                <a:gd name="connsiteY7" fmla="*/ 287179 h 421149"/>
                <a:gd name="connsiteX8" fmla="*/ 0 w 1276159"/>
                <a:gd name="connsiteY8" fmla="*/ 239078 h 421149"/>
                <a:gd name="connsiteX9" fmla="*/ 30480 w 1276159"/>
                <a:gd name="connsiteY9" fmla="*/ 144399 h 421149"/>
                <a:gd name="connsiteX10" fmla="*/ 63817 w 1276159"/>
                <a:gd name="connsiteY10" fmla="*/ 0 h 42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159" h="42114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9DB9-C6BF-48FD-9CFD-EAA32581A055}"/>
                </a:ext>
              </a:extLst>
            </p:cNvPr>
            <p:cNvSpPr/>
            <p:nvPr/>
          </p:nvSpPr>
          <p:spPr>
            <a:xfrm>
              <a:off x="3957750" y="3219165"/>
              <a:ext cx="428616" cy="697241"/>
            </a:xfrm>
            <a:custGeom>
              <a:avLst/>
              <a:gdLst>
                <a:gd name="connsiteX0" fmla="*/ 523113 w 531663"/>
                <a:gd name="connsiteY0" fmla="*/ 0 h 864870"/>
                <a:gd name="connsiteX1" fmla="*/ 522541 w 531663"/>
                <a:gd name="connsiteY1" fmla="*/ 32195 h 864870"/>
                <a:gd name="connsiteX2" fmla="*/ 413290 w 531663"/>
                <a:gd name="connsiteY2" fmla="*/ 852583 h 864870"/>
                <a:gd name="connsiteX3" fmla="*/ 407765 w 531663"/>
                <a:gd name="connsiteY3" fmla="*/ 864870 h 864870"/>
                <a:gd name="connsiteX4" fmla="*/ 0 w 531663"/>
                <a:gd name="connsiteY4" fmla="*/ 369951 h 864870"/>
                <a:gd name="connsiteX5" fmla="*/ 115538 w 531663"/>
                <a:gd name="connsiteY5" fmla="*/ 333280 h 864870"/>
                <a:gd name="connsiteX6" fmla="*/ 424815 w 531663"/>
                <a:gd name="connsiteY6" fmla="*/ 126683 h 864870"/>
                <a:gd name="connsiteX7" fmla="*/ 523113 w 531663"/>
                <a:gd name="connsiteY7" fmla="*/ 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63" h="864870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B379D1F-529C-4F9E-A5B2-993B1A13EB07}"/>
                </a:ext>
              </a:extLst>
            </p:cNvPr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CAC442-B0C6-4F91-BE44-47DE5A4A3203}"/>
                  </a:ext>
                </a:extLst>
              </p:cNvPr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avLst/>
                <a:gdLst>
                  <a:gd name="connsiteX0" fmla="*/ 836696 w 862367"/>
                  <a:gd name="connsiteY0" fmla="*/ 537782 h 731225"/>
                  <a:gd name="connsiteX1" fmla="*/ 833267 w 862367"/>
                  <a:gd name="connsiteY1" fmla="*/ 537782 h 731225"/>
                  <a:gd name="connsiteX2" fmla="*/ 686296 w 862367"/>
                  <a:gd name="connsiteY2" fmla="*/ 336613 h 731225"/>
                  <a:gd name="connsiteX3" fmla="*/ 673247 w 862367"/>
                  <a:gd name="connsiteY3" fmla="*/ 285560 h 731225"/>
                  <a:gd name="connsiteX4" fmla="*/ 684772 w 862367"/>
                  <a:gd name="connsiteY4" fmla="*/ 166211 h 731225"/>
                  <a:gd name="connsiteX5" fmla="*/ 690678 w 862367"/>
                  <a:gd name="connsiteY5" fmla="*/ 160973 h 731225"/>
                  <a:gd name="connsiteX6" fmla="*/ 648482 w 862367"/>
                  <a:gd name="connsiteY6" fmla="*/ 1619 h 731225"/>
                  <a:gd name="connsiteX7" fmla="*/ 642100 w 862367"/>
                  <a:gd name="connsiteY7" fmla="*/ 0 h 731225"/>
                  <a:gd name="connsiteX8" fmla="*/ 1544 w 862367"/>
                  <a:gd name="connsiteY8" fmla="*/ 285560 h 731225"/>
                  <a:gd name="connsiteX9" fmla="*/ 17546 w 862367"/>
                  <a:gd name="connsiteY9" fmla="*/ 338042 h 731225"/>
                  <a:gd name="connsiteX10" fmla="*/ 56218 w 862367"/>
                  <a:gd name="connsiteY10" fmla="*/ 680942 h 731225"/>
                  <a:gd name="connsiteX11" fmla="*/ 55360 w 862367"/>
                  <a:gd name="connsiteY11" fmla="*/ 731044 h 731225"/>
                  <a:gd name="connsiteX12" fmla="*/ 93079 w 862367"/>
                  <a:gd name="connsiteY12" fmla="*/ 729901 h 731225"/>
                  <a:gd name="connsiteX13" fmla="*/ 488557 w 862367"/>
                  <a:gd name="connsiteY13" fmla="*/ 654177 h 731225"/>
                  <a:gd name="connsiteX14" fmla="*/ 859651 w 862367"/>
                  <a:gd name="connsiteY14" fmla="*/ 579120 h 731225"/>
                  <a:gd name="connsiteX15" fmla="*/ 836696 w 862367"/>
                  <a:gd name="connsiteY15" fmla="*/ 537782 h 7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367" h="731225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346FEB-C3C3-4C05-9309-7F619B2C22A0}"/>
                  </a:ext>
                </a:extLst>
              </p:cNvPr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avLst/>
                <a:gdLst>
                  <a:gd name="connsiteX0" fmla="*/ 35623 w 256290"/>
                  <a:gd name="connsiteY0" fmla="*/ 165057 h 586538"/>
                  <a:gd name="connsiteX1" fmla="*/ 0 w 256290"/>
                  <a:gd name="connsiteY1" fmla="*/ 5990 h 586538"/>
                  <a:gd name="connsiteX2" fmla="*/ 36100 w 256290"/>
                  <a:gd name="connsiteY2" fmla="*/ 20753 h 586538"/>
                  <a:gd name="connsiteX3" fmla="*/ 214122 w 256290"/>
                  <a:gd name="connsiteY3" fmla="*/ 310885 h 586538"/>
                  <a:gd name="connsiteX4" fmla="*/ 246888 w 256290"/>
                  <a:gd name="connsiteY4" fmla="*/ 558154 h 586538"/>
                  <a:gd name="connsiteX5" fmla="*/ 219933 w 256290"/>
                  <a:gd name="connsiteY5" fmla="*/ 586538 h 586538"/>
                  <a:gd name="connsiteX6" fmla="*/ 211169 w 256290"/>
                  <a:gd name="connsiteY6" fmla="*/ 583681 h 586538"/>
                  <a:gd name="connsiteX7" fmla="*/ 187738 w 256290"/>
                  <a:gd name="connsiteY7" fmla="*/ 546343 h 586538"/>
                  <a:gd name="connsiteX8" fmla="*/ 128969 w 256290"/>
                  <a:gd name="connsiteY8" fmla="*/ 487288 h 586538"/>
                  <a:gd name="connsiteX9" fmla="*/ 66104 w 256290"/>
                  <a:gd name="connsiteY9" fmla="*/ 405182 h 586538"/>
                  <a:gd name="connsiteX10" fmla="*/ 35623 w 256290"/>
                  <a:gd name="connsiteY10" fmla="*/ 165057 h 58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6290" h="586538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A115C8-F5F1-450B-9732-F8FB0553494E}"/>
                  </a:ext>
                </a:extLst>
              </p:cNvPr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avLst/>
                <a:gdLst>
                  <a:gd name="connsiteX0" fmla="*/ 808960 w 895328"/>
                  <a:gd name="connsiteY0" fmla="*/ 179917 h 893657"/>
                  <a:gd name="connsiteX1" fmla="*/ 862776 w 895328"/>
                  <a:gd name="connsiteY1" fmla="*/ 625401 h 893657"/>
                  <a:gd name="connsiteX2" fmla="*/ 764384 w 895328"/>
                  <a:gd name="connsiteY2" fmla="*/ 763418 h 893657"/>
                  <a:gd name="connsiteX3" fmla="*/ 274132 w 895328"/>
                  <a:gd name="connsiteY3" fmla="*/ 859145 h 893657"/>
                  <a:gd name="connsiteX4" fmla="*/ 2 w 895328"/>
                  <a:gd name="connsiteY4" fmla="*/ 446617 h 893657"/>
                  <a:gd name="connsiteX5" fmla="*/ 292420 w 895328"/>
                  <a:gd name="connsiteY5" fmla="*/ 27517 h 893657"/>
                  <a:gd name="connsiteX6" fmla="*/ 793625 w 895328"/>
                  <a:gd name="connsiteY6" fmla="*/ 162201 h 893657"/>
                  <a:gd name="connsiteX7" fmla="*/ 808960 w 895328"/>
                  <a:gd name="connsiteY7" fmla="*/ 179917 h 89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28" h="893657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170A07-DF16-4313-A718-5A08A91282A3}"/>
                  </a:ext>
                </a:extLst>
              </p:cNvPr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avLst/>
                <a:gdLst>
                  <a:gd name="connsiteX0" fmla="*/ 374653 w 526767"/>
                  <a:gd name="connsiteY0" fmla="*/ 0 h 450897"/>
                  <a:gd name="connsiteX1" fmla="*/ 363700 w 526767"/>
                  <a:gd name="connsiteY1" fmla="*/ 124873 h 450897"/>
                  <a:gd name="connsiteX2" fmla="*/ 376749 w 526767"/>
                  <a:gd name="connsiteY2" fmla="*/ 175927 h 450897"/>
                  <a:gd name="connsiteX3" fmla="*/ 526768 w 526767"/>
                  <a:gd name="connsiteY3" fmla="*/ 381191 h 450897"/>
                  <a:gd name="connsiteX4" fmla="*/ 147292 w 526767"/>
                  <a:gd name="connsiteY4" fmla="*/ 436436 h 450897"/>
                  <a:gd name="connsiteX5" fmla="*/ 3560 w 526767"/>
                  <a:gd name="connsiteY5" fmla="*/ 301847 h 450897"/>
                  <a:gd name="connsiteX6" fmla="*/ 49660 w 526767"/>
                  <a:gd name="connsiteY6" fmla="*/ 154496 h 450897"/>
                  <a:gd name="connsiteX7" fmla="*/ 374653 w 526767"/>
                  <a:gd name="connsiteY7" fmla="*/ 0 h 45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7" h="45089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17488-D880-44F9-9204-4442D2AE5452}"/>
                  </a:ext>
                </a:extLst>
              </p:cNvPr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avLst/>
                <a:gdLst>
                  <a:gd name="connsiteX0" fmla="*/ 204728 w 204728"/>
                  <a:gd name="connsiteY0" fmla="*/ 101637 h 203655"/>
                  <a:gd name="connsiteX1" fmla="*/ 104144 w 204728"/>
                  <a:gd name="connsiteY1" fmla="*/ 203650 h 203655"/>
                  <a:gd name="connsiteX2" fmla="*/ 36 w 204728"/>
                  <a:gd name="connsiteY2" fmla="*/ 99351 h 203655"/>
                  <a:gd name="connsiteX3" fmla="*/ 104144 w 204728"/>
                  <a:gd name="connsiteY3" fmla="*/ 6 h 203655"/>
                  <a:gd name="connsiteX4" fmla="*/ 204728 w 204728"/>
                  <a:gd name="connsiteY4" fmla="*/ 101637 h 2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28" h="203655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FEF210-F580-4971-80DF-D0A2CE6C4C6A}"/>
                </a:ext>
              </a:extLst>
            </p:cNvPr>
            <p:cNvSpPr/>
            <p:nvPr/>
          </p:nvSpPr>
          <p:spPr>
            <a:xfrm>
              <a:off x="1947257" y="2459386"/>
              <a:ext cx="1264566" cy="19501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4CE23B-39EF-4CE9-93C4-DDC78F8F64C5}"/>
                </a:ext>
              </a:extLst>
            </p:cNvPr>
            <p:cNvSpPr/>
            <p:nvPr/>
          </p:nvSpPr>
          <p:spPr>
            <a:xfrm>
              <a:off x="3280919" y="3873939"/>
              <a:ext cx="932294" cy="213477"/>
            </a:xfrm>
            <a:custGeom>
              <a:avLst/>
              <a:gdLst>
                <a:gd name="connsiteX0" fmla="*/ 607030 w 932294"/>
                <a:gd name="connsiteY0" fmla="*/ 130927 h 213477"/>
                <a:gd name="connsiteX1" fmla="*/ 629298 w 932294"/>
                <a:gd name="connsiteY1" fmla="*/ 131004 h 213477"/>
                <a:gd name="connsiteX2" fmla="*/ 630527 w 932294"/>
                <a:gd name="connsiteY2" fmla="*/ 150431 h 213477"/>
                <a:gd name="connsiteX3" fmla="*/ 615322 w 932294"/>
                <a:gd name="connsiteY3" fmla="*/ 197042 h 213477"/>
                <a:gd name="connsiteX4" fmla="*/ 586297 w 932294"/>
                <a:gd name="connsiteY4" fmla="*/ 213398 h 213477"/>
                <a:gd name="connsiteX5" fmla="*/ 573243 w 932294"/>
                <a:gd name="connsiteY5" fmla="*/ 207178 h 213477"/>
                <a:gd name="connsiteX6" fmla="*/ 607030 w 932294"/>
                <a:gd name="connsiteY6" fmla="*/ 130927 h 213477"/>
                <a:gd name="connsiteX7" fmla="*/ 805375 w 932294"/>
                <a:gd name="connsiteY7" fmla="*/ 127932 h 213477"/>
                <a:gd name="connsiteX8" fmla="*/ 827643 w 932294"/>
                <a:gd name="connsiteY8" fmla="*/ 128009 h 213477"/>
                <a:gd name="connsiteX9" fmla="*/ 828872 w 932294"/>
                <a:gd name="connsiteY9" fmla="*/ 147436 h 213477"/>
                <a:gd name="connsiteX10" fmla="*/ 813668 w 932294"/>
                <a:gd name="connsiteY10" fmla="*/ 194047 h 213477"/>
                <a:gd name="connsiteX11" fmla="*/ 784642 w 932294"/>
                <a:gd name="connsiteY11" fmla="*/ 210403 h 213477"/>
                <a:gd name="connsiteX12" fmla="*/ 771588 w 932294"/>
                <a:gd name="connsiteY12" fmla="*/ 204183 h 213477"/>
                <a:gd name="connsiteX13" fmla="*/ 805375 w 932294"/>
                <a:gd name="connsiteY13" fmla="*/ 127932 h 213477"/>
                <a:gd name="connsiteX14" fmla="*/ 720235 w 932294"/>
                <a:gd name="connsiteY14" fmla="*/ 126013 h 213477"/>
                <a:gd name="connsiteX15" fmla="*/ 732426 w 932294"/>
                <a:gd name="connsiteY15" fmla="*/ 130543 h 213477"/>
                <a:gd name="connsiteX16" fmla="*/ 730352 w 932294"/>
                <a:gd name="connsiteY16" fmla="*/ 151352 h 213477"/>
                <a:gd name="connsiteX17" fmla="*/ 716146 w 932294"/>
                <a:gd name="connsiteY17" fmla="*/ 194508 h 213477"/>
                <a:gd name="connsiteX18" fmla="*/ 687504 w 932294"/>
                <a:gd name="connsiteY18" fmla="*/ 210557 h 213477"/>
                <a:gd name="connsiteX19" fmla="*/ 674527 w 932294"/>
                <a:gd name="connsiteY19" fmla="*/ 205182 h 213477"/>
                <a:gd name="connsiteX20" fmla="*/ 707008 w 932294"/>
                <a:gd name="connsiteY20" fmla="*/ 127932 h 213477"/>
                <a:gd name="connsiteX21" fmla="*/ 720235 w 932294"/>
                <a:gd name="connsiteY21" fmla="*/ 126013 h 213477"/>
                <a:gd name="connsiteX22" fmla="*/ 904739 w 932294"/>
                <a:gd name="connsiteY22" fmla="*/ 121482 h 213477"/>
                <a:gd name="connsiteX23" fmla="*/ 927008 w 932294"/>
                <a:gd name="connsiteY23" fmla="*/ 121559 h 213477"/>
                <a:gd name="connsiteX24" fmla="*/ 928236 w 932294"/>
                <a:gd name="connsiteY24" fmla="*/ 140987 h 213477"/>
                <a:gd name="connsiteX25" fmla="*/ 913032 w 932294"/>
                <a:gd name="connsiteY25" fmla="*/ 187597 h 213477"/>
                <a:gd name="connsiteX26" fmla="*/ 884006 w 932294"/>
                <a:gd name="connsiteY26" fmla="*/ 203953 h 213477"/>
                <a:gd name="connsiteX27" fmla="*/ 870952 w 932294"/>
                <a:gd name="connsiteY27" fmla="*/ 197733 h 213477"/>
                <a:gd name="connsiteX28" fmla="*/ 904739 w 932294"/>
                <a:gd name="connsiteY28" fmla="*/ 121482 h 213477"/>
                <a:gd name="connsiteX29" fmla="*/ 508587 w 932294"/>
                <a:gd name="connsiteY29" fmla="*/ 121482 h 213477"/>
                <a:gd name="connsiteX30" fmla="*/ 530855 w 932294"/>
                <a:gd name="connsiteY30" fmla="*/ 121559 h 213477"/>
                <a:gd name="connsiteX31" fmla="*/ 532084 w 932294"/>
                <a:gd name="connsiteY31" fmla="*/ 140987 h 213477"/>
                <a:gd name="connsiteX32" fmla="*/ 516879 w 932294"/>
                <a:gd name="connsiteY32" fmla="*/ 187597 h 213477"/>
                <a:gd name="connsiteX33" fmla="*/ 487854 w 932294"/>
                <a:gd name="connsiteY33" fmla="*/ 203953 h 213477"/>
                <a:gd name="connsiteX34" fmla="*/ 474800 w 932294"/>
                <a:gd name="connsiteY34" fmla="*/ 197733 h 213477"/>
                <a:gd name="connsiteX35" fmla="*/ 508587 w 932294"/>
                <a:gd name="connsiteY35" fmla="*/ 121482 h 213477"/>
                <a:gd name="connsiteX36" fmla="*/ 426673 w 932294"/>
                <a:gd name="connsiteY36" fmla="*/ 104820 h 213477"/>
                <a:gd name="connsiteX37" fmla="*/ 438863 w 932294"/>
                <a:gd name="connsiteY37" fmla="*/ 109350 h 213477"/>
                <a:gd name="connsiteX38" fmla="*/ 436789 w 932294"/>
                <a:gd name="connsiteY38" fmla="*/ 130160 h 213477"/>
                <a:gd name="connsiteX39" fmla="*/ 422583 w 932294"/>
                <a:gd name="connsiteY39" fmla="*/ 173315 h 213477"/>
                <a:gd name="connsiteX40" fmla="*/ 393941 w 932294"/>
                <a:gd name="connsiteY40" fmla="*/ 189364 h 213477"/>
                <a:gd name="connsiteX41" fmla="*/ 380964 w 932294"/>
                <a:gd name="connsiteY41" fmla="*/ 183989 h 213477"/>
                <a:gd name="connsiteX42" fmla="*/ 413446 w 932294"/>
                <a:gd name="connsiteY42" fmla="*/ 106739 h 213477"/>
                <a:gd name="connsiteX43" fmla="*/ 426673 w 932294"/>
                <a:gd name="connsiteY43" fmla="*/ 104820 h 213477"/>
                <a:gd name="connsiteX44" fmla="*/ 323775 w 932294"/>
                <a:gd name="connsiteY44" fmla="*/ 86928 h 213477"/>
                <a:gd name="connsiteX45" fmla="*/ 335966 w 932294"/>
                <a:gd name="connsiteY45" fmla="*/ 91458 h 213477"/>
                <a:gd name="connsiteX46" fmla="*/ 333892 w 932294"/>
                <a:gd name="connsiteY46" fmla="*/ 112268 h 213477"/>
                <a:gd name="connsiteX47" fmla="*/ 319686 w 932294"/>
                <a:gd name="connsiteY47" fmla="*/ 155423 h 213477"/>
                <a:gd name="connsiteX48" fmla="*/ 291044 w 932294"/>
                <a:gd name="connsiteY48" fmla="*/ 171472 h 213477"/>
                <a:gd name="connsiteX49" fmla="*/ 278067 w 932294"/>
                <a:gd name="connsiteY49" fmla="*/ 166097 h 213477"/>
                <a:gd name="connsiteX50" fmla="*/ 310548 w 932294"/>
                <a:gd name="connsiteY50" fmla="*/ 88847 h 213477"/>
                <a:gd name="connsiteX51" fmla="*/ 323775 w 932294"/>
                <a:gd name="connsiteY51" fmla="*/ 86928 h 213477"/>
                <a:gd name="connsiteX52" fmla="*/ 214870 w 932294"/>
                <a:gd name="connsiteY52" fmla="*/ 64351 h 213477"/>
                <a:gd name="connsiteX53" fmla="*/ 237138 w 932294"/>
                <a:gd name="connsiteY53" fmla="*/ 64428 h 213477"/>
                <a:gd name="connsiteX54" fmla="*/ 238367 w 932294"/>
                <a:gd name="connsiteY54" fmla="*/ 83856 h 213477"/>
                <a:gd name="connsiteX55" fmla="*/ 223162 w 932294"/>
                <a:gd name="connsiteY55" fmla="*/ 130466 h 213477"/>
                <a:gd name="connsiteX56" fmla="*/ 194137 w 932294"/>
                <a:gd name="connsiteY56" fmla="*/ 146823 h 213477"/>
                <a:gd name="connsiteX57" fmla="*/ 181083 w 932294"/>
                <a:gd name="connsiteY57" fmla="*/ 140603 h 213477"/>
                <a:gd name="connsiteX58" fmla="*/ 214870 w 932294"/>
                <a:gd name="connsiteY58" fmla="*/ 64351 h 213477"/>
                <a:gd name="connsiteX59" fmla="*/ 120728 w 932294"/>
                <a:gd name="connsiteY59" fmla="*/ 31640 h 213477"/>
                <a:gd name="connsiteX60" fmla="*/ 142996 w 932294"/>
                <a:gd name="connsiteY60" fmla="*/ 31717 h 213477"/>
                <a:gd name="connsiteX61" fmla="*/ 144225 w 932294"/>
                <a:gd name="connsiteY61" fmla="*/ 51145 h 213477"/>
                <a:gd name="connsiteX62" fmla="*/ 129021 w 932294"/>
                <a:gd name="connsiteY62" fmla="*/ 97755 h 213477"/>
                <a:gd name="connsiteX63" fmla="*/ 99994 w 932294"/>
                <a:gd name="connsiteY63" fmla="*/ 114112 h 213477"/>
                <a:gd name="connsiteX64" fmla="*/ 86941 w 932294"/>
                <a:gd name="connsiteY64" fmla="*/ 107892 h 213477"/>
                <a:gd name="connsiteX65" fmla="*/ 120728 w 932294"/>
                <a:gd name="connsiteY65" fmla="*/ 31640 h 213477"/>
                <a:gd name="connsiteX66" fmla="*/ 46031 w 932294"/>
                <a:gd name="connsiteY66" fmla="*/ 2 h 213477"/>
                <a:gd name="connsiteX67" fmla="*/ 58222 w 932294"/>
                <a:gd name="connsiteY67" fmla="*/ 4533 h 213477"/>
                <a:gd name="connsiteX68" fmla="*/ 56148 w 932294"/>
                <a:gd name="connsiteY68" fmla="*/ 25342 h 213477"/>
                <a:gd name="connsiteX69" fmla="*/ 41942 w 932294"/>
                <a:gd name="connsiteY69" fmla="*/ 68498 h 213477"/>
                <a:gd name="connsiteX70" fmla="*/ 13300 w 932294"/>
                <a:gd name="connsiteY70" fmla="*/ 84547 h 213477"/>
                <a:gd name="connsiteX71" fmla="*/ 323 w 932294"/>
                <a:gd name="connsiteY71" fmla="*/ 79172 h 213477"/>
                <a:gd name="connsiteX72" fmla="*/ 32805 w 932294"/>
                <a:gd name="connsiteY72" fmla="*/ 1922 h 213477"/>
                <a:gd name="connsiteX73" fmla="*/ 46031 w 932294"/>
                <a:gd name="connsiteY73" fmla="*/ 2 h 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32294" h="213477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90FE7-BE16-43C7-9DE9-C07ED498A71A}"/>
                </a:ext>
              </a:extLst>
            </p:cNvPr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516D41-38FC-4549-AA22-4695E0DA5A30}"/>
                  </a:ext>
                </a:extLst>
              </p:cNvPr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avLst/>
                <a:gdLst>
                  <a:gd name="connsiteX0" fmla="*/ 357981 w 396387"/>
                  <a:gd name="connsiteY0" fmla="*/ 412273 h 412313"/>
                  <a:gd name="connsiteX1" fmla="*/ 16605 w 396387"/>
                  <a:gd name="connsiteY1" fmla="*/ 389889 h 412313"/>
                  <a:gd name="connsiteX2" fmla="*/ 31 w 396387"/>
                  <a:gd name="connsiteY2" fmla="*/ 371125 h 412313"/>
                  <a:gd name="connsiteX3" fmla="*/ 21748 w 396387"/>
                  <a:gd name="connsiteY3" fmla="*/ 16604 h 412313"/>
                  <a:gd name="connsiteX4" fmla="*/ 40512 w 396387"/>
                  <a:gd name="connsiteY4" fmla="*/ 31 h 412313"/>
                  <a:gd name="connsiteX5" fmla="*/ 379698 w 396387"/>
                  <a:gd name="connsiteY5" fmla="*/ 20033 h 412313"/>
                  <a:gd name="connsiteX6" fmla="*/ 396366 w 396387"/>
                  <a:gd name="connsiteY6" fmla="*/ 38702 h 412313"/>
                  <a:gd name="connsiteX7" fmla="*/ 376840 w 396387"/>
                  <a:gd name="connsiteY7" fmla="*/ 395604 h 412313"/>
                  <a:gd name="connsiteX8" fmla="*/ 357981 w 396387"/>
                  <a:gd name="connsiteY8" fmla="*/ 412273 h 41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387" h="412313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83F4C91-097B-4740-B98E-B61CB98BB889}"/>
                  </a:ext>
                </a:extLst>
              </p:cNvPr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avLst/>
                <a:gdLst>
                  <a:gd name="connsiteX0" fmla="*/ 326265 w 361255"/>
                  <a:gd name="connsiteY0" fmla="*/ 375985 h 376018"/>
                  <a:gd name="connsiteX1" fmla="*/ 15083 w 361255"/>
                  <a:gd name="connsiteY1" fmla="*/ 355602 h 376018"/>
                  <a:gd name="connsiteX2" fmla="*/ 34 w 361255"/>
                  <a:gd name="connsiteY2" fmla="*/ 338457 h 376018"/>
                  <a:gd name="connsiteX3" fmla="*/ 19846 w 361255"/>
                  <a:gd name="connsiteY3" fmla="*/ 15178 h 376018"/>
                  <a:gd name="connsiteX4" fmla="*/ 36896 w 361255"/>
                  <a:gd name="connsiteY4" fmla="*/ 33 h 376018"/>
                  <a:gd name="connsiteX5" fmla="*/ 346077 w 361255"/>
                  <a:gd name="connsiteY5" fmla="*/ 18321 h 376018"/>
                  <a:gd name="connsiteX6" fmla="*/ 361222 w 361255"/>
                  <a:gd name="connsiteY6" fmla="*/ 35371 h 376018"/>
                  <a:gd name="connsiteX7" fmla="*/ 343410 w 361255"/>
                  <a:gd name="connsiteY7" fmla="*/ 360745 h 376018"/>
                  <a:gd name="connsiteX8" fmla="*/ 326265 w 361255"/>
                  <a:gd name="connsiteY8" fmla="*/ 375985 h 37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255" h="376018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C4493AA-AA55-4422-B2B3-644837472F3C}"/>
                  </a:ext>
                </a:extLst>
              </p:cNvPr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avLst/>
                <a:gdLst>
                  <a:gd name="connsiteX0" fmla="*/ 77819 w 100107"/>
                  <a:gd name="connsiteY0" fmla="*/ 364141 h 364140"/>
                  <a:gd name="connsiteX1" fmla="*/ 0 w 100107"/>
                  <a:gd name="connsiteY1" fmla="*/ 356902 h 364140"/>
                  <a:gd name="connsiteX2" fmla="*/ 21241 w 100107"/>
                  <a:gd name="connsiteY2" fmla="*/ 0 h 364140"/>
                  <a:gd name="connsiteX3" fmla="*/ 100108 w 100107"/>
                  <a:gd name="connsiteY3" fmla="*/ 5334 h 36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07" h="364140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0B56BFB-66C2-474F-A45D-C64E36ECF671}"/>
                  </a:ext>
                </a:extLst>
              </p:cNvPr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avLst/>
                <a:gdLst>
                  <a:gd name="connsiteX0" fmla="*/ 19302 w 169836"/>
                  <a:gd name="connsiteY0" fmla="*/ 163128 h 223281"/>
                  <a:gd name="connsiteX1" fmla="*/ 145004 w 169836"/>
                  <a:gd name="connsiteY1" fmla="*/ 169962 h 223281"/>
                  <a:gd name="connsiteX2" fmla="*/ 161438 w 169836"/>
                  <a:gd name="connsiteY2" fmla="*/ 188238 h 223281"/>
                  <a:gd name="connsiteX3" fmla="*/ 160439 w 169836"/>
                  <a:gd name="connsiteY3" fmla="*/ 206821 h 223281"/>
                  <a:gd name="connsiteX4" fmla="*/ 142163 w 169836"/>
                  <a:gd name="connsiteY4" fmla="*/ 223254 h 223281"/>
                  <a:gd name="connsiteX5" fmla="*/ 16461 w 169836"/>
                  <a:gd name="connsiteY5" fmla="*/ 216420 h 223281"/>
                  <a:gd name="connsiteX6" fmla="*/ 27 w 169836"/>
                  <a:gd name="connsiteY6" fmla="*/ 198143 h 223281"/>
                  <a:gd name="connsiteX7" fmla="*/ 1026 w 169836"/>
                  <a:gd name="connsiteY7" fmla="*/ 179561 h 223281"/>
                  <a:gd name="connsiteX8" fmla="*/ 19302 w 169836"/>
                  <a:gd name="connsiteY8" fmla="*/ 163128 h 223281"/>
                  <a:gd name="connsiteX9" fmla="*/ 23065 w 169836"/>
                  <a:gd name="connsiteY9" fmla="*/ 81501 h 223281"/>
                  <a:gd name="connsiteX10" fmla="*/ 148767 w 169836"/>
                  <a:gd name="connsiteY10" fmla="*/ 88335 h 223281"/>
                  <a:gd name="connsiteX11" fmla="*/ 165201 w 169836"/>
                  <a:gd name="connsiteY11" fmla="*/ 106611 h 223281"/>
                  <a:gd name="connsiteX12" fmla="*/ 164202 w 169836"/>
                  <a:gd name="connsiteY12" fmla="*/ 125194 h 223281"/>
                  <a:gd name="connsiteX13" fmla="*/ 145926 w 169836"/>
                  <a:gd name="connsiteY13" fmla="*/ 141627 h 223281"/>
                  <a:gd name="connsiteX14" fmla="*/ 20224 w 169836"/>
                  <a:gd name="connsiteY14" fmla="*/ 134793 h 223281"/>
                  <a:gd name="connsiteX15" fmla="*/ 3790 w 169836"/>
                  <a:gd name="connsiteY15" fmla="*/ 116516 h 223281"/>
                  <a:gd name="connsiteX16" fmla="*/ 4789 w 169836"/>
                  <a:gd name="connsiteY16" fmla="*/ 97934 h 223281"/>
                  <a:gd name="connsiteX17" fmla="*/ 23065 w 169836"/>
                  <a:gd name="connsiteY17" fmla="*/ 81501 h 223281"/>
                  <a:gd name="connsiteX18" fmla="*/ 27673 w 169836"/>
                  <a:gd name="connsiteY18" fmla="*/ 28 h 223281"/>
                  <a:gd name="connsiteX19" fmla="*/ 153375 w 169836"/>
                  <a:gd name="connsiteY19" fmla="*/ 6862 h 223281"/>
                  <a:gd name="connsiteX20" fmla="*/ 169809 w 169836"/>
                  <a:gd name="connsiteY20" fmla="*/ 25138 h 223281"/>
                  <a:gd name="connsiteX21" fmla="*/ 168810 w 169836"/>
                  <a:gd name="connsiteY21" fmla="*/ 43721 h 223281"/>
                  <a:gd name="connsiteX22" fmla="*/ 150534 w 169836"/>
                  <a:gd name="connsiteY22" fmla="*/ 60154 h 223281"/>
                  <a:gd name="connsiteX23" fmla="*/ 24832 w 169836"/>
                  <a:gd name="connsiteY23" fmla="*/ 53320 h 223281"/>
                  <a:gd name="connsiteX24" fmla="*/ 8399 w 169836"/>
                  <a:gd name="connsiteY24" fmla="*/ 35043 h 223281"/>
                  <a:gd name="connsiteX25" fmla="*/ 9397 w 169836"/>
                  <a:gd name="connsiteY25" fmla="*/ 16461 h 223281"/>
                  <a:gd name="connsiteX26" fmla="*/ 27673 w 169836"/>
                  <a:gd name="connsiteY26" fmla="*/ 28 h 22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9836" h="223281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2CC2BCA-D44A-4655-AFBB-3AFAFAD424C9}"/>
              </a:ext>
            </a:extLst>
          </p:cNvPr>
          <p:cNvGrpSpPr/>
          <p:nvPr/>
        </p:nvGrpSpPr>
        <p:grpSpPr>
          <a:xfrm>
            <a:off x="4988578" y="2270806"/>
            <a:ext cx="1308348" cy="3129109"/>
            <a:chOff x="4364796" y="2235682"/>
            <a:chExt cx="2087170" cy="3129109"/>
          </a:xfrm>
        </p:grpSpPr>
        <p:cxnSp>
          <p:nvCxnSpPr>
            <p:cNvPr id="47" name="Straight Connector 6">
              <a:extLst>
                <a:ext uri="{FF2B5EF4-FFF2-40B4-BE49-F238E27FC236}">
                  <a16:creationId xmlns:a16="http://schemas.microsoft.com/office/drawing/2014/main" id="{F684B3F8-15D9-4ECE-A56B-F00C5BD2CDB4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4393958" y="2235682"/>
              <a:ext cx="2058008" cy="17351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>
              <a:extLst>
                <a:ext uri="{FF2B5EF4-FFF2-40B4-BE49-F238E27FC236}">
                  <a16:creationId xmlns:a16="http://schemas.microsoft.com/office/drawing/2014/main" id="{3B3525A3-7B38-4161-ACDD-52C9563EFA37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4472075" y="3840717"/>
              <a:ext cx="1911878" cy="17277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>
              <a:extLst>
                <a:ext uri="{FF2B5EF4-FFF2-40B4-BE49-F238E27FC236}">
                  <a16:creationId xmlns:a16="http://schemas.microsoft.com/office/drawing/2014/main" id="{C97F658C-CF9A-43CB-8F78-A52918FFE8E6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4364796" y="4055753"/>
              <a:ext cx="1986971" cy="13090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6E5A9E86-5151-4D3B-90A7-A7B882FD2FE6}"/>
              </a:ext>
            </a:extLst>
          </p:cNvPr>
          <p:cNvSpPr/>
          <p:nvPr/>
        </p:nvSpPr>
        <p:spPr>
          <a:xfrm>
            <a:off x="6296926" y="1689554"/>
            <a:ext cx="5273726" cy="1162503"/>
          </a:xfrm>
          <a:prstGeom prst="roundRect">
            <a:avLst>
              <a:gd name="adj" fmla="val 888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id="{24DAE9BB-1E19-4E51-A2E9-741465DF8FC6}"/>
              </a:ext>
            </a:extLst>
          </p:cNvPr>
          <p:cNvSpPr/>
          <p:nvPr/>
        </p:nvSpPr>
        <p:spPr>
          <a:xfrm>
            <a:off x="6254292" y="3271359"/>
            <a:ext cx="5336536" cy="1208964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3" name="Rounded Rectangle 14">
            <a:extLst>
              <a:ext uri="{FF2B5EF4-FFF2-40B4-BE49-F238E27FC236}">
                <a16:creationId xmlns:a16="http://schemas.microsoft.com/office/drawing/2014/main" id="{28D896FD-5346-4FE7-8E66-F3CDF7684DE4}"/>
              </a:ext>
            </a:extLst>
          </p:cNvPr>
          <p:cNvSpPr/>
          <p:nvPr/>
        </p:nvSpPr>
        <p:spPr>
          <a:xfrm>
            <a:off x="6234116" y="4739922"/>
            <a:ext cx="5336536" cy="1319985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F441CD-C547-410D-826A-9920406E0007}"/>
              </a:ext>
            </a:extLst>
          </p:cNvPr>
          <p:cNvSpPr txBox="1"/>
          <p:nvPr/>
        </p:nvSpPr>
        <p:spPr>
          <a:xfrm>
            <a:off x="6418581" y="1922056"/>
            <a:ext cx="481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less than </a:t>
            </a:r>
            <a:r>
              <a:rPr lang="en-US" b="0" i="0" dirty="0">
                <a:solidFill>
                  <a:srgbClr val="FFFF00"/>
                </a:solidFill>
                <a:effectLst/>
                <a:latin typeface="Inter"/>
              </a:rPr>
              <a:t>0.5% 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of all over 2 millions applicants actually being hired.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913E3D-A921-4659-A932-F8F40BBE0107}"/>
              </a:ext>
            </a:extLst>
          </p:cNvPr>
          <p:cNvSpPr txBox="1"/>
          <p:nvPr/>
        </p:nvSpPr>
        <p:spPr>
          <a:xfrm>
            <a:off x="6368539" y="3403105"/>
            <a:ext cx="5108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assessing not only </a:t>
            </a:r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technical skills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and </a:t>
            </a:r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intellect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, but also his </a:t>
            </a:r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creative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thought process and </a:t>
            </a:r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quick thinking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abilities</a:t>
            </a:r>
            <a:r>
              <a:rPr lang="en-US" altLang="ko-KR" sz="1600" dirty="0">
                <a:solidFill>
                  <a:schemeClr val="bg1"/>
                </a:solidFill>
                <a:latin typeface="Inter"/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latin typeface="Inter"/>
                <a:cs typeface="Arial" pitchFamily="34" charset="0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The company does not use work experience as a major criterion for selection.</a:t>
            </a:r>
            <a:endParaRPr lang="en-US" altLang="ko-KR" sz="1600" dirty="0">
              <a:solidFill>
                <a:schemeClr val="bg1"/>
              </a:solidFill>
              <a:latin typeface="Inter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9D0039-B9CC-4BB1-9B9D-69966E568C42}"/>
              </a:ext>
            </a:extLst>
          </p:cNvPr>
          <p:cNvSpPr txBox="1"/>
          <p:nvPr/>
        </p:nvSpPr>
        <p:spPr>
          <a:xfrm>
            <a:off x="6368539" y="4775990"/>
            <a:ext cx="501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Interviews at Google consist of curveball questions like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“How many golf balls can fit in a school bus?” 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“You are then thrown into an empty glass blender. The blades will start moving in 60 seconds. What do you do?”</a:t>
            </a: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1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Making HR into a Science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4193323" y="183093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6088005" y="2045023"/>
              <a:ext cx="1180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 &amp; Analytic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AAEE714-2BFA-407E-A4BF-BBC11AE7F937}"/>
              </a:ext>
            </a:extLst>
          </p:cNvPr>
          <p:cNvGrpSpPr/>
          <p:nvPr/>
        </p:nvGrpSpPr>
        <p:grpSpPr>
          <a:xfrm>
            <a:off x="2853540" y="5075557"/>
            <a:ext cx="3397956" cy="896836"/>
            <a:chOff x="4775740" y="1858215"/>
            <a:chExt cx="3397956" cy="896836"/>
          </a:xfrm>
        </p:grpSpPr>
        <p:sp>
          <p:nvSpPr>
            <p:cNvPr id="54" name="Arrow: Pentagon 42">
              <a:extLst>
                <a:ext uri="{FF2B5EF4-FFF2-40B4-BE49-F238E27FC236}">
                  <a16:creationId xmlns:a16="http://schemas.microsoft.com/office/drawing/2014/main" id="{BCD3F6D8-39DD-4E0D-B0FD-443F5B01BF43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">
              <a:extLst>
                <a:ext uri="{FF2B5EF4-FFF2-40B4-BE49-F238E27FC236}">
                  <a16:creationId xmlns:a16="http://schemas.microsoft.com/office/drawing/2014/main" id="{ED3E384E-0CFF-4CA6-ADD6-4DA71CA0DBA9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9135C3-B973-4240-B3EE-20FA58F98AF1}"/>
                </a:ext>
              </a:extLst>
            </p:cNvPr>
            <p:cNvSpPr txBox="1"/>
            <p:nvPr/>
          </p:nvSpPr>
          <p:spPr>
            <a:xfrm>
              <a:off x="6019430" y="2071048"/>
              <a:ext cx="1180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Example 2: Retention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2B1B9BE7-3726-41DF-8C9F-8CA070B71589}"/>
              </a:ext>
            </a:extLst>
          </p:cNvPr>
          <p:cNvSpPr>
            <a:spLocks noChangeAspect="1"/>
          </p:cNvSpPr>
          <p:nvPr/>
        </p:nvSpPr>
        <p:spPr>
          <a:xfrm rot="9900000">
            <a:off x="3217070" y="538183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537877" y="214631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4038802" y="3383526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058002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Example 1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3674CE7-EAD6-48A8-AA6D-13D809840A1B}"/>
              </a:ext>
            </a:extLst>
          </p:cNvPr>
          <p:cNvSpPr txBox="1"/>
          <p:nvPr/>
        </p:nvSpPr>
        <p:spPr>
          <a:xfrm>
            <a:off x="166861" y="2411942"/>
            <a:ext cx="37614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how long are you willing to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ter"/>
              </a:rPr>
              <a:t>wait in line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for </a:t>
            </a:r>
            <a:r>
              <a:rPr lang="en-US" sz="1600" b="0" i="0" dirty="0">
                <a:solidFill>
                  <a:srgbClr val="FFC000"/>
                </a:solidFill>
                <a:effectLst/>
                <a:latin typeface="Inter"/>
              </a:rPr>
              <a:t>lunch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?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Google concludes that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Inter"/>
              </a:rPr>
              <a:t>optimal time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for people to stand in line waiting for lunch is about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3 to 4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minutes</a:t>
            </a:r>
            <a:endParaRPr lang="en-US" sz="1600" dirty="0">
              <a:solidFill>
                <a:srgbClr val="0F1111"/>
              </a:solidFill>
              <a:latin typeface="Inter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Any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longer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 and the person in line is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wasting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 precious time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any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shorter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, that person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won’t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be able to make meaningful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dialogue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 with others in the line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B49C31-4438-40B0-800D-2C9A0C9238E4}"/>
              </a:ext>
            </a:extLst>
          </p:cNvPr>
          <p:cNvSpPr txBox="1"/>
          <p:nvPr/>
        </p:nvSpPr>
        <p:spPr>
          <a:xfrm>
            <a:off x="6359270" y="4572289"/>
            <a:ext cx="4724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how they solved its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retention problem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with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female employees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?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found that women were leaving the company at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ter"/>
              </a:rPr>
              <a:t>twice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 the rate</a:t>
            </a:r>
            <a:endParaRPr lang="en-US" sz="1600" dirty="0">
              <a:solidFill>
                <a:srgbClr val="000000"/>
              </a:solidFill>
              <a:latin typeface="Inter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 HR department identified the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ter"/>
              </a:rPr>
              <a:t>main issue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to be the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maternity leave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plan for new mothers.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they changed the plan so new mothers could get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 5 months paid time off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instead of 12 weeks, Google’s attrition rate for women dropped by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50%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!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4F6A10-4A63-4C1D-9F6F-81E071609B9F}"/>
              </a:ext>
            </a:extLst>
          </p:cNvPr>
          <p:cNvSpPr txBox="1"/>
          <p:nvPr/>
        </p:nvSpPr>
        <p:spPr>
          <a:xfrm>
            <a:off x="7541631" y="1758228"/>
            <a:ext cx="35406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based most of its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decisions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 on data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and analytics.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From </a:t>
            </a:r>
            <a:r>
              <a:rPr lang="en-US" sz="1600" b="0" i="0" dirty="0">
                <a:solidFill>
                  <a:srgbClr val="FFC000"/>
                </a:solidFill>
                <a:effectLst/>
                <a:latin typeface="Inter"/>
              </a:rPr>
              <a:t>retention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 algorithms that predict which employees are most likely to leave the company, to studies revealing the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optimal size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and shape of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ter"/>
              </a:rPr>
              <a:t>cafeteria tables</a:t>
            </a:r>
            <a:endParaRPr lang="ko-KR" altLang="en-US" sz="1600" dirty="0">
              <a:solidFill>
                <a:srgbClr val="0070C0"/>
              </a:solidFill>
              <a:latin typeface="Inter"/>
              <a:cs typeface="Arial" pitchFamily="34" charset="0"/>
            </a:endParaRP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775037" y="366134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492914" cy="72424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  <a:latin typeface="GT Walsheim"/>
              </a:rPr>
              <a:t>4</a:t>
            </a:r>
            <a:r>
              <a:rPr lang="en-US" b="0" i="0" dirty="0">
                <a:solidFill>
                  <a:srgbClr val="0070C0"/>
                </a:solidFill>
                <a:effectLst/>
                <a:latin typeface="GT Walsheim"/>
              </a:rPr>
              <a:t>. Casual, Democratic </a:t>
            </a:r>
            <a:r>
              <a:rPr lang="en-US" dirty="0">
                <a:solidFill>
                  <a:srgbClr val="0070C0"/>
                </a:solidFill>
                <a:latin typeface="GT Walsheim"/>
              </a:rPr>
              <a:t>A</a:t>
            </a:r>
            <a:r>
              <a:rPr lang="en-US" b="0" i="0" dirty="0">
                <a:solidFill>
                  <a:srgbClr val="0070C0"/>
                </a:solidFill>
                <a:effectLst/>
                <a:latin typeface="GT Walsheim"/>
              </a:rPr>
              <a:t>tmosphere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CD7452D4-DE04-431A-BB7E-AC7ABC72C218}"/>
              </a:ext>
            </a:extLst>
          </p:cNvPr>
          <p:cNvGrpSpPr/>
          <p:nvPr/>
        </p:nvGrpSpPr>
        <p:grpSpPr>
          <a:xfrm rot="5400000">
            <a:off x="1804489" y="2026105"/>
            <a:ext cx="3939638" cy="3939635"/>
            <a:chOff x="3884865" y="2145510"/>
            <a:chExt cx="4451847" cy="4451846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3F61D1A-D175-439C-AC6C-B51C1F0D4333}"/>
                </a:ext>
              </a:extLst>
            </p:cNvPr>
            <p:cNvSpPr/>
            <p:nvPr/>
          </p:nvSpPr>
          <p:spPr>
            <a:xfrm rot="18000000">
              <a:off x="7115979" y="2295593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C6E289C-5CB6-4534-886A-CF19D6906E6A}"/>
              </a:ext>
            </a:extLst>
          </p:cNvPr>
          <p:cNvSpPr/>
          <p:nvPr/>
        </p:nvSpPr>
        <p:spPr>
          <a:xfrm rot="19800000">
            <a:off x="5194813" y="5019491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2" name="Freeform: Shape 54">
            <a:extLst>
              <a:ext uri="{FF2B5EF4-FFF2-40B4-BE49-F238E27FC236}">
                <a16:creationId xmlns:a16="http://schemas.microsoft.com/office/drawing/2014/main" id="{4EBC3CCE-59F2-4FD3-B640-6FD07C4A4A8E}"/>
              </a:ext>
            </a:extLst>
          </p:cNvPr>
          <p:cNvSpPr/>
          <p:nvPr/>
        </p:nvSpPr>
        <p:spPr>
          <a:xfrm>
            <a:off x="5725451" y="4773649"/>
            <a:ext cx="5823857" cy="1503743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301B8-12FA-49DA-B945-788B6A07EEBB}"/>
              </a:ext>
            </a:extLst>
          </p:cNvPr>
          <p:cNvSpPr txBox="1"/>
          <p:nvPr/>
        </p:nvSpPr>
        <p:spPr>
          <a:xfrm>
            <a:off x="6032138" y="2337098"/>
            <a:ext cx="475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Inter"/>
              </a:rPr>
              <a:t>a “flat” company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 with smaller number of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middle managers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and </a:t>
            </a:r>
            <a:r>
              <a:rPr lang="en-US" b="0" i="0" dirty="0">
                <a:solidFill>
                  <a:srgbClr val="DEA900"/>
                </a:solidFill>
                <a:effectLst/>
                <a:latin typeface="Inter"/>
              </a:rPr>
              <a:t>an upper management</a:t>
            </a:r>
            <a:endParaRPr lang="en-US" altLang="ko-KR" dirty="0">
              <a:solidFill>
                <a:srgbClr val="DEA900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ADF466-FF65-4DB2-A42B-22D12046F832}"/>
              </a:ext>
            </a:extLst>
          </p:cNvPr>
          <p:cNvSpPr txBox="1"/>
          <p:nvPr/>
        </p:nvSpPr>
        <p:spPr>
          <a:xfrm>
            <a:off x="5995429" y="4964900"/>
            <a:ext cx="5560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This lack of top-down hierarchy cultivates a more open atmosphere for employees to 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voice their opinions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new ideas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in various ways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cs typeface="Arial" pitchFamily="34" charset="0"/>
            </a:endParaRPr>
          </a:p>
        </p:txBody>
      </p:sp>
      <p:grpSp>
        <p:nvGrpSpPr>
          <p:cNvPr id="37" name="Group 158">
            <a:extLst>
              <a:ext uri="{FF2B5EF4-FFF2-40B4-BE49-F238E27FC236}">
                <a16:creationId xmlns:a16="http://schemas.microsoft.com/office/drawing/2014/main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1C8D2D2-B94E-FD1F-812F-4956C2997B08}"/>
              </a:ext>
            </a:extLst>
          </p:cNvPr>
          <p:cNvSpPr txBox="1">
            <a:spLocks/>
          </p:cNvSpPr>
          <p:nvPr/>
        </p:nvSpPr>
        <p:spPr>
          <a:xfrm>
            <a:off x="7196524" y="338002"/>
            <a:ext cx="123879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710EB29F-5E39-161B-ED5C-BA9955EC632A}"/>
              </a:ext>
            </a:extLst>
          </p:cNvPr>
          <p:cNvSpPr/>
          <p:nvPr/>
        </p:nvSpPr>
        <p:spPr>
          <a:xfrm>
            <a:off x="5815836" y="2239738"/>
            <a:ext cx="5462880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38">
            <a:extLst>
              <a:ext uri="{FF2B5EF4-FFF2-40B4-BE49-F238E27FC236}">
                <a16:creationId xmlns:a16="http://schemas.microsoft.com/office/drawing/2014/main" id="{46272178-E1D1-6FA7-4712-19A3F47F563F}"/>
              </a:ext>
            </a:extLst>
          </p:cNvPr>
          <p:cNvSpPr/>
          <p:nvPr/>
        </p:nvSpPr>
        <p:spPr>
          <a:xfrm rot="1800000">
            <a:off x="5095545" y="2543195"/>
            <a:ext cx="648000" cy="577934"/>
          </a:xfrm>
          <a:prstGeom prst="hexagon">
            <a:avLst>
              <a:gd name="adj" fmla="val 28096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7" name="Isosceles Triangle 22">
            <a:extLst>
              <a:ext uri="{FF2B5EF4-FFF2-40B4-BE49-F238E27FC236}">
                <a16:creationId xmlns:a16="http://schemas.microsoft.com/office/drawing/2014/main" id="{E51221D9-0E2B-2BB9-2345-B6823F366927}"/>
              </a:ext>
            </a:extLst>
          </p:cNvPr>
          <p:cNvSpPr/>
          <p:nvPr/>
        </p:nvSpPr>
        <p:spPr>
          <a:xfrm rot="19800000">
            <a:off x="5258961" y="2683052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8A6B50-0DB9-21C6-891E-D9E6BF7D2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64" y="2137871"/>
            <a:ext cx="2054115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39509"/>
            <a:ext cx="11460257" cy="724247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GT Walsheim"/>
              </a:rPr>
              <a:t>5</a:t>
            </a:r>
            <a:r>
              <a:rPr lang="en-US" sz="4000" i="0" dirty="0">
                <a:solidFill>
                  <a:srgbClr val="0070C0"/>
                </a:solidFill>
                <a:effectLst/>
                <a:latin typeface="GT Walsheim"/>
              </a:rPr>
              <a:t>. Clear Mission and values: why you do what you do?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CD7452D4-DE04-431A-BB7E-AC7ABC72C218}"/>
              </a:ext>
            </a:extLst>
          </p:cNvPr>
          <p:cNvGrpSpPr/>
          <p:nvPr/>
        </p:nvGrpSpPr>
        <p:grpSpPr>
          <a:xfrm rot="5400000">
            <a:off x="1875245" y="1955349"/>
            <a:ext cx="3939638" cy="4081145"/>
            <a:chOff x="3884865" y="1985601"/>
            <a:chExt cx="4451847" cy="4611755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0AB519CF-651A-479E-A9FC-40A6592E1532}"/>
                </a:ext>
              </a:extLst>
            </p:cNvPr>
            <p:cNvSpPr/>
            <p:nvPr/>
          </p:nvSpPr>
          <p:spPr>
            <a:xfrm rot="18000000">
              <a:off x="6556467" y="2025189"/>
              <a:ext cx="732250" cy="653074"/>
            </a:xfrm>
            <a:prstGeom prst="hexagon">
              <a:avLst>
                <a:gd name="adj" fmla="val 26954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3F61D1A-D175-439C-AC6C-B51C1F0D4333}"/>
                </a:ext>
              </a:extLst>
            </p:cNvPr>
            <p:cNvSpPr/>
            <p:nvPr/>
          </p:nvSpPr>
          <p:spPr>
            <a:xfrm rot="18000000">
              <a:off x="4319491" y="2384906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9" name="Isosceles Triangle 41">
            <a:extLst>
              <a:ext uri="{FF2B5EF4-FFF2-40B4-BE49-F238E27FC236}">
                <a16:creationId xmlns:a16="http://schemas.microsoft.com/office/drawing/2014/main" id="{A0800590-C47E-4425-928E-6756925706A6}"/>
              </a:ext>
            </a:extLst>
          </p:cNvPr>
          <p:cNvSpPr/>
          <p:nvPr/>
        </p:nvSpPr>
        <p:spPr>
          <a:xfrm>
            <a:off x="5446068" y="4544344"/>
            <a:ext cx="212128" cy="30470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C6E289C-5CB6-4534-886A-CF19D6906E6A}"/>
              </a:ext>
            </a:extLst>
          </p:cNvPr>
          <p:cNvSpPr/>
          <p:nvPr/>
        </p:nvSpPr>
        <p:spPr>
          <a:xfrm rot="19800000">
            <a:off x="5100119" y="2591343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1F1AE09B-3052-494C-9487-F5DCA0161496}"/>
              </a:ext>
            </a:extLst>
          </p:cNvPr>
          <p:cNvSpPr/>
          <p:nvPr/>
        </p:nvSpPr>
        <p:spPr>
          <a:xfrm>
            <a:off x="6296220" y="3962470"/>
            <a:ext cx="5208000" cy="1314554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301B8-12FA-49DA-B945-788B6A07EEBB}"/>
              </a:ext>
            </a:extLst>
          </p:cNvPr>
          <p:cNvSpPr txBox="1"/>
          <p:nvPr/>
        </p:nvSpPr>
        <p:spPr>
          <a:xfrm>
            <a:off x="7092858" y="2342737"/>
            <a:ext cx="406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7E3C9-25AE-497B-A1EA-D8180F8D39C0}"/>
              </a:ext>
            </a:extLst>
          </p:cNvPr>
          <p:cNvSpPr txBox="1"/>
          <p:nvPr/>
        </p:nvSpPr>
        <p:spPr>
          <a:xfrm>
            <a:off x="6405118" y="1917600"/>
            <a:ext cx="501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Some of company sayings: “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ter"/>
              </a:rPr>
              <a:t>It’s best do one thing really, really well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” and “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Fast is better than slow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” have all shaped the core of its company culture, providing principles that Googlers can rally around as a compass for day to day behavior.</a:t>
            </a:r>
            <a:endParaRPr lang="en-US" altLang="ko-KR" sz="1600" dirty="0">
              <a:solidFill>
                <a:srgbClr val="FFC000"/>
              </a:solidFill>
              <a:latin typeface="Inter"/>
              <a:cs typeface="Arial" pitchFamily="34" charset="0"/>
            </a:endParaRPr>
          </a:p>
        </p:txBody>
      </p:sp>
      <p:grpSp>
        <p:nvGrpSpPr>
          <p:cNvPr id="37" name="Group 158">
            <a:extLst>
              <a:ext uri="{FF2B5EF4-FFF2-40B4-BE49-F238E27FC236}">
                <a16:creationId xmlns:a16="http://schemas.microsoft.com/office/drawing/2014/main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DEAFD9F-B30C-F440-36CB-056D380E8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99" y="2238723"/>
            <a:ext cx="1763486" cy="596058"/>
          </a:xfrm>
          <a:prstGeom prst="rect">
            <a:avLst/>
          </a:prstGeom>
        </p:spPr>
      </p:pic>
      <p:sp>
        <p:nvSpPr>
          <p:cNvPr id="18" name="Freeform: Shape 54">
            <a:extLst>
              <a:ext uri="{FF2B5EF4-FFF2-40B4-BE49-F238E27FC236}">
                <a16:creationId xmlns:a16="http://schemas.microsoft.com/office/drawing/2014/main" id="{D6CCECCB-4D50-869A-67C3-D44FFD4BE37C}"/>
              </a:ext>
            </a:extLst>
          </p:cNvPr>
          <p:cNvSpPr/>
          <p:nvPr/>
        </p:nvSpPr>
        <p:spPr>
          <a:xfrm>
            <a:off x="6314102" y="1778381"/>
            <a:ext cx="5285013" cy="1408516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FAE89C-968D-F4CF-E447-B533C9D29BF5}"/>
              </a:ext>
            </a:extLst>
          </p:cNvPr>
          <p:cNvSpPr txBox="1"/>
          <p:nvPr/>
        </p:nvSpPr>
        <p:spPr>
          <a:xfrm>
            <a:off x="6405118" y="4037213"/>
            <a:ext cx="48918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Google use 70%, 20%, 10%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70% use on their core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20% on related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10% on side project or your own project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8752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9C95BC873ABE4EB1F11E77A63B5723" ma:contentTypeVersion="5" ma:contentTypeDescription="Create a new document." ma:contentTypeScope="" ma:versionID="d0cc229b4475bcfe2ae2b0723136f6a5">
  <xsd:schema xmlns:xsd="http://www.w3.org/2001/XMLSchema" xmlns:xs="http://www.w3.org/2001/XMLSchema" xmlns:p="http://schemas.microsoft.com/office/2006/metadata/properties" xmlns:ns2="09f02784-a31e-45ba-b4d7-64e222a23426" targetNamespace="http://schemas.microsoft.com/office/2006/metadata/properties" ma:root="true" ma:fieldsID="7c50e35ea512dc5a940eb86561bc4ce4" ns2:_="">
    <xsd:import namespace="09f02784-a31e-45ba-b4d7-64e222a2342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02784-a31e-45ba-b4d7-64e222a2342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9f02784-a31e-45ba-b4d7-64e222a23426" xsi:nil="true"/>
  </documentManagement>
</p:properties>
</file>

<file path=customXml/itemProps1.xml><?xml version="1.0" encoding="utf-8"?>
<ds:datastoreItem xmlns:ds="http://schemas.openxmlformats.org/officeDocument/2006/customXml" ds:itemID="{4BAD7060-A326-4952-9F9A-F4E881BA1918}"/>
</file>

<file path=customXml/itemProps2.xml><?xml version="1.0" encoding="utf-8"?>
<ds:datastoreItem xmlns:ds="http://schemas.openxmlformats.org/officeDocument/2006/customXml" ds:itemID="{A900AE74-4DAE-4ACF-B531-BF5A7399BD48}"/>
</file>

<file path=customXml/itemProps3.xml><?xml version="1.0" encoding="utf-8"?>
<ds:datastoreItem xmlns:ds="http://schemas.openxmlformats.org/officeDocument/2006/customXml" ds:itemID="{13908796-1595-42D9-98F0-02F4D329D41E}"/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1101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GT Walsheim</vt:lpstr>
      <vt:lpstr>Inter</vt:lpstr>
      <vt:lpstr>Arial</vt:lpstr>
      <vt:lpstr>Arial</vt:lpstr>
      <vt:lpstr>Calibri</vt:lpstr>
      <vt:lpstr>Franklin Gothic Medium</vt:lpstr>
      <vt:lpstr>Lato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Nita Li</cp:lastModifiedBy>
  <cp:revision>75</cp:revision>
  <dcterms:created xsi:type="dcterms:W3CDTF">2020-01-20T05:08:25Z</dcterms:created>
  <dcterms:modified xsi:type="dcterms:W3CDTF">2023-01-26T04:19:02Z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0x010100F79C95BC873ABE4EB1F11E77A63B5723</vt:lpwstr>
  </property>
</Properties>
</file>