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76" r:id="rId7"/>
    <p:sldId id="282" r:id="rId8"/>
    <p:sldId id="283" r:id="rId9"/>
    <p:sldId id="284" r:id="rId10"/>
    <p:sldId id="277" r:id="rId11"/>
    <p:sldId id="279" r:id="rId12"/>
    <p:sldId id="280" r:id="rId13"/>
    <p:sldId id="28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2708D-FFD4-458F-A160-1CDFC018E422}" v="134" dt="2023-02-01T05:41:07.542"/>
    <p1510:client id="{28E754B7-0AE3-499F-A2C4-AE1E55D5D3C7}" v="625" dt="2023-01-31T09:35:29.927"/>
    <p1510:client id="{C2B35614-8F87-454E-B494-1DCFA9145650}" v="1074" dt="2023-01-31T16:51:15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5400"/>
              <a:t>Human Resource Management(HRM)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Working Backwards, And Other Insights, Stories, and Secrets from Inside Amazon —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A6AF8E4-3FB9-1936-1F81-62984E304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9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1DC-F1F5-AC14-AE5B-260F8602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78" y="97971"/>
            <a:ext cx="9800954" cy="813935"/>
          </a:xfrm>
        </p:spPr>
        <p:txBody>
          <a:bodyPr/>
          <a:lstStyle/>
          <a:p>
            <a:r>
              <a:rPr lang="en-US" dirty="0"/>
              <a:t>Training &amp; development at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7E4-4069-E97C-A4D7-88EFBA3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645867"/>
            <a:ext cx="10246091" cy="52041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dirty="0"/>
              <a:t>Provide a good form of training program for their employees.</a:t>
            </a:r>
          </a:p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dirty="0"/>
              <a:t>Provide time to time training and development schemes for the old and the new employee also there are two type of orientation program: PHO &amp; NHO.</a:t>
            </a:r>
          </a:p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dirty="0"/>
              <a:t>Employee hiring are two basis: contractual basis and permanent basis.</a:t>
            </a:r>
          </a:p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dirty="0"/>
              <a:t>Very strict about the employee login hour bass and woman safety is the first priority of Amazon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CC36-7BD8-3E02-27EB-58842154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8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591" y="2549568"/>
            <a:ext cx="6220278" cy="10077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898" y="1667359"/>
            <a:ext cx="9799776" cy="3768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HRM</a:t>
            </a:r>
          </a:p>
          <a:p>
            <a:r>
              <a:rPr lang="en-US" dirty="0"/>
              <a:t>HR policies at Amazon</a:t>
            </a:r>
          </a:p>
          <a:p>
            <a:r>
              <a:rPr lang="en-US" dirty="0"/>
              <a:t>Company principle</a:t>
            </a:r>
          </a:p>
          <a:p>
            <a:r>
              <a:rPr lang="en-US" dirty="0"/>
              <a:t>Company culture</a:t>
            </a:r>
          </a:p>
          <a:p>
            <a:r>
              <a:rPr lang="en-US" dirty="0"/>
              <a:t>HR Selection</a:t>
            </a:r>
          </a:p>
          <a:p>
            <a:r>
              <a:rPr lang="en-US" dirty="0"/>
              <a:t>Training and development at Amazon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1DC-F1F5-AC14-AE5B-260F8602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7E4-4069-E97C-A4D7-88EFBA3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99776" cy="37890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Founded in 1995, Seattle, Jeff Bezos.</a:t>
            </a:r>
          </a:p>
          <a:p>
            <a:pPr marL="342900" indent="-342900">
              <a:lnSpc>
                <a:spcPct val="15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The name "Amazon"</a:t>
            </a:r>
          </a:p>
          <a:p>
            <a:pPr marL="342900" indent="-342900">
              <a:lnSpc>
                <a:spcPct val="15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E-commerce and cloud-computing</a:t>
            </a:r>
          </a:p>
          <a:p>
            <a:pPr marL="342900" indent="-342900">
              <a:lnSpc>
                <a:spcPct val="15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Started as "online bookstore"</a:t>
            </a:r>
          </a:p>
          <a:p>
            <a:pPr marL="342900" indent="-342900">
              <a:lnSpc>
                <a:spcPct val="15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Now the largest online retailer of the U.S.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CC36-7BD8-3E02-27EB-58842154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5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1DC-F1F5-AC14-AE5B-260F8602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92" y="261550"/>
            <a:ext cx="9790068" cy="781278"/>
          </a:xfrm>
        </p:spPr>
        <p:txBody>
          <a:bodyPr/>
          <a:lstStyle/>
          <a:p>
            <a:r>
              <a:rPr lang="en-US" dirty="0"/>
              <a:t>HRM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7E4-4069-E97C-A4D7-88EFBA3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" y="1241639"/>
            <a:ext cx="11519718" cy="52941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The strategic approach to the effective management of organization workers so that that they help the business gain a competitive advantage.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Designed to maximize the employee performance to services of an employee's strategic objective.</a:t>
            </a:r>
          </a:p>
          <a:p>
            <a:pPr marL="342900" indent="-342900">
              <a:lnSpc>
                <a:spcPct val="10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Primarily concerned with the management of people within organization, focus on policies and systems.</a:t>
            </a:r>
          </a:p>
          <a:p>
            <a:pPr marL="342900" indent="-342900">
              <a:lnSpc>
                <a:spcPct val="10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Responsible for overseeing employee benefits designing, employee recruitment, training &amp;development, reward.</a:t>
            </a:r>
          </a:p>
          <a:p>
            <a:pPr>
              <a:lnSpc>
                <a:spcPct val="100000"/>
              </a:lnSpc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CC36-7BD8-3E02-27EB-58842154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5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1DC-F1F5-AC14-AE5B-260F8602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92" y="76199"/>
            <a:ext cx="9790068" cy="846592"/>
          </a:xfrm>
        </p:spPr>
        <p:txBody>
          <a:bodyPr/>
          <a:lstStyle/>
          <a:p>
            <a:r>
              <a:rPr lang="en-US" dirty="0"/>
              <a:t>HR policies at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7E4-4069-E97C-A4D7-88EFBA3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" y="765610"/>
            <a:ext cx="11519718" cy="60967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PROS</a:t>
            </a:r>
            <a:endParaRPr lang="en-US"/>
          </a:p>
          <a:p>
            <a:pPr marL="457200" indent="-4572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Driven by the pioneering spirit that is part of the company's DNA.</a:t>
            </a:r>
          </a:p>
          <a:p>
            <a:pPr marL="457200" indent="-4572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Continuous learning environment.</a:t>
            </a:r>
          </a:p>
          <a:p>
            <a:pPr marL="457200" indent="-4572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Really smart people</a:t>
            </a:r>
          </a:p>
          <a:p>
            <a:pPr marL="457200" indent="-4572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A lot of opportunity of growth</a:t>
            </a:r>
          </a:p>
          <a:p>
            <a:pPr marL="457200" indent="-4572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Always encouraged to be innovative and think big &amp; create something new.</a:t>
            </a:r>
          </a:p>
          <a:p>
            <a:pPr marL="457200" indent="-4572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Competitive salary and benefits.</a:t>
            </a:r>
          </a:p>
          <a:p>
            <a:pPr marL="457200" indent="-4572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100% self-motivating work environment.</a:t>
            </a:r>
          </a:p>
          <a:p>
            <a:pPr marL="457200" indent="-4572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No dress code.</a:t>
            </a:r>
          </a:p>
          <a:p>
            <a:pPr marL="457200" indent="-4572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4 legged friends are welcomed.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CC36-7BD8-3E02-27EB-58842154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1DC-F1F5-AC14-AE5B-260F8602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92" y="468085"/>
            <a:ext cx="9790068" cy="846592"/>
          </a:xfrm>
        </p:spPr>
        <p:txBody>
          <a:bodyPr/>
          <a:lstStyle/>
          <a:p>
            <a:r>
              <a:rPr lang="en-US" dirty="0"/>
              <a:t>HR policies at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7E4-4069-E97C-A4D7-88EFBA3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" y="1190153"/>
            <a:ext cx="11519718" cy="60967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Cons</a:t>
            </a:r>
          </a:p>
          <a:p>
            <a:pPr marL="457200" indent="-457200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Workers are expected to embrace "frugality", from the bare-bones desks to the cellphones and travel expenses that they often pay themselves. (No daily free food buffet or regular snack supplier).</a:t>
            </a:r>
          </a:p>
          <a:p>
            <a:pPr marL="457200" indent="-457200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You have to be self-motivated.</a:t>
            </a:r>
          </a:p>
          <a:p>
            <a:pPr marL="457200" indent="-457200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No work life balance.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CC36-7BD8-3E02-27EB-58842154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4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1DC-F1F5-AC14-AE5B-260F8602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76" y="278027"/>
            <a:ext cx="9789480" cy="800401"/>
          </a:xfrm>
        </p:spPr>
        <p:txBody>
          <a:bodyPr/>
          <a:lstStyle/>
          <a:p>
            <a:r>
              <a:rPr lang="en-US" dirty="0"/>
              <a:t>Company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7E4-4069-E97C-A4D7-88EFBA3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99776" cy="37890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CC36-7BD8-3E02-27EB-58842154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33D4A3C-9596-69DC-023A-8A481C4D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5" y="1023858"/>
            <a:ext cx="9421276" cy="45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1DC-F1F5-AC14-AE5B-260F8602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7E4-4069-E97C-A4D7-88EFBA3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99776" cy="37890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Customer obsession instead of competitor obsession.</a:t>
            </a:r>
          </a:p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A willingness to think long-term.</a:t>
            </a:r>
          </a:p>
          <a:p>
            <a:pPr marL="457200" indent="-457200">
              <a:lnSpc>
                <a:spcPct val="150000"/>
              </a:lnSpc>
              <a:buFont typeface="Calibri,Sans-Serif"/>
              <a:buChar char="-"/>
            </a:pPr>
            <a:r>
              <a:rPr lang="en-US" dirty="0">
                <a:ea typeface="+mn-lt"/>
                <a:cs typeface="+mn-lt"/>
              </a:rPr>
              <a:t>An imperative to invest and accept the frequent failures that arise from this objective.</a:t>
            </a:r>
          </a:p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Professional pride in operational excellence.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CC36-7BD8-3E02-27EB-58842154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1DC-F1F5-AC14-AE5B-260F8602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7E4-4069-E97C-A4D7-88EFBA3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523197"/>
            <a:ext cx="9810073" cy="42832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Develop the job description.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Review the resumes.</a:t>
            </a:r>
          </a:p>
          <a:p>
            <a:pPr marL="457200" indent="-457200">
              <a:lnSpc>
                <a:spcPct val="10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Do a phone screen.</a:t>
            </a:r>
          </a:p>
          <a:p>
            <a:pPr marL="457200" indent="-457200">
              <a:lnSpc>
                <a:spcPct val="10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In-house interview loop.</a:t>
            </a:r>
          </a:p>
          <a:p>
            <a:pPr marL="457200" indent="-457200">
              <a:lnSpc>
                <a:spcPct val="10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Written feedback.</a:t>
            </a:r>
          </a:p>
          <a:p>
            <a:pPr marL="457200" indent="-457200">
              <a:lnSpc>
                <a:spcPct val="10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Debrief/Hiring meeting.</a:t>
            </a:r>
          </a:p>
          <a:p>
            <a:pPr marL="457200" indent="-457200">
              <a:lnSpc>
                <a:spcPct val="10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Reference check</a:t>
            </a:r>
          </a:p>
          <a:p>
            <a:pPr marL="457200" indent="-457200">
              <a:lnSpc>
                <a:spcPct val="100000"/>
              </a:lnSpc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Offer through onboarding.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CC36-7BD8-3E02-27EB-58842154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Human Resource Management(HRM)</vt:lpstr>
      <vt:lpstr>Agenda</vt:lpstr>
      <vt:lpstr>Introduction</vt:lpstr>
      <vt:lpstr>HRM</vt:lpstr>
      <vt:lpstr>HR policies at Amazon</vt:lpstr>
      <vt:lpstr>HR policies at Amazon</vt:lpstr>
      <vt:lpstr>Company principle</vt:lpstr>
      <vt:lpstr>Company culture</vt:lpstr>
      <vt:lpstr>Hire selection</vt:lpstr>
      <vt:lpstr>Training &amp; development at Amazon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422</cp:revision>
  <dcterms:created xsi:type="dcterms:W3CDTF">2023-01-31T09:06:47Z</dcterms:created>
  <dcterms:modified xsi:type="dcterms:W3CDTF">2024-04-11T18:47:57Z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