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288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30783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036249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89692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09263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13905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31878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589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476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3291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6360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7424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42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70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57002E4-6836-46D1-9DBB-3C27C0DD3A89}" type="datetimeFigureOut">
              <a:rPr lang="en-US" smtClean="0"/>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231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248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8872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BC48EC7-AF6A-48D3-8284-14BACBEBDD84}" type="datetimeFigureOut">
              <a:rPr lang="en-US" smtClean="0"/>
              <a:t>11/23/2022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0528156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9900" y="945089"/>
            <a:ext cx="10364451" cy="1596177"/>
          </a:xfrm>
        </p:spPr>
        <p:txBody>
          <a:bodyPr anchor="ctr">
            <a:normAutofit fontScale="90000"/>
          </a:bodyPr>
          <a:lstStyle/>
          <a:p>
            <a:r>
              <a:rPr lang="en-US" sz="4000" dirty="0" smtClean="0">
                <a:latin typeface="Times New Roman" panose="02020603050405020304" pitchFamily="18" charset="0"/>
                <a:cs typeface="Times New Roman" panose="02020603050405020304" pitchFamily="18" charset="0"/>
              </a:rPr>
              <a:t>Software </a:t>
            </a:r>
            <a:r>
              <a:rPr lang="en-US" sz="4000" dirty="0">
                <a:latin typeface="Times New Roman" panose="02020603050405020304" pitchFamily="18" charset="0"/>
                <a:cs typeface="Times New Roman" panose="02020603050405020304" pitchFamily="18" charset="0"/>
              </a:rPr>
              <a:t>Development Life Cycle (SDLC) </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396343" y="2690948"/>
            <a:ext cx="5643155" cy="2834640"/>
          </a:xfrm>
          <a:prstGeom prst="rect">
            <a:avLst/>
          </a:prstGeom>
        </p:spPr>
      </p:pic>
    </p:spTree>
    <p:extLst>
      <p:ext uri="{BB962C8B-B14F-4D97-AF65-F5344CB8AC3E}">
        <p14:creationId xmlns:p14="http://schemas.microsoft.com/office/powerpoint/2010/main" val="67750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974" y="291946"/>
            <a:ext cx="10364451" cy="1171094"/>
          </a:xfrm>
        </p:spPr>
        <p:txBody>
          <a:bodyPr/>
          <a:lstStyle/>
          <a:p>
            <a:r>
              <a:rPr lang="en-US" dirty="0" smtClean="0">
                <a:latin typeface="Times New Roman" panose="02020603050405020304" pitchFamily="18" charset="0"/>
                <a:cs typeface="Times New Roman" panose="02020603050405020304" pitchFamily="18" charset="0"/>
              </a:rPr>
              <a:t>Overview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1874" y="1463040"/>
            <a:ext cx="5106026" cy="3424107"/>
          </a:xfrm>
        </p:spPr>
        <p:txBody>
          <a:bodyPr/>
          <a:lstStyle/>
          <a:p>
            <a:r>
              <a:rPr lang="en-US" cap="none" dirty="0">
                <a:latin typeface="Times New Roman" panose="02020603050405020304" pitchFamily="18" charset="0"/>
                <a:cs typeface="Times New Roman" panose="02020603050405020304" pitchFamily="18" charset="0"/>
              </a:rPr>
              <a:t>The iterative process model is a software development life cycle (SDLC) approach in which the initial development work is conducted based on initial requirements that are clearly defined, and subsequent features are added to this base software product through iterations until the final system is completed.</a:t>
            </a:r>
            <a:endParaRPr lang="en-US" cap="none"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4"/>
          </p:nvPr>
        </p:nvSpPr>
        <p:spPr/>
        <p:txBody>
          <a:bodyPr/>
          <a:lstStyle/>
          <a:p>
            <a:endParaRPr lang="en-US"/>
          </a:p>
        </p:txBody>
      </p:sp>
      <p:pic>
        <p:nvPicPr>
          <p:cNvPr id="4" name="Picture 3"/>
          <p:cNvPicPr>
            <a:picLocks noChangeAspect="1"/>
          </p:cNvPicPr>
          <p:nvPr/>
        </p:nvPicPr>
        <p:blipFill>
          <a:blip r:embed="rId2"/>
          <a:stretch>
            <a:fillRect/>
          </a:stretch>
        </p:blipFill>
        <p:spPr>
          <a:xfrm>
            <a:off x="6096000" y="1463040"/>
            <a:ext cx="5882640" cy="4663441"/>
          </a:xfrm>
          <a:prstGeom prst="rect">
            <a:avLst/>
          </a:prstGeom>
        </p:spPr>
      </p:pic>
    </p:spTree>
    <p:extLst>
      <p:ext uri="{BB962C8B-B14F-4D97-AF65-F5344CB8AC3E}">
        <p14:creationId xmlns:p14="http://schemas.microsoft.com/office/powerpoint/2010/main" val="123001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74" y="265821"/>
            <a:ext cx="10364451" cy="949025"/>
          </a:xfrm>
        </p:spPr>
        <p:txBody>
          <a:bodyPr/>
          <a:lstStyle/>
          <a:p>
            <a:r>
              <a:rPr lang="en-US" dirty="0" smtClean="0">
                <a:latin typeface="Times New Roman" panose="02020603050405020304" pitchFamily="18" charset="0"/>
                <a:cs typeface="Times New Roman" panose="02020603050405020304" pitchFamily="18" charset="0"/>
              </a:rPr>
              <a:t>Overview</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13"/>
          </p:nvPr>
        </p:nvSpPr>
        <p:spPr>
          <a:xfrm>
            <a:off x="1018277" y="1214846"/>
            <a:ext cx="10363826" cy="5016137"/>
          </a:xfrm>
        </p:spPr>
        <p:txBody>
          <a:bodyPr>
            <a:normAutofit/>
          </a:bodyPr>
          <a:lstStyle/>
          <a:p>
            <a:r>
              <a:rPr lang="en-US" sz="2400" b="1" i="1" cap="none" dirty="0" smtClean="0">
                <a:latin typeface="Times New Roman" panose="02020603050405020304" pitchFamily="18" charset="0"/>
                <a:cs typeface="Times New Roman" panose="02020603050405020304" pitchFamily="18" charset="0"/>
              </a:rPr>
              <a:t>The various phases of iterative model are as follows:</a:t>
            </a:r>
          </a:p>
          <a:p>
            <a:pPr marL="0" indent="0">
              <a:buNone/>
            </a:pPr>
            <a:r>
              <a:rPr lang="en-US" cap="none" dirty="0" smtClean="0"/>
              <a:t> </a:t>
            </a:r>
            <a:r>
              <a:rPr lang="en-US" cap="none" dirty="0" smtClean="0">
                <a:latin typeface="Times New Roman" panose="02020603050405020304" pitchFamily="18" charset="0"/>
                <a:cs typeface="Times New Roman" panose="02020603050405020304" pitchFamily="18" charset="0"/>
              </a:rPr>
              <a:t>1. </a:t>
            </a:r>
            <a:r>
              <a:rPr lang="en-US" b="1" cap="none" dirty="0" smtClean="0">
                <a:latin typeface="Times New Roman" panose="02020603050405020304" pitchFamily="18" charset="0"/>
                <a:cs typeface="Times New Roman" panose="02020603050405020304" pitchFamily="18" charset="0"/>
              </a:rPr>
              <a:t>Requirement gathering &amp; analysis</a:t>
            </a:r>
            <a:r>
              <a:rPr lang="en-US" cap="none" dirty="0" smtClean="0">
                <a:latin typeface="Times New Roman" panose="02020603050405020304" pitchFamily="18" charset="0"/>
                <a:cs typeface="Times New Roman" panose="02020603050405020304" pitchFamily="18" charset="0"/>
              </a:rPr>
              <a:t>: In this phase, requirements are gathered from customers and check by an analyst whether requirements will fulfil or not. Analyst checks that need will achieve within budget or not. After all of this, the software team skips to the next phase.</a:t>
            </a:r>
          </a:p>
          <a:p>
            <a:pPr marL="0" indent="0">
              <a:buNone/>
            </a:pPr>
            <a:r>
              <a:rPr lang="en-US" cap="none" dirty="0" smtClean="0">
                <a:latin typeface="Times New Roman" panose="02020603050405020304" pitchFamily="18" charset="0"/>
                <a:cs typeface="Times New Roman" panose="02020603050405020304" pitchFamily="18" charset="0"/>
              </a:rPr>
              <a:t> 2. </a:t>
            </a:r>
            <a:r>
              <a:rPr lang="en-US" b="1" cap="none" dirty="0" smtClean="0">
                <a:latin typeface="Times New Roman" panose="02020603050405020304" pitchFamily="18" charset="0"/>
                <a:cs typeface="Times New Roman" panose="02020603050405020304" pitchFamily="18" charset="0"/>
              </a:rPr>
              <a:t>Design</a:t>
            </a:r>
            <a:r>
              <a:rPr lang="en-US" cap="none" dirty="0" smtClean="0">
                <a:latin typeface="Times New Roman" panose="02020603050405020304" pitchFamily="18" charset="0"/>
                <a:cs typeface="Times New Roman" panose="02020603050405020304" pitchFamily="18" charset="0"/>
              </a:rPr>
              <a:t>: In the design phase, team design the software by the different diagrams like Data Flow diagram, activity diagram, class diagram, state transition diagram, etc.</a:t>
            </a:r>
          </a:p>
          <a:p>
            <a:pPr marL="0" indent="0">
              <a:buNone/>
            </a:pPr>
            <a:r>
              <a:rPr lang="en-US" cap="none" dirty="0" smtClean="0">
                <a:latin typeface="Times New Roman" panose="02020603050405020304" pitchFamily="18" charset="0"/>
                <a:cs typeface="Times New Roman" panose="02020603050405020304" pitchFamily="18" charset="0"/>
              </a:rPr>
              <a:t> 3. </a:t>
            </a:r>
            <a:r>
              <a:rPr lang="en-US" b="1" cap="none" dirty="0" smtClean="0">
                <a:latin typeface="Times New Roman" panose="02020603050405020304" pitchFamily="18" charset="0"/>
                <a:cs typeface="Times New Roman" panose="02020603050405020304" pitchFamily="18" charset="0"/>
              </a:rPr>
              <a:t>Implementation</a:t>
            </a:r>
            <a:r>
              <a:rPr lang="en-US" cap="none" dirty="0" smtClean="0">
                <a:latin typeface="Times New Roman" panose="02020603050405020304" pitchFamily="18" charset="0"/>
                <a:cs typeface="Times New Roman" panose="02020603050405020304" pitchFamily="18" charset="0"/>
              </a:rPr>
              <a:t>: In the implementation, requirements are written in the coding language and transformed into computer programs which are called Software.</a:t>
            </a:r>
          </a:p>
          <a:p>
            <a:pPr marL="0" indent="0">
              <a:buNone/>
            </a:pPr>
            <a:r>
              <a:rPr lang="en-US" cap="none" dirty="0" smtClean="0">
                <a:latin typeface="Times New Roman" panose="02020603050405020304" pitchFamily="18" charset="0"/>
                <a:cs typeface="Times New Roman" panose="02020603050405020304" pitchFamily="18" charset="0"/>
              </a:rPr>
              <a:t> 4. </a:t>
            </a:r>
            <a:r>
              <a:rPr lang="en-US" b="1" cap="none" dirty="0" smtClean="0">
                <a:latin typeface="Times New Roman" panose="02020603050405020304" pitchFamily="18" charset="0"/>
                <a:cs typeface="Times New Roman" panose="02020603050405020304" pitchFamily="18" charset="0"/>
              </a:rPr>
              <a:t>Testing:</a:t>
            </a:r>
            <a:r>
              <a:rPr lang="en-US" cap="none" dirty="0" smtClean="0">
                <a:latin typeface="Times New Roman" panose="02020603050405020304" pitchFamily="18" charset="0"/>
                <a:cs typeface="Times New Roman" panose="02020603050405020304" pitchFamily="18" charset="0"/>
              </a:rPr>
              <a:t> After completing the coding phase, software testing starts using different test methods. There are many test methods, but the most common are white box, black box, and grey box test methods.</a:t>
            </a:r>
          </a:p>
          <a:p>
            <a:pPr marL="0" indent="0">
              <a:buNone/>
            </a:pPr>
            <a:endParaRPr lang="en-US" cap="none" dirty="0"/>
          </a:p>
        </p:txBody>
      </p:sp>
    </p:spTree>
    <p:extLst>
      <p:ext uri="{BB962C8B-B14F-4D97-AF65-F5344CB8AC3E}">
        <p14:creationId xmlns:p14="http://schemas.microsoft.com/office/powerpoint/2010/main" val="260600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0"/>
            <a:ext cx="10364451" cy="962088"/>
          </a:xfrm>
        </p:spPr>
        <p:txBody>
          <a:bodyPr/>
          <a:lstStyle/>
          <a:p>
            <a:r>
              <a:rPr lang="en-US" dirty="0" smtClean="0">
                <a:latin typeface="Times New Roman" panose="02020603050405020304" pitchFamily="18" charset="0"/>
                <a:cs typeface="Times New Roman" panose="02020603050405020304" pitchFamily="18" charset="0"/>
              </a:rPr>
              <a:t>overview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057466" y="962088"/>
            <a:ext cx="10363826" cy="5582403"/>
          </a:xfrm>
        </p:spPr>
        <p:txBody>
          <a:bodyPr>
            <a:normAutofit/>
          </a:bodyPr>
          <a:lstStyle/>
          <a:p>
            <a:pPr marL="0" indent="0">
              <a:buNone/>
            </a:pPr>
            <a:r>
              <a:rPr lang="en-US" sz="2400" b="1" i="1" cap="none" dirty="0" smtClean="0">
                <a:latin typeface="Times New Roman" panose="02020603050405020304" pitchFamily="18" charset="0"/>
                <a:cs typeface="Times New Roman" panose="02020603050405020304" pitchFamily="18" charset="0"/>
              </a:rPr>
              <a:t>Various </a:t>
            </a:r>
            <a:r>
              <a:rPr lang="en-US" sz="2400" b="1" i="1" cap="none" dirty="0">
                <a:latin typeface="Times New Roman" panose="02020603050405020304" pitchFamily="18" charset="0"/>
                <a:cs typeface="Times New Roman" panose="02020603050405020304" pitchFamily="18" charset="0"/>
              </a:rPr>
              <a:t>phases of iterative model </a:t>
            </a:r>
            <a:r>
              <a:rPr lang="en-US" sz="2400" b="1" i="1" cap="none" dirty="0" smtClean="0">
                <a:latin typeface="Times New Roman" panose="02020603050405020304" pitchFamily="18" charset="0"/>
                <a:cs typeface="Times New Roman" panose="02020603050405020304" pitchFamily="18" charset="0"/>
              </a:rPr>
              <a:t>(cont.):</a:t>
            </a:r>
          </a:p>
          <a:p>
            <a:pPr marL="0" indent="0">
              <a:buNone/>
            </a:pPr>
            <a:r>
              <a:rPr lang="en-US" cap="none" dirty="0" smtClean="0">
                <a:latin typeface="Times New Roman" panose="02020603050405020304" pitchFamily="18" charset="0"/>
                <a:cs typeface="Times New Roman" panose="02020603050405020304" pitchFamily="18" charset="0"/>
              </a:rPr>
              <a:t>5. </a:t>
            </a:r>
            <a:r>
              <a:rPr lang="en-US" b="1" cap="none" dirty="0" smtClean="0">
                <a:latin typeface="Times New Roman" panose="02020603050405020304" pitchFamily="18" charset="0"/>
                <a:cs typeface="Times New Roman" panose="02020603050405020304" pitchFamily="18" charset="0"/>
              </a:rPr>
              <a:t>Deployment</a:t>
            </a:r>
            <a:r>
              <a:rPr lang="en-US" cap="none" dirty="0" smtClean="0">
                <a:latin typeface="Times New Roman" panose="02020603050405020304" pitchFamily="18" charset="0"/>
                <a:cs typeface="Times New Roman" panose="02020603050405020304" pitchFamily="18" charset="0"/>
              </a:rPr>
              <a:t>: after completing all the phases, software is deployed to its work environment.</a:t>
            </a:r>
          </a:p>
          <a:p>
            <a:pPr marL="0" indent="0">
              <a:buNone/>
            </a:pPr>
            <a:r>
              <a:rPr lang="en-US" cap="none" dirty="0" smtClean="0">
                <a:latin typeface="Times New Roman" panose="02020603050405020304" pitchFamily="18" charset="0"/>
                <a:cs typeface="Times New Roman" panose="02020603050405020304" pitchFamily="18" charset="0"/>
              </a:rPr>
              <a:t>6. </a:t>
            </a:r>
            <a:r>
              <a:rPr lang="en-US" b="1" cap="none" dirty="0" smtClean="0">
                <a:latin typeface="Times New Roman" panose="02020603050405020304" pitchFamily="18" charset="0"/>
                <a:cs typeface="Times New Roman" panose="02020603050405020304" pitchFamily="18" charset="0"/>
              </a:rPr>
              <a:t>Review</a:t>
            </a:r>
            <a:r>
              <a:rPr lang="en-US" cap="none" dirty="0" smtClean="0">
                <a:latin typeface="Times New Roman" panose="02020603050405020304" pitchFamily="18" charset="0"/>
                <a:cs typeface="Times New Roman" panose="02020603050405020304" pitchFamily="18" charset="0"/>
              </a:rPr>
              <a:t>: in this phase, after the product deployment, review phase is performed to check the behavior and validity of the developed product. And if there are any error found then the process starts again from the requirement gathering.</a:t>
            </a:r>
          </a:p>
          <a:p>
            <a:pPr marL="0" indent="0">
              <a:buNone/>
            </a:pPr>
            <a:r>
              <a:rPr lang="en-US" cap="none" dirty="0" smtClean="0">
                <a:latin typeface="Times New Roman" panose="02020603050405020304" pitchFamily="18" charset="0"/>
                <a:cs typeface="Times New Roman" panose="02020603050405020304" pitchFamily="18" charset="0"/>
              </a:rPr>
              <a:t>7. </a:t>
            </a:r>
            <a:r>
              <a:rPr lang="en-US" b="1" cap="none" dirty="0" smtClean="0">
                <a:latin typeface="Times New Roman" panose="02020603050405020304" pitchFamily="18" charset="0"/>
                <a:cs typeface="Times New Roman" panose="02020603050405020304" pitchFamily="18" charset="0"/>
              </a:rPr>
              <a:t>Maintenance</a:t>
            </a:r>
            <a:r>
              <a:rPr lang="en-US" cap="none" dirty="0" smtClean="0">
                <a:latin typeface="Times New Roman" panose="02020603050405020304" pitchFamily="18" charset="0"/>
                <a:cs typeface="Times New Roman" panose="02020603050405020304" pitchFamily="18" charset="0"/>
              </a:rPr>
              <a:t>: in the maintenance phase, after deployment of the software in the working environment there may be some bugs, some errors or new updates are required. Maintenance involves debugging and new addition options.</a:t>
            </a:r>
          </a:p>
          <a:p>
            <a:pPr marL="0" indent="0">
              <a:buNone/>
            </a:pPr>
            <a:r>
              <a:rPr lang="en-US" sz="2400" b="1" i="1" cap="none" dirty="0">
                <a:latin typeface="Times New Roman" panose="02020603050405020304" pitchFamily="18" charset="0"/>
                <a:cs typeface="Times New Roman" panose="02020603050405020304" pitchFamily="18" charset="0"/>
              </a:rPr>
              <a:t>When to use the Iterative Model?</a:t>
            </a:r>
          </a:p>
          <a:p>
            <a:r>
              <a:rPr lang="en-US" cap="none" dirty="0">
                <a:latin typeface="Times New Roman" panose="02020603050405020304" pitchFamily="18" charset="0"/>
                <a:cs typeface="Times New Roman" panose="02020603050405020304" pitchFamily="18" charset="0"/>
              </a:rPr>
              <a:t>When requirements are defined clearly and easy to understand.</a:t>
            </a:r>
          </a:p>
          <a:p>
            <a:r>
              <a:rPr lang="en-US" cap="none" dirty="0">
                <a:latin typeface="Times New Roman" panose="02020603050405020304" pitchFamily="18" charset="0"/>
                <a:cs typeface="Times New Roman" panose="02020603050405020304" pitchFamily="18" charset="0"/>
              </a:rPr>
              <a:t>When the software application is large.</a:t>
            </a:r>
          </a:p>
          <a:p>
            <a:r>
              <a:rPr lang="en-US" cap="none" dirty="0">
                <a:latin typeface="Times New Roman" panose="02020603050405020304" pitchFamily="18" charset="0"/>
                <a:cs typeface="Times New Roman" panose="02020603050405020304" pitchFamily="18" charset="0"/>
              </a:rPr>
              <a:t>When there is a requirement of changes in future.</a:t>
            </a:r>
          </a:p>
        </p:txBody>
      </p:sp>
    </p:spTree>
    <p:extLst>
      <p:ext uri="{BB962C8B-B14F-4D97-AF65-F5344CB8AC3E}">
        <p14:creationId xmlns:p14="http://schemas.microsoft.com/office/powerpoint/2010/main" val="325782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7574" y="1"/>
            <a:ext cx="10364451" cy="1162594"/>
          </a:xfrm>
        </p:spPr>
        <p:txBody>
          <a:bodyPr/>
          <a:lstStyle/>
          <a:p>
            <a:r>
              <a:rPr lang="en-US" dirty="0" smtClean="0">
                <a:latin typeface="Times New Roman" panose="02020603050405020304" pitchFamily="18" charset="0"/>
                <a:cs typeface="Times New Roman" panose="02020603050405020304" pitchFamily="18" charset="0"/>
              </a:rPr>
              <a:t>overview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837574" y="1204498"/>
            <a:ext cx="5106026" cy="5130988"/>
          </a:xfrm>
        </p:spPr>
        <p:txBody>
          <a:bodyPr>
            <a:normAutofit lnSpcReduction="10000"/>
          </a:bodyPr>
          <a:lstStyle/>
          <a:p>
            <a:pPr marL="0" indent="0">
              <a:buNone/>
            </a:pPr>
            <a:r>
              <a:rPr lang="en-US" sz="2400" b="1" i="1" cap="none" dirty="0" smtClean="0">
                <a:latin typeface="Times New Roman" panose="02020603050405020304" pitchFamily="18" charset="0"/>
                <a:cs typeface="Times New Roman" panose="02020603050405020304" pitchFamily="18" charset="0"/>
              </a:rPr>
              <a:t>Advantage(pros) of iterative model:</a:t>
            </a:r>
          </a:p>
          <a:p>
            <a:pPr>
              <a:lnSpc>
                <a:spcPct val="150000"/>
              </a:lnSpc>
            </a:pPr>
            <a:r>
              <a:rPr lang="en-US" cap="none" dirty="0" smtClean="0">
                <a:latin typeface="Times New Roman" panose="02020603050405020304" pitchFamily="18" charset="0"/>
                <a:cs typeface="Times New Roman" panose="02020603050405020304" pitchFamily="18" charset="0"/>
              </a:rPr>
              <a:t>Testing and debugging during smaller iteration is easy.</a:t>
            </a:r>
          </a:p>
          <a:p>
            <a:pPr>
              <a:lnSpc>
                <a:spcPct val="150000"/>
              </a:lnSpc>
            </a:pPr>
            <a:r>
              <a:rPr lang="en-US" cap="none" dirty="0" smtClean="0">
                <a:latin typeface="Times New Roman" panose="02020603050405020304" pitchFamily="18" charset="0"/>
                <a:cs typeface="Times New Roman" panose="02020603050405020304" pitchFamily="18" charset="0"/>
              </a:rPr>
              <a:t>A parallel development can plan.</a:t>
            </a:r>
          </a:p>
          <a:p>
            <a:pPr>
              <a:lnSpc>
                <a:spcPct val="150000"/>
              </a:lnSpc>
            </a:pPr>
            <a:r>
              <a:rPr lang="en-US" cap="none" dirty="0" smtClean="0">
                <a:latin typeface="Times New Roman" panose="02020603050405020304" pitchFamily="18" charset="0"/>
                <a:cs typeface="Times New Roman" panose="02020603050405020304" pitchFamily="18" charset="0"/>
              </a:rPr>
              <a:t>It is easily acceptable to ever-changing needs of the project.</a:t>
            </a:r>
          </a:p>
          <a:p>
            <a:pPr>
              <a:lnSpc>
                <a:spcPct val="150000"/>
              </a:lnSpc>
            </a:pPr>
            <a:r>
              <a:rPr lang="en-US" cap="none" dirty="0" smtClean="0">
                <a:latin typeface="Times New Roman" panose="02020603050405020304" pitchFamily="18" charset="0"/>
                <a:cs typeface="Times New Roman" panose="02020603050405020304" pitchFamily="18" charset="0"/>
              </a:rPr>
              <a:t>Risks are identified and resolved during iteration.</a:t>
            </a:r>
          </a:p>
          <a:p>
            <a:pPr>
              <a:lnSpc>
                <a:spcPct val="150000"/>
              </a:lnSpc>
            </a:pPr>
            <a:r>
              <a:rPr lang="en-US" cap="none" dirty="0" smtClean="0">
                <a:latin typeface="Times New Roman" panose="02020603050405020304" pitchFamily="18" charset="0"/>
                <a:cs typeface="Times New Roman" panose="02020603050405020304" pitchFamily="18" charset="0"/>
              </a:rPr>
              <a:t>Limited time spent on documentation and extra time on designing.</a:t>
            </a:r>
            <a:endParaRPr lang="en-US" cap="none"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4"/>
          </p:nvPr>
        </p:nvSpPr>
        <p:spPr>
          <a:xfrm>
            <a:off x="6096625" y="1204497"/>
            <a:ext cx="5105400" cy="5326931"/>
          </a:xfrm>
        </p:spPr>
        <p:txBody>
          <a:bodyPr>
            <a:normAutofit/>
          </a:bodyPr>
          <a:lstStyle/>
          <a:p>
            <a:pPr marL="0" indent="0">
              <a:buNone/>
            </a:pPr>
            <a:r>
              <a:rPr lang="en-US" sz="2400" b="1" i="1" cap="none" dirty="0" smtClean="0">
                <a:latin typeface="Times New Roman" panose="02020603050405020304" pitchFamily="18" charset="0"/>
                <a:cs typeface="Times New Roman" panose="02020603050405020304" pitchFamily="18" charset="0"/>
              </a:rPr>
              <a:t>Disadvantage(cons) of iterative model:</a:t>
            </a:r>
          </a:p>
          <a:p>
            <a:pPr>
              <a:lnSpc>
                <a:spcPct val="150000"/>
              </a:lnSpc>
            </a:pPr>
            <a:r>
              <a:rPr lang="en-US" cap="none" dirty="0" smtClean="0">
                <a:latin typeface="Times New Roman" panose="02020603050405020304" pitchFamily="18" charset="0"/>
                <a:cs typeface="Times New Roman" panose="02020603050405020304" pitchFamily="18" charset="0"/>
              </a:rPr>
              <a:t>It is not suitable for smaller projects.</a:t>
            </a:r>
          </a:p>
          <a:p>
            <a:pPr>
              <a:lnSpc>
                <a:spcPct val="150000"/>
              </a:lnSpc>
            </a:pPr>
            <a:r>
              <a:rPr lang="en-US" cap="none" dirty="0" smtClean="0">
                <a:latin typeface="Times New Roman" panose="02020603050405020304" pitchFamily="18" charset="0"/>
                <a:cs typeface="Times New Roman" panose="02020603050405020304" pitchFamily="18" charset="0"/>
              </a:rPr>
              <a:t>More resources may be required.</a:t>
            </a:r>
          </a:p>
          <a:p>
            <a:pPr>
              <a:lnSpc>
                <a:spcPct val="150000"/>
              </a:lnSpc>
            </a:pPr>
            <a:r>
              <a:rPr lang="en-US" cap="none" dirty="0" smtClean="0">
                <a:latin typeface="Times New Roman" panose="02020603050405020304" pitchFamily="18" charset="0"/>
                <a:cs typeface="Times New Roman" panose="02020603050405020304" pitchFamily="18" charset="0"/>
              </a:rPr>
              <a:t>Design can be changed again and again because of imperfect requirements.</a:t>
            </a:r>
          </a:p>
          <a:p>
            <a:pPr>
              <a:lnSpc>
                <a:spcPct val="150000"/>
              </a:lnSpc>
            </a:pPr>
            <a:r>
              <a:rPr lang="en-US" cap="none" dirty="0" smtClean="0">
                <a:latin typeface="Times New Roman" panose="02020603050405020304" pitchFamily="18" charset="0"/>
                <a:cs typeface="Times New Roman" panose="02020603050405020304" pitchFamily="18" charset="0"/>
              </a:rPr>
              <a:t>Requirement changes can cause over budget.</a:t>
            </a:r>
          </a:p>
          <a:p>
            <a:pPr>
              <a:lnSpc>
                <a:spcPct val="150000"/>
              </a:lnSpc>
            </a:pPr>
            <a:r>
              <a:rPr lang="en-US" cap="none" dirty="0" smtClean="0">
                <a:latin typeface="Times New Roman" panose="02020603050405020304" pitchFamily="18" charset="0"/>
                <a:cs typeface="Times New Roman" panose="02020603050405020304" pitchFamily="18" charset="0"/>
              </a:rPr>
              <a:t>Project completion date not confirmed because of changing requirements.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93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5100" y="130628"/>
            <a:ext cx="10921174" cy="1680546"/>
          </a:xfrm>
        </p:spPr>
        <p:txBody>
          <a:bodyPr>
            <a:normAutofit fontScale="90000"/>
          </a:bodyPr>
          <a:lstStyle/>
          <a:p>
            <a:pPr>
              <a:lnSpc>
                <a:spcPct val="150000"/>
              </a:lnSpc>
            </a:pPr>
            <a:r>
              <a:rPr lang="en-US" sz="4000" cap="none" dirty="0" smtClean="0">
                <a:latin typeface="Times New Roman" panose="02020603050405020304" pitchFamily="18" charset="0"/>
                <a:cs typeface="Times New Roman" panose="02020603050405020304" pitchFamily="18" charset="0"/>
              </a:rPr>
              <a:t>Software Requirement In Iterative SDLC Model</a:t>
            </a:r>
            <a:br>
              <a:rPr lang="en-US" sz="4000" cap="none" dirty="0" smtClean="0">
                <a:latin typeface="Times New Roman" panose="02020603050405020304" pitchFamily="18" charset="0"/>
                <a:cs typeface="Times New Roman" panose="02020603050405020304" pitchFamily="18" charset="0"/>
              </a:rPr>
            </a:br>
            <a:r>
              <a:rPr lang="en-US" sz="2200" cap="none" dirty="0" err="1" smtClean="0">
                <a:latin typeface="Times New Roman" panose="02020603050405020304" pitchFamily="18" charset="0"/>
                <a:cs typeface="Times New Roman" panose="02020603050405020304" pitchFamily="18" charset="0"/>
              </a:rPr>
              <a:t>Olatunji</a:t>
            </a:r>
            <a:r>
              <a:rPr lang="en-US" sz="2200" cap="none" dirty="0" smtClean="0">
                <a:latin typeface="Times New Roman" panose="02020603050405020304" pitchFamily="18" charset="0"/>
                <a:cs typeface="Times New Roman" panose="02020603050405020304" pitchFamily="18" charset="0"/>
              </a:rPr>
              <a:t> J. </a:t>
            </a:r>
            <a:r>
              <a:rPr lang="en-US" sz="2200" cap="none" dirty="0" err="1" smtClean="0">
                <a:latin typeface="Times New Roman" panose="02020603050405020304" pitchFamily="18" charset="0"/>
                <a:cs typeface="Times New Roman" panose="02020603050405020304" pitchFamily="18" charset="0"/>
              </a:rPr>
              <a:t>Okesola</a:t>
            </a:r>
            <a:r>
              <a:rPr lang="en-US" sz="2200" cap="none" dirty="0" smtClean="0">
                <a:latin typeface="Times New Roman" panose="02020603050405020304" pitchFamily="18" charset="0"/>
                <a:cs typeface="Times New Roman" panose="02020603050405020304" pitchFamily="18" charset="0"/>
              </a:rPr>
              <a:t>, </a:t>
            </a:r>
            <a:r>
              <a:rPr lang="en-US" sz="2200" cap="none" dirty="0" err="1" smtClean="0">
                <a:latin typeface="Times New Roman" panose="02020603050405020304" pitchFamily="18" charset="0"/>
                <a:cs typeface="Times New Roman" panose="02020603050405020304" pitchFamily="18" charset="0"/>
              </a:rPr>
              <a:t>Ayodele</a:t>
            </a:r>
            <a:r>
              <a:rPr lang="en-US" sz="2200" cap="none" dirty="0" smtClean="0">
                <a:latin typeface="Times New Roman" panose="02020603050405020304" pitchFamily="18" charset="0"/>
                <a:cs typeface="Times New Roman" panose="02020603050405020304" pitchFamily="18" charset="0"/>
              </a:rPr>
              <a:t> A. </a:t>
            </a:r>
            <a:r>
              <a:rPr lang="en-US" sz="2200" cap="none" dirty="0" err="1" smtClean="0">
                <a:latin typeface="Times New Roman" panose="02020603050405020304" pitchFamily="18" charset="0"/>
                <a:cs typeface="Times New Roman" panose="02020603050405020304" pitchFamily="18" charset="0"/>
              </a:rPr>
              <a:t>Adebiyi</a:t>
            </a:r>
            <a:r>
              <a:rPr lang="en-US" sz="2200" cap="none" dirty="0" smtClean="0">
                <a:latin typeface="Times New Roman" panose="02020603050405020304" pitchFamily="18" charset="0"/>
                <a:cs typeface="Times New Roman" panose="02020603050405020304" pitchFamily="18" charset="0"/>
              </a:rPr>
              <a:t>, </a:t>
            </a:r>
            <a:r>
              <a:rPr lang="en-US" sz="2200" cap="none" dirty="0" err="1" smtClean="0">
                <a:latin typeface="Times New Roman" panose="02020603050405020304" pitchFamily="18" charset="0"/>
                <a:cs typeface="Times New Roman" panose="02020603050405020304" pitchFamily="18" charset="0"/>
              </a:rPr>
              <a:t>Ayoade</a:t>
            </a:r>
            <a:r>
              <a:rPr lang="en-US" sz="2200" cap="none" dirty="0" smtClean="0">
                <a:latin typeface="Times New Roman" panose="02020603050405020304" pitchFamily="18" charset="0"/>
                <a:cs typeface="Times New Roman" panose="02020603050405020304" pitchFamily="18" charset="0"/>
              </a:rPr>
              <a:t> A. </a:t>
            </a:r>
            <a:r>
              <a:rPr lang="en-US" sz="2200" cap="none" dirty="0" err="1" smtClean="0">
                <a:latin typeface="Times New Roman" panose="02020603050405020304" pitchFamily="18" charset="0"/>
                <a:cs typeface="Times New Roman" panose="02020603050405020304" pitchFamily="18" charset="0"/>
              </a:rPr>
              <a:t>Owoade</a:t>
            </a:r>
            <a:r>
              <a:rPr lang="en-US" sz="2200" cap="none" dirty="0" smtClean="0">
                <a:latin typeface="Times New Roman" panose="02020603050405020304" pitchFamily="18" charset="0"/>
                <a:cs typeface="Times New Roman" panose="02020603050405020304" pitchFamily="18" charset="0"/>
              </a:rPr>
              <a:t>,</a:t>
            </a:r>
            <a:br>
              <a:rPr lang="en-US" sz="2200" cap="none" dirty="0" smtClean="0">
                <a:latin typeface="Times New Roman" panose="02020603050405020304" pitchFamily="18" charset="0"/>
                <a:cs typeface="Times New Roman" panose="02020603050405020304" pitchFamily="18" charset="0"/>
              </a:rPr>
            </a:br>
            <a:r>
              <a:rPr lang="en-US" sz="2200" cap="none" dirty="0" err="1" smtClean="0">
                <a:latin typeface="Times New Roman" panose="02020603050405020304" pitchFamily="18" charset="0"/>
                <a:cs typeface="Times New Roman" panose="02020603050405020304" pitchFamily="18" charset="0"/>
              </a:rPr>
              <a:t>Oyetunde</a:t>
            </a:r>
            <a:r>
              <a:rPr lang="en-US" sz="2200" cap="none" dirty="0" smtClean="0">
                <a:latin typeface="Times New Roman" panose="02020603050405020304" pitchFamily="18" charset="0"/>
                <a:cs typeface="Times New Roman" panose="02020603050405020304" pitchFamily="18" charset="0"/>
              </a:rPr>
              <a:t> </a:t>
            </a:r>
            <a:r>
              <a:rPr lang="en-US" sz="2200" cap="none" dirty="0" err="1" smtClean="0">
                <a:latin typeface="Times New Roman" panose="02020603050405020304" pitchFamily="18" charset="0"/>
                <a:cs typeface="Times New Roman" panose="02020603050405020304" pitchFamily="18" charset="0"/>
              </a:rPr>
              <a:t>Adeaga</a:t>
            </a:r>
            <a:r>
              <a:rPr lang="en-US" sz="2200" cap="none" dirty="0" smtClean="0">
                <a:latin typeface="Times New Roman" panose="02020603050405020304" pitchFamily="18" charset="0"/>
                <a:cs typeface="Times New Roman" panose="02020603050405020304" pitchFamily="18" charset="0"/>
              </a:rPr>
              <a:t>, </a:t>
            </a:r>
            <a:r>
              <a:rPr lang="en-US" sz="2200" cap="none" dirty="0" err="1" smtClean="0">
                <a:latin typeface="Times New Roman" panose="02020603050405020304" pitchFamily="18" charset="0"/>
                <a:cs typeface="Times New Roman" panose="02020603050405020304" pitchFamily="18" charset="0"/>
              </a:rPr>
              <a:t>Oluseyi</a:t>
            </a:r>
            <a:r>
              <a:rPr lang="en-US" sz="2200" cap="none" dirty="0" smtClean="0">
                <a:latin typeface="Times New Roman" panose="02020603050405020304" pitchFamily="18" charset="0"/>
                <a:cs typeface="Times New Roman" panose="02020603050405020304" pitchFamily="18" charset="0"/>
              </a:rPr>
              <a:t> </a:t>
            </a:r>
            <a:r>
              <a:rPr lang="en-US" sz="2200" cap="none" dirty="0" err="1" smtClean="0">
                <a:latin typeface="Times New Roman" panose="02020603050405020304" pitchFamily="18" charset="0"/>
                <a:cs typeface="Times New Roman" panose="02020603050405020304" pitchFamily="18" charset="0"/>
              </a:rPr>
              <a:t>Adeyemi</a:t>
            </a:r>
            <a:r>
              <a:rPr lang="en-US" sz="2200" cap="none" dirty="0" smtClean="0">
                <a:latin typeface="Times New Roman" panose="02020603050405020304" pitchFamily="18" charset="0"/>
                <a:cs typeface="Times New Roman" panose="02020603050405020304" pitchFamily="18" charset="0"/>
              </a:rPr>
              <a:t>, And Isaac </a:t>
            </a:r>
            <a:r>
              <a:rPr lang="en-US" sz="2200" cap="none" dirty="0" err="1" smtClean="0">
                <a:latin typeface="Times New Roman" panose="02020603050405020304" pitchFamily="18" charset="0"/>
                <a:cs typeface="Times New Roman" panose="02020603050405020304" pitchFamily="18" charset="0"/>
              </a:rPr>
              <a:t>Odun-ayo</a:t>
            </a:r>
            <a:endParaRPr lang="en-US" sz="2200" cap="none"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13"/>
          </p:nvPr>
        </p:nvSpPr>
        <p:spPr>
          <a:xfrm>
            <a:off x="809897" y="1972491"/>
            <a:ext cx="10855233" cy="4637315"/>
          </a:xfrm>
        </p:spPr>
        <p:txBody>
          <a:bodyPr>
            <a:noAutofit/>
          </a:bodyPr>
          <a:lstStyle/>
          <a:p>
            <a:r>
              <a:rPr lang="en-US" cap="none" dirty="0" smtClean="0">
                <a:latin typeface="Times New Roman" panose="02020603050405020304" pitchFamily="18" charset="0"/>
                <a:cs typeface="Times New Roman" panose="02020603050405020304" pitchFamily="18" charset="0"/>
              </a:rPr>
              <a:t>Despite its popularity and strengths over major weaknesses of other models, </a:t>
            </a:r>
            <a:r>
              <a:rPr lang="en-US" u="sng" cap="none" dirty="0" smtClean="0">
                <a:latin typeface="Times New Roman" panose="02020603050405020304" pitchFamily="18" charset="0"/>
                <a:cs typeface="Times New Roman" panose="02020603050405020304" pitchFamily="18" charset="0"/>
              </a:rPr>
              <a:t>iterative model is less acceptable by programmers and not widely in use in industry</a:t>
            </a:r>
            <a:r>
              <a:rPr lang="en-US" cap="none" dirty="0" smtClean="0">
                <a:latin typeface="Times New Roman" panose="02020603050405020304" pitchFamily="18" charset="0"/>
                <a:cs typeface="Times New Roman" panose="02020603050405020304" pitchFamily="18" charset="0"/>
              </a:rPr>
              <a:t>.</a:t>
            </a:r>
          </a:p>
          <a:p>
            <a:r>
              <a:rPr lang="en-US" cap="none" dirty="0" smtClean="0">
                <a:latin typeface="Times New Roman" panose="02020603050405020304" pitchFamily="18" charset="0"/>
                <a:cs typeface="Times New Roman" panose="02020603050405020304" pitchFamily="18" charset="0"/>
              </a:rPr>
              <a:t>Why? </a:t>
            </a:r>
          </a:p>
          <a:p>
            <a:pPr lvl="1">
              <a:buFont typeface="Wingdings" panose="05000000000000000000" pitchFamily="2" charset="2"/>
              <a:buChar char="Ø"/>
            </a:pPr>
            <a:r>
              <a:rPr lang="en-US" sz="2000" cap="none" dirty="0" smtClean="0">
                <a:latin typeface="Times New Roman" panose="02020603050405020304" pitchFamily="18" charset="0"/>
                <a:cs typeface="Times New Roman" panose="02020603050405020304" pitchFamily="18" charset="0"/>
              </a:rPr>
              <a:t>The iterative SDLC model is only appropriate for massive system or software development project only; it is difficult to break a small programming framework into assist little serviceable augmentations/modules. </a:t>
            </a:r>
          </a:p>
          <a:p>
            <a:pPr lvl="1">
              <a:buFont typeface="Wingdings" panose="05000000000000000000" pitchFamily="2" charset="2"/>
              <a:buChar char="Ø"/>
            </a:pPr>
            <a:r>
              <a:rPr lang="en-US" sz="2000" b="1" cap="none" dirty="0" smtClean="0">
                <a:latin typeface="Times New Roman" panose="02020603050405020304" pitchFamily="18" charset="0"/>
                <a:cs typeface="Times New Roman" panose="02020603050405020304" pitchFamily="18" charset="0"/>
              </a:rPr>
              <a:t>Costly late-stage issues</a:t>
            </a:r>
            <a:r>
              <a:rPr lang="en-US" sz="2000" cap="none" dirty="0" smtClean="0">
                <a:latin typeface="Times New Roman" panose="02020603050405020304" pitchFamily="18" charset="0"/>
                <a:cs typeface="Times New Roman" panose="02020603050405020304" pitchFamily="18" charset="0"/>
              </a:rPr>
              <a:t>: while using an iterative model, it is conceivable that an unanticipated issue in plan or hidden framework design will emerge late into the task. Settling this could have conceivably destroying impacts on the time period and expenses of the task. </a:t>
            </a:r>
            <a:r>
              <a:rPr lang="en-US" sz="2000" cap="none" dirty="0">
                <a:latin typeface="Times New Roman" panose="02020603050405020304" pitchFamily="18" charset="0"/>
                <a:cs typeface="Times New Roman" panose="02020603050405020304" pitchFamily="18" charset="0"/>
              </a:rPr>
              <a:t>A</a:t>
            </a:r>
            <a:r>
              <a:rPr lang="en-US" sz="2000" cap="none" dirty="0" smtClean="0">
                <a:latin typeface="Times New Roman" panose="02020603050405020304" pitchFamily="18" charset="0"/>
                <a:cs typeface="Times New Roman" panose="02020603050405020304" pitchFamily="18" charset="0"/>
              </a:rPr>
              <a:t>ll in all, requiring a lot of future cycles just to determine one issue.</a:t>
            </a:r>
            <a:endParaRPr lang="en-US"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929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
            <a:ext cx="10364451" cy="914400"/>
          </a:xfrm>
        </p:spPr>
        <p:txBody>
          <a:bodyPr/>
          <a:lstStyle/>
          <a:p>
            <a:r>
              <a:rPr lang="en-US" cap="none" dirty="0">
                <a:solidFill>
                  <a:prstClr val="black"/>
                </a:solidFill>
                <a:latin typeface="Times New Roman" panose="02020603050405020304" pitchFamily="18" charset="0"/>
                <a:cs typeface="Times New Roman" panose="02020603050405020304" pitchFamily="18" charset="0"/>
              </a:rPr>
              <a:t>Software Requirement In Iterative SDLC Model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483326" y="1008555"/>
            <a:ext cx="11416937" cy="5718816"/>
          </a:xfrm>
        </p:spPr>
        <p:txBody>
          <a:bodyPr>
            <a:noAutofit/>
          </a:bodyPr>
          <a:lstStyle/>
          <a:p>
            <a:pPr>
              <a:buFont typeface="Wingdings" panose="05000000000000000000" pitchFamily="2" charset="2"/>
              <a:buChar char="Ø"/>
            </a:pPr>
            <a:r>
              <a:rPr lang="en-US" b="1" cap="none" dirty="0" smtClean="0">
                <a:latin typeface="Times New Roman" panose="02020603050405020304" pitchFamily="18" charset="0"/>
                <a:cs typeface="Times New Roman" panose="02020603050405020304" pitchFamily="18" charset="0"/>
              </a:rPr>
              <a:t>Increased pressure on user engagement</a:t>
            </a:r>
            <a:r>
              <a:rPr lang="en-US" cap="none" dirty="0" smtClean="0">
                <a:latin typeface="Times New Roman" panose="02020603050405020304" pitchFamily="18" charset="0"/>
                <a:cs typeface="Times New Roman" panose="02020603050405020304" pitchFamily="18" charset="0"/>
              </a:rPr>
              <a:t>: the iterative model regularly requires client engagement all through the whole of the procedure. This is now and again an appalling commitment, since each new emphasis will probably require testing and input from clients with a specific end goal to legitimately assess any vital changes.</a:t>
            </a:r>
          </a:p>
          <a:p>
            <a:pPr>
              <a:buFont typeface="Wingdings" panose="05000000000000000000" pitchFamily="2" charset="2"/>
              <a:buChar char="Ø"/>
            </a:pPr>
            <a:r>
              <a:rPr lang="en-US" b="1" cap="none" dirty="0" smtClean="0">
                <a:latin typeface="Times New Roman" panose="02020603050405020304" pitchFamily="18" charset="0"/>
                <a:cs typeface="Times New Roman" panose="02020603050405020304" pitchFamily="18" charset="0"/>
              </a:rPr>
              <a:t>Feature creep</a:t>
            </a:r>
            <a:r>
              <a:rPr lang="en-US" cap="none" dirty="0" smtClean="0">
                <a:latin typeface="Times New Roman" panose="02020603050405020304" pitchFamily="18" charset="0"/>
                <a:cs typeface="Times New Roman" panose="02020603050405020304" pitchFamily="18" charset="0"/>
              </a:rPr>
              <a:t>: not exclusively does the iterative model require client criticism all through the procedure, yet this likewise characteristically implies the task might be liable to undesired element crawl, whereby clients encounter the adjustments in every cycle, and are slanted to continually advance new demands for extra highlights to be added to future forms.</a:t>
            </a:r>
          </a:p>
          <a:p>
            <a:pPr>
              <a:buFont typeface="Wingdings" panose="05000000000000000000" pitchFamily="2" charset="2"/>
              <a:buChar char="Ø"/>
            </a:pPr>
            <a:r>
              <a:rPr lang="en-US" b="1" cap="none" dirty="0" smtClean="0">
                <a:latin typeface="Times New Roman" panose="02020603050405020304" pitchFamily="18" charset="0"/>
                <a:cs typeface="Times New Roman" panose="02020603050405020304" pitchFamily="18" charset="0"/>
              </a:rPr>
              <a:t>Management complexity</a:t>
            </a:r>
            <a:r>
              <a:rPr lang="en-US" cap="none" dirty="0" smtClean="0">
                <a:latin typeface="Times New Roman" panose="02020603050405020304" pitchFamily="18" charset="0"/>
                <a:cs typeface="Times New Roman" panose="02020603050405020304" pitchFamily="18" charset="0"/>
              </a:rPr>
              <a:t>: complexity management as a disadvantage, its methodology deals with the analysis and optimization of complexity in enterprises. Effects of complexity pertain to all business processes along the value chain and hence complexity management requires a holistic approach and due to iteration on each build or development, management will be very difficult.</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6909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233</TotalTime>
  <Words>779</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Tw Cen MT</vt:lpstr>
      <vt:lpstr>Wingdings</vt:lpstr>
      <vt:lpstr>Droplet</vt:lpstr>
      <vt:lpstr>Software Development Life Cycle (SDLC)  </vt:lpstr>
      <vt:lpstr>Overview</vt:lpstr>
      <vt:lpstr>Overview</vt:lpstr>
      <vt:lpstr>overview</vt:lpstr>
      <vt:lpstr>overview</vt:lpstr>
      <vt:lpstr>Software Requirement In Iterative SDLC Model Olatunji J. Okesola, Ayodele A. Adebiyi, Ayoade A. Owoade, Oyetunde Adeaga, Oluseyi Adeyemi, And Isaac Odun-ayo</vt:lpstr>
      <vt:lpstr>Software Requirement In Iterative SDLC Model</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 model Or Software Development Life Cycle (SDLC)</dc:title>
  <dc:creator>Lenovo</dc:creator>
  <cp:lastModifiedBy>Lenovo</cp:lastModifiedBy>
  <cp:revision>12</cp:revision>
  <dcterms:created xsi:type="dcterms:W3CDTF">2022-11-22T11:46:53Z</dcterms:created>
  <dcterms:modified xsi:type="dcterms:W3CDTF">2022-11-23T08:23:37Z</dcterms:modified>
</cp:coreProperties>
</file>