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6" r:id="rId4"/>
    <p:sldId id="267" r:id="rId5"/>
    <p:sldId id="269" r:id="rId6"/>
    <p:sldId id="274" r:id="rId7"/>
    <p:sldId id="271" r:id="rId8"/>
    <p:sldId id="272" r:id="rId9"/>
    <p:sldId id="259" r:id="rId10"/>
    <p:sldId id="260" r:id="rId11"/>
    <p:sldId id="261" r:id="rId12"/>
    <p:sldId id="262" r:id="rId13"/>
    <p:sldId id="263" r:id="rId14"/>
    <p:sldId id="264"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1/11/2023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reycampus.com/opencampus/lean-six-sigma-green-belt/introduction-on-six-sigma-statistic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7097" y="4094239"/>
            <a:ext cx="9993087" cy="1463040"/>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Run Chart and Control chart</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417422" y="4920949"/>
            <a:ext cx="4556759" cy="1463040"/>
          </a:xfrm>
        </p:spPr>
        <p:txBody>
          <a:bodyPr>
            <a:noAutofit/>
          </a:bodyPr>
          <a:lstStyle/>
          <a:p>
            <a:r>
              <a:rPr lang="en-US" sz="2400" dirty="0" smtClean="0">
                <a:latin typeface="Times New Roman" panose="02020603050405020304" pitchFamily="18" charset="0"/>
                <a:cs typeface="Times New Roman" panose="02020603050405020304" pitchFamily="18" charset="0"/>
              </a:rPr>
              <a:t>Course: IT Project Management</a:t>
            </a:r>
          </a:p>
          <a:p>
            <a:r>
              <a:rPr lang="en-US" sz="2400" dirty="0" smtClean="0">
                <a:latin typeface="Times New Roman" panose="02020603050405020304" pitchFamily="18" charset="0"/>
                <a:cs typeface="Times New Roman" panose="02020603050405020304" pitchFamily="18" charset="0"/>
              </a:rPr>
              <a:t>Presented by Han </a:t>
            </a:r>
            <a:r>
              <a:rPr lang="en-US" sz="2400" dirty="0" err="1" smtClean="0">
                <a:latin typeface="Times New Roman" panose="02020603050405020304" pitchFamily="18" charset="0"/>
                <a:cs typeface="Times New Roman" panose="02020603050405020304" pitchFamily="18" charset="0"/>
              </a:rPr>
              <a:t>Chandeth</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8138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run chart?</a:t>
            </a:r>
            <a:endParaRPr lang="en-US" dirty="0"/>
          </a:p>
        </p:txBody>
      </p:sp>
      <p:sp>
        <p:nvSpPr>
          <p:cNvPr id="3" name="Content Placeholder 2"/>
          <p:cNvSpPr>
            <a:spLocks noGrp="1"/>
          </p:cNvSpPr>
          <p:nvPr>
            <p:ph idx="1"/>
          </p:nvPr>
        </p:nvSpPr>
        <p:spPr>
          <a:xfrm>
            <a:off x="1024127" y="2084832"/>
            <a:ext cx="10196867" cy="4133088"/>
          </a:xfrm>
        </p:spPr>
        <p:txBody>
          <a:bodyPr>
            <a:normAutofit lnSpcReduction="10000"/>
          </a:bodyPr>
          <a:lstStyle/>
          <a:p>
            <a:pPr>
              <a:lnSpc>
                <a:spcPct val="150000"/>
              </a:lnSpc>
            </a:pPr>
            <a:r>
              <a:rPr lang="en-US" dirty="0"/>
              <a:t>A run chart is a line graph of data plotted over time. By collecting and charting data over time, you can find trends or patterns in the process. Because they do not use control limits, run charts cannot tell you if a process is stable. However, they can show you how the process is running. The run chart can be a valuable tool at the beginning of a project, as it reveals important information about a process before you have collected enough data to create reliable control limits</a:t>
            </a:r>
            <a:r>
              <a:rPr lang="en-US" dirty="0" smtClean="0"/>
              <a:t>.</a:t>
            </a:r>
          </a:p>
          <a:p>
            <a:pPr>
              <a:lnSpc>
                <a:spcPct val="150000"/>
              </a:lnSpc>
            </a:pPr>
            <a:r>
              <a:rPr lang="en-US" b="1" dirty="0"/>
              <a:t>Usage</a:t>
            </a:r>
            <a:r>
              <a:rPr lang="en-US" dirty="0"/>
              <a:t>: Run charts are used to analyze processes according to time or order. Run charts are useful in discovering patterns that occur over time.</a:t>
            </a:r>
          </a:p>
          <a:p>
            <a:endParaRPr lang="en-US" dirty="0"/>
          </a:p>
        </p:txBody>
      </p:sp>
    </p:spTree>
    <p:extLst>
      <p:ext uri="{BB962C8B-B14F-4D97-AF65-F5344CB8AC3E}">
        <p14:creationId xmlns:p14="http://schemas.microsoft.com/office/powerpoint/2010/main" val="1075939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it look like?</a:t>
            </a:r>
            <a:endParaRPr lang="en-US" dirty="0"/>
          </a:p>
        </p:txBody>
      </p:sp>
      <p:sp>
        <p:nvSpPr>
          <p:cNvPr id="3" name="Content Placeholder 2"/>
          <p:cNvSpPr>
            <a:spLocks noGrp="1"/>
          </p:cNvSpPr>
          <p:nvPr>
            <p:ph idx="1"/>
          </p:nvPr>
        </p:nvSpPr>
        <p:spPr>
          <a:xfrm>
            <a:off x="1024127" y="2084831"/>
            <a:ext cx="9720073" cy="4668665"/>
          </a:xfrm>
        </p:spPr>
        <p:txBody>
          <a:bodyPr/>
          <a:lstStyle/>
          <a:p>
            <a:r>
              <a:rPr lang="en-US" dirty="0"/>
              <a:t>Run charts show individual data points in chronological order.</a:t>
            </a:r>
          </a:p>
        </p:txBody>
      </p:sp>
      <p:pic>
        <p:nvPicPr>
          <p:cNvPr id="5" name="Picture 4"/>
          <p:cNvPicPr>
            <a:picLocks noChangeAspect="1"/>
          </p:cNvPicPr>
          <p:nvPr/>
        </p:nvPicPr>
        <p:blipFill>
          <a:blip r:embed="rId2"/>
          <a:stretch>
            <a:fillRect/>
          </a:stretch>
        </p:blipFill>
        <p:spPr>
          <a:xfrm>
            <a:off x="1162595" y="2559067"/>
            <a:ext cx="7289782" cy="4194429"/>
          </a:xfrm>
          <a:prstGeom prst="rect">
            <a:avLst/>
          </a:prstGeom>
        </p:spPr>
      </p:pic>
    </p:spTree>
    <p:extLst>
      <p:ext uri="{BB962C8B-B14F-4D97-AF65-F5344CB8AC3E}">
        <p14:creationId xmlns:p14="http://schemas.microsoft.com/office/powerpoint/2010/main" val="1579126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of a run chart</a:t>
            </a:r>
            <a:endParaRPr lang="en-US" dirty="0"/>
          </a:p>
        </p:txBody>
      </p:sp>
      <p:sp>
        <p:nvSpPr>
          <p:cNvPr id="3" name="Content Placeholder 2"/>
          <p:cNvSpPr>
            <a:spLocks noGrp="1"/>
          </p:cNvSpPr>
          <p:nvPr>
            <p:ph idx="1"/>
          </p:nvPr>
        </p:nvSpPr>
        <p:spPr>
          <a:xfrm>
            <a:off x="1024128" y="1881051"/>
            <a:ext cx="10118489" cy="4349932"/>
          </a:xfrm>
        </p:spPr>
        <p:txBody>
          <a:bodyPr>
            <a:normAutofit fontScale="92500"/>
          </a:bodyPr>
          <a:lstStyle/>
          <a:p>
            <a:r>
              <a:rPr lang="en-US" b="1" dirty="0"/>
              <a:t>The Title</a:t>
            </a:r>
            <a:r>
              <a:rPr lang="en-US" dirty="0"/>
              <a:t>: It briefly describes the information being displayed on the chart. </a:t>
            </a:r>
          </a:p>
          <a:p>
            <a:r>
              <a:rPr lang="en-US" b="1" dirty="0"/>
              <a:t>Vertical Axis (Y-Axis)</a:t>
            </a:r>
            <a:r>
              <a:rPr lang="en-US" dirty="0"/>
              <a:t>:   This axis is a range that demonstrates the significance of the dimensions represented by data collected</a:t>
            </a:r>
          </a:p>
          <a:p>
            <a:r>
              <a:rPr lang="en-US" b="1" dirty="0"/>
              <a:t>Horizontal (X-Axis)</a:t>
            </a:r>
            <a:r>
              <a:rPr lang="en-US" dirty="0"/>
              <a:t>: This shows you the time table when the data was collected.   This axis will display the progression in which the events being measured take place</a:t>
            </a:r>
          </a:p>
          <a:p>
            <a:r>
              <a:rPr lang="en-US" b="1" dirty="0"/>
              <a:t>Data Points (along with the chart)</a:t>
            </a:r>
            <a:r>
              <a:rPr lang="en-US" dirty="0"/>
              <a:t>: Each point simply represents an individual measurement</a:t>
            </a:r>
          </a:p>
          <a:p>
            <a:r>
              <a:rPr lang="en-US" b="1" dirty="0"/>
              <a:t>Legend</a:t>
            </a:r>
            <a:r>
              <a:rPr lang="en-US" dirty="0"/>
              <a:t>:  The legend tells what each line represents.   Additional information that documents the data collection should also be here.</a:t>
            </a:r>
          </a:p>
          <a:p>
            <a:r>
              <a:rPr lang="en-US" dirty="0">
                <a:hlinkClick r:id="rId2"/>
              </a:rPr>
              <a:t>Median</a:t>
            </a:r>
            <a:r>
              <a:rPr lang="en-US" b="1" dirty="0"/>
              <a:t> Value (also called the Centerline)</a:t>
            </a:r>
            <a:r>
              <a:rPr lang="en-US" dirty="0"/>
              <a:t>:  significant if it shows a large number of consecutive values above or below, denotes something to investigate – not random variations in a process </a:t>
            </a:r>
          </a:p>
          <a:p>
            <a:r>
              <a:rPr lang="en-US" b="1" dirty="0"/>
              <a:t>Data Table</a:t>
            </a:r>
            <a:r>
              <a:rPr lang="en-US" dirty="0"/>
              <a:t>: This is a listing of the data being shown in the chart.   </a:t>
            </a:r>
          </a:p>
          <a:p>
            <a:endParaRPr lang="en-US" dirty="0"/>
          </a:p>
        </p:txBody>
      </p:sp>
    </p:spTree>
    <p:extLst>
      <p:ext uri="{BB962C8B-B14F-4D97-AF65-F5344CB8AC3E}">
        <p14:creationId xmlns:p14="http://schemas.microsoft.com/office/powerpoint/2010/main" val="3552446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a run chart</a:t>
            </a:r>
            <a:endParaRPr lang="en-US" dirty="0"/>
          </a:p>
        </p:txBody>
      </p:sp>
      <p:sp>
        <p:nvSpPr>
          <p:cNvPr id="3" name="Content Placeholder 2"/>
          <p:cNvSpPr>
            <a:spLocks noGrp="1"/>
          </p:cNvSpPr>
          <p:nvPr>
            <p:ph idx="1"/>
          </p:nvPr>
        </p:nvSpPr>
        <p:spPr>
          <a:xfrm>
            <a:off x="1024128" y="1894113"/>
            <a:ext cx="10275243" cy="4284617"/>
          </a:xfrm>
        </p:spPr>
        <p:txBody>
          <a:bodyPr>
            <a:normAutofit/>
          </a:bodyPr>
          <a:lstStyle/>
          <a:p>
            <a:r>
              <a:rPr lang="en-US" dirty="0"/>
              <a:t>Outliers in your </a:t>
            </a:r>
            <a:r>
              <a:rPr lang="en-US" dirty="0" smtClean="0"/>
              <a:t>chart:</a:t>
            </a:r>
          </a:p>
          <a:p>
            <a:r>
              <a:rPr lang="en-US" dirty="0" smtClean="0"/>
              <a:t>Look </a:t>
            </a:r>
            <a:r>
              <a:rPr lang="en-US" dirty="0"/>
              <a:t>for data points that are unusually smaller or larger than other data points on the chart. This is a subjective observation but if you feel any person observing this chart would consider it out of a normal range, then consider this point an outlier.   </a:t>
            </a:r>
          </a:p>
          <a:p>
            <a:endParaRPr lang="en-US" dirty="0"/>
          </a:p>
          <a:p>
            <a:r>
              <a:rPr lang="en-US" dirty="0"/>
              <a:t>Trends in your </a:t>
            </a:r>
            <a:r>
              <a:rPr lang="en-US" dirty="0" smtClean="0"/>
              <a:t>chart:</a:t>
            </a:r>
          </a:p>
          <a:p>
            <a:r>
              <a:rPr lang="en-US" dirty="0" smtClean="0"/>
              <a:t>Trends </a:t>
            </a:r>
            <a:r>
              <a:rPr lang="en-US" dirty="0"/>
              <a:t>are defined as a large number (6 or more) of consecutive points all going in the same direction – either up or down. Please note that data points should be increasing or decreasing with each increment. If you have two points that are the same, do not count them in your measurement of a trend. </a:t>
            </a:r>
          </a:p>
        </p:txBody>
      </p:sp>
    </p:spTree>
    <p:extLst>
      <p:ext uri="{BB962C8B-B14F-4D97-AF65-F5344CB8AC3E}">
        <p14:creationId xmlns:p14="http://schemas.microsoft.com/office/powerpoint/2010/main" val="9771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a run chart</a:t>
            </a:r>
            <a:endParaRPr lang="en-US" dirty="0"/>
          </a:p>
        </p:txBody>
      </p:sp>
      <p:sp>
        <p:nvSpPr>
          <p:cNvPr id="3" name="Content Placeholder 2"/>
          <p:cNvSpPr>
            <a:spLocks noGrp="1"/>
          </p:cNvSpPr>
          <p:nvPr>
            <p:ph idx="1"/>
          </p:nvPr>
        </p:nvSpPr>
        <p:spPr>
          <a:xfrm>
            <a:off x="1024128" y="1933303"/>
            <a:ext cx="10131552" cy="4611188"/>
          </a:xfrm>
        </p:spPr>
        <p:txBody>
          <a:bodyPr>
            <a:normAutofit lnSpcReduction="10000"/>
          </a:bodyPr>
          <a:lstStyle/>
          <a:p>
            <a:r>
              <a:rPr lang="en-US" dirty="0"/>
              <a:t>Shifts in your </a:t>
            </a:r>
            <a:r>
              <a:rPr lang="en-US" dirty="0" smtClean="0"/>
              <a:t>chart:</a:t>
            </a:r>
          </a:p>
          <a:p>
            <a:r>
              <a:rPr lang="en-US" dirty="0" smtClean="0"/>
              <a:t>A </a:t>
            </a:r>
            <a:r>
              <a:rPr lang="en-US" dirty="0"/>
              <a:t>shift is considered to be six or more consecutive data points that are collected on the same side of the median. These points can be either all above or all below the median. Data points that fall on the median should not be considered as they do not count toward or against creating a shift. You will ignore these points that fall on the median and continue counting.</a:t>
            </a:r>
          </a:p>
          <a:p>
            <a:endParaRPr lang="en-US" dirty="0"/>
          </a:p>
          <a:p>
            <a:r>
              <a:rPr lang="en-US" dirty="0"/>
              <a:t>Runs in your Chart (I also refer to these simply as cross-overs</a:t>
            </a:r>
            <a:r>
              <a:rPr lang="en-US" dirty="0" smtClean="0"/>
              <a:t>):</a:t>
            </a:r>
          </a:p>
          <a:p>
            <a:r>
              <a:rPr lang="en-US" dirty="0" smtClean="0"/>
              <a:t>A </a:t>
            </a:r>
            <a:r>
              <a:rPr lang="en-US" dirty="0"/>
              <a:t>run consists of a number of points, in a row, which occurs on just one side of the median. Under typical circumstances, there should be points crossing the median regularly. If they do not cross, something else may be influencing the data. Data points tend to move above and below the median at regular intervals. If some points fall right on the median line, it can make it difficult to decide if they belong to a run.</a:t>
            </a:r>
          </a:p>
        </p:txBody>
      </p:sp>
    </p:spTree>
    <p:extLst>
      <p:ext uri="{BB962C8B-B14F-4D97-AF65-F5344CB8AC3E}">
        <p14:creationId xmlns:p14="http://schemas.microsoft.com/office/powerpoint/2010/main" val="1762404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2035194"/>
            <a:ext cx="9720072" cy="2497618"/>
          </a:xfrm>
        </p:spPr>
        <p:txBody>
          <a:bodyPr>
            <a:normAutofit fontScale="90000"/>
          </a:bodyPr>
          <a:lstStyle/>
          <a:p>
            <a:pPr algn="ctr">
              <a:lnSpc>
                <a:spcPct val="200000"/>
              </a:lnSpc>
            </a:pPr>
            <a:r>
              <a:rPr lang="en-US" dirty="0" smtClean="0"/>
              <a:t>End </a:t>
            </a:r>
            <a:br>
              <a:rPr lang="en-US" dirty="0" smtClean="0"/>
            </a:br>
            <a:r>
              <a:rPr lang="en-US" dirty="0" smtClean="0"/>
              <a:t>Thank you!</a:t>
            </a:r>
            <a:endParaRPr lang="en-US" dirty="0"/>
          </a:p>
        </p:txBody>
      </p:sp>
    </p:spTree>
    <p:extLst>
      <p:ext uri="{BB962C8B-B14F-4D97-AF65-F5344CB8AC3E}">
        <p14:creationId xmlns:p14="http://schemas.microsoft.com/office/powerpoint/2010/main" val="1466751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sz="half" idx="1"/>
          </p:nvPr>
        </p:nvSpPr>
        <p:spPr/>
        <p:txBody>
          <a:bodyPr/>
          <a:lstStyle/>
          <a:p>
            <a:pPr>
              <a:buFont typeface="Wingdings" panose="05000000000000000000" pitchFamily="2" charset="2"/>
              <a:buChar char="v"/>
            </a:pPr>
            <a:r>
              <a:rPr lang="en-US" dirty="0" smtClean="0"/>
              <a:t> Control Chart</a:t>
            </a:r>
          </a:p>
          <a:p>
            <a:pPr>
              <a:buFont typeface="Wingdings" panose="05000000000000000000" pitchFamily="2" charset="2"/>
              <a:buChar char="Ø"/>
            </a:pPr>
            <a:r>
              <a:rPr lang="en-US" dirty="0"/>
              <a:t> </a:t>
            </a:r>
            <a:r>
              <a:rPr lang="en-US" dirty="0" smtClean="0"/>
              <a:t>Introduction to control chart</a:t>
            </a:r>
          </a:p>
          <a:p>
            <a:pPr>
              <a:buFont typeface="Wingdings" panose="05000000000000000000" pitchFamily="2" charset="2"/>
              <a:buChar char="Ø"/>
            </a:pPr>
            <a:r>
              <a:rPr lang="en-US" dirty="0"/>
              <a:t> </a:t>
            </a:r>
            <a:r>
              <a:rPr lang="en-US" dirty="0" smtClean="0"/>
              <a:t>What is a control chart?</a:t>
            </a:r>
          </a:p>
          <a:p>
            <a:pPr>
              <a:buFont typeface="Wingdings" panose="05000000000000000000" pitchFamily="2" charset="2"/>
              <a:buChar char="Ø"/>
            </a:pPr>
            <a:r>
              <a:rPr lang="en-US" dirty="0"/>
              <a:t> </a:t>
            </a:r>
            <a:r>
              <a:rPr lang="en-US" dirty="0" smtClean="0"/>
              <a:t>Types of control chart</a:t>
            </a:r>
          </a:p>
          <a:p>
            <a:pPr>
              <a:buFont typeface="Wingdings" panose="05000000000000000000" pitchFamily="2" charset="2"/>
              <a:buChar char="Ø"/>
            </a:pPr>
            <a:r>
              <a:rPr lang="en-US" dirty="0"/>
              <a:t> </a:t>
            </a:r>
            <a:r>
              <a:rPr lang="en-US" dirty="0" smtClean="0"/>
              <a:t>When to use control chart?</a:t>
            </a:r>
          </a:p>
          <a:p>
            <a:pPr>
              <a:buFont typeface="Wingdings" panose="05000000000000000000" pitchFamily="2" charset="2"/>
              <a:buChar char="Ø"/>
            </a:pPr>
            <a:r>
              <a:rPr lang="en-US" dirty="0"/>
              <a:t> </a:t>
            </a:r>
            <a:r>
              <a:rPr lang="en-US" dirty="0" smtClean="0"/>
              <a:t>Benefits of control chart</a:t>
            </a:r>
            <a:endParaRPr lang="en-US" dirty="0"/>
          </a:p>
        </p:txBody>
      </p:sp>
      <p:sp>
        <p:nvSpPr>
          <p:cNvPr id="4" name="Content Placeholder 3"/>
          <p:cNvSpPr>
            <a:spLocks noGrp="1"/>
          </p:cNvSpPr>
          <p:nvPr>
            <p:ph sz="half" idx="2"/>
          </p:nvPr>
        </p:nvSpPr>
        <p:spPr/>
        <p:txBody>
          <a:bodyPr/>
          <a:lstStyle/>
          <a:p>
            <a:pPr>
              <a:buFont typeface="Wingdings" panose="05000000000000000000" pitchFamily="2" charset="2"/>
              <a:buChar char="v"/>
            </a:pPr>
            <a:r>
              <a:rPr lang="en-US" dirty="0" smtClean="0"/>
              <a:t> Run Chart</a:t>
            </a:r>
          </a:p>
          <a:p>
            <a:pPr>
              <a:buFont typeface="Wingdings" panose="05000000000000000000" pitchFamily="2" charset="2"/>
              <a:buChar char="Ø"/>
            </a:pPr>
            <a:r>
              <a:rPr lang="en-US" dirty="0"/>
              <a:t> </a:t>
            </a:r>
            <a:r>
              <a:rPr lang="en-US" dirty="0" smtClean="0"/>
              <a:t>History of run chart</a:t>
            </a:r>
          </a:p>
          <a:p>
            <a:pPr>
              <a:buFont typeface="Wingdings" panose="05000000000000000000" pitchFamily="2" charset="2"/>
              <a:buChar char="Ø"/>
            </a:pPr>
            <a:r>
              <a:rPr lang="en-US" dirty="0"/>
              <a:t> </a:t>
            </a:r>
            <a:r>
              <a:rPr lang="en-US" dirty="0" smtClean="0"/>
              <a:t>What is run chart?</a:t>
            </a:r>
          </a:p>
          <a:p>
            <a:pPr>
              <a:buFont typeface="Wingdings" panose="05000000000000000000" pitchFamily="2" charset="2"/>
              <a:buChar char="Ø"/>
            </a:pPr>
            <a:r>
              <a:rPr lang="en-US" dirty="0"/>
              <a:t> </a:t>
            </a:r>
            <a:r>
              <a:rPr lang="en-US" dirty="0" smtClean="0"/>
              <a:t>What does run chart look like?</a:t>
            </a:r>
          </a:p>
          <a:p>
            <a:pPr>
              <a:buFont typeface="Wingdings" panose="05000000000000000000" pitchFamily="2" charset="2"/>
              <a:buChar char="Ø"/>
            </a:pPr>
            <a:r>
              <a:rPr lang="en-US" dirty="0"/>
              <a:t> </a:t>
            </a:r>
            <a:r>
              <a:rPr lang="en-US" dirty="0" smtClean="0"/>
              <a:t>Components of a run chart</a:t>
            </a:r>
          </a:p>
          <a:p>
            <a:pPr>
              <a:buFont typeface="Wingdings" panose="05000000000000000000" pitchFamily="2" charset="2"/>
              <a:buChar char="Ø"/>
            </a:pPr>
            <a:r>
              <a:rPr lang="en-US" dirty="0"/>
              <a:t> </a:t>
            </a:r>
            <a:r>
              <a:rPr lang="en-US" dirty="0" smtClean="0"/>
              <a:t>Interpreting a </a:t>
            </a:r>
            <a:r>
              <a:rPr lang="en-US" dirty="0" err="1" smtClean="0"/>
              <a:t>runchart</a:t>
            </a:r>
            <a:endParaRPr lang="en-US" dirty="0" smtClean="0"/>
          </a:p>
        </p:txBody>
      </p:sp>
    </p:spTree>
    <p:extLst>
      <p:ext uri="{BB962C8B-B14F-4D97-AF65-F5344CB8AC3E}">
        <p14:creationId xmlns:p14="http://schemas.microsoft.com/office/powerpoint/2010/main" val="3953368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control chart</a:t>
            </a:r>
            <a:endParaRPr lang="en-US" dirty="0"/>
          </a:p>
        </p:txBody>
      </p:sp>
      <p:sp>
        <p:nvSpPr>
          <p:cNvPr id="3" name="Content Placeholder 2"/>
          <p:cNvSpPr>
            <a:spLocks noGrp="1"/>
          </p:cNvSpPr>
          <p:nvPr>
            <p:ph idx="1"/>
          </p:nvPr>
        </p:nvSpPr>
        <p:spPr>
          <a:xfrm>
            <a:off x="1024128" y="1802675"/>
            <a:ext cx="10196866" cy="4728754"/>
          </a:xfrm>
        </p:spPr>
        <p:txBody>
          <a:bodyPr>
            <a:normAutofit/>
          </a:bodyPr>
          <a:lstStyle/>
          <a:p>
            <a:pPr>
              <a:lnSpc>
                <a:spcPct val="150000"/>
              </a:lnSpc>
            </a:pPr>
            <a:r>
              <a:rPr lang="en-US" dirty="0"/>
              <a:t>During a continuous manufacturing process, we want to know whether the process is in control or not and to know if there is any presence of variation. Variation may be due to chance or assignable causes. Control charts help to detect the causes during a process. It prevents us from manufacturing defective product and further. For example, variation can be in material properties, improper test procedure, etc.</a:t>
            </a:r>
          </a:p>
          <a:p>
            <a:pPr>
              <a:lnSpc>
                <a:spcPct val="150000"/>
              </a:lnSpc>
            </a:pPr>
            <a:endParaRPr lang="en-US" dirty="0"/>
          </a:p>
          <a:p>
            <a:pPr>
              <a:lnSpc>
                <a:spcPct val="150000"/>
              </a:lnSpc>
            </a:pPr>
            <a:r>
              <a:rPr lang="en-US" dirty="0"/>
              <a:t>Control chart was introduced by Dr. Walter A. </a:t>
            </a:r>
            <a:r>
              <a:rPr lang="en-US" dirty="0" err="1"/>
              <a:t>Shewhart</a:t>
            </a:r>
            <a:r>
              <a:rPr lang="en-US" dirty="0"/>
              <a:t> to control and monitor the process variation. This chart is also known as the </a:t>
            </a:r>
            <a:r>
              <a:rPr lang="en-US" dirty="0" err="1"/>
              <a:t>Shewhart</a:t>
            </a:r>
            <a:r>
              <a:rPr lang="en-US" dirty="0"/>
              <a:t> chart.</a:t>
            </a:r>
          </a:p>
        </p:txBody>
      </p:sp>
    </p:spTree>
    <p:extLst>
      <p:ext uri="{BB962C8B-B14F-4D97-AF65-F5344CB8AC3E}">
        <p14:creationId xmlns:p14="http://schemas.microsoft.com/office/powerpoint/2010/main" val="3807564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control chart?</a:t>
            </a:r>
            <a:endParaRPr lang="en-US" dirty="0"/>
          </a:p>
        </p:txBody>
      </p:sp>
      <p:sp>
        <p:nvSpPr>
          <p:cNvPr id="3" name="Content Placeholder 2"/>
          <p:cNvSpPr>
            <a:spLocks noGrp="1"/>
          </p:cNvSpPr>
          <p:nvPr>
            <p:ph idx="1"/>
          </p:nvPr>
        </p:nvSpPr>
        <p:spPr/>
        <p:txBody>
          <a:bodyPr/>
          <a:lstStyle/>
          <a:p>
            <a:pPr>
              <a:lnSpc>
                <a:spcPct val="150000"/>
              </a:lnSpc>
            </a:pPr>
            <a:r>
              <a:rPr lang="en-US" dirty="0"/>
              <a:t>A control chart is a graph which displays all the process data in order sequence. It consists of a </a:t>
            </a:r>
            <a:r>
              <a:rPr lang="en-US" dirty="0" err="1"/>
              <a:t>centre</a:t>
            </a:r>
            <a:r>
              <a:rPr lang="en-US" dirty="0"/>
              <a:t> line, the upper limit and lower limit. Centre line of a chart represents the process average. Control limits (upper &amp; lower) which are in a horizontal line below and above the </a:t>
            </a:r>
            <a:r>
              <a:rPr lang="en-US" dirty="0" err="1"/>
              <a:t>centre</a:t>
            </a:r>
            <a:r>
              <a:rPr lang="en-US" dirty="0"/>
              <a:t> line depicts whether the process is in control or out of control. Control limits are based on process variation.</a:t>
            </a:r>
          </a:p>
        </p:txBody>
      </p:sp>
    </p:spTree>
    <p:extLst>
      <p:ext uri="{BB962C8B-B14F-4D97-AF65-F5344CB8AC3E}">
        <p14:creationId xmlns:p14="http://schemas.microsoft.com/office/powerpoint/2010/main" val="3439761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control chart</a:t>
            </a:r>
            <a:endParaRPr lang="en-US" dirty="0"/>
          </a:p>
        </p:txBody>
      </p:sp>
      <p:sp>
        <p:nvSpPr>
          <p:cNvPr id="3" name="Content Placeholder 2"/>
          <p:cNvSpPr>
            <a:spLocks noGrp="1"/>
          </p:cNvSpPr>
          <p:nvPr>
            <p:ph sz="half" idx="1"/>
          </p:nvPr>
        </p:nvSpPr>
        <p:spPr/>
        <p:txBody>
          <a:bodyPr/>
          <a:lstStyle/>
          <a:p>
            <a:r>
              <a:rPr lang="en-US" dirty="0" smtClean="0"/>
              <a:t>1. Attribute </a:t>
            </a:r>
            <a:r>
              <a:rPr lang="en-US" dirty="0"/>
              <a:t>data – When your data is in </a:t>
            </a:r>
            <a:r>
              <a:rPr lang="en-US" dirty="0" smtClean="0"/>
              <a:t>   the </a:t>
            </a:r>
            <a:r>
              <a:rPr lang="en-US" dirty="0"/>
              <a:t>form of an attribute or count form of data we will use control charts like</a:t>
            </a:r>
          </a:p>
          <a:p>
            <a:r>
              <a:rPr lang="en-US" dirty="0"/>
              <a:t> </a:t>
            </a:r>
            <a:r>
              <a:rPr lang="en-US" dirty="0" smtClean="0"/>
              <a:t> P </a:t>
            </a:r>
            <a:r>
              <a:rPr lang="en-US" dirty="0"/>
              <a:t>chart</a:t>
            </a:r>
          </a:p>
          <a:p>
            <a:r>
              <a:rPr lang="en-US" dirty="0" smtClean="0"/>
              <a:t>  U </a:t>
            </a:r>
            <a:r>
              <a:rPr lang="en-US" dirty="0"/>
              <a:t>chart</a:t>
            </a:r>
          </a:p>
          <a:p>
            <a:r>
              <a:rPr lang="en-US" dirty="0" smtClean="0"/>
              <a:t>  C </a:t>
            </a:r>
            <a:r>
              <a:rPr lang="en-US" dirty="0"/>
              <a:t>chart</a:t>
            </a:r>
          </a:p>
          <a:p>
            <a:r>
              <a:rPr lang="en-US" dirty="0"/>
              <a:t>Attribute data are the number of defects, defective units, etc.</a:t>
            </a:r>
          </a:p>
        </p:txBody>
      </p:sp>
      <p:sp>
        <p:nvSpPr>
          <p:cNvPr id="4" name="Content Placeholder 3"/>
          <p:cNvSpPr>
            <a:spLocks noGrp="1"/>
          </p:cNvSpPr>
          <p:nvPr>
            <p:ph sz="half" idx="2"/>
          </p:nvPr>
        </p:nvSpPr>
        <p:spPr/>
        <p:txBody>
          <a:bodyPr/>
          <a:lstStyle/>
          <a:p>
            <a:r>
              <a:rPr lang="en-US" dirty="0"/>
              <a:t>2. Numerical data – When your data is in the form of a continuous type of data we will use control charts like</a:t>
            </a:r>
          </a:p>
          <a:p>
            <a:r>
              <a:rPr lang="en-US" dirty="0"/>
              <a:t>X bar chart</a:t>
            </a:r>
          </a:p>
          <a:p>
            <a:r>
              <a:rPr lang="en-US" dirty="0"/>
              <a:t>R bar chart</a:t>
            </a:r>
          </a:p>
          <a:p>
            <a:r>
              <a:rPr lang="en-US" dirty="0"/>
              <a:t>S bar chart</a:t>
            </a:r>
          </a:p>
          <a:p>
            <a:r>
              <a:rPr lang="en-US" dirty="0"/>
              <a:t>Examples like measurement of length, weight, temperature, etc.</a:t>
            </a:r>
          </a:p>
          <a:p>
            <a:r>
              <a:rPr lang="en-US" dirty="0"/>
              <a:t> </a:t>
            </a:r>
          </a:p>
        </p:txBody>
      </p:sp>
    </p:spTree>
    <p:extLst>
      <p:ext uri="{BB962C8B-B14F-4D97-AF65-F5344CB8AC3E}">
        <p14:creationId xmlns:p14="http://schemas.microsoft.com/office/powerpoint/2010/main" val="2489547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3985668" cy="2962275"/>
          </a:xfrm>
          <a:prstGeom prst="rect">
            <a:avLst/>
          </a:prstGeom>
        </p:spPr>
      </p:pic>
      <p:pic>
        <p:nvPicPr>
          <p:cNvPr id="3" name="Picture 2"/>
          <p:cNvPicPr>
            <a:picLocks noChangeAspect="1"/>
          </p:cNvPicPr>
          <p:nvPr/>
        </p:nvPicPr>
        <p:blipFill>
          <a:blip r:embed="rId3"/>
          <a:stretch>
            <a:fillRect/>
          </a:stretch>
        </p:blipFill>
        <p:spPr>
          <a:xfrm>
            <a:off x="3985669" y="50754"/>
            <a:ext cx="4270058" cy="2860766"/>
          </a:xfrm>
          <a:prstGeom prst="rect">
            <a:avLst/>
          </a:prstGeom>
        </p:spPr>
      </p:pic>
      <p:pic>
        <p:nvPicPr>
          <p:cNvPr id="4" name="Picture 3"/>
          <p:cNvPicPr>
            <a:picLocks noChangeAspect="1"/>
          </p:cNvPicPr>
          <p:nvPr/>
        </p:nvPicPr>
        <p:blipFill>
          <a:blip r:embed="rId4"/>
          <a:stretch>
            <a:fillRect/>
          </a:stretch>
        </p:blipFill>
        <p:spPr>
          <a:xfrm>
            <a:off x="8255727" y="0"/>
            <a:ext cx="3936273" cy="2962275"/>
          </a:xfrm>
          <a:prstGeom prst="rect">
            <a:avLst/>
          </a:prstGeom>
        </p:spPr>
      </p:pic>
      <p:pic>
        <p:nvPicPr>
          <p:cNvPr id="5" name="Picture 4"/>
          <p:cNvPicPr>
            <a:picLocks noChangeAspect="1"/>
          </p:cNvPicPr>
          <p:nvPr/>
        </p:nvPicPr>
        <p:blipFill>
          <a:blip r:embed="rId5"/>
          <a:stretch>
            <a:fillRect/>
          </a:stretch>
        </p:blipFill>
        <p:spPr>
          <a:xfrm>
            <a:off x="0" y="3540034"/>
            <a:ext cx="3953692" cy="2965269"/>
          </a:xfrm>
          <a:prstGeom prst="rect">
            <a:avLst/>
          </a:prstGeom>
        </p:spPr>
      </p:pic>
      <p:pic>
        <p:nvPicPr>
          <p:cNvPr id="7" name="Picture 6"/>
          <p:cNvPicPr>
            <a:picLocks noChangeAspect="1"/>
          </p:cNvPicPr>
          <p:nvPr/>
        </p:nvPicPr>
        <p:blipFill>
          <a:blip r:embed="rId6"/>
          <a:stretch>
            <a:fillRect/>
          </a:stretch>
        </p:blipFill>
        <p:spPr>
          <a:xfrm>
            <a:off x="3985668" y="3540034"/>
            <a:ext cx="4270059" cy="2965269"/>
          </a:xfrm>
          <a:prstGeom prst="rect">
            <a:avLst/>
          </a:prstGeom>
        </p:spPr>
      </p:pic>
      <p:pic>
        <p:nvPicPr>
          <p:cNvPr id="8" name="Picture 7"/>
          <p:cNvPicPr>
            <a:picLocks noChangeAspect="1"/>
          </p:cNvPicPr>
          <p:nvPr/>
        </p:nvPicPr>
        <p:blipFill>
          <a:blip r:embed="rId7"/>
          <a:stretch>
            <a:fillRect/>
          </a:stretch>
        </p:blipFill>
        <p:spPr>
          <a:xfrm>
            <a:off x="8255727" y="3540034"/>
            <a:ext cx="3953692" cy="2965269"/>
          </a:xfrm>
          <a:prstGeom prst="rect">
            <a:avLst/>
          </a:prstGeom>
        </p:spPr>
      </p:pic>
    </p:spTree>
    <p:extLst>
      <p:ext uri="{BB962C8B-B14F-4D97-AF65-F5344CB8AC3E}">
        <p14:creationId xmlns:p14="http://schemas.microsoft.com/office/powerpoint/2010/main" val="1604047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control chart?</a:t>
            </a:r>
            <a:endParaRPr lang="en-US" dirty="0"/>
          </a:p>
        </p:txBody>
      </p:sp>
      <p:sp>
        <p:nvSpPr>
          <p:cNvPr id="3" name="Content Placeholder 2"/>
          <p:cNvSpPr>
            <a:spLocks noGrp="1"/>
          </p:cNvSpPr>
          <p:nvPr>
            <p:ph idx="1"/>
          </p:nvPr>
        </p:nvSpPr>
        <p:spPr>
          <a:xfrm>
            <a:off x="1024127" y="1841863"/>
            <a:ext cx="9720073" cy="3618411"/>
          </a:xfrm>
        </p:spPr>
        <p:txBody>
          <a:bodyPr/>
          <a:lstStyle/>
          <a:p>
            <a:pPr>
              <a:lnSpc>
                <a:spcPct val="150000"/>
              </a:lnSpc>
              <a:buFont typeface="Arial" panose="020B0604020202020204" pitchFamily="34" charset="0"/>
              <a:buChar char="•"/>
            </a:pPr>
            <a:r>
              <a:rPr lang="en-US" dirty="0"/>
              <a:t> To examine whether the process is stable or not.</a:t>
            </a:r>
          </a:p>
          <a:p>
            <a:pPr>
              <a:lnSpc>
                <a:spcPct val="150000"/>
              </a:lnSpc>
              <a:buFont typeface="Arial" panose="020B0604020202020204" pitchFamily="34" charset="0"/>
              <a:buChar char="•"/>
            </a:pPr>
            <a:r>
              <a:rPr lang="en-US" dirty="0" smtClean="0"/>
              <a:t> To </a:t>
            </a:r>
            <a:r>
              <a:rPr lang="en-US" dirty="0"/>
              <a:t>understand the process variation over time.</a:t>
            </a:r>
          </a:p>
          <a:p>
            <a:pPr>
              <a:lnSpc>
                <a:spcPct val="150000"/>
              </a:lnSpc>
              <a:buFont typeface="Arial" panose="020B0604020202020204" pitchFamily="34" charset="0"/>
              <a:buChar char="•"/>
            </a:pPr>
            <a:r>
              <a:rPr lang="en-US" dirty="0" smtClean="0"/>
              <a:t> When </a:t>
            </a:r>
            <a:r>
              <a:rPr lang="en-US" dirty="0"/>
              <a:t>you need to find out any variation occurs and fixed it instantaneously.</a:t>
            </a:r>
          </a:p>
          <a:p>
            <a:pPr>
              <a:lnSpc>
                <a:spcPct val="150000"/>
              </a:lnSpc>
              <a:buFont typeface="Arial" panose="020B0604020202020204" pitchFamily="34" charset="0"/>
              <a:buChar char="•"/>
            </a:pPr>
            <a:r>
              <a:rPr lang="en-US" dirty="0" smtClean="0"/>
              <a:t> To </a:t>
            </a:r>
            <a:r>
              <a:rPr lang="en-US" dirty="0"/>
              <a:t>find out whether the process is within the statistical control or not (Due to chance or assignable causes).</a:t>
            </a:r>
          </a:p>
        </p:txBody>
      </p:sp>
    </p:spTree>
    <p:extLst>
      <p:ext uri="{BB962C8B-B14F-4D97-AF65-F5344CB8AC3E}">
        <p14:creationId xmlns:p14="http://schemas.microsoft.com/office/powerpoint/2010/main" val="672341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lstStyle/>
          <a:p>
            <a:pPr>
              <a:lnSpc>
                <a:spcPct val="150000"/>
              </a:lnSpc>
              <a:buFont typeface="Arial" panose="020B0604020202020204" pitchFamily="34" charset="0"/>
              <a:buChar char="•"/>
            </a:pPr>
            <a:r>
              <a:rPr lang="en-US" dirty="0"/>
              <a:t> Gives the visual representation of the ongoing in a process.</a:t>
            </a:r>
          </a:p>
          <a:p>
            <a:pPr>
              <a:lnSpc>
                <a:spcPct val="150000"/>
              </a:lnSpc>
              <a:buFont typeface="Arial" panose="020B0604020202020204" pitchFamily="34" charset="0"/>
              <a:buChar char="•"/>
            </a:pPr>
            <a:r>
              <a:rPr lang="en-US" dirty="0" smtClean="0"/>
              <a:t> Easy </a:t>
            </a:r>
            <a:r>
              <a:rPr lang="en-US" dirty="0"/>
              <a:t>to understand and to interpret.</a:t>
            </a:r>
          </a:p>
          <a:p>
            <a:pPr>
              <a:lnSpc>
                <a:spcPct val="150000"/>
              </a:lnSpc>
              <a:buFont typeface="Arial" panose="020B0604020202020204" pitchFamily="34" charset="0"/>
              <a:buChar char="•"/>
            </a:pPr>
            <a:r>
              <a:rPr lang="en-US" dirty="0" smtClean="0"/>
              <a:t> Helps </a:t>
            </a:r>
            <a:r>
              <a:rPr lang="en-US" dirty="0"/>
              <a:t>in decision making for process improvement goals.</a:t>
            </a:r>
          </a:p>
          <a:p>
            <a:pPr>
              <a:lnSpc>
                <a:spcPct val="150000"/>
              </a:lnSpc>
              <a:buFont typeface="Arial" panose="020B0604020202020204" pitchFamily="34" charset="0"/>
              <a:buChar char="•"/>
            </a:pPr>
            <a:r>
              <a:rPr lang="en-US" dirty="0" smtClean="0"/>
              <a:t> Identification </a:t>
            </a:r>
            <a:r>
              <a:rPr lang="en-US" dirty="0"/>
              <a:t>of cause’s type of variation in a process.</a:t>
            </a:r>
          </a:p>
        </p:txBody>
      </p:sp>
    </p:spTree>
    <p:extLst>
      <p:ext uri="{BB962C8B-B14F-4D97-AF65-F5344CB8AC3E}">
        <p14:creationId xmlns:p14="http://schemas.microsoft.com/office/powerpoint/2010/main" val="1369709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Run chart</a:t>
            </a:r>
            <a:endParaRPr lang="en-US" dirty="0"/>
          </a:p>
        </p:txBody>
      </p:sp>
      <p:sp>
        <p:nvSpPr>
          <p:cNvPr id="3" name="Content Placeholder 2"/>
          <p:cNvSpPr>
            <a:spLocks noGrp="1"/>
          </p:cNvSpPr>
          <p:nvPr>
            <p:ph idx="1"/>
          </p:nvPr>
        </p:nvSpPr>
        <p:spPr>
          <a:xfrm>
            <a:off x="1024128" y="2286000"/>
            <a:ext cx="10431998" cy="4023360"/>
          </a:xfrm>
        </p:spPr>
        <p:txBody>
          <a:bodyPr/>
          <a:lstStyle/>
          <a:p>
            <a:pPr marL="0" indent="0">
              <a:lnSpc>
                <a:spcPct val="150000"/>
              </a:lnSpc>
              <a:buNone/>
            </a:pPr>
            <a:r>
              <a:rPr lang="en-US" dirty="0" smtClean="0"/>
              <a:t>Run </a:t>
            </a:r>
            <a:r>
              <a:rPr lang="en-US" dirty="0"/>
              <a:t>charts originated from control charts, which were initially designed by Walter </a:t>
            </a:r>
            <a:r>
              <a:rPr lang="en-US" dirty="0" err="1"/>
              <a:t>Shewhart</a:t>
            </a:r>
            <a:r>
              <a:rPr lang="en-US" dirty="0"/>
              <a:t>. Walter </a:t>
            </a:r>
            <a:r>
              <a:rPr lang="en-US" dirty="0" err="1"/>
              <a:t>Shewhart</a:t>
            </a:r>
            <a:r>
              <a:rPr lang="en-US" dirty="0"/>
              <a:t> was a statistician at Bell Telephone Laboratories in New York. </a:t>
            </a:r>
            <a:r>
              <a:rPr lang="en-US" dirty="0" err="1"/>
              <a:t>Shewhart</a:t>
            </a:r>
            <a:r>
              <a:rPr lang="en-US" dirty="0"/>
              <a:t> developed a system for bringing processes into statistical control by developing ideas which would allow for a system to be controlled using control charts. Run charts evolved from the development of these control charts, but </a:t>
            </a:r>
            <a:r>
              <a:rPr lang="en-US" dirty="0">
                <a:solidFill>
                  <a:srgbClr val="FF0000"/>
                </a:solidFill>
              </a:rPr>
              <a:t>run charts focus more on time patterns </a:t>
            </a:r>
            <a:r>
              <a:rPr lang="en-US" dirty="0"/>
              <a:t>while a </a:t>
            </a:r>
            <a:r>
              <a:rPr lang="en-US" dirty="0">
                <a:solidFill>
                  <a:srgbClr val="FF0000"/>
                </a:solidFill>
              </a:rPr>
              <a:t>control chart focuses more on acceptable limits of the process</a:t>
            </a:r>
            <a:r>
              <a:rPr lang="en-US" dirty="0"/>
              <a:t>. </a:t>
            </a:r>
            <a:r>
              <a:rPr lang="en-US" dirty="0" err="1"/>
              <a:t>Shewhart's</a:t>
            </a:r>
            <a:r>
              <a:rPr lang="en-US" dirty="0"/>
              <a:t> discoveries are the basis of what as known as SQC or Statistical Quality Control</a:t>
            </a:r>
            <a:r>
              <a:rPr lang="en-US" dirty="0" smtClean="0"/>
              <a:t>.</a:t>
            </a:r>
          </a:p>
        </p:txBody>
      </p:sp>
    </p:spTree>
    <p:extLst>
      <p:ext uri="{BB962C8B-B14F-4D97-AF65-F5344CB8AC3E}">
        <p14:creationId xmlns:p14="http://schemas.microsoft.com/office/powerpoint/2010/main" val="11179069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113</TotalTime>
  <Words>1055</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Times New Roman</vt:lpstr>
      <vt:lpstr>Tw Cen MT</vt:lpstr>
      <vt:lpstr>Tw Cen MT Condensed</vt:lpstr>
      <vt:lpstr>Wingdings</vt:lpstr>
      <vt:lpstr>Wingdings 3</vt:lpstr>
      <vt:lpstr>Integral</vt:lpstr>
      <vt:lpstr>Run Chart and Control chart</vt:lpstr>
      <vt:lpstr>content</vt:lpstr>
      <vt:lpstr>Introduction to control chart</vt:lpstr>
      <vt:lpstr>What is a control chart?</vt:lpstr>
      <vt:lpstr>Type of control chart</vt:lpstr>
      <vt:lpstr>PowerPoint Presentation</vt:lpstr>
      <vt:lpstr>When to use control chart?</vt:lpstr>
      <vt:lpstr>Benefits</vt:lpstr>
      <vt:lpstr>History of Run chart</vt:lpstr>
      <vt:lpstr>What is run chart?</vt:lpstr>
      <vt:lpstr>What does it look like?</vt:lpstr>
      <vt:lpstr>Component of a run chart</vt:lpstr>
      <vt:lpstr>Interpreting a run chart</vt:lpstr>
      <vt:lpstr>Interpreting a run chart</vt:lpstr>
      <vt:lpstr>End  Thank you!</vt:lpstr>
    </vt:vector>
  </TitlesOfParts>
  <Company>TEMAOS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 Chart and Control chart</dc:title>
  <dc:creator>Lenovo</dc:creator>
  <cp:lastModifiedBy>Lenovo</cp:lastModifiedBy>
  <cp:revision>13</cp:revision>
  <dcterms:created xsi:type="dcterms:W3CDTF">2023-01-11T02:30:30Z</dcterms:created>
  <dcterms:modified xsi:type="dcterms:W3CDTF">2023-01-11T04:24:06Z</dcterms:modified>
</cp:coreProperties>
</file>