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59" r:id="rId5"/>
    <p:sldId id="257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2" r:id="rId17"/>
    <p:sldId id="271" r:id="rId18"/>
    <p:sldId id="274" r:id="rId19"/>
    <p:sldId id="273" r:id="rId20"/>
    <p:sldId id="270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7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86" autoAdjust="0"/>
    <p:restoredTop sz="94660"/>
  </p:normalViewPr>
  <p:slideViewPr>
    <p:cSldViewPr snapToGrid="0">
      <p:cViewPr varScale="1">
        <p:scale>
          <a:sx n="88" d="100"/>
          <a:sy n="88" d="100"/>
        </p:scale>
        <p:origin x="87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mi.org/learning/library/benchmarking-approach-managing-it-project-7645" TargetMode="External"/><Relationship Id="rId13" Type="http://schemas.openxmlformats.org/officeDocument/2006/relationships/hyperlink" Target="https://www.projectmanagement.com/contentPages/wiki.cfm?ID=233027&amp;thisPageURL=/wikis/233027/Benchmarking#_=_" TargetMode="External"/><Relationship Id="rId3" Type="http://schemas.openxmlformats.org/officeDocument/2006/relationships/hyperlink" Target="https://project-management-knowledge.com/definitions/f/flowchart/" TargetMode="External"/><Relationship Id="rId7" Type="http://schemas.openxmlformats.org/officeDocument/2006/relationships/hyperlink" Target="https://www.netsuite.com/portal/resource/articles/erp/project-management-benchmarking.shtml#:~:text=What%20Is%20Benchmarking%20in%20Project,results%20to%20improve%20project%20management" TargetMode="External"/><Relationship Id="rId12" Type="http://schemas.openxmlformats.org/officeDocument/2006/relationships/hyperlink" Target="https://www.ipaglobal.com/news/article/what-is-project-benchmarking/" TargetMode="External"/><Relationship Id="rId2" Type="http://schemas.openxmlformats.org/officeDocument/2006/relationships/hyperlink" Target="https://twproject.com/blog/flowchart-important-project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etnave.com/blog/benefits-project-management-process-flowchart/" TargetMode="External"/><Relationship Id="rId11" Type="http://schemas.openxmlformats.org/officeDocument/2006/relationships/hyperlink" Target="https://www.hydra.cloud/en/resources/blog/the-essential-guide-to-project-benchmarking" TargetMode="External"/><Relationship Id="rId5" Type="http://schemas.openxmlformats.org/officeDocument/2006/relationships/hyperlink" Target="https://it.vt.edu/projects/project_management/process/processflow.html" TargetMode="External"/><Relationship Id="rId10" Type="http://schemas.openxmlformats.org/officeDocument/2006/relationships/hyperlink" Target="https://www.aresprism.com/blog/benchmarking-project-management/" TargetMode="External"/><Relationship Id="rId4" Type="http://schemas.openxmlformats.org/officeDocument/2006/relationships/hyperlink" Target="https://www.projectmanager.com/blog/sample-project-management-flow-chart" TargetMode="External"/><Relationship Id="rId9" Type="http://schemas.openxmlformats.org/officeDocument/2006/relationships/hyperlink" Target="https://monday.com/blog/project-management/benchmarking-in-project-management/" TargetMode="External"/><Relationship Id="rId14" Type="http://schemas.openxmlformats.org/officeDocument/2006/relationships/hyperlink" Target="https://pmtips.net/article/benchmarking-in-project-management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CFDEC-6FBD-0EF2-B20B-0B748F1D33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 Flow chart</a:t>
            </a:r>
            <a:br>
              <a:rPr lang="en-US" dirty="0"/>
            </a:br>
            <a:r>
              <a:rPr lang="en-US" dirty="0"/>
              <a:t>11. Benchmarking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26C27-313C-000C-D9F0-B5A31B6F2C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 Nita</a:t>
            </a:r>
          </a:p>
        </p:txBody>
      </p:sp>
    </p:spTree>
    <p:extLst>
      <p:ext uri="{BB962C8B-B14F-4D97-AF65-F5344CB8AC3E}">
        <p14:creationId xmlns:p14="http://schemas.microsoft.com/office/powerpoint/2010/main" val="2604973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EC05B7-E6A9-26CB-EFA5-BFAF687E8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238" y="23219"/>
            <a:ext cx="3675024" cy="609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72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B6713D-3CF1-4A07-BB98-4239ACCAF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798" y="3893"/>
            <a:ext cx="3213204" cy="611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8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01D3E3-E21A-F947-F53A-CC92E831F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1" y="57989"/>
            <a:ext cx="3782342" cy="604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23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2540D-F85B-15BC-A36F-0D0AD34BF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ontserrat" panose="00000500000000000000" pitchFamily="2" charset="0"/>
              </a:rPr>
              <a:t>ii. Benchmarking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9B6A9-30FC-E914-FFF9-CF36B7094B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40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3CA93-BE00-D4B4-5C64-F1AFB9E2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b="1" i="0" dirty="0">
                <a:solidFill>
                  <a:schemeClr val="accent6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What Is Benchmarking in Project Management?</a:t>
            </a:r>
            <a:br>
              <a:rPr lang="en-US" sz="3600" b="1" i="0" dirty="0">
                <a:solidFill>
                  <a:schemeClr val="accent6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</a:br>
            <a:endParaRPr lang="en-US" sz="3600" b="1" dirty="0">
              <a:solidFill>
                <a:schemeClr val="accent6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141F7-6E91-17C0-E302-BB69EC475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Benchmark project management is the process of continuously </a:t>
            </a:r>
            <a:r>
              <a:rPr lang="en-US" b="0" i="0" dirty="0">
                <a:solidFill>
                  <a:srgbClr val="C00000"/>
                </a:solidFill>
                <a:effectLst/>
              </a:rPr>
              <a:t>comparing</a:t>
            </a:r>
            <a:r>
              <a:rPr lang="en-US" b="0" i="0" dirty="0">
                <a:effectLst/>
              </a:rPr>
              <a:t> the project management practices of </a:t>
            </a:r>
            <a:r>
              <a:rPr lang="en-US" b="0" i="0" dirty="0">
                <a:solidFill>
                  <a:srgbClr val="357B46"/>
                </a:solidFill>
                <a:effectLst/>
              </a:rPr>
              <a:t>your organization </a:t>
            </a:r>
            <a:r>
              <a:rPr lang="en-US" b="0" i="0" dirty="0">
                <a:effectLst/>
              </a:rPr>
              <a:t>with the project management practices of leaders </a:t>
            </a:r>
            <a:r>
              <a:rPr lang="en-US" b="0" i="0" dirty="0">
                <a:solidFill>
                  <a:srgbClr val="357B46"/>
                </a:solidFill>
                <a:effectLst/>
              </a:rPr>
              <a:t>anywhere</a:t>
            </a:r>
            <a:r>
              <a:rPr lang="en-US" b="0" i="0" dirty="0">
                <a:effectLst/>
              </a:rPr>
              <a:t> in the world; its </a:t>
            </a:r>
            <a:r>
              <a:rPr lang="en-US" b="0" i="0" dirty="0">
                <a:solidFill>
                  <a:srgbClr val="357B46"/>
                </a:solidFill>
                <a:effectLst/>
              </a:rPr>
              <a:t>goal</a:t>
            </a:r>
            <a:r>
              <a:rPr lang="en-US" b="0" i="0" dirty="0">
                <a:effectLst/>
              </a:rPr>
              <a:t> is to </a:t>
            </a:r>
            <a:r>
              <a:rPr lang="en-US" b="0" i="0" dirty="0">
                <a:solidFill>
                  <a:srgbClr val="0070C0"/>
                </a:solidFill>
                <a:effectLst/>
              </a:rPr>
              <a:t>gain information </a:t>
            </a:r>
            <a:r>
              <a:rPr lang="en-US" b="0" i="0" dirty="0">
                <a:effectLst/>
              </a:rPr>
              <a:t>to help you </a:t>
            </a:r>
            <a:r>
              <a:rPr lang="en-US" b="0" i="0" dirty="0">
                <a:solidFill>
                  <a:schemeClr val="accent1"/>
                </a:solidFill>
                <a:effectLst/>
              </a:rPr>
              <a:t>improve</a:t>
            </a:r>
            <a:r>
              <a:rPr lang="en-US" b="0" i="0" dirty="0">
                <a:effectLst/>
              </a:rPr>
              <a:t> your </a:t>
            </a:r>
            <a:r>
              <a:rPr lang="en-US" b="0" i="0" dirty="0">
                <a:solidFill>
                  <a:schemeClr val="accent1"/>
                </a:solidFill>
                <a:effectLst/>
              </a:rPr>
              <a:t>own performance</a:t>
            </a:r>
            <a:r>
              <a:rPr lang="en-US" b="0" i="0" dirty="0">
                <a:effectLst/>
              </a:rPr>
              <a:t>.</a:t>
            </a:r>
          </a:p>
          <a:p>
            <a:r>
              <a:rPr lang="en-US" b="0" i="0" dirty="0">
                <a:effectLst/>
              </a:rPr>
              <a:t>Benchmarking in project management is a strategic planning and </a:t>
            </a:r>
            <a:r>
              <a:rPr lang="en-US" b="0" i="0" dirty="0">
                <a:solidFill>
                  <a:srgbClr val="357B46"/>
                </a:solidFill>
                <a:effectLst/>
              </a:rPr>
              <a:t>research process</a:t>
            </a:r>
            <a:r>
              <a:rPr lang="en-US" b="0" i="0" dirty="0">
                <a:effectLst/>
              </a:rPr>
              <a:t>. The goal is to identify and measure </a:t>
            </a:r>
            <a:r>
              <a:rPr lang="en-US" b="0" i="0" dirty="0">
                <a:solidFill>
                  <a:srgbClr val="357B46"/>
                </a:solidFill>
                <a:effectLst/>
              </a:rPr>
              <a:t>data</a:t>
            </a:r>
            <a:r>
              <a:rPr lang="en-US" b="0" i="0" dirty="0">
                <a:effectLst/>
              </a:rPr>
              <a:t> and </a:t>
            </a:r>
            <a:r>
              <a:rPr lang="en-US" b="0" i="0" dirty="0">
                <a:solidFill>
                  <a:srgbClr val="C00000"/>
                </a:solidFill>
                <a:effectLst/>
              </a:rPr>
              <a:t>compare results </a:t>
            </a:r>
            <a:r>
              <a:rPr lang="en-US" b="0" i="0" dirty="0">
                <a:effectLst/>
              </a:rPr>
              <a:t>to </a:t>
            </a:r>
            <a:r>
              <a:rPr lang="en-US" b="0" i="0" dirty="0">
                <a:solidFill>
                  <a:srgbClr val="0070C0"/>
                </a:solidFill>
                <a:effectLst/>
              </a:rPr>
              <a:t>improve</a:t>
            </a:r>
            <a:r>
              <a:rPr lang="en-US" b="0" i="0" dirty="0">
                <a:effectLst/>
              </a:rPr>
              <a:t> project management.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476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EF2FE-916F-4384-1255-D6ACC09B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Why do Benchmarking?</a:t>
            </a:r>
            <a:b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Agrandir-Medium"/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B8ED8-DD94-596D-9BF7-760760D8B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</a:rPr>
              <a:t>Benefits of Benchmarking in Project Management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The benefits of tracking the performance of a team or project against competitive metrics in project management are clear.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Assessment: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Project managers and team members get the </a:t>
            </a:r>
            <a:r>
              <a:rPr lang="en-US" b="0" i="0" dirty="0">
                <a:solidFill>
                  <a:srgbClr val="0070C0"/>
                </a:solidFill>
                <a:effectLst/>
              </a:rPr>
              <a:t>performance feedback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necessary to succeed in their role and make the </a:t>
            </a:r>
            <a:r>
              <a:rPr lang="en-US" b="0" i="0" dirty="0">
                <a:solidFill>
                  <a:srgbClr val="C00000"/>
                </a:solidFill>
                <a:effectLst/>
              </a:rPr>
              <a:t>right decisions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Accountability: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Using benchmarking </a:t>
            </a:r>
            <a:r>
              <a:rPr lang="en-US" b="0" i="0" dirty="0">
                <a:solidFill>
                  <a:srgbClr val="357B46"/>
                </a:solidFill>
                <a:effectLst/>
              </a:rPr>
              <a:t>improves collaboration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with stakeholders and holds project teams </a:t>
            </a:r>
            <a:r>
              <a:rPr lang="en-US" b="0" i="0" dirty="0">
                <a:solidFill>
                  <a:srgbClr val="357B46"/>
                </a:solidFill>
                <a:effectLst/>
              </a:rPr>
              <a:t>accountable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to results.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Identify process gaps: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The practice sheds light on </a:t>
            </a:r>
            <a:r>
              <a:rPr lang="en-US" b="0" i="0" dirty="0">
                <a:solidFill>
                  <a:srgbClr val="0070C0"/>
                </a:solidFill>
                <a:effectLst/>
              </a:rPr>
              <a:t>potential risks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and problems with the process. Businesses can address these issues, so they aren’t a hurdle in future projects.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Continuous improvement: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Benchmarking ensures that decision-makers are </a:t>
            </a:r>
            <a:r>
              <a:rPr lang="en-US" b="0" i="0" dirty="0">
                <a:solidFill>
                  <a:srgbClr val="357B46"/>
                </a:solidFill>
                <a:effectLst/>
              </a:rPr>
              <a:t>aware of what’s working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and what’s not so that they can make improvements.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Meet business goals: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Identifying and </a:t>
            </a:r>
            <a:r>
              <a:rPr lang="en-US" b="0" i="0" dirty="0">
                <a:solidFill>
                  <a:srgbClr val="357B46"/>
                </a:solidFill>
                <a:effectLst/>
              </a:rPr>
              <a:t>tracking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the </a:t>
            </a:r>
            <a:r>
              <a:rPr lang="en-US" b="0" i="0" dirty="0">
                <a:solidFill>
                  <a:srgbClr val="357B46"/>
                </a:solidFill>
                <a:effectLst/>
              </a:rPr>
              <a:t>right metrics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to measure performance helps organizations progress toward </a:t>
            </a:r>
            <a:r>
              <a:rPr lang="en-US" b="0" i="0" dirty="0">
                <a:solidFill>
                  <a:srgbClr val="357B46"/>
                </a:solidFill>
                <a:effectLst/>
              </a:rPr>
              <a:t>larger objectives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6349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EF2FE-916F-4384-1255-D6ACC09B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Benefit of Benchmarking in IT projects</a:t>
            </a:r>
            <a:b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B8ED8-DD94-596D-9BF7-760760D8B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132113"/>
            <a:ext cx="4645152" cy="3336613"/>
          </a:xfrm>
        </p:spPr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75757"/>
                </a:solidFill>
                <a:effectLst/>
              </a:rPr>
              <a:t>Measuring </a:t>
            </a:r>
            <a:r>
              <a:rPr lang="en-US" b="0" i="0" dirty="0">
                <a:solidFill>
                  <a:srgbClr val="357B46"/>
                </a:solidFill>
                <a:effectLst/>
              </a:rPr>
              <a:t>cost of project delivery </a:t>
            </a:r>
            <a:r>
              <a:rPr lang="en-US" b="0" i="0" dirty="0">
                <a:solidFill>
                  <a:srgbClr val="575757"/>
                </a:solidFill>
                <a:effectLst/>
              </a:rPr>
              <a:t>against industry benchmarks to assess whether the </a:t>
            </a:r>
            <a:r>
              <a:rPr lang="en-US" b="0" i="0" dirty="0">
                <a:solidFill>
                  <a:srgbClr val="357B46"/>
                </a:solidFill>
                <a:effectLst/>
              </a:rPr>
              <a:t>IT function </a:t>
            </a:r>
            <a:r>
              <a:rPr lang="en-US" b="0" i="0" dirty="0">
                <a:solidFill>
                  <a:srgbClr val="575757"/>
                </a:solidFill>
                <a:effectLst/>
              </a:rPr>
              <a:t>is </a:t>
            </a:r>
            <a:r>
              <a:rPr lang="en-US" b="0" i="0" dirty="0">
                <a:solidFill>
                  <a:srgbClr val="0070C0"/>
                </a:solidFill>
                <a:effectLst/>
              </a:rPr>
              <a:t>cost effective</a:t>
            </a:r>
            <a:r>
              <a:rPr lang="en-US" b="0" i="0" dirty="0">
                <a:solidFill>
                  <a:srgbClr val="575757"/>
                </a:solidFill>
                <a:effectLst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75757"/>
                </a:solidFill>
                <a:effectLst/>
              </a:rPr>
              <a:t>Identifying aspects of project delivery that are </a:t>
            </a:r>
            <a:r>
              <a:rPr lang="en-US" b="0" i="0" dirty="0">
                <a:solidFill>
                  <a:srgbClr val="C00000"/>
                </a:solidFill>
                <a:effectLst/>
              </a:rPr>
              <a:t>problematic</a:t>
            </a:r>
            <a:r>
              <a:rPr lang="en-US" b="0" i="0" dirty="0">
                <a:solidFill>
                  <a:srgbClr val="575757"/>
                </a:solidFill>
                <a:effectLst/>
              </a:rPr>
              <a:t> and can be improved so as to </a:t>
            </a:r>
            <a:r>
              <a:rPr lang="en-US" b="0" i="0" dirty="0">
                <a:solidFill>
                  <a:srgbClr val="357B46"/>
                </a:solidFill>
                <a:effectLst/>
              </a:rPr>
              <a:t>reduce the cost </a:t>
            </a:r>
            <a:r>
              <a:rPr lang="en-US" b="0" i="0" dirty="0">
                <a:solidFill>
                  <a:srgbClr val="575757"/>
                </a:solidFill>
                <a:effectLst/>
              </a:rPr>
              <a:t>of project delivery in the </a:t>
            </a:r>
            <a:r>
              <a:rPr lang="en-US" b="0" i="0" dirty="0">
                <a:solidFill>
                  <a:schemeClr val="accent1"/>
                </a:solidFill>
                <a:effectLst/>
              </a:rPr>
              <a:t>future</a:t>
            </a:r>
            <a:r>
              <a:rPr lang="en-US" b="0" i="0" dirty="0">
                <a:solidFill>
                  <a:srgbClr val="575757"/>
                </a:solidFill>
                <a:effectLst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75757"/>
                </a:solidFill>
                <a:effectLst/>
              </a:rPr>
              <a:t>Measuring the effect of improvements over time by charting the trend of the measurements over time;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7030A0"/>
                </a:solidFill>
                <a:effectLst/>
              </a:rPr>
              <a:t>Demonstrating</a:t>
            </a:r>
            <a:r>
              <a:rPr lang="en-US" b="0" i="0" dirty="0">
                <a:solidFill>
                  <a:srgbClr val="575757"/>
                </a:solidFill>
                <a:effectLst/>
              </a:rPr>
              <a:t> the relative value of the IT function to </a:t>
            </a:r>
            <a:r>
              <a:rPr lang="en-US" b="0" i="0" dirty="0">
                <a:solidFill>
                  <a:schemeClr val="accent1"/>
                </a:solidFill>
                <a:effectLst/>
              </a:rPr>
              <a:t>senior management</a:t>
            </a:r>
            <a:r>
              <a:rPr lang="en-US" b="0" i="0" dirty="0">
                <a:solidFill>
                  <a:srgbClr val="575757"/>
                </a:solidFill>
                <a:effectLst/>
              </a:rPr>
              <a:t>, based on </a:t>
            </a:r>
            <a:r>
              <a:rPr lang="en-US" b="0" i="0" dirty="0">
                <a:solidFill>
                  <a:srgbClr val="0070C0"/>
                </a:solidFill>
                <a:effectLst/>
              </a:rPr>
              <a:t>comparative costs </a:t>
            </a:r>
            <a:r>
              <a:rPr lang="en-US" b="0" i="0" dirty="0">
                <a:solidFill>
                  <a:srgbClr val="575757"/>
                </a:solidFill>
                <a:effectLst/>
              </a:rPr>
              <a:t>of </a:t>
            </a:r>
            <a:r>
              <a:rPr lang="en-US" b="0" i="0" dirty="0">
                <a:solidFill>
                  <a:srgbClr val="357B46"/>
                </a:solidFill>
                <a:effectLst/>
              </a:rPr>
              <a:t>other </a:t>
            </a:r>
            <a:r>
              <a:rPr lang="en-US" b="0" i="0" dirty="0" err="1">
                <a:solidFill>
                  <a:srgbClr val="357B46"/>
                </a:solidFill>
                <a:effectLst/>
              </a:rPr>
              <a:t>organisations</a:t>
            </a:r>
            <a:r>
              <a:rPr lang="en-US" b="0" i="0" dirty="0">
                <a:solidFill>
                  <a:srgbClr val="575757"/>
                </a:solidFill>
                <a:effectLst/>
              </a:rPr>
              <a:t>, as shown by the benchmark results;</a:t>
            </a:r>
          </a:p>
          <a:p>
            <a:r>
              <a:rPr lang="en-US" b="0" i="0" dirty="0">
                <a:solidFill>
                  <a:srgbClr val="357B46"/>
                </a:solidFill>
                <a:effectLst/>
              </a:rPr>
              <a:t>Comparing</a:t>
            </a:r>
            <a:r>
              <a:rPr lang="en-US" b="0" i="0" dirty="0">
                <a:solidFill>
                  <a:srgbClr val="575757"/>
                </a:solidFill>
                <a:effectLst/>
              </a:rPr>
              <a:t> the measurements of different technologies used in projects, so as to decide on the most cost-effective technologies to use in the future;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A423708-A279-6EBE-54A8-68B346503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2362" y="2132113"/>
            <a:ext cx="4645152" cy="3326749"/>
          </a:xfrm>
        </p:spPr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75757"/>
                </a:solidFill>
                <a:effectLst/>
              </a:rPr>
              <a:t>Using </a:t>
            </a:r>
            <a:r>
              <a:rPr lang="en-US" b="0" i="0" dirty="0">
                <a:solidFill>
                  <a:srgbClr val="357B46"/>
                </a:solidFill>
                <a:effectLst/>
              </a:rPr>
              <a:t>historical</a:t>
            </a:r>
            <a:r>
              <a:rPr lang="en-US" b="0" i="0" dirty="0">
                <a:solidFill>
                  <a:srgbClr val="575757"/>
                </a:solidFill>
                <a:effectLst/>
              </a:rPr>
              <a:t> measurements of the </a:t>
            </a:r>
            <a:r>
              <a:rPr lang="en-US" b="0" i="0" dirty="0" err="1">
                <a:solidFill>
                  <a:srgbClr val="575757"/>
                </a:solidFill>
                <a:effectLst/>
              </a:rPr>
              <a:t>organisation</a:t>
            </a:r>
            <a:r>
              <a:rPr lang="en-US" b="0" i="0" dirty="0">
                <a:solidFill>
                  <a:srgbClr val="575757"/>
                </a:solidFill>
                <a:effectLst/>
              </a:rPr>
              <a:t> and </a:t>
            </a:r>
            <a:r>
              <a:rPr lang="en-US" b="0" i="0" dirty="0">
                <a:solidFill>
                  <a:srgbClr val="357B46"/>
                </a:solidFill>
                <a:effectLst/>
              </a:rPr>
              <a:t>other </a:t>
            </a:r>
            <a:r>
              <a:rPr lang="en-US" b="0" i="0" dirty="0" err="1">
                <a:solidFill>
                  <a:srgbClr val="357B46"/>
                </a:solidFill>
                <a:effectLst/>
              </a:rPr>
              <a:t>organisations</a:t>
            </a:r>
            <a:r>
              <a:rPr lang="en-US" b="0" i="0" dirty="0">
                <a:solidFill>
                  <a:srgbClr val="357B46"/>
                </a:solidFill>
                <a:effectLst/>
              </a:rPr>
              <a:t> </a:t>
            </a:r>
            <a:r>
              <a:rPr lang="en-US" b="0" i="0" dirty="0">
                <a:solidFill>
                  <a:srgbClr val="575757"/>
                </a:solidFill>
                <a:effectLst/>
              </a:rPr>
              <a:t>to validate estimates, either internal or supplier sourced;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75757"/>
                </a:solidFill>
                <a:effectLst/>
              </a:rPr>
              <a:t>Benchmarking can therefore help answer questions such as: Do you deliver projects </a:t>
            </a:r>
            <a:r>
              <a:rPr lang="en-US" b="0" i="0" dirty="0">
                <a:solidFill>
                  <a:schemeClr val="accent1"/>
                </a:solidFill>
                <a:effectLst/>
              </a:rPr>
              <a:t>on-time</a:t>
            </a:r>
            <a:r>
              <a:rPr lang="en-US" b="0" i="0" dirty="0">
                <a:solidFill>
                  <a:srgbClr val="575757"/>
                </a:solidFill>
                <a:effectLst/>
              </a:rPr>
              <a:t>? Do you deliver projects within </a:t>
            </a:r>
            <a:r>
              <a:rPr lang="en-US" b="0" i="0" dirty="0">
                <a:solidFill>
                  <a:srgbClr val="0070C0"/>
                </a:solidFill>
                <a:effectLst/>
              </a:rPr>
              <a:t>budget</a:t>
            </a:r>
            <a:r>
              <a:rPr lang="en-US" b="0" i="0" dirty="0">
                <a:solidFill>
                  <a:srgbClr val="575757"/>
                </a:solidFill>
                <a:effectLst/>
              </a:rPr>
              <a:t>? Do you deliver </a:t>
            </a:r>
            <a:r>
              <a:rPr lang="en-US" b="0" i="0" dirty="0">
                <a:solidFill>
                  <a:srgbClr val="357B46"/>
                </a:solidFill>
                <a:effectLst/>
              </a:rPr>
              <a:t>quality products</a:t>
            </a:r>
            <a:r>
              <a:rPr lang="en-US" b="0" i="0" dirty="0">
                <a:solidFill>
                  <a:srgbClr val="575757"/>
                </a:solidFill>
                <a:effectLst/>
              </a:rPr>
              <a:t>? Is your process </a:t>
            </a:r>
            <a:r>
              <a:rPr lang="en-US" b="0" i="0" dirty="0">
                <a:solidFill>
                  <a:srgbClr val="7030A0"/>
                </a:solidFill>
                <a:effectLst/>
              </a:rPr>
              <a:t>predictable</a:t>
            </a:r>
            <a:r>
              <a:rPr lang="en-US" b="0" i="0" dirty="0">
                <a:solidFill>
                  <a:srgbClr val="575757"/>
                </a:solidFill>
                <a:effectLst/>
              </a:rPr>
              <a:t>? How does your performance </a:t>
            </a:r>
            <a:r>
              <a:rPr lang="en-US" b="0" i="0" dirty="0">
                <a:solidFill>
                  <a:srgbClr val="0070C0"/>
                </a:solidFill>
                <a:effectLst/>
              </a:rPr>
              <a:t>compare</a:t>
            </a:r>
            <a:r>
              <a:rPr lang="en-US" b="0" i="0" dirty="0">
                <a:solidFill>
                  <a:srgbClr val="575757"/>
                </a:solidFill>
                <a:effectLst/>
              </a:rPr>
              <a:t> to that of your </a:t>
            </a:r>
            <a:r>
              <a:rPr lang="en-US" b="0" i="0" dirty="0">
                <a:solidFill>
                  <a:srgbClr val="0070C0"/>
                </a:solidFill>
                <a:effectLst/>
              </a:rPr>
              <a:t>competitors?</a:t>
            </a:r>
            <a:r>
              <a:rPr lang="en-US" b="0" i="0" dirty="0">
                <a:solidFill>
                  <a:srgbClr val="575757"/>
                </a:solidFill>
                <a:effectLst/>
              </a:rPr>
              <a:t> Is your performance world-class? What are the </a:t>
            </a:r>
            <a:r>
              <a:rPr lang="en-US" b="0" i="0" dirty="0">
                <a:solidFill>
                  <a:srgbClr val="C00000"/>
                </a:solidFill>
                <a:effectLst/>
              </a:rPr>
              <a:t>problem</a:t>
            </a:r>
            <a:r>
              <a:rPr lang="en-US" b="0" i="0" dirty="0">
                <a:solidFill>
                  <a:srgbClr val="575757"/>
                </a:solidFill>
                <a:effectLst/>
              </a:rPr>
              <a:t> areas to be addressed? Are we i</a:t>
            </a:r>
            <a:r>
              <a:rPr lang="en-US" b="0" i="0" dirty="0">
                <a:solidFill>
                  <a:srgbClr val="357B46"/>
                </a:solidFill>
                <a:effectLst/>
              </a:rPr>
              <a:t>mproving</a:t>
            </a:r>
            <a:r>
              <a:rPr lang="en-US" b="0" i="0" dirty="0">
                <a:solidFill>
                  <a:srgbClr val="575757"/>
                </a:solidFill>
                <a:effectLst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75757"/>
                </a:solidFill>
                <a:effectLst/>
              </a:rPr>
              <a:t>The implementation of steps to address the identified short-falls can then result in </a:t>
            </a:r>
            <a:r>
              <a:rPr lang="en-US" b="0" i="0" dirty="0">
                <a:solidFill>
                  <a:srgbClr val="C00000"/>
                </a:solidFill>
                <a:effectLst/>
              </a:rPr>
              <a:t>high performance project delivery</a:t>
            </a:r>
            <a:r>
              <a:rPr lang="en-US" b="0" i="0" dirty="0">
                <a:solidFill>
                  <a:srgbClr val="575757"/>
                </a:solidFill>
                <a:effectLst/>
              </a:rPr>
              <a:t>, meaning: High </a:t>
            </a:r>
            <a:r>
              <a:rPr lang="en-US" b="0" i="0" dirty="0">
                <a:solidFill>
                  <a:srgbClr val="357B46"/>
                </a:solidFill>
                <a:effectLst/>
              </a:rPr>
              <a:t>productivity</a:t>
            </a:r>
            <a:r>
              <a:rPr lang="en-US" b="0" i="0" dirty="0">
                <a:solidFill>
                  <a:srgbClr val="575757"/>
                </a:solidFill>
                <a:effectLst/>
              </a:rPr>
              <a:t>, high </a:t>
            </a:r>
            <a:r>
              <a:rPr lang="en-US" b="0" i="0" dirty="0">
                <a:solidFill>
                  <a:srgbClr val="0070C0"/>
                </a:solidFill>
                <a:effectLst/>
              </a:rPr>
              <a:t>speed delivery</a:t>
            </a:r>
            <a:r>
              <a:rPr lang="en-US" b="0" i="0" dirty="0">
                <a:solidFill>
                  <a:srgbClr val="575757"/>
                </a:solidFill>
                <a:effectLst/>
              </a:rPr>
              <a:t>, high </a:t>
            </a:r>
            <a:r>
              <a:rPr lang="en-US" b="0" i="0" dirty="0">
                <a:solidFill>
                  <a:srgbClr val="7030A0"/>
                </a:solidFill>
                <a:effectLst/>
              </a:rPr>
              <a:t>quality </a:t>
            </a:r>
            <a:r>
              <a:rPr lang="en-US" b="0" i="0" dirty="0">
                <a:solidFill>
                  <a:srgbClr val="575757"/>
                </a:solidFill>
                <a:effectLst/>
              </a:rPr>
              <a:t>(freedom from error), conformance to requirements, conformance to plans, and low cost.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08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35584-E511-BBF2-6558-083C4563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Benchmarking Against What?</a:t>
            </a:r>
            <a:b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13F2B-CDAB-FA1D-3A69-507D912BC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effectLst/>
              </a:rPr>
              <a:t>Benchmarking requires that we have </a:t>
            </a:r>
            <a:r>
              <a:rPr lang="en-US" b="0" i="0" dirty="0">
                <a:solidFill>
                  <a:srgbClr val="0070C0"/>
                </a:solidFill>
                <a:effectLst/>
              </a:rPr>
              <a:t>something to </a:t>
            </a:r>
            <a:r>
              <a:rPr lang="en-US" b="0" i="0" dirty="0">
                <a:solidFill>
                  <a:srgbClr val="C00000"/>
                </a:solidFill>
                <a:effectLst/>
              </a:rPr>
              <a:t>compare</a:t>
            </a:r>
            <a:r>
              <a:rPr lang="en-US" b="0" i="0" dirty="0">
                <a:solidFill>
                  <a:srgbClr val="0070C0"/>
                </a:solidFill>
                <a:effectLst/>
              </a:rPr>
              <a:t> the actual project </a:t>
            </a:r>
            <a:r>
              <a:rPr lang="en-US" b="0" i="0" dirty="0">
                <a:effectLst/>
              </a:rPr>
              <a:t>delivery measurements against. Some possible benchmarks to compare project delivery against are: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 </a:t>
            </a:r>
            <a:r>
              <a:rPr lang="en-US" b="0" i="0" dirty="0" err="1">
                <a:effectLst/>
              </a:rPr>
              <a:t>organisation's</a:t>
            </a:r>
            <a:r>
              <a:rPr lang="en-US" b="0" i="0" dirty="0">
                <a:effectLst/>
              </a:rPr>
              <a:t> </a:t>
            </a:r>
            <a:r>
              <a:rPr lang="en-US" b="0" i="0" dirty="0">
                <a:solidFill>
                  <a:srgbClr val="357B46"/>
                </a:solidFill>
                <a:effectLst/>
              </a:rPr>
              <a:t>own projects </a:t>
            </a:r>
            <a:r>
              <a:rPr lang="en-US" b="0" i="0" dirty="0">
                <a:effectLst/>
              </a:rPr>
              <a:t>from </a:t>
            </a:r>
            <a:r>
              <a:rPr lang="en-US" b="0" i="0" dirty="0">
                <a:solidFill>
                  <a:srgbClr val="357B46"/>
                </a:solidFill>
                <a:effectLst/>
              </a:rPr>
              <a:t>previous years</a:t>
            </a:r>
            <a:r>
              <a:rPr lang="en-US" b="0" i="0" dirty="0">
                <a:effectLst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Projects from </a:t>
            </a:r>
            <a:r>
              <a:rPr lang="en-US" b="0" i="0" dirty="0">
                <a:solidFill>
                  <a:srgbClr val="0070C0"/>
                </a:solidFill>
                <a:effectLst/>
              </a:rPr>
              <a:t>other </a:t>
            </a:r>
            <a:r>
              <a:rPr lang="en-US" b="0" i="0" dirty="0" err="1">
                <a:solidFill>
                  <a:srgbClr val="0070C0"/>
                </a:solidFill>
                <a:effectLst/>
              </a:rPr>
              <a:t>organisations</a:t>
            </a:r>
            <a:r>
              <a:rPr lang="en-US" b="0" i="0" dirty="0">
                <a:solidFill>
                  <a:srgbClr val="0070C0"/>
                </a:solidFill>
                <a:effectLst/>
              </a:rPr>
              <a:t> </a:t>
            </a:r>
            <a:r>
              <a:rPr lang="en-US" b="0" i="0" dirty="0">
                <a:effectLst/>
              </a:rPr>
              <a:t>in the </a:t>
            </a:r>
            <a:r>
              <a:rPr lang="en-US" b="0" i="0" dirty="0">
                <a:solidFill>
                  <a:srgbClr val="0070C0"/>
                </a:solidFill>
                <a:effectLst/>
              </a:rPr>
              <a:t>same industry </a:t>
            </a:r>
            <a:r>
              <a:rPr lang="en-US" b="0" i="0" dirty="0">
                <a:effectLst/>
              </a:rPr>
              <a:t>(</a:t>
            </a:r>
            <a:r>
              <a:rPr lang="en-US" b="0" i="0" dirty="0">
                <a:solidFill>
                  <a:srgbClr val="C00000"/>
                </a:solidFill>
                <a:effectLst/>
              </a:rPr>
              <a:t>competitors</a:t>
            </a:r>
            <a:r>
              <a:rPr lang="en-US" b="0" i="0" dirty="0">
                <a:effectLst/>
              </a:rPr>
              <a:t>);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Projects from other </a:t>
            </a:r>
            <a:r>
              <a:rPr lang="en-US" b="0" i="0" dirty="0" err="1">
                <a:effectLst/>
              </a:rPr>
              <a:t>organisations</a:t>
            </a:r>
            <a:r>
              <a:rPr lang="en-US" b="0" i="0" dirty="0">
                <a:effectLst/>
              </a:rPr>
              <a:t> in the </a:t>
            </a:r>
            <a:r>
              <a:rPr lang="en-US" b="0" i="0" dirty="0">
                <a:solidFill>
                  <a:srgbClr val="0070C0"/>
                </a:solidFill>
                <a:effectLst/>
              </a:rPr>
              <a:t>same country</a:t>
            </a:r>
            <a:r>
              <a:rPr lang="en-US" b="0" i="0" dirty="0">
                <a:effectLst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Projects from other </a:t>
            </a:r>
            <a:r>
              <a:rPr lang="en-US" b="0" i="0" dirty="0" err="1">
                <a:effectLst/>
              </a:rPr>
              <a:t>organisations</a:t>
            </a:r>
            <a:r>
              <a:rPr lang="en-US" b="0" i="0" dirty="0">
                <a:effectLst/>
              </a:rPr>
              <a:t> in the </a:t>
            </a:r>
            <a:r>
              <a:rPr lang="en-US" b="0" i="0" dirty="0">
                <a:solidFill>
                  <a:srgbClr val="357B46"/>
                </a:solidFill>
                <a:effectLst/>
              </a:rPr>
              <a:t>world</a:t>
            </a:r>
            <a:r>
              <a:rPr lang="en-US" b="0" i="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5634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EF2FE-916F-4384-1255-D6ACC09B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b="1" i="0" dirty="0">
                <a:solidFill>
                  <a:schemeClr val="accent6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Types of benchmarking to use in project management</a:t>
            </a:r>
            <a:br>
              <a:rPr lang="en-US" b="1" i="0" dirty="0">
                <a:solidFill>
                  <a:srgbClr val="323338"/>
                </a:solidFill>
                <a:effectLst/>
                <a:latin typeface="sofia-pro"/>
              </a:rPr>
            </a:br>
            <a:br>
              <a:rPr lang="en-US" b="0" i="0" dirty="0">
                <a:solidFill>
                  <a:srgbClr val="212121"/>
                </a:solidFill>
                <a:effectLst/>
                <a:latin typeface="Agrandir-Mediu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B8ED8-DD94-596D-9BF7-760760D8B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i="0" dirty="0">
                <a:solidFill>
                  <a:srgbClr val="323338"/>
                </a:solidFill>
                <a:effectLst/>
              </a:rPr>
              <a:t>Internal: </a:t>
            </a:r>
            <a:r>
              <a:rPr lang="en-US" b="0" i="0" dirty="0">
                <a:solidFill>
                  <a:srgbClr val="212529"/>
                </a:solidFill>
                <a:effectLst/>
              </a:rPr>
              <a:t>use these standards to compare and evaluate </a:t>
            </a:r>
            <a:r>
              <a:rPr lang="en-US" b="0" i="0" dirty="0">
                <a:solidFill>
                  <a:srgbClr val="357B46"/>
                </a:solidFill>
                <a:effectLst/>
              </a:rPr>
              <a:t>internally-based</a:t>
            </a:r>
            <a:r>
              <a:rPr lang="en-US" b="0" i="0" dirty="0">
                <a:solidFill>
                  <a:srgbClr val="212529"/>
                </a:solidFill>
                <a:effectLst/>
              </a:rPr>
              <a:t> projects that are comparative in size and scope. Once you’ve set benchmarking standards, you can use these to make </a:t>
            </a:r>
            <a:r>
              <a:rPr lang="en-US" b="0" i="0" dirty="0">
                <a:solidFill>
                  <a:schemeClr val="accent1"/>
                </a:solidFill>
                <a:effectLst/>
              </a:rPr>
              <a:t>recommendations for future projects </a:t>
            </a:r>
            <a:r>
              <a:rPr lang="en-US" b="0" i="0" dirty="0">
                <a:solidFill>
                  <a:srgbClr val="212529"/>
                </a:solidFill>
                <a:effectLst/>
              </a:rPr>
              <a:t>and accurately determine success.</a:t>
            </a:r>
          </a:p>
          <a:p>
            <a:r>
              <a:rPr lang="en-US" b="1" i="0" dirty="0">
                <a:solidFill>
                  <a:srgbClr val="323338"/>
                </a:solidFill>
                <a:effectLst/>
              </a:rPr>
              <a:t>External: </a:t>
            </a:r>
            <a:r>
              <a:rPr lang="en-US" b="0" i="0" dirty="0">
                <a:solidFill>
                  <a:srgbClr val="212529"/>
                </a:solidFill>
                <a:effectLst/>
              </a:rPr>
              <a:t>External benchmarking in project management is a method of </a:t>
            </a:r>
            <a:r>
              <a:rPr lang="en-US" b="0" i="0" dirty="0">
                <a:solidFill>
                  <a:srgbClr val="357B46"/>
                </a:solidFill>
                <a:effectLst/>
              </a:rPr>
              <a:t>collecting and analyzing performance metrics </a:t>
            </a:r>
            <a:r>
              <a:rPr lang="en-US" b="0" i="0" dirty="0">
                <a:solidFill>
                  <a:srgbClr val="212529"/>
                </a:solidFill>
                <a:effectLst/>
              </a:rPr>
              <a:t>from </a:t>
            </a:r>
            <a:r>
              <a:rPr lang="en-US" b="0" i="0" dirty="0">
                <a:solidFill>
                  <a:schemeClr val="accent1"/>
                </a:solidFill>
                <a:effectLst/>
              </a:rPr>
              <a:t>external sources </a:t>
            </a:r>
            <a:r>
              <a:rPr lang="en-US" b="0" i="0" dirty="0">
                <a:solidFill>
                  <a:srgbClr val="212529"/>
                </a:solidFill>
                <a:effectLst/>
              </a:rPr>
              <a:t>with internal progress. To find external data that you can compare internal processes against, you’ll need to work with a partner or third-party consultants.</a:t>
            </a:r>
          </a:p>
          <a:p>
            <a:pPr algn="l"/>
            <a:r>
              <a:rPr lang="en-US" b="1" i="0" dirty="0">
                <a:solidFill>
                  <a:srgbClr val="323338"/>
                </a:solidFill>
                <a:effectLst/>
              </a:rPr>
              <a:t>Competitive: </a:t>
            </a:r>
            <a:r>
              <a:rPr lang="en-US" b="0" i="0" dirty="0">
                <a:solidFill>
                  <a:srgbClr val="212529"/>
                </a:solidFill>
                <a:effectLst/>
              </a:rPr>
              <a:t>Competitive project benchmarking uses data from </a:t>
            </a:r>
            <a:r>
              <a:rPr lang="en-US" b="0" i="0" dirty="0">
                <a:solidFill>
                  <a:srgbClr val="357B46"/>
                </a:solidFill>
                <a:effectLst/>
              </a:rPr>
              <a:t>direct competitors </a:t>
            </a:r>
            <a:r>
              <a:rPr lang="en-US" b="0" i="0" dirty="0">
                <a:solidFill>
                  <a:srgbClr val="212529"/>
                </a:solidFill>
                <a:effectLst/>
              </a:rPr>
              <a:t>or </a:t>
            </a:r>
            <a:r>
              <a:rPr lang="en-US" b="0" i="0" dirty="0">
                <a:solidFill>
                  <a:srgbClr val="0070C0"/>
                </a:solidFill>
                <a:effectLst/>
              </a:rPr>
              <a:t>industry standards </a:t>
            </a:r>
            <a:r>
              <a:rPr lang="en-US" b="0" i="0" dirty="0">
                <a:solidFill>
                  <a:srgbClr val="212529"/>
                </a:solidFill>
                <a:effectLst/>
              </a:rPr>
              <a:t>to determine how well your projects meet objectives. Information for competitive benchmarking can come from a range of sources, including:</a:t>
            </a:r>
          </a:p>
          <a:p>
            <a:pPr lvl="1"/>
            <a:r>
              <a:rPr lang="en-US" b="0" i="0" dirty="0">
                <a:solidFill>
                  <a:srgbClr val="212529"/>
                </a:solidFill>
                <a:effectLst/>
              </a:rPr>
              <a:t>Market trends</a:t>
            </a:r>
          </a:p>
          <a:p>
            <a:pPr lvl="1"/>
            <a:r>
              <a:rPr lang="en-US" b="0" i="0" dirty="0">
                <a:solidFill>
                  <a:srgbClr val="212529"/>
                </a:solidFill>
                <a:effectLst/>
              </a:rPr>
              <a:t>Independently created competitor analyses</a:t>
            </a:r>
          </a:p>
          <a:p>
            <a:pPr lvl="1"/>
            <a:r>
              <a:rPr lang="en-US" b="0" i="0" dirty="0">
                <a:solidFill>
                  <a:srgbClr val="212529"/>
                </a:solidFill>
                <a:effectLst/>
              </a:rPr>
              <a:t>Publicly available competitor information (e.g., pricing, customer reviews, etc.)</a:t>
            </a:r>
          </a:p>
          <a:p>
            <a:pPr lvl="1"/>
            <a:r>
              <a:rPr lang="en-US" b="0" i="0" dirty="0">
                <a:solidFill>
                  <a:srgbClr val="212529"/>
                </a:solidFill>
                <a:effectLst/>
              </a:rPr>
              <a:t>Published profits, stock information, market shares, etc.</a:t>
            </a:r>
          </a:p>
          <a:p>
            <a:endParaRPr lang="en-US" b="1" i="0" dirty="0">
              <a:solidFill>
                <a:srgbClr val="323338"/>
              </a:solidFill>
              <a:effectLst/>
            </a:endParaRPr>
          </a:p>
          <a:p>
            <a:endParaRPr lang="en-US" b="1" i="0" dirty="0">
              <a:solidFill>
                <a:srgbClr val="323338"/>
              </a:solidFill>
              <a:effectLst/>
              <a:latin typeface="sofia-pro"/>
            </a:endParaRPr>
          </a:p>
          <a:p>
            <a:endParaRPr lang="en-US" b="1" i="0" dirty="0">
              <a:solidFill>
                <a:srgbClr val="323338"/>
              </a:solidFill>
              <a:effectLst/>
              <a:latin typeface="sofia-pr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730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35584-E511-BBF2-6558-083C4563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How does the Process Work?</a:t>
            </a:r>
            <a:b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</a:br>
            <a:b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79A75E-BC11-9E85-C488-834EB646C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7476" y="1898121"/>
            <a:ext cx="6971349" cy="4194625"/>
          </a:xfrm>
        </p:spPr>
      </p:pic>
    </p:spTree>
    <p:extLst>
      <p:ext uri="{BB962C8B-B14F-4D97-AF65-F5344CB8AC3E}">
        <p14:creationId xmlns:p14="http://schemas.microsoft.com/office/powerpoint/2010/main" val="126948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CFDEC-6FBD-0EF2-B20B-0B748F1D33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 Flow chart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26C27-313C-000C-D9F0-B5A31B6F2C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803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21496-11E3-4B77-4F32-3BC97CA2D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F3A78-59B4-69EF-8446-7FE552E4EB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hlinkClick r:id="rId2"/>
              </a:rPr>
              <a:t>https://twproject.com/blog/flowchart-important-project/</a:t>
            </a:r>
            <a:endParaRPr lang="en-US" dirty="0"/>
          </a:p>
          <a:p>
            <a:r>
              <a:rPr lang="en-US" dirty="0">
                <a:hlinkClick r:id="rId3"/>
              </a:rPr>
              <a:t>https://project-management-knowledge.com/definitions/f/flowchart/</a:t>
            </a:r>
            <a:endParaRPr lang="en-US" dirty="0"/>
          </a:p>
          <a:p>
            <a:r>
              <a:rPr lang="en-US" dirty="0">
                <a:hlinkClick r:id="rId4"/>
              </a:rPr>
              <a:t>https://www.projectmanager.com/blog/sample-project-management-flow-chart</a:t>
            </a:r>
            <a:endParaRPr lang="en-US" dirty="0"/>
          </a:p>
          <a:p>
            <a:r>
              <a:rPr lang="en-US" dirty="0">
                <a:hlinkClick r:id="rId5"/>
              </a:rPr>
              <a:t>https://it.vt.edu/projects/project_management/process/processflow.html</a:t>
            </a:r>
            <a:endParaRPr lang="en-US" dirty="0"/>
          </a:p>
          <a:p>
            <a:r>
              <a:rPr lang="en-US" dirty="0">
                <a:hlinkClick r:id="rId6"/>
              </a:rPr>
              <a:t>https://getnave.com/blog/benefits-project-management-process-flowchart/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7"/>
              </a:rPr>
              <a:t>https://www.netsuite.com/portal/resource/articles/erp/project-management-benchmarking.shtml#:~:text=What%20Is%20Benchmarking%20in%20Project,results%20to%20improve%20project%20management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60591-7FC7-EE58-45C7-ACE13B2D1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hlinkClick r:id="rId8"/>
              </a:rPr>
              <a:t>https://www.pmi.org/learning/library/benchmarking-approach-managing-it-project-7645#</a:t>
            </a:r>
            <a:endParaRPr lang="en-US" dirty="0">
              <a:hlinkClick r:id="rId9"/>
            </a:endParaRPr>
          </a:p>
          <a:p>
            <a:r>
              <a:rPr lang="en-US" dirty="0">
                <a:hlinkClick r:id="rId9"/>
              </a:rPr>
              <a:t>https://monday.com/blog/project-management/benchmarking-in-project-management/</a:t>
            </a:r>
            <a:endParaRPr lang="en-US" dirty="0"/>
          </a:p>
          <a:p>
            <a:r>
              <a:rPr lang="en-US" dirty="0">
                <a:hlinkClick r:id="rId10"/>
              </a:rPr>
              <a:t>https://www.aresprism.com/blog/benchmarking-project-management/</a:t>
            </a:r>
            <a:endParaRPr lang="en-US" dirty="0"/>
          </a:p>
          <a:p>
            <a:r>
              <a:rPr lang="en-US" dirty="0">
                <a:hlinkClick r:id="rId11"/>
              </a:rPr>
              <a:t>https://www.hydra.cloud/en/resources/blog/the-essential-guide-to-project-benchmarking</a:t>
            </a:r>
            <a:endParaRPr lang="en-US" dirty="0"/>
          </a:p>
          <a:p>
            <a:r>
              <a:rPr lang="en-US" dirty="0">
                <a:hlinkClick r:id="rId12"/>
              </a:rPr>
              <a:t>https://www.ipaglobal.com/news/article/what-is-project-benchmarking/</a:t>
            </a:r>
            <a:endParaRPr lang="en-US" dirty="0"/>
          </a:p>
          <a:p>
            <a:r>
              <a:rPr lang="en-US" dirty="0">
                <a:hlinkClick r:id="rId13"/>
              </a:rPr>
              <a:t>https://www.projectmanagement.com/contentPages/wiki.cfm?ID=233027&amp;thisPageURL=/wikis/233027/Benchmarking#_=_</a:t>
            </a:r>
            <a:endParaRPr lang="en-US" dirty="0"/>
          </a:p>
          <a:p>
            <a:r>
              <a:rPr lang="en-US" dirty="0">
                <a:hlinkClick r:id="rId14"/>
              </a:rPr>
              <a:t>https://pmtips.net/article/benchmarking-in-project-management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25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87B15F-1C71-FF98-B4BB-39C1DE37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ED503E-2273-6AEF-F1B4-89F48DEE3B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954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CFDEC-6FBD-0EF2-B20B-0B748F1D33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/>
              <a:t>What is project management process Flow chart?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26C27-313C-000C-D9F0-B5A31B6F2C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42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3CA93-BE00-D4B4-5C64-F1AFB9E2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900" b="1" dirty="0">
                <a:solidFill>
                  <a:schemeClr val="accent6">
                    <a:lumMod val="50000"/>
                  </a:schemeClr>
                </a:solidFill>
                <a:latin typeface="Montserrat" panose="00000500000000000000" pitchFamily="2" charset="0"/>
              </a:rPr>
              <a:t>What is project management process Flow chart?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141F7-6E91-17C0-E302-BB69EC475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effectLst/>
              </a:rPr>
              <a:t>A project management process flowchart is a </a:t>
            </a:r>
            <a:r>
              <a:rPr lang="en-US" b="0" i="0" dirty="0">
                <a:solidFill>
                  <a:srgbClr val="C00000"/>
                </a:solidFill>
                <a:effectLst/>
              </a:rPr>
              <a:t>graphical aid</a:t>
            </a:r>
            <a:r>
              <a:rPr lang="en-US" b="0" i="0" dirty="0">
                <a:effectLst/>
              </a:rPr>
              <a:t>, designed to </a:t>
            </a:r>
            <a:r>
              <a:rPr lang="en-US" b="0" i="0" dirty="0">
                <a:solidFill>
                  <a:srgbClr val="357B46"/>
                </a:solidFill>
                <a:effectLst/>
              </a:rPr>
              <a:t>visualize</a:t>
            </a:r>
            <a:r>
              <a:rPr lang="en-US" b="0" i="0" dirty="0">
                <a:effectLst/>
              </a:rPr>
              <a:t> the </a:t>
            </a:r>
            <a:r>
              <a:rPr lang="en-US" b="0" i="0" dirty="0">
                <a:solidFill>
                  <a:srgbClr val="0070C0"/>
                </a:solidFill>
                <a:effectLst/>
              </a:rPr>
              <a:t>sequence of steps </a:t>
            </a:r>
            <a:r>
              <a:rPr lang="en-US" b="0" i="0" dirty="0">
                <a:effectLst/>
              </a:rPr>
              <a:t>to be followed throughout the project management process.</a:t>
            </a:r>
          </a:p>
          <a:p>
            <a:r>
              <a:rPr lang="en-US" dirty="0"/>
              <a:t>In other words, it </a:t>
            </a:r>
            <a:r>
              <a:rPr lang="en-US" dirty="0">
                <a:solidFill>
                  <a:srgbClr val="0070C0"/>
                </a:solidFill>
              </a:rPr>
              <a:t>streamlines</a:t>
            </a:r>
            <a:r>
              <a:rPr lang="en-US" dirty="0"/>
              <a:t> the </a:t>
            </a:r>
            <a:r>
              <a:rPr lang="en-US" dirty="0">
                <a:solidFill>
                  <a:srgbClr val="357B46"/>
                </a:solidFill>
              </a:rPr>
              <a:t>flow of activities</a:t>
            </a:r>
            <a:r>
              <a:rPr lang="en-US" dirty="0"/>
              <a:t>.</a:t>
            </a:r>
          </a:p>
          <a:p>
            <a:r>
              <a:rPr lang="en-US" dirty="0"/>
              <a:t>It </a:t>
            </a:r>
            <a:r>
              <a:rPr lang="en-US" b="0" i="0" dirty="0">
                <a:effectLst/>
              </a:rPr>
              <a:t>is one of the </a:t>
            </a:r>
            <a:r>
              <a:rPr lang="en-US" b="0" i="0" dirty="0">
                <a:solidFill>
                  <a:srgbClr val="357B46"/>
                </a:solidFill>
                <a:effectLst/>
              </a:rPr>
              <a:t>seven basic quality tools </a:t>
            </a:r>
            <a:r>
              <a:rPr lang="en-US" b="0" i="0" dirty="0">
                <a:effectLst/>
              </a:rPr>
              <a:t>used in project management </a:t>
            </a:r>
            <a:endParaRPr lang="en-US" dirty="0"/>
          </a:p>
          <a:p>
            <a:r>
              <a:rPr lang="en-US" b="0" i="0" dirty="0">
                <a:effectLst/>
              </a:rPr>
              <a:t>Project managers use a flow chart to offer a </a:t>
            </a:r>
            <a:r>
              <a:rPr lang="en-US" b="0" i="0" dirty="0">
                <a:solidFill>
                  <a:schemeClr val="accent1"/>
                </a:solidFill>
                <a:effectLst/>
              </a:rPr>
              <a:t>clear picture of process </a:t>
            </a:r>
            <a:r>
              <a:rPr lang="en-US" b="0" i="0" dirty="0">
                <a:effectLst/>
              </a:rPr>
              <a:t>and to find ways to </a:t>
            </a:r>
            <a:r>
              <a:rPr lang="en-US" b="0" i="0" dirty="0">
                <a:solidFill>
                  <a:srgbClr val="357B46"/>
                </a:solidFill>
                <a:effectLst/>
              </a:rPr>
              <a:t>improve project efficiency</a:t>
            </a:r>
            <a:r>
              <a:rPr lang="en-US" b="0" i="0" dirty="0">
                <a:effectLst/>
              </a:rPr>
              <a:t>. </a:t>
            </a:r>
          </a:p>
          <a:p>
            <a:r>
              <a:rPr lang="en-US" b="0" i="0" dirty="0">
                <a:effectLst/>
              </a:rPr>
              <a:t>With </a:t>
            </a:r>
            <a:r>
              <a:rPr lang="en-US" dirty="0"/>
              <a:t>flowchart in place, the project </a:t>
            </a:r>
            <a:r>
              <a:rPr lang="en-US" b="0" i="0" dirty="0">
                <a:effectLst/>
              </a:rPr>
              <a:t>team always </a:t>
            </a:r>
            <a:r>
              <a:rPr lang="en-US" b="0" i="0" dirty="0">
                <a:solidFill>
                  <a:srgbClr val="0070C0"/>
                </a:solidFill>
                <a:effectLst/>
              </a:rPr>
              <a:t>know what comes next </a:t>
            </a:r>
            <a:r>
              <a:rPr lang="en-US" b="0" i="0" dirty="0">
                <a:effectLst/>
              </a:rPr>
              <a:t>and the process can function as </a:t>
            </a:r>
            <a:r>
              <a:rPr lang="en-US" b="0" i="0" dirty="0">
                <a:solidFill>
                  <a:srgbClr val="C00000"/>
                </a:solidFill>
                <a:effectLst/>
              </a:rPr>
              <a:t>smoothly and efficiently </a:t>
            </a:r>
            <a:r>
              <a:rPr lang="en-US" b="0" i="0" dirty="0">
                <a:effectLst/>
              </a:rPr>
              <a:t>as possible</a:t>
            </a:r>
            <a:r>
              <a:rPr lang="en-US" b="0" i="0" dirty="0">
                <a:solidFill>
                  <a:srgbClr val="2D3754"/>
                </a:solidFill>
                <a:effectLst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1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68D4A-D364-7D49-6483-98CAECD7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2D3754"/>
                </a:solidFill>
                <a:effectLst/>
                <a:latin typeface="Montserrat" panose="00000500000000000000" pitchFamily="2" charset="0"/>
              </a:rPr>
              <a:t>Why use a Project Management Process Flowchart?</a:t>
            </a:r>
            <a:br>
              <a:rPr lang="en-US" b="1" i="0" dirty="0">
                <a:solidFill>
                  <a:srgbClr val="2D3754"/>
                </a:solidFill>
                <a:effectLst/>
                <a:latin typeface="Montserrat" panose="00000500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9529A-7A1F-EFF8-7375-B30562A4E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D3754"/>
                </a:solidFill>
                <a:effectLst/>
              </a:rPr>
              <a:t>The purpose of flowchart is to </a:t>
            </a:r>
            <a:r>
              <a:rPr lang="en-US" b="0" i="0" dirty="0">
                <a:solidFill>
                  <a:srgbClr val="C00000"/>
                </a:solidFill>
                <a:effectLst/>
              </a:rPr>
              <a:t>help visualize </a:t>
            </a:r>
            <a:r>
              <a:rPr lang="en-US" b="0" i="0" dirty="0">
                <a:solidFill>
                  <a:srgbClr val="2D3754"/>
                </a:solidFill>
                <a:effectLst/>
              </a:rPr>
              <a:t>required steps which especially is </a:t>
            </a:r>
            <a:r>
              <a:rPr lang="en-US" b="0" i="0" dirty="0">
                <a:solidFill>
                  <a:srgbClr val="C00000"/>
                </a:solidFill>
                <a:effectLst/>
              </a:rPr>
              <a:t>important</a:t>
            </a:r>
            <a:r>
              <a:rPr lang="en-US" b="0" i="0" dirty="0">
                <a:solidFill>
                  <a:srgbClr val="2D3754"/>
                </a:solidFill>
                <a:effectLst/>
              </a:rPr>
              <a:t> for a project management process.</a:t>
            </a:r>
          </a:p>
          <a:p>
            <a:r>
              <a:rPr lang="en-US" dirty="0">
                <a:solidFill>
                  <a:srgbClr val="101423"/>
                </a:solidFill>
                <a:latin typeface="Inter"/>
              </a:rPr>
              <a:t>It </a:t>
            </a:r>
            <a:r>
              <a:rPr lang="en-US" b="0" i="0" dirty="0">
                <a:solidFill>
                  <a:srgbClr val="101423"/>
                </a:solidFill>
                <a:effectLst/>
                <a:latin typeface="Inter"/>
              </a:rPr>
              <a:t>aids in the </a:t>
            </a:r>
            <a:r>
              <a:rPr lang="en-US" b="0" i="0" dirty="0">
                <a:solidFill>
                  <a:srgbClr val="0070C0"/>
                </a:solidFill>
                <a:effectLst/>
                <a:latin typeface="Inter"/>
              </a:rPr>
              <a:t>understanding</a:t>
            </a:r>
            <a:r>
              <a:rPr lang="en-US" b="0" i="0" dirty="0">
                <a:solidFill>
                  <a:srgbClr val="101423"/>
                </a:solidFill>
                <a:effectLst/>
                <a:latin typeface="Inter"/>
              </a:rPr>
              <a:t> of complex systems, which helps us </a:t>
            </a:r>
            <a:r>
              <a:rPr lang="en-US" b="0" i="0" dirty="0">
                <a:solidFill>
                  <a:srgbClr val="357B46"/>
                </a:solidFill>
                <a:effectLst/>
                <a:latin typeface="Inter"/>
              </a:rPr>
              <a:t>easily drive </a:t>
            </a:r>
            <a:r>
              <a:rPr lang="en-US" b="0" i="0" dirty="0">
                <a:solidFill>
                  <a:srgbClr val="101423"/>
                </a:solidFill>
                <a:effectLst/>
                <a:latin typeface="Inter"/>
              </a:rPr>
              <a:t>projects to </a:t>
            </a:r>
            <a:r>
              <a:rPr lang="en-US" b="0" i="0" dirty="0">
                <a:solidFill>
                  <a:srgbClr val="C00000"/>
                </a:solidFill>
                <a:effectLst/>
                <a:latin typeface="Inter"/>
              </a:rPr>
              <a:t>successful ends</a:t>
            </a:r>
            <a:r>
              <a:rPr lang="en-US" b="0" i="0" dirty="0">
                <a:solidFill>
                  <a:srgbClr val="101423"/>
                </a:solidFill>
                <a:effectLst/>
                <a:latin typeface="Inter"/>
              </a:rPr>
              <a:t>.</a:t>
            </a:r>
            <a:endParaRPr lang="en-US" dirty="0">
              <a:solidFill>
                <a:srgbClr val="212529"/>
              </a:solidFill>
            </a:endParaRPr>
          </a:p>
          <a:p>
            <a:r>
              <a:rPr lang="en-US" b="0" i="0" dirty="0">
                <a:solidFill>
                  <a:srgbClr val="2D3754"/>
                </a:solidFill>
                <a:effectLst/>
              </a:rPr>
              <a:t>The </a:t>
            </a:r>
            <a:r>
              <a:rPr lang="en-US" b="0" i="0" dirty="0">
                <a:solidFill>
                  <a:srgbClr val="357B46"/>
                </a:solidFill>
                <a:effectLst/>
              </a:rPr>
              <a:t>goal</a:t>
            </a:r>
            <a:r>
              <a:rPr lang="en-US" b="0" i="0" dirty="0">
                <a:solidFill>
                  <a:srgbClr val="2D3754"/>
                </a:solidFill>
                <a:effectLst/>
              </a:rPr>
              <a:t> of the process flowchart is </a:t>
            </a:r>
            <a:r>
              <a:rPr lang="en-US" b="0" i="0" dirty="0">
                <a:solidFill>
                  <a:srgbClr val="0070C0"/>
                </a:solidFill>
                <a:effectLst/>
              </a:rPr>
              <a:t>clarity</a:t>
            </a:r>
            <a:r>
              <a:rPr lang="en-US" b="0" i="0" dirty="0">
                <a:solidFill>
                  <a:srgbClr val="2D3754"/>
                </a:solidFill>
                <a:effectLst/>
              </a:rPr>
              <a:t> and </a:t>
            </a:r>
            <a:r>
              <a:rPr lang="en-US" b="0" i="0" dirty="0">
                <a:solidFill>
                  <a:srgbClr val="0070C0"/>
                </a:solidFill>
                <a:effectLst/>
              </a:rPr>
              <a:t>transparency.</a:t>
            </a:r>
          </a:p>
          <a:p>
            <a:r>
              <a:rPr lang="en-US" b="0" i="0" dirty="0">
                <a:solidFill>
                  <a:srgbClr val="2D3754"/>
                </a:solidFill>
                <a:effectLst/>
              </a:rPr>
              <a:t>Once the project management process flowchart has </a:t>
            </a:r>
            <a:r>
              <a:rPr lang="en-US" b="0" i="0" dirty="0">
                <a:solidFill>
                  <a:srgbClr val="0070C0"/>
                </a:solidFill>
                <a:effectLst/>
              </a:rPr>
              <a:t>mapped out the steps </a:t>
            </a:r>
            <a:r>
              <a:rPr lang="en-US" b="0" i="0" dirty="0">
                <a:solidFill>
                  <a:srgbClr val="2D3754"/>
                </a:solidFill>
                <a:effectLst/>
              </a:rPr>
              <a:t>of each phase of the project and </a:t>
            </a:r>
            <a:r>
              <a:rPr lang="en-US" b="0" i="0" dirty="0">
                <a:solidFill>
                  <a:srgbClr val="357B46"/>
                </a:solidFill>
                <a:effectLst/>
              </a:rPr>
              <a:t>assigned ownership </a:t>
            </a:r>
            <a:r>
              <a:rPr lang="en-US" b="0" i="0" dirty="0">
                <a:solidFill>
                  <a:srgbClr val="2D3754"/>
                </a:solidFill>
                <a:effectLst/>
              </a:rPr>
              <a:t>of </a:t>
            </a:r>
            <a:r>
              <a:rPr lang="en-US" b="0" i="0" dirty="0">
                <a:solidFill>
                  <a:srgbClr val="357B46"/>
                </a:solidFill>
                <a:effectLst/>
              </a:rPr>
              <a:t>responsibilities</a:t>
            </a:r>
            <a:r>
              <a:rPr lang="en-US" b="0" i="0" dirty="0">
                <a:solidFill>
                  <a:srgbClr val="2D3754"/>
                </a:solidFill>
                <a:effectLst/>
              </a:rPr>
              <a:t>, everyone fully </a:t>
            </a:r>
            <a:r>
              <a:rPr lang="en-US" b="0" i="0" dirty="0">
                <a:solidFill>
                  <a:srgbClr val="357B46"/>
                </a:solidFill>
                <a:effectLst/>
              </a:rPr>
              <a:t>understands</a:t>
            </a:r>
            <a:r>
              <a:rPr lang="en-US" b="0" i="0" dirty="0">
                <a:solidFill>
                  <a:srgbClr val="2D3754"/>
                </a:solidFill>
                <a:effectLst/>
              </a:rPr>
              <a:t> their roles, and how they can contribute to the whole.</a:t>
            </a:r>
            <a:endParaRPr lang="en-US" dirty="0">
              <a:solidFill>
                <a:srgbClr val="2125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40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E6C5-ABF1-95C6-FF30-2EEA3A6A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67037"/>
            <a:ext cx="9603275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2D3754"/>
                </a:solidFill>
                <a:effectLst/>
                <a:latin typeface="Montserrat" panose="00000500000000000000" pitchFamily="2" charset="0"/>
              </a:rPr>
              <a:t>Why use a Project Management Process Flowchart?</a:t>
            </a:r>
            <a:br>
              <a:rPr lang="en-US" b="1" i="0" dirty="0">
                <a:solidFill>
                  <a:srgbClr val="2D3754"/>
                </a:solidFill>
                <a:effectLst/>
                <a:latin typeface="Montserrat" panose="00000500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9B73F-A79A-DD4C-5982-EF6F25F1F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1A1A1A"/>
                </a:solidFill>
                <a:effectLst/>
              </a:rPr>
              <a:t>By using a flowchart</a:t>
            </a:r>
            <a:r>
              <a:rPr lang="en-US" b="0" i="0" dirty="0">
                <a:solidFill>
                  <a:srgbClr val="1A1A1A"/>
                </a:solidFill>
                <a:effectLst/>
              </a:rPr>
              <a:t> to visually document your project, we can:</a:t>
            </a:r>
          </a:p>
          <a:p>
            <a:pPr lvl="1"/>
            <a:r>
              <a:rPr lang="en-US" b="0" i="0" dirty="0">
                <a:solidFill>
                  <a:srgbClr val="1A1A1A"/>
                </a:solidFill>
                <a:effectLst/>
              </a:rPr>
              <a:t>Illustrate the </a:t>
            </a:r>
            <a:r>
              <a:rPr lang="en-US" b="0" i="0" dirty="0">
                <a:solidFill>
                  <a:srgbClr val="357B46"/>
                </a:solidFill>
                <a:effectLst/>
              </a:rPr>
              <a:t>sequence of activities </a:t>
            </a:r>
            <a:r>
              <a:rPr lang="en-US" b="0" i="0" dirty="0">
                <a:solidFill>
                  <a:srgbClr val="1A1A1A"/>
                </a:solidFill>
                <a:effectLst/>
              </a:rPr>
              <a:t>required for its completion</a:t>
            </a:r>
          </a:p>
          <a:p>
            <a:pPr lvl="1"/>
            <a:r>
              <a:rPr lang="en-US" b="0" i="0" dirty="0">
                <a:solidFill>
                  <a:srgbClr val="0070C0"/>
                </a:solidFill>
                <a:effectLst/>
              </a:rPr>
              <a:t>Highlight</a:t>
            </a:r>
            <a:r>
              <a:rPr lang="en-US" b="0" i="0" dirty="0">
                <a:solidFill>
                  <a:srgbClr val="1A1A1A"/>
                </a:solidFill>
                <a:effectLst/>
              </a:rPr>
              <a:t> possible work flow </a:t>
            </a:r>
            <a:r>
              <a:rPr lang="en-US" b="0" i="0" dirty="0">
                <a:solidFill>
                  <a:srgbClr val="357B46"/>
                </a:solidFill>
                <a:effectLst/>
              </a:rPr>
              <a:t>issues</a:t>
            </a:r>
          </a:p>
          <a:p>
            <a:pPr lvl="1"/>
            <a:r>
              <a:rPr lang="en-US" b="0" i="0" dirty="0">
                <a:solidFill>
                  <a:srgbClr val="1A1A1A"/>
                </a:solidFill>
                <a:effectLst/>
              </a:rPr>
              <a:t>Find out about areas where </a:t>
            </a:r>
            <a:r>
              <a:rPr lang="en-US" b="0" i="0" dirty="0">
                <a:solidFill>
                  <a:srgbClr val="0070C0"/>
                </a:solidFill>
                <a:effectLst/>
              </a:rPr>
              <a:t>efficiency, quality </a:t>
            </a:r>
            <a:r>
              <a:rPr lang="en-US" b="0" i="0" dirty="0">
                <a:solidFill>
                  <a:srgbClr val="1A1A1A"/>
                </a:solidFill>
                <a:effectLst/>
              </a:rPr>
              <a:t>or </a:t>
            </a:r>
            <a:r>
              <a:rPr lang="en-US" b="0" i="0" dirty="0">
                <a:solidFill>
                  <a:srgbClr val="0070C0"/>
                </a:solidFill>
                <a:effectLst/>
              </a:rPr>
              <a:t>performance</a:t>
            </a:r>
            <a:r>
              <a:rPr lang="en-US" b="0" i="0" dirty="0">
                <a:solidFill>
                  <a:srgbClr val="1A1A1A"/>
                </a:solidFill>
                <a:effectLst/>
              </a:rPr>
              <a:t> can be </a:t>
            </a:r>
            <a:r>
              <a:rPr lang="en-US" b="0" i="0" dirty="0">
                <a:solidFill>
                  <a:srgbClr val="C00000"/>
                </a:solidFill>
                <a:effectLst/>
              </a:rPr>
              <a:t>improved</a:t>
            </a:r>
          </a:p>
          <a:p>
            <a:pPr lvl="1"/>
            <a:r>
              <a:rPr lang="en-US" b="0" i="0" dirty="0">
                <a:solidFill>
                  <a:srgbClr val="1A1A1A"/>
                </a:solidFill>
                <a:effectLst/>
              </a:rPr>
              <a:t>Show </a:t>
            </a:r>
            <a:r>
              <a:rPr lang="en-US" b="0" i="0" dirty="0">
                <a:solidFill>
                  <a:srgbClr val="357B46"/>
                </a:solidFill>
                <a:effectLst/>
              </a:rPr>
              <a:t>high volumes of information </a:t>
            </a:r>
            <a:r>
              <a:rPr lang="en-US" b="0" i="0" dirty="0">
                <a:solidFill>
                  <a:srgbClr val="1A1A1A"/>
                </a:solidFill>
                <a:effectLst/>
              </a:rPr>
              <a:t>on </a:t>
            </a:r>
            <a:r>
              <a:rPr lang="en-US" b="0" i="0" dirty="0">
                <a:solidFill>
                  <a:srgbClr val="C00000"/>
                </a:solidFill>
                <a:effectLst/>
              </a:rPr>
              <a:t>a single screen </a:t>
            </a:r>
            <a:r>
              <a:rPr lang="en-US" b="0" i="0" dirty="0">
                <a:solidFill>
                  <a:srgbClr val="1A1A1A"/>
                </a:solidFill>
                <a:effectLst/>
              </a:rPr>
              <a:t>thus allowing </a:t>
            </a:r>
            <a:r>
              <a:rPr lang="en-US" dirty="0">
                <a:solidFill>
                  <a:srgbClr val="1A1A1A"/>
                </a:solidFill>
              </a:rPr>
              <a:t>us</a:t>
            </a:r>
            <a:r>
              <a:rPr lang="en-US" b="0" i="0" dirty="0">
                <a:solidFill>
                  <a:srgbClr val="1A1A1A"/>
                </a:solidFill>
                <a:effectLst/>
              </a:rPr>
              <a:t> to handle </a:t>
            </a:r>
            <a:r>
              <a:rPr lang="en-US" b="0" i="0" dirty="0">
                <a:solidFill>
                  <a:srgbClr val="357B46"/>
                </a:solidFill>
                <a:effectLst/>
              </a:rPr>
              <a:t>large amounts </a:t>
            </a:r>
            <a:r>
              <a:rPr lang="en-US" b="0" i="0" dirty="0">
                <a:solidFill>
                  <a:srgbClr val="1A1A1A"/>
                </a:solidFill>
                <a:effectLst/>
              </a:rPr>
              <a:t>of information</a:t>
            </a:r>
          </a:p>
          <a:p>
            <a:pPr lvl="1"/>
            <a:r>
              <a:rPr lang="en-US" b="0" i="0" dirty="0">
                <a:solidFill>
                  <a:srgbClr val="1A1A1A"/>
                </a:solidFill>
                <a:effectLst/>
              </a:rPr>
              <a:t>It is easy to create.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17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14C9A2-9646-D377-C363-DB2001407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Montserrat" panose="00000500000000000000" pitchFamily="2" charset="0"/>
              </a:rPr>
              <a:t>What are the steps?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B3029-C353-E1BF-75E6-E2568E92A4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13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53DFCAE-28D8-92F0-8A42-95AE72055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517" y="161961"/>
            <a:ext cx="4649245" cy="594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565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0AA1D2-DC96-64BD-F68E-A84CA2E9B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474" y="61672"/>
            <a:ext cx="2584135" cy="603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069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4744</TotalTime>
  <Words>1222</Words>
  <Application>Microsoft Office PowerPoint</Application>
  <PresentationFormat>Widescreen</PresentationFormat>
  <Paragraphs>79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Agrandir-Medium</vt:lpstr>
      <vt:lpstr>Inter</vt:lpstr>
      <vt:lpstr>sofia-pro</vt:lpstr>
      <vt:lpstr>Arial</vt:lpstr>
      <vt:lpstr>Gill Sans MT</vt:lpstr>
      <vt:lpstr>Montserrat</vt:lpstr>
      <vt:lpstr>Gallery</vt:lpstr>
      <vt:lpstr>1. Flow chart 11. Benchmarking</vt:lpstr>
      <vt:lpstr>1. Flow chart</vt:lpstr>
      <vt:lpstr>What is project management process Flow chart?</vt:lpstr>
      <vt:lpstr>What is project management process Flow chart?</vt:lpstr>
      <vt:lpstr>Why use a Project Management Process Flowchart? </vt:lpstr>
      <vt:lpstr>Why use a Project Management Process Flowchart? </vt:lpstr>
      <vt:lpstr>What are the steps?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Benchmarking</vt:lpstr>
      <vt:lpstr>What Is Benchmarking in Project Management? </vt:lpstr>
      <vt:lpstr>Why do Benchmarking? </vt:lpstr>
      <vt:lpstr>Benefit of Benchmarking in IT projects </vt:lpstr>
      <vt:lpstr>Benchmarking Against What? </vt:lpstr>
      <vt:lpstr>Types of benchmarking to use in project management  </vt:lpstr>
      <vt:lpstr>How does the Process Work?  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Flow chart 11. Benchmarking</dc:title>
  <dc:creator>Nita Li</dc:creator>
  <cp:lastModifiedBy>Nita Li</cp:lastModifiedBy>
  <cp:revision>8</cp:revision>
  <dcterms:created xsi:type="dcterms:W3CDTF">2023-01-04T09:02:26Z</dcterms:created>
  <dcterms:modified xsi:type="dcterms:W3CDTF">2023-01-11T09:11:20Z</dcterms:modified>
</cp:coreProperties>
</file>