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2" r:id="rId5"/>
    <p:sldId id="273" r:id="rId6"/>
    <p:sldId id="274" r:id="rId7"/>
    <p:sldId id="275" r:id="rId8"/>
    <p:sldId id="276"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974" y="3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99400F-72E6-44A4-A229-6E37699656A8}"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25137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99400F-72E6-44A4-A229-6E37699656A8}"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426825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99400F-72E6-44A4-A229-6E37699656A8}"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27894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99400F-72E6-44A4-A229-6E37699656A8}"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42781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99400F-72E6-44A4-A229-6E37699656A8}"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178276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99400F-72E6-44A4-A229-6E37699656A8}"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12431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99400F-72E6-44A4-A229-6E37699656A8}" type="datetimeFigureOut">
              <a:rPr lang="en-US" smtClean="0"/>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256247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99400F-72E6-44A4-A229-6E37699656A8}" type="datetimeFigureOut">
              <a:rPr lang="en-US" smtClean="0"/>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2435092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9400F-72E6-44A4-A229-6E37699656A8}" type="datetimeFigureOut">
              <a:rPr lang="en-US" smtClean="0"/>
              <a:t>11/23/2022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62973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99400F-72E6-44A4-A229-6E37699656A8}"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95091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99400F-72E6-44A4-A229-6E37699656A8}"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141014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9400F-72E6-44A4-A229-6E37699656A8}" type="datetimeFigureOut">
              <a:rPr lang="en-US" smtClean="0"/>
              <a:t>11/23/2022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45710-46D9-4315-8B73-FE7364D2DB4A}" type="slidenum">
              <a:rPr lang="en-US" smtClean="0"/>
              <a:t>‹#›</a:t>
            </a:fld>
            <a:endParaRPr lang="en-US"/>
          </a:p>
        </p:txBody>
      </p:sp>
    </p:spTree>
    <p:extLst>
      <p:ext uri="{BB962C8B-B14F-4D97-AF65-F5344CB8AC3E}">
        <p14:creationId xmlns:p14="http://schemas.microsoft.com/office/powerpoint/2010/main" val="13505896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51" y="526474"/>
            <a:ext cx="1468581" cy="14685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7" name="TextBox 6"/>
          <p:cNvSpPr txBox="1"/>
          <p:nvPr/>
        </p:nvSpPr>
        <p:spPr>
          <a:xfrm>
            <a:off x="2342574" y="1386851"/>
            <a:ext cx="7506852"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Master of Data Science </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2743200" y="2312571"/>
            <a:ext cx="6442364"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Project Management </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TextBox 11"/>
          <p:cNvSpPr txBox="1"/>
          <p:nvPr/>
        </p:nvSpPr>
        <p:spPr>
          <a:xfrm>
            <a:off x="2743200" y="3569211"/>
            <a:ext cx="6442364" cy="523220"/>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8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Spiral Software Development Model</a:t>
            </a:r>
            <a:endParaRPr lang="en-US" sz="2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3853569" y="4550682"/>
            <a:ext cx="4484862"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Instructed by: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 CHAN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Sophal</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p:cNvSpPr txBox="1"/>
          <p:nvPr/>
        </p:nvSpPr>
        <p:spPr>
          <a:xfrm>
            <a:off x="4928762" y="5619368"/>
            <a:ext cx="4256802" cy="553998"/>
          </a:xfrm>
          <a:prstGeom prst="rect">
            <a:avLst/>
          </a:prstGeom>
          <a:noFill/>
        </p:spPr>
        <p:txBody>
          <a:bodyPr wrap="square" rtlCol="0">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LENG SENG HAK 		</a:t>
            </a:r>
            <a:r>
              <a:rPr lang="en-US" sz="2000" b="1" dirty="0" smtClean="0">
                <a:latin typeface="Times New Roman" panose="02020603050405020304" pitchFamily="18" charset="0"/>
                <a:cs typeface="Times New Roman" panose="02020603050405020304" pitchFamily="18" charset="0"/>
              </a:rPr>
              <a:t>M080102</a:t>
            </a:r>
            <a:endParaRPr lang="en-US" sz="20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251364" y="819220"/>
            <a:ext cx="7689272" cy="584775"/>
          </a:xfrm>
          <a:prstGeom prst="rect">
            <a:avLst/>
          </a:prstGeom>
          <a:noFill/>
        </p:spPr>
        <p:txBody>
          <a:bodyPr wrap="square" rtlCol="0">
            <a:spAutoFit/>
          </a:bodyPr>
          <a:lstStyle/>
          <a:p>
            <a:pPr algn="ctr"/>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Institute of Technology of Cambodia</a:t>
            </a: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TextBox 15"/>
          <p:cNvSpPr txBox="1"/>
          <p:nvPr/>
        </p:nvSpPr>
        <p:spPr>
          <a:xfrm>
            <a:off x="2433784" y="5665534"/>
            <a:ext cx="2650842" cy="461665"/>
          </a:xfrm>
          <a:prstGeom prst="rect">
            <a:avLst/>
          </a:prstGeom>
          <a:noFill/>
        </p:spPr>
        <p:txBody>
          <a:bodyPr wrap="square" rtlCol="0">
            <a:spAutoFit/>
          </a:bodyPr>
          <a:lstStyle/>
          <a:p>
            <a:pPr algn="ct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 by:</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0246020" y="641866"/>
            <a:ext cx="1364394" cy="1472184"/>
          </a:xfrm>
          <a:prstGeom prst="rect">
            <a:avLst/>
          </a:prstGeom>
        </p:spPr>
      </p:pic>
    </p:spTree>
    <p:extLst>
      <p:ext uri="{BB962C8B-B14F-4D97-AF65-F5344CB8AC3E}">
        <p14:creationId xmlns:p14="http://schemas.microsoft.com/office/powerpoint/2010/main" val="3735807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7"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p:cNvSpPr/>
          <p:nvPr/>
        </p:nvSpPr>
        <p:spPr>
          <a:xfrm>
            <a:off x="0" y="6664036"/>
            <a:ext cx="12192000" cy="1939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TextBox 14"/>
          <p:cNvSpPr txBox="1"/>
          <p:nvPr/>
        </p:nvSpPr>
        <p:spPr>
          <a:xfrm>
            <a:off x="3161360" y="972783"/>
            <a:ext cx="5869280" cy="584775"/>
          </a:xfrm>
          <a:prstGeom prst="rect">
            <a:avLst/>
          </a:prstGeom>
          <a:noFill/>
        </p:spPr>
        <p:txBody>
          <a:bodyPr wrap="square" rtlCol="0">
            <a:spAutoFit/>
          </a:bodyPr>
          <a:lstStyle/>
          <a:p>
            <a:pPr algn="ctr"/>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Outline</a:t>
            </a: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TextBox 15"/>
          <p:cNvSpPr txBox="1"/>
          <p:nvPr/>
        </p:nvSpPr>
        <p:spPr>
          <a:xfrm>
            <a:off x="640080" y="2031578"/>
            <a:ext cx="9322525" cy="2308324"/>
          </a:xfrm>
          <a:prstGeom prst="rect">
            <a:avLst/>
          </a:prstGeom>
          <a:noFill/>
        </p:spPr>
        <p:txBody>
          <a:bodyPr wrap="square" rtlCol="0">
            <a:spAutoFit/>
          </a:bodyPr>
          <a:lstStyle/>
          <a:p>
            <a:pPr marL="457200" indent="-457200">
              <a:lnSpc>
                <a:spcPct val="150000"/>
              </a:lnSpc>
              <a:buAutoNum type="arabicPeriod"/>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 of the Spiral Model</a:t>
            </a:r>
          </a:p>
          <a:p>
            <a:pPr marL="457200" indent="-457200">
              <a:lnSpc>
                <a:spcPct val="150000"/>
              </a:lnSpc>
              <a:buAutoNum type="arabicPeriod"/>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Spiral Model Design</a:t>
            </a:r>
          </a:p>
          <a:p>
            <a:pPr marL="457200" indent="-457200">
              <a:lnSpc>
                <a:spcPct val="150000"/>
              </a:lnSpc>
              <a:buAutoNum type="arabicPeriod"/>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Spiral Model Application </a:t>
            </a:r>
          </a:p>
          <a:p>
            <a:pPr marL="457200" indent="-457200">
              <a:lnSpc>
                <a:spcPct val="150000"/>
              </a:lnSpc>
              <a:buAutoNum type="arabicPeriod"/>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Spiral Model Pros and Cons </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865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8" y="641866"/>
            <a:ext cx="5287025"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 of Spiral Model</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843808" y="1699360"/>
            <a:ext cx="9625610" cy="3139321"/>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spiral model combines the idea of iterative development with the systematic, </a:t>
            </a:r>
            <a:r>
              <a:rPr lang="en-US" sz="2200" dirty="0" smtClean="0">
                <a:latin typeface="Times New Roman" panose="02020603050405020304" pitchFamily="18" charset="0"/>
                <a:cs typeface="Times New Roman" panose="02020603050405020304" pitchFamily="18" charset="0"/>
              </a:rPr>
              <a:t>controlled aspects </a:t>
            </a:r>
            <a:r>
              <a:rPr lang="en-US" sz="2200" dirty="0">
                <a:latin typeface="Times New Roman" panose="02020603050405020304" pitchFamily="18" charset="0"/>
                <a:cs typeface="Times New Roman" panose="02020603050405020304" pitchFamily="18" charset="0"/>
              </a:rPr>
              <a:t>of the waterfall </a:t>
            </a:r>
            <a:r>
              <a:rPr lang="en-US" sz="2200" dirty="0" smtClean="0">
                <a:latin typeface="Times New Roman" panose="02020603050405020304" pitchFamily="18" charset="0"/>
                <a:cs typeface="Times New Roman" panose="02020603050405020304" pitchFamily="18" charset="0"/>
              </a:rPr>
              <a:t>model.</a:t>
            </a:r>
          </a:p>
          <a:p>
            <a:endParaRPr lang="en-US" sz="22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Spiral </a:t>
            </a:r>
            <a:r>
              <a:rPr lang="en-US" sz="2200" dirty="0">
                <a:latin typeface="Times New Roman" panose="02020603050405020304" pitchFamily="18" charset="0"/>
                <a:cs typeface="Times New Roman" panose="02020603050405020304" pitchFamily="18" charset="0"/>
              </a:rPr>
              <a:t>model is a combination of iterative development process model and sequential </a:t>
            </a:r>
            <a:r>
              <a:rPr lang="en-US" sz="2200" dirty="0" smtClean="0">
                <a:latin typeface="Times New Roman" panose="02020603050405020304" pitchFamily="18" charset="0"/>
                <a:cs typeface="Times New Roman" panose="02020603050405020304" pitchFamily="18" charset="0"/>
              </a:rPr>
              <a:t>linear development </a:t>
            </a:r>
            <a:r>
              <a:rPr lang="en-US" sz="2200" dirty="0">
                <a:latin typeface="Times New Roman" panose="02020603050405020304" pitchFamily="18" charset="0"/>
                <a:cs typeface="Times New Roman" panose="02020603050405020304" pitchFamily="18" charset="0"/>
              </a:rPr>
              <a:t>model i.e. waterfall model with very high emphasis on risk </a:t>
            </a:r>
            <a:r>
              <a:rPr lang="en-US" sz="2200" dirty="0" smtClean="0">
                <a:latin typeface="Times New Roman" panose="02020603050405020304" pitchFamily="18" charset="0"/>
                <a:cs typeface="Times New Roman" panose="02020603050405020304" pitchFamily="18" charset="0"/>
              </a:rPr>
              <a:t>analysis.</a:t>
            </a:r>
          </a:p>
          <a:p>
            <a:endParaRPr lang="en-US" sz="22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allows for incremental releases of the product, or incremental refinement through each </a:t>
            </a:r>
            <a:r>
              <a:rPr lang="en-US" sz="2200" dirty="0" smtClean="0">
                <a:latin typeface="Times New Roman" panose="02020603050405020304" pitchFamily="18" charset="0"/>
                <a:cs typeface="Times New Roman" panose="02020603050405020304" pitchFamily="18" charset="0"/>
              </a:rPr>
              <a:t>iteration around </a:t>
            </a:r>
            <a:r>
              <a:rPr lang="en-US" sz="2200" dirty="0">
                <a:latin typeface="Times New Roman" panose="02020603050405020304" pitchFamily="18" charset="0"/>
                <a:cs typeface="Times New Roman" panose="02020603050405020304" pitchFamily="18" charset="0"/>
              </a:rPr>
              <a:t>the spiral</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478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8" y="641866"/>
            <a:ext cx="5287025"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Spiral Model Design</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843808" y="1272637"/>
            <a:ext cx="10224786" cy="517064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spiral model has four phases. A software project repeatedly passes through these phases </a:t>
            </a:r>
            <a:r>
              <a:rPr lang="en-US" sz="2000" dirty="0" smtClean="0">
                <a:latin typeface="Times New Roman" panose="02020603050405020304" pitchFamily="18" charset="0"/>
                <a:cs typeface="Times New Roman" panose="02020603050405020304" pitchFamily="18" charset="0"/>
              </a:rPr>
              <a:t>in iterations </a:t>
            </a:r>
            <a:r>
              <a:rPr lang="en-US" sz="2000" dirty="0">
                <a:latin typeface="Times New Roman" panose="02020603050405020304" pitchFamily="18" charset="0"/>
                <a:cs typeface="Times New Roman" panose="02020603050405020304" pitchFamily="18" charset="0"/>
              </a:rPr>
              <a:t>called Spirals</a:t>
            </a:r>
            <a:r>
              <a:rPr lang="en-US" sz="2000" dirty="0" smtClean="0">
                <a:latin typeface="Times New Roman" panose="02020603050405020304" pitchFamily="18" charset="0"/>
                <a:cs typeface="Times New Roman" panose="02020603050405020304" pitchFamily="18" charset="0"/>
              </a:rPr>
              <a:t>.</a:t>
            </a:r>
          </a:p>
          <a:p>
            <a:endParaRPr lang="en-US" sz="1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u="sng" dirty="0" smtClean="0">
                <a:latin typeface="Times New Roman" panose="02020603050405020304" pitchFamily="18" charset="0"/>
                <a:cs typeface="Times New Roman" panose="02020603050405020304" pitchFamily="18" charset="0"/>
              </a:rPr>
              <a:t>Identification: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a:t>
            </a:r>
            <a:r>
              <a:rPr lang="en-US" sz="2000" dirty="0" smtClean="0">
                <a:latin typeface="Times New Roman" panose="02020603050405020304" pitchFamily="18" charset="0"/>
                <a:cs typeface="Times New Roman" panose="02020603050405020304" pitchFamily="18" charset="0"/>
              </a:rPr>
              <a:t>athering </a:t>
            </a:r>
            <a:r>
              <a:rPr lang="en-US" sz="2000" dirty="0">
                <a:latin typeface="Times New Roman" panose="02020603050405020304" pitchFamily="18" charset="0"/>
                <a:cs typeface="Times New Roman" panose="02020603050405020304" pitchFamily="18" charset="0"/>
              </a:rPr>
              <a:t>the business requirements in the </a:t>
            </a:r>
            <a:r>
              <a:rPr lang="en-US" sz="2000" dirty="0" smtClean="0">
                <a:latin typeface="Times New Roman" panose="02020603050405020304" pitchFamily="18" charset="0"/>
                <a:cs typeface="Times New Roman" panose="02020603050405020304" pitchFamily="18" charset="0"/>
              </a:rPr>
              <a:t>baseline spiral</a:t>
            </a:r>
            <a:r>
              <a:rPr lang="en-US" sz="2000" dirty="0">
                <a:latin typeface="Times New Roman" panose="02020603050405020304" pitchFamily="18" charset="0"/>
                <a:cs typeface="Times New Roman" panose="02020603050405020304" pitchFamily="18" charset="0"/>
              </a:rPr>
              <a:t>. In the subsequent spirals as the product matures, identification of </a:t>
            </a:r>
            <a:r>
              <a:rPr lang="en-US" sz="2000" dirty="0" smtClean="0">
                <a:latin typeface="Times New Roman" panose="02020603050405020304" pitchFamily="18" charset="0"/>
                <a:cs typeface="Times New Roman" panose="02020603050405020304" pitchFamily="18" charset="0"/>
              </a:rPr>
              <a:t>system requirements</a:t>
            </a:r>
            <a:r>
              <a:rPr lang="en-US" sz="2000" dirty="0">
                <a:latin typeface="Times New Roman" panose="02020603050405020304" pitchFamily="18" charset="0"/>
                <a:cs typeface="Times New Roman" panose="02020603050405020304" pitchFamily="18" charset="0"/>
              </a:rPr>
              <a:t>, subsystem requirements and unit requirements are all done in this phase.</a:t>
            </a:r>
            <a:endParaRPr lang="en-US" sz="2000" b="1" u="sng" dirty="0" smtClean="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u="sng" dirty="0" smtClean="0">
                <a:latin typeface="Times New Roman" panose="02020603050405020304" pitchFamily="18" charset="0"/>
                <a:cs typeface="Times New Roman" panose="02020603050405020304" pitchFamily="18" charset="0"/>
              </a:rPr>
              <a:t>Design:</a:t>
            </a:r>
            <a:r>
              <a:rPr lang="en-US" sz="2000" dirty="0" smtClean="0">
                <a:latin typeface="Times New Roman" panose="02020603050405020304" pitchFamily="18" charset="0"/>
                <a:cs typeface="Times New Roman" panose="02020603050405020304" pitchFamily="18" charset="0"/>
              </a:rPr>
              <a:t> starts </a:t>
            </a:r>
            <a:r>
              <a:rPr lang="en-US" sz="2000" dirty="0">
                <a:latin typeface="Times New Roman" panose="02020603050405020304" pitchFamily="18" charset="0"/>
                <a:cs typeface="Times New Roman" panose="02020603050405020304" pitchFamily="18" charset="0"/>
              </a:rPr>
              <a:t>with the conceptual design in the baseline spiral and </a:t>
            </a:r>
            <a:r>
              <a:rPr lang="en-US" sz="2000" dirty="0" smtClean="0">
                <a:latin typeface="Times New Roman" panose="02020603050405020304" pitchFamily="18" charset="0"/>
                <a:cs typeface="Times New Roman" panose="02020603050405020304" pitchFamily="18" charset="0"/>
              </a:rPr>
              <a:t>involves architectural </a:t>
            </a:r>
            <a:r>
              <a:rPr lang="en-US" sz="2000" dirty="0">
                <a:latin typeface="Times New Roman" panose="02020603050405020304" pitchFamily="18" charset="0"/>
                <a:cs typeface="Times New Roman" panose="02020603050405020304" pitchFamily="18" charset="0"/>
              </a:rPr>
              <a:t>design, logical design of modules, physical product design and final design </a:t>
            </a:r>
            <a:r>
              <a:rPr lang="en-US" sz="2000" dirty="0" smtClean="0">
                <a:latin typeface="Times New Roman" panose="02020603050405020304" pitchFamily="18" charset="0"/>
                <a:cs typeface="Times New Roman" panose="02020603050405020304" pitchFamily="18" charset="0"/>
              </a:rPr>
              <a:t>in the </a:t>
            </a:r>
            <a:r>
              <a:rPr lang="en-US" sz="2000" dirty="0">
                <a:latin typeface="Times New Roman" panose="02020603050405020304" pitchFamily="18" charset="0"/>
                <a:cs typeface="Times New Roman" panose="02020603050405020304" pitchFamily="18" charset="0"/>
              </a:rPr>
              <a:t>subsequent spirals</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1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smtClean="0">
                <a:latin typeface="Times New Roman" panose="02020603050405020304" pitchFamily="18" charset="0"/>
                <a:cs typeface="Times New Roman" panose="02020603050405020304" pitchFamily="18" charset="0"/>
              </a:rPr>
              <a:t>Construct or Build:</a:t>
            </a:r>
            <a:r>
              <a:rPr lang="en-US" sz="2000" dirty="0" smtClean="0">
                <a:latin typeface="Times New Roman" panose="02020603050405020304" pitchFamily="18" charset="0"/>
                <a:cs typeface="Times New Roman" panose="02020603050405020304" pitchFamily="18" charset="0"/>
              </a:rPr>
              <a:t> Refers </a:t>
            </a:r>
            <a:r>
              <a:rPr lang="en-US" sz="2000" dirty="0">
                <a:latin typeface="Times New Roman" panose="02020603050405020304" pitchFamily="18" charset="0"/>
                <a:cs typeface="Times New Roman" panose="02020603050405020304" pitchFamily="18" charset="0"/>
              </a:rPr>
              <a:t>to production of the actual software product </a:t>
            </a:r>
            <a:r>
              <a:rPr lang="en-US" sz="2000" dirty="0" smtClean="0">
                <a:latin typeface="Times New Roman" panose="02020603050405020304" pitchFamily="18" charset="0"/>
                <a:cs typeface="Times New Roman" panose="02020603050405020304" pitchFamily="18" charset="0"/>
              </a:rPr>
              <a:t>at every </a:t>
            </a:r>
            <a:r>
              <a:rPr lang="en-US" sz="2000" dirty="0">
                <a:latin typeface="Times New Roman" panose="02020603050405020304" pitchFamily="18" charset="0"/>
                <a:cs typeface="Times New Roman" panose="02020603050405020304" pitchFamily="18" charset="0"/>
              </a:rPr>
              <a:t>spiral. In </a:t>
            </a:r>
            <a:r>
              <a:rPr lang="en-US" sz="2000" dirty="0" smtClean="0">
                <a:latin typeface="Times New Roman" panose="02020603050405020304" pitchFamily="18" charset="0"/>
                <a:cs typeface="Times New Roman" panose="02020603050405020304" pitchFamily="18" charset="0"/>
              </a:rPr>
              <a:t>the baseline </a:t>
            </a:r>
            <a:r>
              <a:rPr lang="en-US" sz="2000" dirty="0">
                <a:latin typeface="Times New Roman" panose="02020603050405020304" pitchFamily="18" charset="0"/>
                <a:cs typeface="Times New Roman" panose="02020603050405020304" pitchFamily="18" charset="0"/>
              </a:rPr>
              <a:t>spiral when the product is just thought of and the design is </a:t>
            </a:r>
            <a:r>
              <a:rPr lang="en-US" sz="2000" dirty="0" smtClean="0">
                <a:latin typeface="Times New Roman" panose="02020603050405020304" pitchFamily="18" charset="0"/>
                <a:cs typeface="Times New Roman" panose="02020603050405020304" pitchFamily="18" charset="0"/>
              </a:rPr>
              <a:t>being developed </a:t>
            </a:r>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POC </a:t>
            </a:r>
            <a:r>
              <a:rPr lang="en-US" sz="2000" i="1" dirty="0" err="1" smtClean="0">
                <a:latin typeface="Times New Roman" panose="02020603050405020304" pitchFamily="18" charset="0"/>
                <a:cs typeface="Times New Roman" panose="02020603050405020304" pitchFamily="18" charset="0"/>
              </a:rPr>
              <a:t>ProofofConcept</a:t>
            </a:r>
            <a:r>
              <a:rPr lang="en-US" sz="2000" i="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developed in this phase to get customer feedback</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smtClean="0">
                <a:latin typeface="Times New Roman" panose="02020603050405020304" pitchFamily="18" charset="0"/>
                <a:cs typeface="Times New Roman" panose="02020603050405020304" pitchFamily="18" charset="0"/>
              </a:rPr>
              <a:t>Evaluation and Risk Analysis: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includes identifying, estimating, </a:t>
            </a:r>
            <a:r>
              <a:rPr lang="en-US" sz="2000" dirty="0" smtClean="0">
                <a:latin typeface="Times New Roman" panose="02020603050405020304" pitchFamily="18" charset="0"/>
                <a:cs typeface="Times New Roman" panose="02020603050405020304" pitchFamily="18" charset="0"/>
              </a:rPr>
              <a:t>and monitoring </a:t>
            </a:r>
            <a:r>
              <a:rPr lang="en-US" sz="2000" dirty="0">
                <a:latin typeface="Times New Roman" panose="02020603050405020304" pitchFamily="18" charset="0"/>
                <a:cs typeface="Times New Roman" panose="02020603050405020304" pitchFamily="18" charset="0"/>
              </a:rPr>
              <a:t>technical feasibility and management risks, such as schedule slippage and </a:t>
            </a:r>
            <a:r>
              <a:rPr lang="en-US" sz="2000" dirty="0" smtClean="0">
                <a:latin typeface="Times New Roman" panose="02020603050405020304" pitchFamily="18" charset="0"/>
                <a:cs typeface="Times New Roman" panose="02020603050405020304" pitchFamily="18" charset="0"/>
              </a:rPr>
              <a:t>cost overrun</a:t>
            </a:r>
            <a:r>
              <a:rPr lang="en-US" sz="2000" dirty="0">
                <a:latin typeface="Times New Roman" panose="02020603050405020304" pitchFamily="18" charset="0"/>
                <a:cs typeface="Times New Roman" panose="02020603050405020304" pitchFamily="18" charset="0"/>
              </a:rPr>
              <a:t>. After testing the build, at the end of first iteration, the customer evaluates </a:t>
            </a:r>
            <a:r>
              <a:rPr lang="en-US" sz="2000" dirty="0" smtClean="0">
                <a:latin typeface="Times New Roman" panose="02020603050405020304" pitchFamily="18" charset="0"/>
                <a:cs typeface="Times New Roman" panose="02020603050405020304" pitchFamily="18" charset="0"/>
              </a:rPr>
              <a:t>the software </a:t>
            </a:r>
            <a:r>
              <a:rPr lang="en-US" sz="2000" dirty="0">
                <a:latin typeface="Times New Roman" panose="02020603050405020304" pitchFamily="18" charset="0"/>
                <a:cs typeface="Times New Roman" panose="02020603050405020304" pitchFamily="18" charset="0"/>
              </a:rPr>
              <a:t>and provides feedback.</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082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8" y="641866"/>
            <a:ext cx="5287025"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Spiral Model Design (Cont.)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788372" y="1630913"/>
            <a:ext cx="6615256" cy="3566571"/>
          </a:xfrm>
          <a:prstGeom prst="rect">
            <a:avLst/>
          </a:prstGeom>
        </p:spPr>
      </p:pic>
      <p:pic>
        <p:nvPicPr>
          <p:cNvPr id="9" name="Picture 8"/>
          <p:cNvPicPr>
            <a:picLocks noChangeAspect="1"/>
          </p:cNvPicPr>
          <p:nvPr/>
        </p:nvPicPr>
        <p:blipFill>
          <a:blip r:embed="rId3"/>
          <a:stretch>
            <a:fillRect/>
          </a:stretch>
        </p:blipFill>
        <p:spPr>
          <a:xfrm>
            <a:off x="3095655" y="5173559"/>
            <a:ext cx="6000690" cy="979503"/>
          </a:xfrm>
          <a:prstGeom prst="rect">
            <a:avLst/>
          </a:prstGeom>
        </p:spPr>
      </p:pic>
    </p:spTree>
    <p:extLst>
      <p:ext uri="{BB962C8B-B14F-4D97-AF65-F5344CB8AC3E}">
        <p14:creationId xmlns:p14="http://schemas.microsoft.com/office/powerpoint/2010/main" val="2542468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8" y="641866"/>
            <a:ext cx="5287025"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Spiral Model Application</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687977" y="1506585"/>
            <a:ext cx="9753600" cy="430887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Spiral Model is very widely used in the software industry as it is in synch with the </a:t>
            </a:r>
            <a:r>
              <a:rPr lang="en-US" sz="2000" dirty="0" smtClean="0">
                <a:latin typeface="Times New Roman" panose="02020603050405020304" pitchFamily="18" charset="0"/>
                <a:cs typeface="Times New Roman" panose="02020603050405020304" pitchFamily="18" charset="0"/>
              </a:rPr>
              <a:t>natural development </a:t>
            </a:r>
            <a:r>
              <a:rPr lang="en-US" sz="2000" dirty="0">
                <a:latin typeface="Times New Roman" panose="02020603050405020304" pitchFamily="18" charset="0"/>
                <a:cs typeface="Times New Roman" panose="02020603050405020304" pitchFamily="18" charset="0"/>
              </a:rPr>
              <a:t>process of any </a:t>
            </a:r>
            <a:r>
              <a:rPr lang="en-US" sz="2000" dirty="0" smtClean="0">
                <a:latin typeface="Times New Roman" panose="02020603050405020304" pitchFamily="18" charset="0"/>
                <a:cs typeface="Times New Roman" panose="02020603050405020304" pitchFamily="18" charset="0"/>
              </a:rPr>
              <a:t>product.</a:t>
            </a:r>
            <a:r>
              <a:rPr lang="en-US" sz="2000" dirty="0">
                <a:latin typeface="Times New Roman" panose="02020603050405020304" pitchFamily="18" charset="0"/>
                <a:cs typeface="Times New Roman" panose="02020603050405020304" pitchFamily="18" charset="0"/>
              </a:rPr>
              <a:t> Following are the typical uses of Spiral model:</a:t>
            </a:r>
            <a:endParaRPr lang="en-US" sz="2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costs there is a budget constraint and risk evaluation is important</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medium to high-risk projects</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Long-term project commitment because of potential changes to economic priorities as </a:t>
            </a:r>
            <a:r>
              <a:rPr lang="en-US" sz="2000" dirty="0" smtClean="0">
                <a:latin typeface="Times New Roman" panose="02020603050405020304" pitchFamily="18" charset="0"/>
                <a:cs typeface="Times New Roman" panose="02020603050405020304" pitchFamily="18" charset="0"/>
              </a:rPr>
              <a:t>the requirements </a:t>
            </a:r>
            <a:r>
              <a:rPr lang="en-US" sz="2000" dirty="0">
                <a:latin typeface="Times New Roman" panose="02020603050405020304" pitchFamily="18" charset="0"/>
                <a:cs typeface="Times New Roman" panose="02020603050405020304" pitchFamily="18" charset="0"/>
              </a:rPr>
              <a:t>change with time</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Customer is not sure of their requirements which is usually the case</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Requirements are complex and need evaluation to get clarity</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New product line which should be released in phases to get enough customer feedback</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Significant changes are expected in the product during the development cycle.</a:t>
            </a:r>
          </a:p>
        </p:txBody>
      </p:sp>
    </p:spTree>
    <p:extLst>
      <p:ext uri="{BB962C8B-B14F-4D97-AF65-F5344CB8AC3E}">
        <p14:creationId xmlns:p14="http://schemas.microsoft.com/office/powerpoint/2010/main" val="1545031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8" y="641866"/>
            <a:ext cx="5287025"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Spiral Model Pros and Cons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843808" y="1308188"/>
            <a:ext cx="9753600"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Although the spiral model is designed for software development case. However, it is natural for anything to have both pros and cons. Here are the following pros and cons by using spiral model</a:t>
            </a: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949234" y="2510633"/>
            <a:ext cx="9648174" cy="2985433"/>
          </a:xfrm>
          <a:prstGeom prst="rect">
            <a:avLst/>
          </a:prstGeom>
          <a:noFill/>
        </p:spPr>
        <p:txBody>
          <a:bodyPr wrap="square" rtlCol="0">
            <a:spAutoFit/>
          </a:bodyPr>
          <a:lstStyle/>
          <a:p>
            <a:r>
              <a:rPr lang="en-US" sz="2800" b="1" u="sng" dirty="0" smtClean="0">
                <a:latin typeface="Times New Roman" panose="02020603050405020304" pitchFamily="18" charset="0"/>
                <a:cs typeface="Times New Roman" panose="02020603050405020304" pitchFamily="18" charset="0"/>
              </a:rPr>
              <a:t>Pros:</a:t>
            </a:r>
          </a:p>
          <a:p>
            <a:pPr marL="1200150" lvl="2"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Changing requirements can </a:t>
            </a:r>
            <a:r>
              <a:rPr lang="en-US" sz="2000" dirty="0" smtClean="0">
                <a:latin typeface="Times New Roman" panose="02020603050405020304" pitchFamily="18" charset="0"/>
                <a:cs typeface="Times New Roman" panose="02020603050405020304" pitchFamily="18" charset="0"/>
              </a:rPr>
              <a:t>be accommodated.</a:t>
            </a:r>
          </a:p>
          <a:p>
            <a:pPr lvl="2"/>
            <a:endParaRPr lang="en-US" sz="1000" dirty="0" smtClean="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Allows for extensive use of </a:t>
            </a:r>
            <a:r>
              <a:rPr lang="en-US" sz="2000" dirty="0" smtClean="0">
                <a:latin typeface="Times New Roman" panose="02020603050405020304" pitchFamily="18" charset="0"/>
                <a:cs typeface="Times New Roman" panose="02020603050405020304" pitchFamily="18" charset="0"/>
              </a:rPr>
              <a:t>prototypes</a:t>
            </a:r>
          </a:p>
          <a:p>
            <a:pPr lvl="2"/>
            <a:endParaRPr lang="en-US" sz="1000" dirty="0" smtClean="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Requirements can be captured </a:t>
            </a:r>
            <a:r>
              <a:rPr lang="en-US" sz="2000" dirty="0" smtClean="0">
                <a:latin typeface="Times New Roman" panose="02020603050405020304" pitchFamily="18" charset="0"/>
                <a:cs typeface="Times New Roman" panose="02020603050405020304" pitchFamily="18" charset="0"/>
              </a:rPr>
              <a:t>more accurately.</a:t>
            </a:r>
          </a:p>
          <a:p>
            <a:pPr lvl="2"/>
            <a:endParaRPr lang="en-US" sz="1000" dirty="0" smtClean="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Users see the system early</a:t>
            </a:r>
            <a:r>
              <a:rPr lang="en-US" sz="2000" dirty="0" smtClean="0">
                <a:latin typeface="Times New Roman" panose="02020603050405020304" pitchFamily="18" charset="0"/>
                <a:cs typeface="Times New Roman" panose="02020603050405020304" pitchFamily="18" charset="0"/>
              </a:rPr>
              <a:t>.</a:t>
            </a:r>
          </a:p>
          <a:p>
            <a:pPr lvl="2"/>
            <a:endParaRPr lang="en-US" sz="1000" dirty="0" smtClean="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Development can be divided into </a:t>
            </a:r>
            <a:r>
              <a:rPr lang="en-US" sz="2000" dirty="0" smtClean="0">
                <a:latin typeface="Times New Roman" panose="02020603050405020304" pitchFamily="18" charset="0"/>
                <a:cs typeface="Times New Roman" panose="02020603050405020304" pitchFamily="18" charset="0"/>
              </a:rPr>
              <a:t>smaller parts </a:t>
            </a:r>
            <a:r>
              <a:rPr lang="en-US" sz="2000" dirty="0">
                <a:latin typeface="Times New Roman" panose="02020603050405020304" pitchFamily="18" charset="0"/>
                <a:cs typeface="Times New Roman" panose="02020603050405020304" pitchFamily="18" charset="0"/>
              </a:rPr>
              <a:t>and more risky parts can </a:t>
            </a:r>
            <a:r>
              <a:rPr lang="en-US" sz="2000" dirty="0" smtClean="0">
                <a:latin typeface="Times New Roman" panose="02020603050405020304" pitchFamily="18" charset="0"/>
                <a:cs typeface="Times New Roman" panose="02020603050405020304" pitchFamily="18" charset="0"/>
              </a:rPr>
              <a:t>be developed </a:t>
            </a:r>
            <a:r>
              <a:rPr lang="en-US" sz="2000" dirty="0">
                <a:latin typeface="Times New Roman" panose="02020603050405020304" pitchFamily="18" charset="0"/>
                <a:cs typeface="Times New Roman" panose="02020603050405020304" pitchFamily="18" charset="0"/>
              </a:rPr>
              <a:t>earlier which helps better </a:t>
            </a:r>
            <a:r>
              <a:rPr lang="en-US" sz="2000" dirty="0" smtClean="0">
                <a:latin typeface="Times New Roman" panose="02020603050405020304" pitchFamily="18" charset="0"/>
                <a:cs typeface="Times New Roman" panose="02020603050405020304" pitchFamily="18" charset="0"/>
              </a:rPr>
              <a:t>risk management</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93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8" y="641866"/>
            <a:ext cx="5287025"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Spiral Model Pros and Cons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949234" y="1726862"/>
            <a:ext cx="9648174" cy="3677930"/>
          </a:xfrm>
          <a:prstGeom prst="rect">
            <a:avLst/>
          </a:prstGeom>
          <a:noFill/>
        </p:spPr>
        <p:txBody>
          <a:bodyPr wrap="square" rtlCol="0">
            <a:spAutoFit/>
          </a:bodyPr>
          <a:lstStyle/>
          <a:p>
            <a:r>
              <a:rPr lang="en-US" sz="2800" b="1" u="sng" dirty="0" smtClean="0">
                <a:latin typeface="Times New Roman" panose="02020603050405020304" pitchFamily="18" charset="0"/>
                <a:cs typeface="Times New Roman" panose="02020603050405020304" pitchFamily="18" charset="0"/>
              </a:rPr>
              <a:t>Cons:</a:t>
            </a:r>
          </a:p>
          <a:p>
            <a:endParaRPr lang="en-US" sz="1500" b="1" u="sng" dirty="0" smtClean="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Management is more complex</a:t>
            </a:r>
          </a:p>
          <a:p>
            <a:pPr lvl="2"/>
            <a:endParaRPr lang="en-US" sz="1000" dirty="0" smtClean="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End of project may not be known early</a:t>
            </a:r>
          </a:p>
          <a:p>
            <a:pPr lvl="2"/>
            <a:endParaRPr lang="en-US" sz="1000" dirty="0" smtClean="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Not suitable for small or low risk projects and could be expensive for small projects</a:t>
            </a:r>
          </a:p>
          <a:p>
            <a:pPr lvl="2"/>
            <a:endParaRPr lang="en-US" sz="1000" dirty="0" smtClean="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Process is complex</a:t>
            </a:r>
          </a:p>
          <a:p>
            <a:pPr lvl="2"/>
            <a:endParaRPr lang="en-US" sz="1000" dirty="0" smtClean="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Spiral may of indefinitely</a:t>
            </a:r>
          </a:p>
          <a:p>
            <a:pPr lvl="2"/>
            <a:endParaRPr lang="en-US" sz="1000" dirty="0" smtClean="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Large number of intermediate stages requires excessive documentation </a:t>
            </a:r>
          </a:p>
        </p:txBody>
      </p:sp>
    </p:spTree>
    <p:extLst>
      <p:ext uri="{BB962C8B-B14F-4D97-AF65-F5344CB8AC3E}">
        <p14:creationId xmlns:p14="http://schemas.microsoft.com/office/powerpoint/2010/main" val="194128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 name="Rectangle 2"/>
          <p:cNvSpPr/>
          <p:nvPr/>
        </p:nvSpPr>
        <p:spPr>
          <a:xfrm>
            <a:off x="0" y="6664036"/>
            <a:ext cx="12192000" cy="1939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p:cNvSpPr/>
          <p:nvPr/>
        </p:nvSpPr>
        <p:spPr>
          <a:xfrm>
            <a:off x="2006258" y="1773396"/>
            <a:ext cx="8179483" cy="83099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800" b="1" dirty="0" smtClean="0">
                <a:ln/>
                <a:solidFill>
                  <a:schemeClr val="accent4"/>
                </a:solidFill>
              </a:rPr>
              <a:t>Thank you for your Attention!!!</a:t>
            </a:r>
            <a:endParaRPr lang="en-US" sz="4800" b="1" dirty="0">
              <a:ln/>
              <a:solidFill>
                <a:schemeClr val="accent4"/>
              </a:solidFill>
            </a:endParaRPr>
          </a:p>
        </p:txBody>
      </p:sp>
      <p:sp>
        <p:nvSpPr>
          <p:cNvPr id="6" name="Rectangle 5"/>
          <p:cNvSpPr/>
          <p:nvPr/>
        </p:nvSpPr>
        <p:spPr>
          <a:xfrm>
            <a:off x="4200546" y="3727410"/>
            <a:ext cx="379091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smtClean="0">
                <a:ln/>
                <a:solidFill>
                  <a:schemeClr val="accent4"/>
                </a:solidFill>
              </a:rPr>
              <a:t>Any Question!?</a:t>
            </a:r>
            <a:endParaRPr lang="en-US" sz="4400" b="1" dirty="0">
              <a:ln/>
              <a:solidFill>
                <a:schemeClr val="accent4"/>
              </a:solidFill>
            </a:endParaRPr>
          </a:p>
        </p:txBody>
      </p:sp>
    </p:spTree>
    <p:extLst>
      <p:ext uri="{BB962C8B-B14F-4D97-AF65-F5344CB8AC3E}">
        <p14:creationId xmlns:p14="http://schemas.microsoft.com/office/powerpoint/2010/main" val="3811126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1858</TotalTime>
  <Words>590</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lengsenghak07@gmail.com</cp:lastModifiedBy>
  <cp:revision>118</cp:revision>
  <dcterms:created xsi:type="dcterms:W3CDTF">2020-11-29T23:52:23Z</dcterms:created>
  <dcterms:modified xsi:type="dcterms:W3CDTF">2022-11-23T08:28:57Z</dcterms:modified>
</cp:coreProperties>
</file>