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4"/>
  </p:sldMasterIdLst>
  <p:notesMasterIdLst>
    <p:notesMasterId r:id="rId17"/>
  </p:notesMasterIdLst>
  <p:sldIdLst>
    <p:sldId id="311" r:id="rId5"/>
    <p:sldId id="322" r:id="rId6"/>
    <p:sldId id="312" r:id="rId7"/>
    <p:sldId id="313" r:id="rId8"/>
    <p:sldId id="314" r:id="rId9"/>
    <p:sldId id="315" r:id="rId10"/>
    <p:sldId id="317" r:id="rId11"/>
    <p:sldId id="319" r:id="rId12"/>
    <p:sldId id="316" r:id="rId13"/>
    <p:sldId id="318" r:id="rId14"/>
    <p:sldId id="321" r:id="rId15"/>
    <p:sldId id="3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1" autoAdjust="0"/>
    <p:restoredTop sz="94598" autoAdjust="0"/>
  </p:normalViewPr>
  <p:slideViewPr>
    <p:cSldViewPr snapToGrid="0">
      <p:cViewPr varScale="1">
        <p:scale>
          <a:sx n="64" d="100"/>
          <a:sy n="64" d="100"/>
        </p:scale>
        <p:origin x="75" y="750"/>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11/22/2022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xmlns=""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xmlns=""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xmlns=""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xmlns=""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xmlns=""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xmlns=""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xmlns=""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dirty="0"/>
              <a:t>Click to edit Master title style</a:t>
            </a:r>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xmlns=""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xmlns=""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xmlns=""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xmlns=""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xmlns=""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xmlns=""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xmlns=""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xmlns=""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endParaRPr lang="en-US" dirty="0"/>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style>
          <a:lnRef idx="1">
            <a:schemeClr val="accent1"/>
          </a:lnRef>
          <a:fillRef idx="2">
            <a:schemeClr val="accent1"/>
          </a:fillRef>
          <a:effectRef idx="1">
            <a:schemeClr val="accent1"/>
          </a:effectRef>
          <a:fontRef idx="minor">
            <a:schemeClr val="dk1"/>
          </a:fontRef>
        </p:style>
        <p:txBody>
          <a:bodyPr/>
          <a:lstStyle/>
          <a:p>
            <a:r>
              <a:rPr lang="en-US" sz="4000" dirty="0" smtClean="0">
                <a:solidFill>
                  <a:schemeClr val="bg1"/>
                </a:solidFill>
              </a:rPr>
              <a:t>Software</a:t>
            </a:r>
            <a:r>
              <a:rPr lang="en-US" dirty="0" smtClean="0">
                <a:solidFill>
                  <a:schemeClr val="bg1"/>
                </a:solidFill>
              </a:rPr>
              <a:t> development life cycle (SDLC)</a:t>
            </a:r>
            <a:endParaRPr lang="en-US" dirty="0">
              <a:solidFill>
                <a:schemeClr val="bg1"/>
              </a:solidFill>
            </a:endParaRP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79751" y="5153260"/>
            <a:ext cx="6157951" cy="943386"/>
          </a:xfrm>
        </p:spPr>
        <p:style>
          <a:lnRef idx="1">
            <a:schemeClr val="accent2"/>
          </a:lnRef>
          <a:fillRef idx="3">
            <a:schemeClr val="accent2"/>
          </a:fillRef>
          <a:effectRef idx="2">
            <a:schemeClr val="accent2"/>
          </a:effectRef>
          <a:fontRef idx="minor">
            <a:schemeClr val="lt1"/>
          </a:fontRef>
        </p:style>
        <p:txBody>
          <a:bodyPr/>
          <a:lstStyle/>
          <a:p>
            <a:r>
              <a:rPr lang="en-US" dirty="0" smtClean="0">
                <a:solidFill>
                  <a:schemeClr val="bg1"/>
                </a:solidFill>
              </a:rPr>
              <a:t>Waterfall Model</a:t>
            </a:r>
            <a:endParaRPr lang="en-US" dirty="0">
              <a:solidFill>
                <a:schemeClr val="bg1"/>
              </a:solidFill>
            </a:endParaRP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a:t>
            </a:fld>
            <a:endParaRPr lang="en-US" dirty="0"/>
          </a:p>
        </p:txBody>
      </p:sp>
    </p:spTree>
    <p:extLst>
      <p:ext uri="{BB962C8B-B14F-4D97-AF65-F5344CB8AC3E}">
        <p14:creationId xmlns:p14="http://schemas.microsoft.com/office/powerpoint/2010/main" val="40196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1974574"/>
            <a:ext cx="10890015" cy="3912503"/>
          </a:xfrm>
        </p:spPr>
        <p:txBody>
          <a:bodyPr>
            <a:normAutofit/>
          </a:bodyPr>
          <a:lstStyle/>
          <a:p>
            <a:pPr marL="0" indent="0">
              <a:buNone/>
            </a:pPr>
            <a:r>
              <a:rPr lang="en-US" dirty="0" smtClean="0"/>
              <a:t>-</a:t>
            </a:r>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pic>
        <p:nvPicPr>
          <p:cNvPr id="6" name="Picture 5"/>
          <p:cNvPicPr>
            <a:picLocks noChangeAspect="1"/>
          </p:cNvPicPr>
          <p:nvPr/>
        </p:nvPicPr>
        <p:blipFill>
          <a:blip r:embed="rId2"/>
          <a:stretch>
            <a:fillRect/>
          </a:stretch>
        </p:blipFill>
        <p:spPr>
          <a:xfrm>
            <a:off x="138921" y="1008992"/>
            <a:ext cx="11792036" cy="4953036"/>
          </a:xfrm>
          <a:prstGeom prst="rect">
            <a:avLst/>
          </a:prstGeom>
        </p:spPr>
      </p:pic>
    </p:spTree>
    <p:extLst>
      <p:ext uri="{BB962C8B-B14F-4D97-AF65-F5344CB8AC3E}">
        <p14:creationId xmlns:p14="http://schemas.microsoft.com/office/powerpoint/2010/main" val="2234271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1974574"/>
            <a:ext cx="10890015" cy="3912503"/>
          </a:xfrm>
        </p:spPr>
        <p:txBody>
          <a:bodyPr>
            <a:normAutofit/>
          </a:bodyPr>
          <a:lstStyle/>
          <a:p>
            <a:pPr marL="0" indent="0">
              <a:buNone/>
            </a:pPr>
            <a:r>
              <a:rPr lang="en-US" dirty="0" smtClean="0"/>
              <a:t>-</a:t>
            </a:r>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726648594"/>
              </p:ext>
            </p:extLst>
          </p:nvPr>
        </p:nvGraphicFramePr>
        <p:xfrm>
          <a:off x="2550899" y="391838"/>
          <a:ext cx="7192708" cy="5838393"/>
        </p:xfrm>
        <a:graphic>
          <a:graphicData uri="http://schemas.openxmlformats.org/drawingml/2006/table">
            <a:tbl>
              <a:tblPr firstRow="1" bandRow="1">
                <a:tableStyleId>{21E4AEA4-8DFA-4A89-87EB-49C32662AFE0}</a:tableStyleId>
              </a:tblPr>
              <a:tblGrid>
                <a:gridCol w="3596354">
                  <a:extLst>
                    <a:ext uri="{9D8B030D-6E8A-4147-A177-3AD203B41FA5}">
                      <a16:colId xmlns:a16="http://schemas.microsoft.com/office/drawing/2014/main" val="3750866188"/>
                    </a:ext>
                  </a:extLst>
                </a:gridCol>
                <a:gridCol w="3596354">
                  <a:extLst>
                    <a:ext uri="{9D8B030D-6E8A-4147-A177-3AD203B41FA5}">
                      <a16:colId xmlns:a16="http://schemas.microsoft.com/office/drawing/2014/main" val="3021345282"/>
                    </a:ext>
                  </a:extLst>
                </a:gridCol>
              </a:tblGrid>
              <a:tr h="370840">
                <a:tc>
                  <a:txBody>
                    <a:bodyPr/>
                    <a:lstStyle/>
                    <a:p>
                      <a:pPr algn="l"/>
                      <a:r>
                        <a:rPr lang="en-US" dirty="0" smtClean="0"/>
                        <a:t>Model</a:t>
                      </a:r>
                      <a:endParaRPr lang="en-US" dirty="0"/>
                    </a:p>
                  </a:txBody>
                  <a:tcPr/>
                </a:tc>
                <a:tc>
                  <a:txBody>
                    <a:bodyPr/>
                    <a:lstStyle/>
                    <a:p>
                      <a:pPr algn="l"/>
                      <a:r>
                        <a:rPr lang="en-US" dirty="0" smtClean="0"/>
                        <a:t>waterfall</a:t>
                      </a:r>
                      <a:endParaRPr lang="en-US" dirty="0"/>
                    </a:p>
                  </a:txBody>
                  <a:tcPr/>
                </a:tc>
                <a:extLst>
                  <a:ext uri="{0D108BD9-81ED-4DB2-BD59-A6C34878D82A}">
                    <a16:rowId xmlns:a16="http://schemas.microsoft.com/office/drawing/2014/main" val="1663935117"/>
                  </a:ext>
                </a:extLst>
              </a:tr>
              <a:tr h="370840">
                <a:tc>
                  <a:txBody>
                    <a:bodyPr/>
                    <a:lstStyle/>
                    <a:p>
                      <a:pPr algn="l"/>
                      <a:r>
                        <a:rPr lang="en-US" dirty="0" smtClean="0"/>
                        <a:t>Specification</a:t>
                      </a:r>
                      <a:r>
                        <a:rPr lang="en-US" baseline="0" dirty="0" smtClean="0"/>
                        <a:t> of all the requirements in the beginning</a:t>
                      </a:r>
                      <a:endParaRPr lang="en-US" dirty="0"/>
                    </a:p>
                  </a:txBody>
                  <a:tcPr/>
                </a:tc>
                <a:tc>
                  <a:txBody>
                    <a:bodyPr/>
                    <a:lstStyle/>
                    <a:p>
                      <a:pPr algn="l"/>
                      <a:r>
                        <a:rPr lang="en-US" dirty="0" smtClean="0"/>
                        <a:t>Yes</a:t>
                      </a:r>
                      <a:endParaRPr lang="en-US" dirty="0"/>
                    </a:p>
                  </a:txBody>
                  <a:tcPr/>
                </a:tc>
                <a:extLst>
                  <a:ext uri="{0D108BD9-81ED-4DB2-BD59-A6C34878D82A}">
                    <a16:rowId xmlns:a16="http://schemas.microsoft.com/office/drawing/2014/main" val="4007613933"/>
                  </a:ext>
                </a:extLst>
              </a:tr>
              <a:tr h="370840">
                <a:tc>
                  <a:txBody>
                    <a:bodyPr/>
                    <a:lstStyle/>
                    <a:p>
                      <a:pPr algn="l"/>
                      <a:r>
                        <a:rPr lang="en-US" dirty="0" smtClean="0">
                          <a:solidFill>
                            <a:srgbClr val="C00000"/>
                          </a:solidFill>
                        </a:rPr>
                        <a:t>Long term </a:t>
                      </a:r>
                      <a:r>
                        <a:rPr lang="en-US" dirty="0" smtClean="0"/>
                        <a:t>project</a:t>
                      </a:r>
                      <a:endParaRPr lang="en-US" dirty="0"/>
                    </a:p>
                  </a:txBody>
                  <a:tcPr/>
                </a:tc>
                <a:tc>
                  <a:txBody>
                    <a:bodyPr/>
                    <a:lstStyle/>
                    <a:p>
                      <a:pPr algn="l"/>
                      <a:r>
                        <a:rPr lang="en-US" dirty="0" smtClean="0"/>
                        <a:t>Inappropriate</a:t>
                      </a:r>
                      <a:endParaRPr lang="en-US" dirty="0"/>
                    </a:p>
                  </a:txBody>
                  <a:tcPr/>
                </a:tc>
                <a:extLst>
                  <a:ext uri="{0D108BD9-81ED-4DB2-BD59-A6C34878D82A}">
                    <a16:rowId xmlns:a16="http://schemas.microsoft.com/office/drawing/2014/main" val="1459932993"/>
                  </a:ext>
                </a:extLst>
              </a:tr>
              <a:tr h="370840">
                <a:tc>
                  <a:txBody>
                    <a:bodyPr/>
                    <a:lstStyle/>
                    <a:p>
                      <a:pPr algn="l"/>
                      <a:r>
                        <a:rPr lang="en-US" dirty="0" smtClean="0">
                          <a:solidFill>
                            <a:srgbClr val="C00000"/>
                          </a:solidFill>
                        </a:rPr>
                        <a:t>Complex</a:t>
                      </a:r>
                      <a:r>
                        <a:rPr lang="en-US" baseline="0" dirty="0" smtClean="0"/>
                        <a:t> project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Inappropriate</a:t>
                      </a:r>
                    </a:p>
                  </a:txBody>
                  <a:tcPr/>
                </a:tc>
                <a:extLst>
                  <a:ext uri="{0D108BD9-81ED-4DB2-BD59-A6C34878D82A}">
                    <a16:rowId xmlns:a16="http://schemas.microsoft.com/office/drawing/2014/main" val="3811775701"/>
                  </a:ext>
                </a:extLst>
              </a:tr>
              <a:tr h="370840">
                <a:tc>
                  <a:txBody>
                    <a:bodyPr/>
                    <a:lstStyle/>
                    <a:p>
                      <a:pPr algn="l"/>
                      <a:r>
                        <a:rPr lang="en-US" dirty="0" smtClean="0">
                          <a:solidFill>
                            <a:srgbClr val="C00000"/>
                          </a:solidFill>
                        </a:rPr>
                        <a:t>Frequently</a:t>
                      </a:r>
                      <a:r>
                        <a:rPr lang="en-US" baseline="0" dirty="0" smtClean="0">
                          <a:solidFill>
                            <a:srgbClr val="C00000"/>
                          </a:solidFill>
                        </a:rPr>
                        <a:t> change </a:t>
                      </a:r>
                      <a:r>
                        <a:rPr lang="en-US" baseline="0" dirty="0" smtClean="0"/>
                        <a:t>requirement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Inappropriate</a:t>
                      </a:r>
                    </a:p>
                  </a:txBody>
                  <a:tcPr/>
                </a:tc>
                <a:extLst>
                  <a:ext uri="{0D108BD9-81ED-4DB2-BD59-A6C34878D82A}">
                    <a16:rowId xmlns:a16="http://schemas.microsoft.com/office/drawing/2014/main" val="199938963"/>
                  </a:ext>
                </a:extLst>
              </a:tr>
              <a:tr h="370840">
                <a:tc>
                  <a:txBody>
                    <a:bodyPr/>
                    <a:lstStyle/>
                    <a:p>
                      <a:pPr algn="l"/>
                      <a:r>
                        <a:rPr lang="en-US" dirty="0" smtClean="0">
                          <a:solidFill>
                            <a:srgbClr val="00B050"/>
                          </a:solidFill>
                        </a:rPr>
                        <a:t>Cost</a:t>
                      </a:r>
                      <a:endParaRPr lang="en-US" dirty="0">
                        <a:solidFill>
                          <a:srgbClr val="00B050"/>
                        </a:solidFill>
                      </a:endParaRPr>
                    </a:p>
                  </a:txBody>
                  <a:tcPr/>
                </a:tc>
                <a:tc>
                  <a:txBody>
                    <a:bodyPr/>
                    <a:lstStyle/>
                    <a:p>
                      <a:pPr algn="l"/>
                      <a:r>
                        <a:rPr lang="en-US" dirty="0" smtClean="0"/>
                        <a:t>Not costly</a:t>
                      </a:r>
                      <a:endParaRPr lang="en-US" dirty="0"/>
                    </a:p>
                  </a:txBody>
                  <a:tcPr/>
                </a:tc>
                <a:extLst>
                  <a:ext uri="{0D108BD9-81ED-4DB2-BD59-A6C34878D82A}">
                    <a16:rowId xmlns:a16="http://schemas.microsoft.com/office/drawing/2014/main" val="2112685475"/>
                  </a:ext>
                </a:extLst>
              </a:tr>
              <a:tr h="377393">
                <a:tc>
                  <a:txBody>
                    <a:bodyPr/>
                    <a:lstStyle/>
                    <a:p>
                      <a:pPr algn="l"/>
                      <a:r>
                        <a:rPr lang="en-US" dirty="0" smtClean="0">
                          <a:solidFill>
                            <a:srgbClr val="00B050"/>
                          </a:solidFill>
                        </a:rPr>
                        <a:t>Cost estimation</a:t>
                      </a:r>
                      <a:endParaRPr lang="en-US" dirty="0">
                        <a:solidFill>
                          <a:srgbClr val="00B050"/>
                        </a:solidFill>
                      </a:endParaRPr>
                    </a:p>
                  </a:txBody>
                  <a:tcPr/>
                </a:tc>
                <a:tc>
                  <a:txBody>
                    <a:bodyPr/>
                    <a:lstStyle/>
                    <a:p>
                      <a:pPr algn="l"/>
                      <a:r>
                        <a:rPr lang="en-US" dirty="0" smtClean="0"/>
                        <a:t>Easy to estimate</a:t>
                      </a:r>
                      <a:endParaRPr lang="en-US" dirty="0"/>
                    </a:p>
                  </a:txBody>
                  <a:tcPr/>
                </a:tc>
                <a:extLst>
                  <a:ext uri="{0D108BD9-81ED-4DB2-BD59-A6C34878D82A}">
                    <a16:rowId xmlns:a16="http://schemas.microsoft.com/office/drawing/2014/main" val="2416117434"/>
                  </a:ext>
                </a:extLst>
              </a:tr>
              <a:tr h="370840">
                <a:tc>
                  <a:txBody>
                    <a:bodyPr/>
                    <a:lstStyle/>
                    <a:p>
                      <a:pPr algn="l"/>
                      <a:r>
                        <a:rPr lang="en-US" dirty="0" smtClean="0">
                          <a:solidFill>
                            <a:srgbClr val="C00000"/>
                          </a:solidFill>
                        </a:rPr>
                        <a:t>Flexibility</a:t>
                      </a:r>
                      <a:endParaRPr lang="en-US" dirty="0">
                        <a:solidFill>
                          <a:srgbClr val="C00000"/>
                        </a:solidFill>
                      </a:endParaRPr>
                    </a:p>
                  </a:txBody>
                  <a:tcPr/>
                </a:tc>
                <a:tc>
                  <a:txBody>
                    <a:bodyPr/>
                    <a:lstStyle/>
                    <a:p>
                      <a:pPr algn="l"/>
                      <a:r>
                        <a:rPr lang="en-US" dirty="0" smtClean="0"/>
                        <a:t>Not</a:t>
                      </a:r>
                      <a:endParaRPr lang="en-US" dirty="0"/>
                    </a:p>
                  </a:txBody>
                  <a:tcPr/>
                </a:tc>
                <a:extLst>
                  <a:ext uri="{0D108BD9-81ED-4DB2-BD59-A6C34878D82A}">
                    <a16:rowId xmlns:a16="http://schemas.microsoft.com/office/drawing/2014/main" val="3904570875"/>
                  </a:ext>
                </a:extLst>
              </a:tr>
              <a:tr h="370840">
                <a:tc>
                  <a:txBody>
                    <a:bodyPr/>
                    <a:lstStyle/>
                    <a:p>
                      <a:pPr algn="l"/>
                      <a:r>
                        <a:rPr lang="en-US" dirty="0" smtClean="0">
                          <a:solidFill>
                            <a:srgbClr val="00B050"/>
                          </a:solidFill>
                        </a:rPr>
                        <a:t>Simplicity</a:t>
                      </a:r>
                      <a:endParaRPr lang="en-US" dirty="0">
                        <a:solidFill>
                          <a:srgbClr val="00B050"/>
                        </a:solidFill>
                      </a:endParaRPr>
                    </a:p>
                  </a:txBody>
                  <a:tcPr/>
                </a:tc>
                <a:tc>
                  <a:txBody>
                    <a:bodyPr/>
                    <a:lstStyle/>
                    <a:p>
                      <a:pPr algn="l"/>
                      <a:r>
                        <a:rPr lang="en-US" dirty="0" smtClean="0"/>
                        <a:t>Simple</a:t>
                      </a:r>
                      <a:endParaRPr lang="en-US" dirty="0"/>
                    </a:p>
                  </a:txBody>
                  <a:tcPr/>
                </a:tc>
                <a:extLst>
                  <a:ext uri="{0D108BD9-81ED-4DB2-BD59-A6C34878D82A}">
                    <a16:rowId xmlns:a16="http://schemas.microsoft.com/office/drawing/2014/main" val="4223875614"/>
                  </a:ext>
                </a:extLst>
              </a:tr>
              <a:tr h="370840">
                <a:tc>
                  <a:txBody>
                    <a:bodyPr/>
                    <a:lstStyle/>
                    <a:p>
                      <a:pPr algn="l"/>
                      <a:r>
                        <a:rPr lang="en-US" dirty="0" smtClean="0">
                          <a:solidFill>
                            <a:srgbClr val="C00000"/>
                          </a:solidFill>
                        </a:rPr>
                        <a:t>Supporting high risk </a:t>
                      </a:r>
                      <a:r>
                        <a:rPr lang="en-US" dirty="0" smtClean="0"/>
                        <a:t>projects</a:t>
                      </a:r>
                      <a:endParaRPr lang="en-US" dirty="0"/>
                    </a:p>
                  </a:txBody>
                  <a:tcPr/>
                </a:tc>
                <a:tc>
                  <a:txBody>
                    <a:bodyPr/>
                    <a:lstStyle/>
                    <a:p>
                      <a:pPr algn="l"/>
                      <a:r>
                        <a:rPr lang="en-US" dirty="0" smtClean="0"/>
                        <a:t>Inappropriate</a:t>
                      </a:r>
                      <a:endParaRPr lang="en-US" dirty="0"/>
                    </a:p>
                  </a:txBody>
                  <a:tcPr/>
                </a:tc>
                <a:extLst>
                  <a:ext uri="{0D108BD9-81ED-4DB2-BD59-A6C34878D82A}">
                    <a16:rowId xmlns:a16="http://schemas.microsoft.com/office/drawing/2014/main" val="1082911089"/>
                  </a:ext>
                </a:extLst>
              </a:tr>
              <a:tr h="370840">
                <a:tc>
                  <a:txBody>
                    <a:bodyPr/>
                    <a:lstStyle/>
                    <a:p>
                      <a:pPr algn="l"/>
                      <a:r>
                        <a:rPr lang="en-US" dirty="0" smtClean="0"/>
                        <a:t>Guarantee of </a:t>
                      </a:r>
                      <a:r>
                        <a:rPr lang="en-US" dirty="0" smtClean="0">
                          <a:solidFill>
                            <a:srgbClr val="C00000"/>
                          </a:solidFill>
                        </a:rPr>
                        <a:t>success</a:t>
                      </a:r>
                      <a:endParaRPr lang="en-US" dirty="0">
                        <a:solidFill>
                          <a:srgbClr val="C00000"/>
                        </a:solidFill>
                      </a:endParaRPr>
                    </a:p>
                  </a:txBody>
                  <a:tcPr/>
                </a:tc>
                <a:tc>
                  <a:txBody>
                    <a:bodyPr/>
                    <a:lstStyle/>
                    <a:p>
                      <a:pPr algn="l"/>
                      <a:r>
                        <a:rPr lang="en-US" dirty="0" smtClean="0"/>
                        <a:t>Less</a:t>
                      </a:r>
                      <a:endParaRPr lang="en-US" dirty="0"/>
                    </a:p>
                  </a:txBody>
                  <a:tcPr/>
                </a:tc>
                <a:extLst>
                  <a:ext uri="{0D108BD9-81ED-4DB2-BD59-A6C34878D82A}">
                    <a16:rowId xmlns:a16="http://schemas.microsoft.com/office/drawing/2014/main" val="2653482355"/>
                  </a:ext>
                </a:extLst>
              </a:tr>
              <a:tr h="370840">
                <a:tc>
                  <a:txBody>
                    <a:bodyPr/>
                    <a:lstStyle/>
                    <a:p>
                      <a:pPr algn="l"/>
                      <a:r>
                        <a:rPr lang="en-US" dirty="0" smtClean="0">
                          <a:solidFill>
                            <a:srgbClr val="C00000"/>
                          </a:solidFill>
                        </a:rPr>
                        <a:t>Customer involvement</a:t>
                      </a:r>
                      <a:endParaRPr lang="en-US" dirty="0">
                        <a:solidFill>
                          <a:srgbClr val="C00000"/>
                        </a:solidFill>
                      </a:endParaRPr>
                    </a:p>
                  </a:txBody>
                  <a:tcPr/>
                </a:tc>
                <a:tc>
                  <a:txBody>
                    <a:bodyPr/>
                    <a:lstStyle/>
                    <a:p>
                      <a:pPr algn="l"/>
                      <a:r>
                        <a:rPr lang="en-US" dirty="0" smtClean="0"/>
                        <a:t>Low</a:t>
                      </a:r>
                      <a:endParaRPr lang="en-US" dirty="0"/>
                    </a:p>
                  </a:txBody>
                  <a:tcPr/>
                </a:tc>
                <a:extLst>
                  <a:ext uri="{0D108BD9-81ED-4DB2-BD59-A6C34878D82A}">
                    <a16:rowId xmlns:a16="http://schemas.microsoft.com/office/drawing/2014/main" val="1605811370"/>
                  </a:ext>
                </a:extLst>
              </a:tr>
              <a:tr h="370840">
                <a:tc>
                  <a:txBody>
                    <a:bodyPr/>
                    <a:lstStyle/>
                    <a:p>
                      <a:pPr algn="l"/>
                      <a:r>
                        <a:rPr lang="en-US" dirty="0" smtClean="0">
                          <a:solidFill>
                            <a:srgbClr val="C00000"/>
                          </a:solidFill>
                        </a:rPr>
                        <a:t>Testing</a:t>
                      </a:r>
                      <a:endParaRPr lang="en-US" dirty="0">
                        <a:solidFill>
                          <a:srgbClr val="C00000"/>
                        </a:solidFill>
                      </a:endParaRPr>
                    </a:p>
                  </a:txBody>
                  <a:tcPr/>
                </a:tc>
                <a:tc>
                  <a:txBody>
                    <a:bodyPr/>
                    <a:lstStyle/>
                    <a:p>
                      <a:pPr algn="l"/>
                      <a:r>
                        <a:rPr lang="en-US" dirty="0" smtClean="0"/>
                        <a:t>Late</a:t>
                      </a:r>
                      <a:endParaRPr lang="en-US" dirty="0"/>
                    </a:p>
                  </a:txBody>
                  <a:tcPr/>
                </a:tc>
                <a:extLst>
                  <a:ext uri="{0D108BD9-81ED-4DB2-BD59-A6C34878D82A}">
                    <a16:rowId xmlns:a16="http://schemas.microsoft.com/office/drawing/2014/main" val="1786431598"/>
                  </a:ext>
                </a:extLst>
              </a:tr>
              <a:tr h="370840">
                <a:tc>
                  <a:txBody>
                    <a:bodyPr/>
                    <a:lstStyle/>
                    <a:p>
                      <a:pPr algn="l"/>
                      <a:r>
                        <a:rPr lang="en-US" dirty="0" smtClean="0">
                          <a:solidFill>
                            <a:srgbClr val="C00000"/>
                          </a:solidFill>
                        </a:rPr>
                        <a:t>Maintenance</a:t>
                      </a:r>
                      <a:endParaRPr lang="en-US" dirty="0">
                        <a:solidFill>
                          <a:srgbClr val="C00000"/>
                        </a:solidFill>
                      </a:endParaRPr>
                    </a:p>
                  </a:txBody>
                  <a:tcPr/>
                </a:tc>
                <a:tc>
                  <a:txBody>
                    <a:bodyPr/>
                    <a:lstStyle/>
                    <a:p>
                      <a:pPr algn="l"/>
                      <a:r>
                        <a:rPr lang="en-US" dirty="0" smtClean="0"/>
                        <a:t>Least maintainable</a:t>
                      </a:r>
                      <a:endParaRPr lang="en-US" dirty="0"/>
                    </a:p>
                  </a:txBody>
                  <a:tcPr/>
                </a:tc>
                <a:extLst>
                  <a:ext uri="{0D108BD9-81ED-4DB2-BD59-A6C34878D82A}">
                    <a16:rowId xmlns:a16="http://schemas.microsoft.com/office/drawing/2014/main" val="1364230830"/>
                  </a:ext>
                </a:extLst>
              </a:tr>
              <a:tr h="370840">
                <a:tc>
                  <a:txBody>
                    <a:bodyPr/>
                    <a:lstStyle/>
                    <a:p>
                      <a:pPr algn="l"/>
                      <a:r>
                        <a:rPr lang="en-US" dirty="0" smtClean="0"/>
                        <a:t>Ease of</a:t>
                      </a:r>
                      <a:r>
                        <a:rPr lang="en-US" baseline="0" dirty="0" smtClean="0"/>
                        <a:t> </a:t>
                      </a:r>
                      <a:r>
                        <a:rPr lang="en-US" baseline="0" dirty="0" smtClean="0">
                          <a:solidFill>
                            <a:srgbClr val="00B050"/>
                          </a:solidFill>
                        </a:rPr>
                        <a:t>Implementation</a:t>
                      </a:r>
                      <a:endParaRPr lang="en-US" dirty="0">
                        <a:solidFill>
                          <a:srgbClr val="00B050"/>
                        </a:solidFill>
                      </a:endParaRPr>
                    </a:p>
                  </a:txBody>
                  <a:tcPr/>
                </a:tc>
                <a:tc>
                  <a:txBody>
                    <a:bodyPr/>
                    <a:lstStyle/>
                    <a:p>
                      <a:pPr algn="l"/>
                      <a:r>
                        <a:rPr lang="en-US" dirty="0" smtClean="0"/>
                        <a:t>Easy</a:t>
                      </a:r>
                      <a:endParaRPr lang="en-US" dirty="0"/>
                    </a:p>
                  </a:txBody>
                  <a:tcPr/>
                </a:tc>
                <a:extLst>
                  <a:ext uri="{0D108BD9-81ED-4DB2-BD59-A6C34878D82A}">
                    <a16:rowId xmlns:a16="http://schemas.microsoft.com/office/drawing/2014/main" val="2943401282"/>
                  </a:ext>
                </a:extLst>
              </a:tr>
            </a:tbl>
          </a:graphicData>
        </a:graphic>
      </p:graphicFrame>
    </p:spTree>
    <p:extLst>
      <p:ext uri="{BB962C8B-B14F-4D97-AF65-F5344CB8AC3E}">
        <p14:creationId xmlns:p14="http://schemas.microsoft.com/office/powerpoint/2010/main" val="3124584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style>
          <a:lnRef idx="1">
            <a:schemeClr val="accent2"/>
          </a:lnRef>
          <a:fillRef idx="3">
            <a:schemeClr val="accent2"/>
          </a:fillRef>
          <a:effectRef idx="2">
            <a:schemeClr val="accent2"/>
          </a:effectRef>
          <a:fontRef idx="minor">
            <a:schemeClr val="lt1"/>
          </a:fontRef>
        </p:style>
        <p:txBody>
          <a:bodyPr/>
          <a:lstStyle/>
          <a:p>
            <a:pPr algn="ctr"/>
            <a:r>
              <a:rPr lang="en-US" dirty="0" smtClean="0"/>
              <a:t>Conclusion</a:t>
            </a:r>
            <a:endParaRPr lang="en-US" dirty="0"/>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1974574"/>
            <a:ext cx="10890015" cy="3912503"/>
          </a:xfrm>
        </p:spPr>
        <p:txBody>
          <a:bodyPr>
            <a:normAutofit/>
          </a:bodyPr>
          <a:lstStyle/>
          <a:p>
            <a:pPr marL="0" indent="0">
              <a:buNone/>
            </a:pPr>
            <a:r>
              <a:rPr lang="en-US" dirty="0" smtClean="0"/>
              <a:t>-There are many models to use for SDLC. </a:t>
            </a:r>
          </a:p>
          <a:p>
            <a:pPr marL="0" indent="0">
              <a:buNone/>
            </a:pPr>
            <a:r>
              <a:rPr lang="en-US" dirty="0" smtClean="0"/>
              <a:t>-Each models has its own advantages and disadvantages.</a:t>
            </a:r>
          </a:p>
          <a:p>
            <a:pPr marL="0" indent="0">
              <a:buNone/>
            </a:pPr>
            <a:r>
              <a:rPr lang="en-US" dirty="0" smtClean="0"/>
              <a:t>-Choose model that fits</a:t>
            </a:r>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Tree>
    <p:extLst>
      <p:ext uri="{BB962C8B-B14F-4D97-AF65-F5344CB8AC3E}">
        <p14:creationId xmlns:p14="http://schemas.microsoft.com/office/powerpoint/2010/main" val="2879010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style>
          <a:lnRef idx="1">
            <a:schemeClr val="accent2"/>
          </a:lnRef>
          <a:fillRef idx="3">
            <a:schemeClr val="accent2"/>
          </a:fillRef>
          <a:effectRef idx="2">
            <a:schemeClr val="accent2"/>
          </a:effectRef>
          <a:fontRef idx="minor">
            <a:schemeClr val="lt1"/>
          </a:fontRef>
        </p:style>
        <p:txBody>
          <a:bodyPr/>
          <a:lstStyle/>
          <a:p>
            <a:pPr algn="ctr"/>
            <a:r>
              <a:rPr lang="en-US" i="0" dirty="0"/>
              <a:t>Software Development Life Cycle (</a:t>
            </a:r>
            <a:r>
              <a:rPr lang="en-US" i="0" dirty="0" smtClean="0"/>
              <a:t>SDLC)</a:t>
            </a:r>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
        <p:nvSpPr>
          <p:cNvPr id="3" name="Content Placeholder 2"/>
          <p:cNvSpPr>
            <a:spLocks noGrp="1"/>
          </p:cNvSpPr>
          <p:nvPr>
            <p:ph sz="half" idx="2"/>
          </p:nvPr>
        </p:nvSpPr>
        <p:spPr>
          <a:xfrm>
            <a:off x="839788" y="2558237"/>
            <a:ext cx="10890015" cy="3684588"/>
          </a:xfrm>
        </p:spPr>
        <p:txBody>
          <a:bodyPr/>
          <a:lstStyle/>
          <a:p>
            <a:r>
              <a:rPr lang="en-US" dirty="0"/>
              <a:t>Software Development Life Cycle (SDLC) is a </a:t>
            </a:r>
            <a:r>
              <a:rPr lang="en-US" dirty="0">
                <a:solidFill>
                  <a:srgbClr val="00B050"/>
                </a:solidFill>
              </a:rPr>
              <a:t>process</a:t>
            </a:r>
            <a:r>
              <a:rPr lang="en-US" dirty="0"/>
              <a:t> used by the software industry to </a:t>
            </a:r>
            <a:r>
              <a:rPr lang="en-US" dirty="0">
                <a:solidFill>
                  <a:srgbClr val="00B050"/>
                </a:solidFill>
              </a:rPr>
              <a:t>design</a:t>
            </a:r>
            <a:r>
              <a:rPr lang="en-US" dirty="0"/>
              <a:t>, </a:t>
            </a:r>
            <a:r>
              <a:rPr lang="en-US" dirty="0">
                <a:solidFill>
                  <a:srgbClr val="00B050"/>
                </a:solidFill>
              </a:rPr>
              <a:t>develop</a:t>
            </a:r>
            <a:r>
              <a:rPr lang="en-US" dirty="0"/>
              <a:t> and </a:t>
            </a:r>
            <a:r>
              <a:rPr lang="en-US" dirty="0">
                <a:solidFill>
                  <a:srgbClr val="00B050"/>
                </a:solidFill>
              </a:rPr>
              <a:t>test </a:t>
            </a:r>
            <a:r>
              <a:rPr lang="en-US" dirty="0"/>
              <a:t>high quality </a:t>
            </a:r>
            <a:r>
              <a:rPr lang="en-US" dirty="0" err="1"/>
              <a:t>softwares</a:t>
            </a:r>
            <a:r>
              <a:rPr lang="en-US" dirty="0"/>
              <a:t>. </a:t>
            </a:r>
            <a:endParaRPr lang="en-US" dirty="0" smtClean="0"/>
          </a:p>
          <a:p>
            <a:r>
              <a:rPr lang="en-US" dirty="0" smtClean="0"/>
              <a:t>The </a:t>
            </a:r>
            <a:r>
              <a:rPr lang="en-US" dirty="0"/>
              <a:t>SDLC </a:t>
            </a:r>
            <a:r>
              <a:rPr lang="en-US" dirty="0">
                <a:solidFill>
                  <a:srgbClr val="0070C0"/>
                </a:solidFill>
              </a:rPr>
              <a:t>aims </a:t>
            </a:r>
            <a:r>
              <a:rPr lang="en-US" dirty="0"/>
              <a:t>to </a:t>
            </a:r>
            <a:r>
              <a:rPr lang="en-US" dirty="0">
                <a:solidFill>
                  <a:srgbClr val="0070C0"/>
                </a:solidFill>
              </a:rPr>
              <a:t>produce a high-quality software </a:t>
            </a:r>
            <a:r>
              <a:rPr lang="en-US" dirty="0"/>
              <a:t>that meets or exceeds customer expectations, reaches </a:t>
            </a:r>
            <a:r>
              <a:rPr lang="en-US" dirty="0">
                <a:solidFill>
                  <a:srgbClr val="0070C0"/>
                </a:solidFill>
              </a:rPr>
              <a:t>completion within times </a:t>
            </a:r>
            <a:r>
              <a:rPr lang="en-US" dirty="0"/>
              <a:t>and </a:t>
            </a:r>
            <a:r>
              <a:rPr lang="en-US" dirty="0">
                <a:solidFill>
                  <a:srgbClr val="0070C0"/>
                </a:solidFill>
              </a:rPr>
              <a:t>cost estimates</a:t>
            </a:r>
            <a:r>
              <a:rPr lang="en-US" dirty="0"/>
              <a:t>.</a:t>
            </a:r>
            <a:endParaRPr lang="en-US" dirty="0"/>
          </a:p>
        </p:txBody>
      </p:sp>
    </p:spTree>
    <p:extLst>
      <p:ext uri="{BB962C8B-B14F-4D97-AF65-F5344CB8AC3E}">
        <p14:creationId xmlns:p14="http://schemas.microsoft.com/office/powerpoint/2010/main" val="1851489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style>
          <a:lnRef idx="1">
            <a:schemeClr val="accent2"/>
          </a:lnRef>
          <a:fillRef idx="3">
            <a:schemeClr val="accent2"/>
          </a:fillRef>
          <a:effectRef idx="2">
            <a:schemeClr val="accent2"/>
          </a:effectRef>
          <a:fontRef idx="minor">
            <a:schemeClr val="lt1"/>
          </a:fontRef>
        </p:style>
        <p:txBody>
          <a:bodyPr>
            <a:normAutofit/>
          </a:bodyPr>
          <a:lstStyle/>
          <a:p>
            <a:pPr algn="ctr"/>
            <a:r>
              <a:rPr lang="en-US" sz="2800" i="0" dirty="0"/>
              <a:t>graphical representation of the various stages of a typical SDLC.</a:t>
            </a:r>
            <a:endParaRPr lang="en-US" sz="2800"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181182" y="1937252"/>
            <a:ext cx="5832811" cy="4461626"/>
          </a:xfrm>
        </p:spPr>
      </p:pic>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07268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style>
          <a:lnRef idx="1">
            <a:schemeClr val="accent2"/>
          </a:lnRef>
          <a:fillRef idx="3">
            <a:schemeClr val="accent2"/>
          </a:fillRef>
          <a:effectRef idx="2">
            <a:schemeClr val="accent2"/>
          </a:effectRef>
          <a:fontRef idx="minor">
            <a:schemeClr val="lt1"/>
          </a:fontRef>
        </p:style>
        <p:txBody>
          <a:bodyPr/>
          <a:lstStyle/>
          <a:p>
            <a:pPr algn="ctr"/>
            <a:r>
              <a:rPr lang="en-US" i="0" dirty="0"/>
              <a:t>Software Development Life Cycle (</a:t>
            </a:r>
            <a:r>
              <a:rPr lang="en-US" i="0" dirty="0" smtClean="0"/>
              <a:t>SDLC)</a:t>
            </a:r>
            <a:endParaRPr lang="en-US" dirty="0"/>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202489"/>
            <a:ext cx="10890015" cy="3684588"/>
          </a:xfrm>
        </p:spPr>
        <p:txBody>
          <a:bodyPr>
            <a:normAutofit lnSpcReduction="10000"/>
          </a:bodyPr>
          <a:lstStyle/>
          <a:p>
            <a:pPr marL="0" indent="0">
              <a:buNone/>
            </a:pPr>
            <a:r>
              <a:rPr lang="en-US" dirty="0" smtClean="0"/>
              <a:t>There are many types of SDLC models such as:</a:t>
            </a:r>
          </a:p>
          <a:p>
            <a:r>
              <a:rPr lang="en-US" dirty="0">
                <a:solidFill>
                  <a:srgbClr val="FF0000"/>
                </a:solidFill>
              </a:rPr>
              <a:t>Waterfall Model</a:t>
            </a:r>
          </a:p>
          <a:p>
            <a:r>
              <a:rPr lang="en-US" dirty="0"/>
              <a:t>Iterative Model</a:t>
            </a:r>
          </a:p>
          <a:p>
            <a:r>
              <a:rPr lang="en-US" dirty="0"/>
              <a:t>Spiral Model</a:t>
            </a:r>
          </a:p>
          <a:p>
            <a:r>
              <a:rPr lang="en-US" dirty="0"/>
              <a:t>V-Model</a:t>
            </a:r>
          </a:p>
          <a:p>
            <a:r>
              <a:rPr lang="en-US" dirty="0"/>
              <a:t>Big Bang </a:t>
            </a:r>
            <a:r>
              <a:rPr lang="en-US" dirty="0" smtClean="0"/>
              <a:t>Model</a:t>
            </a:r>
            <a:endParaRPr lang="en-US" dirty="0"/>
          </a:p>
          <a:p>
            <a:r>
              <a:rPr lang="en-US" dirty="0"/>
              <a:t>Agile </a:t>
            </a:r>
            <a:r>
              <a:rPr lang="en-US" dirty="0" smtClean="0"/>
              <a:t>Model</a:t>
            </a:r>
          </a:p>
          <a:p>
            <a:r>
              <a:rPr lang="en-US" dirty="0" smtClean="0"/>
              <a:t>RAD </a:t>
            </a:r>
            <a:r>
              <a:rPr lang="en-US" dirty="0"/>
              <a:t>Model</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Tree>
    <p:extLst>
      <p:ext uri="{BB962C8B-B14F-4D97-AF65-F5344CB8AC3E}">
        <p14:creationId xmlns:p14="http://schemas.microsoft.com/office/powerpoint/2010/main" val="2819807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style>
          <a:lnRef idx="1">
            <a:schemeClr val="accent2"/>
          </a:lnRef>
          <a:fillRef idx="3">
            <a:schemeClr val="accent2"/>
          </a:fillRef>
          <a:effectRef idx="2">
            <a:schemeClr val="accent2"/>
          </a:effectRef>
          <a:fontRef idx="minor">
            <a:schemeClr val="lt1"/>
          </a:fontRef>
        </p:style>
        <p:txBody>
          <a:bodyPr/>
          <a:lstStyle/>
          <a:p>
            <a:pPr algn="ctr"/>
            <a:r>
              <a:rPr lang="en-US" dirty="0" smtClean="0"/>
              <a:t>Waterfall model</a:t>
            </a:r>
            <a:endParaRPr lang="en-US" dirty="0"/>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1974574"/>
            <a:ext cx="10890015" cy="3912503"/>
          </a:xfrm>
        </p:spPr>
        <p:txBody>
          <a:bodyPr>
            <a:normAutofit/>
          </a:bodyPr>
          <a:lstStyle/>
          <a:p>
            <a:pPr marL="0" indent="0">
              <a:buNone/>
            </a:pPr>
            <a:r>
              <a:rPr lang="en-US" dirty="0" smtClean="0"/>
              <a:t>-The </a:t>
            </a:r>
            <a:r>
              <a:rPr lang="en-US" dirty="0"/>
              <a:t>Waterfall Model was </a:t>
            </a:r>
            <a:r>
              <a:rPr lang="en-US" dirty="0">
                <a:solidFill>
                  <a:srgbClr val="C00000"/>
                </a:solidFill>
              </a:rPr>
              <a:t>the first Process Model </a:t>
            </a:r>
            <a:r>
              <a:rPr lang="en-US" dirty="0"/>
              <a:t>to be </a:t>
            </a:r>
            <a:r>
              <a:rPr lang="en-US" dirty="0" smtClean="0"/>
              <a:t>introduced for SDLC.</a:t>
            </a:r>
          </a:p>
          <a:p>
            <a:pPr marL="0" indent="0">
              <a:buNone/>
            </a:pPr>
            <a:r>
              <a:rPr lang="en-US" dirty="0" smtClean="0"/>
              <a:t>-It </a:t>
            </a:r>
            <a:r>
              <a:rPr lang="en-US" dirty="0"/>
              <a:t>is also referred to as a </a:t>
            </a:r>
            <a:r>
              <a:rPr lang="en-US" b="1" dirty="0">
                <a:solidFill>
                  <a:srgbClr val="C00000"/>
                </a:solidFill>
              </a:rPr>
              <a:t>linear-sequential life cycle model</a:t>
            </a:r>
            <a:r>
              <a:rPr lang="en-US" dirty="0" smtClean="0"/>
              <a:t>.</a:t>
            </a:r>
          </a:p>
          <a:p>
            <a:pPr marL="0" indent="0">
              <a:buNone/>
            </a:pPr>
            <a:r>
              <a:rPr lang="en-US" dirty="0" smtClean="0"/>
              <a:t>-</a:t>
            </a:r>
            <a:r>
              <a:rPr lang="en-US" dirty="0"/>
              <a:t>each phase must be </a:t>
            </a:r>
            <a:r>
              <a:rPr lang="en-US" dirty="0">
                <a:solidFill>
                  <a:srgbClr val="00B050"/>
                </a:solidFill>
              </a:rPr>
              <a:t>completed before the next phase can begin </a:t>
            </a:r>
            <a:r>
              <a:rPr lang="en-US" dirty="0"/>
              <a:t>and there is no overlapping in the phases</a:t>
            </a:r>
            <a:r>
              <a:rPr lang="en-US" dirty="0" smtClean="0"/>
              <a:t>.</a:t>
            </a:r>
          </a:p>
          <a:p>
            <a:pPr marL="0" indent="0">
              <a:buNone/>
            </a:pPr>
            <a:r>
              <a:rPr lang="en-US" dirty="0" smtClean="0"/>
              <a:t>-</a:t>
            </a:r>
            <a:r>
              <a:rPr lang="en-US" dirty="0"/>
              <a:t>In this Waterfall model, typically, the </a:t>
            </a:r>
            <a:r>
              <a:rPr lang="en-US" dirty="0">
                <a:solidFill>
                  <a:srgbClr val="00B050"/>
                </a:solidFill>
              </a:rPr>
              <a:t>outcome of one phase acts as the input </a:t>
            </a:r>
            <a:r>
              <a:rPr lang="en-US" dirty="0"/>
              <a:t>for the next phase sequentially.</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2972582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1676400" y="338621"/>
            <a:ext cx="10515600" cy="1325563"/>
          </a:xfrm>
        </p:spPr>
        <p:style>
          <a:lnRef idx="1">
            <a:schemeClr val="accent2"/>
          </a:lnRef>
          <a:fillRef idx="3">
            <a:schemeClr val="accent2"/>
          </a:fillRef>
          <a:effectRef idx="2">
            <a:schemeClr val="accent2"/>
          </a:effectRef>
          <a:fontRef idx="minor">
            <a:schemeClr val="lt1"/>
          </a:fontRef>
        </p:style>
        <p:txBody>
          <a:bodyPr/>
          <a:lstStyle/>
          <a:p>
            <a:r>
              <a:rPr lang="en-US" dirty="0" smtClean="0"/>
              <a:t>Phases of Waterfall model</a:t>
            </a:r>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31454" y="1907588"/>
            <a:ext cx="6750257" cy="4511422"/>
          </a:xfrm>
        </p:spPr>
      </p:pic>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2255655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712462" y="868708"/>
            <a:ext cx="10890015" cy="5895295"/>
          </a:xfrm>
        </p:spPr>
        <p:txBody>
          <a:bodyPr>
            <a:normAutofit/>
          </a:bodyPr>
          <a:lstStyle/>
          <a:p>
            <a:r>
              <a:rPr lang="en-US" b="1" dirty="0"/>
              <a:t>Requirement Gathering and analysis</a:t>
            </a:r>
            <a:r>
              <a:rPr lang="en-US" dirty="0"/>
              <a:t> − </a:t>
            </a:r>
            <a:r>
              <a:rPr lang="en-US" dirty="0"/>
              <a:t>Is a description of a system behavior to be developed. Usually, it is the </a:t>
            </a:r>
            <a:r>
              <a:rPr lang="en-US" dirty="0">
                <a:solidFill>
                  <a:srgbClr val="00B050"/>
                </a:solidFill>
              </a:rPr>
              <a:t>information provided by clients. </a:t>
            </a:r>
            <a:r>
              <a:rPr lang="en-US" dirty="0"/>
              <a:t>Hence, it </a:t>
            </a:r>
            <a:r>
              <a:rPr lang="en-US" dirty="0">
                <a:solidFill>
                  <a:srgbClr val="00B050"/>
                </a:solidFill>
              </a:rPr>
              <a:t>establishes the agreement </a:t>
            </a:r>
            <a:r>
              <a:rPr lang="en-US" dirty="0"/>
              <a:t>between the clients and the developers for the software specifications and features. In short, requirements are gathered, analyzed and then proper documentation is prepared, which helps further in the development </a:t>
            </a:r>
            <a:r>
              <a:rPr lang="en-US" dirty="0" smtClean="0"/>
              <a:t>process</a:t>
            </a:r>
          </a:p>
          <a:p>
            <a:r>
              <a:rPr lang="en-US" b="1" dirty="0" smtClean="0"/>
              <a:t>System </a:t>
            </a:r>
            <a:r>
              <a:rPr lang="en-US" b="1" dirty="0"/>
              <a:t>Design</a:t>
            </a:r>
            <a:r>
              <a:rPr lang="en-US" dirty="0"/>
              <a:t> − The requirement specifications from first phase are studied in this phase and the system design is prepared. This system design helps in specifying hardware and system requirements and helps in defining the overall system architecture</a:t>
            </a:r>
            <a:r>
              <a:rPr lang="en-US" dirty="0"/>
              <a:t>. It is the </a:t>
            </a:r>
            <a:r>
              <a:rPr lang="en-US" dirty="0">
                <a:solidFill>
                  <a:srgbClr val="00B050"/>
                </a:solidFill>
              </a:rPr>
              <a:t>process of planning and problem solving for a software solution.</a:t>
            </a:r>
            <a:r>
              <a:rPr lang="en-US" dirty="0"/>
              <a:t> It deals with choosing the appropriate </a:t>
            </a:r>
            <a:r>
              <a:rPr lang="en-US" dirty="0">
                <a:solidFill>
                  <a:srgbClr val="00B050"/>
                </a:solidFill>
              </a:rPr>
              <a:t>algorithm design,</a:t>
            </a:r>
            <a:r>
              <a:rPr lang="en-US" dirty="0"/>
              <a:t> software architecture design, database conceptual schema, logical diagram design, and data structure </a:t>
            </a:r>
            <a:r>
              <a:rPr lang="en-US" dirty="0" smtClean="0"/>
              <a:t>definition.</a:t>
            </a:r>
            <a:endParaRPr lang="en-US" dirty="0"/>
          </a:p>
          <a:p>
            <a:endParaRPr lang="en-US" dirty="0"/>
          </a:p>
          <a:p>
            <a:pPr marL="0" indent="0">
              <a:buNone/>
            </a:pPr>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Tree>
    <p:extLst>
      <p:ext uri="{BB962C8B-B14F-4D97-AF65-F5344CB8AC3E}">
        <p14:creationId xmlns:p14="http://schemas.microsoft.com/office/powerpoint/2010/main" val="29367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712462" y="566224"/>
            <a:ext cx="10890015" cy="5895295"/>
          </a:xfrm>
        </p:spPr>
        <p:txBody>
          <a:bodyPr>
            <a:normAutofit/>
          </a:bodyPr>
          <a:lstStyle/>
          <a:p>
            <a:r>
              <a:rPr lang="en-US" b="1" dirty="0"/>
              <a:t>Implementation</a:t>
            </a:r>
            <a:r>
              <a:rPr lang="en-US" dirty="0"/>
              <a:t> </a:t>
            </a:r>
            <a:r>
              <a:rPr lang="en-US" b="1" dirty="0"/>
              <a:t>(</a:t>
            </a:r>
            <a:r>
              <a:rPr lang="en-US" b="1" dirty="0">
                <a:solidFill>
                  <a:srgbClr val="00B050"/>
                </a:solidFill>
              </a:rPr>
              <a:t>coding</a:t>
            </a:r>
            <a:r>
              <a:rPr lang="en-US" b="1" dirty="0"/>
              <a:t>)</a:t>
            </a:r>
            <a:r>
              <a:rPr lang="en-US" dirty="0" smtClean="0"/>
              <a:t>− </a:t>
            </a:r>
            <a:r>
              <a:rPr lang="en-US" dirty="0"/>
              <a:t>With inputs from the system design, the system is first developed in small programs called units, which are integrated in the next phase. Each unit is developed and tested for its functionality, which is referred to as Unit Testing</a:t>
            </a:r>
            <a:r>
              <a:rPr lang="en-US" dirty="0" smtClean="0"/>
              <a:t>.</a:t>
            </a:r>
            <a:endParaRPr lang="en-US" b="1" dirty="0" smtClean="0"/>
          </a:p>
          <a:p>
            <a:r>
              <a:rPr lang="en-US" b="1" dirty="0" smtClean="0"/>
              <a:t>Integration </a:t>
            </a:r>
            <a:r>
              <a:rPr lang="en-US" b="1" dirty="0"/>
              <a:t>and </a:t>
            </a:r>
            <a:r>
              <a:rPr lang="en-US" b="1" dirty="0" smtClean="0"/>
              <a:t>Testing</a:t>
            </a:r>
            <a:r>
              <a:rPr lang="en-US" dirty="0"/>
              <a:t> − All the units developed in the implementation phase are integrated into a system after testing of </a:t>
            </a:r>
            <a:r>
              <a:rPr lang="en-US" dirty="0" smtClean="0"/>
              <a:t>each unit</a:t>
            </a:r>
            <a:r>
              <a:rPr lang="en-US" dirty="0"/>
              <a:t>. Post integration the entire system is tested for any faults and failures.</a:t>
            </a:r>
          </a:p>
          <a:p>
            <a:r>
              <a:rPr lang="en-US" b="1" dirty="0"/>
              <a:t>Deployment of system</a:t>
            </a:r>
            <a:r>
              <a:rPr lang="en-US" dirty="0"/>
              <a:t> − Once the functional and non-functional testing is done; the product is deployed in the customer environment or </a:t>
            </a:r>
            <a:r>
              <a:rPr lang="en-US" dirty="0">
                <a:solidFill>
                  <a:srgbClr val="00B050"/>
                </a:solidFill>
              </a:rPr>
              <a:t>released into the market.</a:t>
            </a:r>
          </a:p>
          <a:p>
            <a:r>
              <a:rPr lang="en-US" b="1" dirty="0"/>
              <a:t>Maintenance</a:t>
            </a:r>
            <a:r>
              <a:rPr lang="en-US" dirty="0"/>
              <a:t> − There are some issues which come up in the client environment. To fix those issues, patches are released. Also to enhance the product some better versions are released. Maintenance is done to deliver these changes in the customer environment.</a:t>
            </a:r>
          </a:p>
          <a:p>
            <a:endParaRPr lang="en-US" dirty="0"/>
          </a:p>
          <a:p>
            <a:pPr marL="0" indent="0">
              <a:buNone/>
            </a:pPr>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3515063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style>
          <a:lnRef idx="1">
            <a:schemeClr val="accent2"/>
          </a:lnRef>
          <a:fillRef idx="3">
            <a:schemeClr val="accent2"/>
          </a:fillRef>
          <a:effectRef idx="2">
            <a:schemeClr val="accent2"/>
          </a:effectRef>
          <a:fontRef idx="minor">
            <a:schemeClr val="lt1"/>
          </a:fontRef>
        </p:style>
        <p:txBody>
          <a:bodyPr/>
          <a:lstStyle/>
          <a:p>
            <a:pPr algn="ctr"/>
            <a:r>
              <a:rPr lang="en-US" dirty="0" smtClean="0"/>
              <a:t>Research study</a:t>
            </a:r>
            <a:endParaRPr lang="en-US" dirty="0"/>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1974574"/>
            <a:ext cx="10890015" cy="3912503"/>
          </a:xfrm>
        </p:spPr>
        <p:txBody>
          <a:bodyPr>
            <a:normAutofit/>
          </a:bodyPr>
          <a:lstStyle/>
          <a:p>
            <a:pPr marL="0" indent="0">
              <a:buNone/>
            </a:pPr>
            <a:r>
              <a:rPr lang="en-US" dirty="0" smtClean="0"/>
              <a:t>-</a:t>
            </a:r>
            <a:endParaRPr lang="en-US" dirty="0"/>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1044500" y="2013904"/>
            <a:ext cx="10310888" cy="3833841"/>
          </a:xfrm>
          <a:prstGeom prst="rect">
            <a:avLst/>
          </a:prstGeom>
        </p:spPr>
      </p:pic>
    </p:spTree>
    <p:extLst>
      <p:ext uri="{BB962C8B-B14F-4D97-AF65-F5344CB8AC3E}">
        <p14:creationId xmlns:p14="http://schemas.microsoft.com/office/powerpoint/2010/main" val="216875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BE902E-C458-4A9F-863C-5D9185028F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263D7C-E9CB-4C77-8528-77A30083B7FC}">
  <ds:schemaRefs>
    <ds:schemaRef ds:uri="16c05727-aa75-4e4a-9b5f-8a80a1165891"/>
    <ds:schemaRef ds:uri="http://www.w3.org/XML/1998/namespace"/>
    <ds:schemaRef ds:uri="http://schemas.microsoft.com/office/2006/documentManagement/types"/>
    <ds:schemaRef ds:uri="http://purl.org/dc/elements/1.1/"/>
    <ds:schemaRef ds:uri="http://purl.org/dc/dcmitype/"/>
    <ds:schemaRef ds:uri="http://schemas.microsoft.com/sharepoint/v3"/>
    <ds:schemaRef ds:uri="http://schemas.microsoft.com/office/2006/metadata/properties"/>
    <ds:schemaRef ds:uri="http://schemas.microsoft.com/office/infopath/2007/PartnerControls"/>
    <ds:schemaRef ds:uri="230e9df3-be65-4c73-a93b-d1236ebd677e"/>
    <ds:schemaRef ds:uri="http://schemas.openxmlformats.org/package/2006/metadata/core-properties"/>
    <ds:schemaRef ds:uri="71af3243-3dd4-4a8d-8c0d-dd76da1f02a5"/>
    <ds:schemaRef ds:uri="http://purl.org/dc/terms/"/>
  </ds:schemaRefs>
</ds:datastoreItem>
</file>

<file path=customXml/itemProps3.xml><?xml version="1.0" encoding="utf-8"?>
<ds:datastoreItem xmlns:ds="http://schemas.openxmlformats.org/officeDocument/2006/customXml" ds:itemID="{191F1737-EB5A-49A3-BFCA-A97A8DCDF401}">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_AngleLinesVTI</Template>
  <TotalTime>0</TotalTime>
  <Words>238</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Univers Condensed Light</vt:lpstr>
      <vt:lpstr>Walbaum Display Light</vt:lpstr>
      <vt:lpstr>Arial</vt:lpstr>
      <vt:lpstr>Calibri</vt:lpstr>
      <vt:lpstr>AngleLinesVTI</vt:lpstr>
      <vt:lpstr>Software development life cycle (SDLC)</vt:lpstr>
      <vt:lpstr>Software Development Life Cycle (SDLC)</vt:lpstr>
      <vt:lpstr>graphical representation of the various stages of a typical SDLC.</vt:lpstr>
      <vt:lpstr>Software Development Life Cycle (SDLC)</vt:lpstr>
      <vt:lpstr>Waterfall model</vt:lpstr>
      <vt:lpstr>Phases of Waterfall model</vt:lpstr>
      <vt:lpstr>PowerPoint Presentation</vt:lpstr>
      <vt:lpstr>PowerPoint Presentation</vt:lpstr>
      <vt:lpstr>Research study</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2021-02-08T04:45:48Z</dcterms:created>
  <dcterms:modified xsi:type="dcterms:W3CDTF">2022-11-22T12:00:06Z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