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73" r:id="rId6"/>
    <p:sldId id="274" r:id="rId7"/>
    <p:sldId id="275" r:id="rId8"/>
    <p:sldId id="276" r:id="rId9"/>
    <p:sldId id="277" r:id="rId10"/>
    <p:sldId id="278" r:id="rId11"/>
    <p:sldId id="279" r:id="rId12"/>
    <p:sldId id="280" r:id="rId13"/>
    <p:sldId id="281" r:id="rId14"/>
    <p:sldId id="28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25137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42682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27894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9400F-72E6-44A4-A229-6E37699656A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42781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99400F-72E6-44A4-A229-6E37699656A8}"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178276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99400F-72E6-44A4-A229-6E37699656A8}"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12431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99400F-72E6-44A4-A229-6E37699656A8}"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256247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99400F-72E6-44A4-A229-6E37699656A8}"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243509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9400F-72E6-44A4-A229-6E37699656A8}"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6297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99400F-72E6-44A4-A229-6E37699656A8}"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39509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99400F-72E6-44A4-A229-6E37699656A8}"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45710-46D9-4315-8B73-FE7364D2DB4A}" type="slidenum">
              <a:rPr lang="en-US" smtClean="0"/>
              <a:t>‹#›</a:t>
            </a:fld>
            <a:endParaRPr lang="en-US"/>
          </a:p>
        </p:txBody>
      </p:sp>
    </p:spTree>
    <p:extLst>
      <p:ext uri="{BB962C8B-B14F-4D97-AF65-F5344CB8AC3E}">
        <p14:creationId xmlns:p14="http://schemas.microsoft.com/office/powerpoint/2010/main" val="141014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9400F-72E6-44A4-A229-6E37699656A8}" type="datetimeFigureOut">
              <a:rPr lang="en-US" smtClean="0"/>
              <a:t>11/16/2022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45710-46D9-4315-8B73-FE7364D2DB4A}" type="slidenum">
              <a:rPr lang="en-US" smtClean="0"/>
              <a:t>‹#›</a:t>
            </a:fld>
            <a:endParaRPr lang="en-US"/>
          </a:p>
        </p:txBody>
      </p:sp>
    </p:spTree>
    <p:extLst>
      <p:ext uri="{BB962C8B-B14F-4D97-AF65-F5344CB8AC3E}">
        <p14:creationId xmlns:p14="http://schemas.microsoft.com/office/powerpoint/2010/main" val="13505896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51" y="526474"/>
            <a:ext cx="1468581" cy="14685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2342574" y="1386851"/>
            <a:ext cx="7506852"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Master of Data Science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2743200" y="2312571"/>
            <a:ext cx="6442364"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Project Management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2743200" y="3577920"/>
            <a:ext cx="6442364" cy="523220"/>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8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Project Failures, Causes and Cures</a:t>
            </a:r>
            <a:endPar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3853569" y="4550682"/>
            <a:ext cx="4484862"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Instructed by: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 CHAN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Sophal</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p:cNvSpPr txBox="1"/>
          <p:nvPr/>
        </p:nvSpPr>
        <p:spPr>
          <a:xfrm>
            <a:off x="4928762" y="5619368"/>
            <a:ext cx="4256802" cy="553998"/>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LENG SENG HAK 		</a:t>
            </a:r>
            <a:r>
              <a:rPr lang="en-US" sz="2000" b="1" dirty="0" smtClean="0">
                <a:latin typeface="Times New Roman" panose="02020603050405020304" pitchFamily="18" charset="0"/>
                <a:cs typeface="Times New Roman" panose="02020603050405020304" pitchFamily="18" charset="0"/>
              </a:rPr>
              <a:t>M080102</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251364" y="819220"/>
            <a:ext cx="7689272" cy="584775"/>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of Technology of Cambodia</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2433784" y="5665534"/>
            <a:ext cx="2650842" cy="461665"/>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246020" y="641866"/>
            <a:ext cx="1364394" cy="1472184"/>
          </a:xfrm>
          <a:prstGeom prst="rect">
            <a:avLst/>
          </a:prstGeom>
        </p:spPr>
      </p:pic>
    </p:spTree>
    <p:extLst>
      <p:ext uri="{BB962C8B-B14F-4D97-AF65-F5344CB8AC3E}">
        <p14:creationId xmlns:p14="http://schemas.microsoft.com/office/powerpoint/2010/main" val="3735807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Identify the Cures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574766" y="1410789"/>
            <a:ext cx="1090313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table introduce the proposed cures. (Red </a:t>
            </a:r>
            <a:r>
              <a:rPr lang="en-US" sz="2000" dirty="0">
                <a:latin typeface="Times New Roman" panose="02020603050405020304" pitchFamily="18" charset="0"/>
                <a:cs typeface="Times New Roman" panose="02020603050405020304" pitchFamily="18" charset="0"/>
              </a:rPr>
              <a:t>cures: Unfamiliar techniques. A cause may need more than one </a:t>
            </a:r>
            <a:r>
              <a:rPr lang="en-US" sz="2000">
                <a:latin typeface="Times New Roman" panose="02020603050405020304" pitchFamily="18" charset="0"/>
                <a:cs typeface="Times New Roman" panose="02020603050405020304" pitchFamily="18" charset="0"/>
              </a:rPr>
              <a:t>cure</a:t>
            </a:r>
            <a:r>
              <a:rPr lang="en-US" sz="200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924594" y="1860179"/>
            <a:ext cx="7733212" cy="4677889"/>
          </a:xfrm>
          <a:prstGeom prst="rect">
            <a:avLst/>
          </a:prstGeom>
        </p:spPr>
      </p:pic>
    </p:spTree>
    <p:extLst>
      <p:ext uri="{BB962C8B-B14F-4D97-AF65-F5344CB8AC3E}">
        <p14:creationId xmlns:p14="http://schemas.microsoft.com/office/powerpoint/2010/main" val="3416616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Identify the Cures (Cont</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t="2823"/>
          <a:stretch/>
        </p:blipFill>
        <p:spPr>
          <a:xfrm>
            <a:off x="603477" y="1715589"/>
            <a:ext cx="10987632" cy="3567593"/>
          </a:xfrm>
          <a:prstGeom prst="rect">
            <a:avLst/>
          </a:prstGeom>
        </p:spPr>
      </p:pic>
    </p:spTree>
    <p:extLst>
      <p:ext uri="{BB962C8B-B14F-4D97-AF65-F5344CB8AC3E}">
        <p14:creationId xmlns:p14="http://schemas.microsoft.com/office/powerpoint/2010/main" val="2043286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Identify the Cures (Cont</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92233" y="1791381"/>
            <a:ext cx="10217518" cy="3381512"/>
          </a:xfrm>
          <a:prstGeom prst="rect">
            <a:avLst/>
          </a:prstGeom>
        </p:spPr>
      </p:pic>
    </p:spTree>
    <p:extLst>
      <p:ext uri="{BB962C8B-B14F-4D97-AF65-F5344CB8AC3E}">
        <p14:creationId xmlns:p14="http://schemas.microsoft.com/office/powerpoint/2010/main" val="1065832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Problem Oriented 	Requirement and SL-07</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766354" y="1709356"/>
            <a:ext cx="992777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SL-07 is an exemplary requirements specification for a health record system.</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SL-07 has gradually been improved since then, and now shows realistic examples of all kinds of requirements, including user-task support, data needs, system integration, security, response time, usability, business goals, early-proof-of-concept, exit strategy, development process, etc.</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customer doesn't write what the system shall do, but what he wants to use the system for and the problems he wants to eliminate. The supplier writes the solution he proposes.</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SL-07 has been used successfully in more than 100 projects.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10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Conclusion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1097280" y="1380797"/>
            <a:ext cx="9091748"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Accident investigations in 5 damaged </a:t>
            </a:r>
            <a:r>
              <a:rPr lang="en-US" sz="2000" dirty="0" smtClean="0">
                <a:latin typeface="Times New Roman" panose="02020603050405020304" pitchFamily="18" charset="0"/>
                <a:cs typeface="Times New Roman" panose="02020603050405020304" pitchFamily="18" charset="0"/>
              </a:rPr>
              <a:t>(“failing”) </a:t>
            </a:r>
            <a:r>
              <a:rPr lang="en-US" sz="2000" dirty="0">
                <a:latin typeface="Times New Roman" panose="02020603050405020304" pitchFamily="18" charset="0"/>
                <a:cs typeface="Times New Roman" panose="02020603050405020304" pitchFamily="18" charset="0"/>
              </a:rPr>
              <a:t>IT </a:t>
            </a:r>
            <a:r>
              <a:rPr lang="en-US" sz="2000" dirty="0" smtClean="0">
                <a:latin typeface="Times New Roman" panose="02020603050405020304" pitchFamily="18" charset="0"/>
                <a:cs typeface="Times New Roman" panose="02020603050405020304" pitchFamily="18" charset="0"/>
              </a:rPr>
              <a:t>projects have identified </a:t>
            </a:r>
            <a:r>
              <a:rPr lang="en-US" sz="2000" dirty="0">
                <a:latin typeface="Times New Roman" panose="02020603050405020304" pitchFamily="18" charset="0"/>
                <a:cs typeface="Times New Roman" panose="02020603050405020304" pitchFamily="18" charset="0"/>
              </a:rPr>
              <a:t>37 damage </a:t>
            </a:r>
            <a:r>
              <a:rPr lang="en-US" sz="2000" dirty="0" smtClean="0">
                <a:latin typeface="Times New Roman" panose="02020603050405020304" pitchFamily="18" charset="0"/>
                <a:cs typeface="Times New Roman" panose="02020603050405020304" pitchFamily="18" charset="0"/>
              </a:rPr>
              <a:t>causes and </a:t>
            </a:r>
            <a:r>
              <a:rPr lang="en-US" sz="2000" dirty="0">
                <a:latin typeface="Times New Roman" panose="02020603050405020304" pitchFamily="18" charset="0"/>
                <a:cs typeface="Times New Roman" panose="02020603050405020304" pitchFamily="18" charset="0"/>
              </a:rPr>
              <a:t>22 potential </a:t>
            </a:r>
            <a:r>
              <a:rPr lang="en-US" sz="2000" dirty="0" smtClean="0">
                <a:latin typeface="Times New Roman" panose="02020603050405020304" pitchFamily="18" charset="0"/>
                <a:cs typeface="Times New Roman" panose="02020603050405020304" pitchFamily="18" charset="0"/>
              </a:rPr>
              <a:t>cures. Each </a:t>
            </a:r>
            <a:r>
              <a:rPr lang="en-US" sz="2000" dirty="0">
                <a:latin typeface="Times New Roman" panose="02020603050405020304" pitchFamily="18" charset="0"/>
                <a:cs typeface="Times New Roman" panose="02020603050405020304" pitchFamily="18" charset="0"/>
              </a:rPr>
              <a:t>project suffered from around 15 of the causes. </a:t>
            </a:r>
            <a:r>
              <a:rPr lang="en-US" sz="2000" dirty="0" smtClean="0">
                <a:latin typeface="Times New Roman" panose="02020603050405020304" pitchFamily="18" charset="0"/>
                <a:cs typeface="Times New Roman" panose="02020603050405020304" pitchFamily="18" charset="0"/>
              </a:rPr>
              <a:t>The same </a:t>
            </a:r>
            <a:r>
              <a:rPr lang="en-US" sz="2000" dirty="0">
                <a:latin typeface="Times New Roman" panose="02020603050405020304" pitchFamily="18" charset="0"/>
                <a:cs typeface="Times New Roman" panose="02020603050405020304" pitchFamily="18" charset="0"/>
              </a:rPr>
              <a:t>damage causes and cures apply across projects. As </a:t>
            </a:r>
            <a:r>
              <a:rPr lang="en-US" sz="2000" dirty="0" smtClean="0">
                <a:latin typeface="Times New Roman" panose="02020603050405020304" pitchFamily="18" charset="0"/>
                <a:cs typeface="Times New Roman" panose="02020603050405020304" pitchFamily="18" charset="0"/>
              </a:rPr>
              <a:t>new projects </a:t>
            </a:r>
            <a:r>
              <a:rPr lang="en-US" sz="2000" dirty="0">
                <a:latin typeface="Times New Roman" panose="02020603050405020304" pitchFamily="18" charset="0"/>
                <a:cs typeface="Times New Roman" panose="02020603050405020304" pitchFamily="18" charset="0"/>
              </a:rPr>
              <a:t>are investigated, the lists of causes and cures </a:t>
            </a:r>
            <a:r>
              <a:rPr lang="en-US" sz="2000" dirty="0" smtClean="0">
                <a:latin typeface="Times New Roman" panose="02020603050405020304" pitchFamily="18" charset="0"/>
                <a:cs typeface="Times New Roman" panose="02020603050405020304" pitchFamily="18" charset="0"/>
              </a:rPr>
              <a:t>will probably </a:t>
            </a:r>
            <a:r>
              <a:rPr lang="en-US" sz="2000" dirty="0">
                <a:latin typeface="Times New Roman" panose="02020603050405020304" pitchFamily="18" charset="0"/>
                <a:cs typeface="Times New Roman" panose="02020603050405020304" pitchFamily="18" charset="0"/>
              </a:rPr>
              <a:t>grow, but slowly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Even well-proven cures such </a:t>
            </a:r>
            <a:r>
              <a:rPr lang="en-US" sz="2000" dirty="0" smtClean="0">
                <a:latin typeface="Times New Roman" panose="02020603050405020304" pitchFamily="18" charset="0"/>
                <a:cs typeface="Times New Roman" panose="02020603050405020304" pitchFamily="18" charset="0"/>
              </a:rPr>
              <a:t>as </a:t>
            </a:r>
            <a:r>
              <a:rPr lang="en-US" sz="2000" i="1" dirty="0" smtClean="0">
                <a:latin typeface="Times New Roman" panose="02020603050405020304" pitchFamily="18" charset="0"/>
                <a:cs typeface="Times New Roman" panose="02020603050405020304" pitchFamily="18" charset="0"/>
              </a:rPr>
              <a:t>risk </a:t>
            </a:r>
            <a:r>
              <a:rPr lang="en-US" sz="2000" i="1" dirty="0">
                <a:latin typeface="Times New Roman" panose="02020603050405020304" pitchFamily="18" charset="0"/>
                <a:cs typeface="Times New Roman" panose="02020603050405020304" pitchFamily="18" charset="0"/>
              </a:rPr>
              <a:t>management, early prototypes with usability tests </a:t>
            </a:r>
            <a:r>
              <a:rPr lang="en-US" sz="2000" dirty="0" smtClean="0">
                <a:latin typeface="Times New Roman" panose="02020603050405020304" pitchFamily="18" charset="0"/>
                <a:cs typeface="Times New Roman" panose="02020603050405020304" pitchFamily="18" charset="0"/>
              </a:rPr>
              <a:t>and </a:t>
            </a:r>
            <a:r>
              <a:rPr lang="en-US" sz="2000" i="1" dirty="0" smtClean="0">
                <a:latin typeface="Times New Roman" panose="02020603050405020304" pitchFamily="18" charset="0"/>
                <a:cs typeface="Times New Roman" panose="02020603050405020304" pitchFamily="18" charset="0"/>
              </a:rPr>
              <a:t>problem-oriented </a:t>
            </a:r>
            <a:r>
              <a:rPr lang="en-US" sz="2000" i="1" dirty="0">
                <a:latin typeface="Times New Roman" panose="02020603050405020304" pitchFamily="18" charset="0"/>
                <a:cs typeface="Times New Roman" panose="02020603050405020304" pitchFamily="18" charset="0"/>
              </a:rPr>
              <a:t>requirements </a:t>
            </a:r>
            <a:r>
              <a:rPr lang="en-US" sz="2000" dirty="0">
                <a:latin typeface="Times New Roman" panose="02020603050405020304" pitchFamily="18" charset="0"/>
                <a:cs typeface="Times New Roman" panose="02020603050405020304" pitchFamily="18" charset="0"/>
              </a:rPr>
              <a:t>often fail because </a:t>
            </a:r>
            <a:r>
              <a:rPr lang="en-US" sz="2000" dirty="0" smtClean="0">
                <a:latin typeface="Times New Roman" panose="02020603050405020304" pitchFamily="18" charset="0"/>
                <a:cs typeface="Times New Roman" panose="02020603050405020304" pitchFamily="18" charset="0"/>
              </a:rPr>
              <a:t>developers misunderstand </a:t>
            </a:r>
            <a:r>
              <a:rPr lang="en-US" sz="2000" dirty="0">
                <a:latin typeface="Times New Roman" panose="02020603050405020304" pitchFamily="18" charset="0"/>
                <a:cs typeface="Times New Roman" panose="02020603050405020304" pitchFamily="18" charset="0"/>
              </a:rPr>
              <a:t>them or don't perform them correctly.</a:t>
            </a:r>
          </a:p>
        </p:txBody>
      </p:sp>
      <p:sp>
        <p:nvSpPr>
          <p:cNvPr id="9" name="TextBox 8"/>
          <p:cNvSpPr txBox="1"/>
          <p:nvPr/>
        </p:nvSpPr>
        <p:spPr>
          <a:xfrm>
            <a:off x="1097280" y="4151053"/>
            <a:ext cx="9161417"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 project can use the </a:t>
            </a:r>
            <a:r>
              <a:rPr lang="en-US" sz="2000" b="1" dirty="0" smtClean="0">
                <a:latin typeface="Times New Roman" panose="02020603050405020304" pitchFamily="18" charset="0"/>
                <a:cs typeface="Times New Roman" panose="02020603050405020304" pitchFamily="18" charset="0"/>
              </a:rPr>
              <a:t>findings </a:t>
            </a:r>
            <a:r>
              <a:rPr lang="en-US" sz="2000" b="1" dirty="0">
                <a:latin typeface="Times New Roman" panose="02020603050405020304" pitchFamily="18" charset="0"/>
                <a:cs typeface="Times New Roman" panose="02020603050405020304" pitchFamily="18" charset="0"/>
              </a:rPr>
              <a:t>in this way:</a:t>
            </a:r>
          </a:p>
          <a:p>
            <a:r>
              <a:rPr lang="en-US" sz="2000" dirty="0">
                <a:latin typeface="Times New Roman" panose="02020603050405020304" pitchFamily="18" charset="0"/>
                <a:cs typeface="Times New Roman" panose="02020603050405020304" pitchFamily="18" charset="0"/>
              </a:rPr>
              <a:t>1. Apply the cures throughout the project to prevent </a:t>
            </a:r>
            <a:r>
              <a:rPr lang="en-US" sz="2000" dirty="0" smtClean="0">
                <a:latin typeface="Times New Roman" panose="02020603050405020304" pitchFamily="18" charset="0"/>
                <a:cs typeface="Times New Roman" panose="02020603050405020304" pitchFamily="18" charset="0"/>
              </a:rPr>
              <a:t>the damage </a:t>
            </a:r>
            <a:r>
              <a:rPr lang="en-US" sz="2000" dirty="0">
                <a:latin typeface="Times New Roman" panose="02020603050405020304" pitchFamily="18" charset="0"/>
                <a:cs typeface="Times New Roman" panose="02020603050405020304" pitchFamily="18" charset="0"/>
              </a:rPr>
              <a:t>causes  and thus the damage.</a:t>
            </a:r>
          </a:p>
          <a:p>
            <a:r>
              <a:rPr lang="en-US" sz="2000" dirty="0">
                <a:latin typeface="Times New Roman" panose="02020603050405020304" pitchFamily="18" charset="0"/>
                <a:cs typeface="Times New Roman" panose="02020603050405020304" pitchFamily="18" charset="0"/>
              </a:rPr>
              <a:t>2. During and after the project, identify any new </a:t>
            </a:r>
            <a:r>
              <a:rPr lang="en-US" sz="2000" dirty="0" smtClean="0">
                <a:latin typeface="Times New Roman" panose="02020603050405020304" pitchFamily="18" charset="0"/>
                <a:cs typeface="Times New Roman" panose="02020603050405020304" pitchFamily="18" charset="0"/>
              </a:rPr>
              <a:t>damage causes </a:t>
            </a:r>
            <a:r>
              <a:rPr lang="en-US" sz="2000" dirty="0">
                <a:latin typeface="Times New Roman" panose="02020603050405020304" pitchFamily="18" charset="0"/>
                <a:cs typeface="Times New Roman" panose="02020603050405020304" pitchFamily="18" charset="0"/>
              </a:rPr>
              <a:t>to prevent in the future and any new cure </a:t>
            </a:r>
            <a:r>
              <a:rPr lang="en-US" sz="2000" dirty="0" smtClean="0">
                <a:latin typeface="Times New Roman" panose="02020603050405020304" pitchFamily="18" charset="0"/>
                <a:cs typeface="Times New Roman" panose="02020603050405020304" pitchFamily="18" charset="0"/>
              </a:rPr>
              <a:t>tried or </a:t>
            </a:r>
            <a:r>
              <a:rPr lang="en-US" sz="2000" dirty="0">
                <a:latin typeface="Times New Roman" panose="02020603050405020304" pitchFamily="18" charset="0"/>
                <a:cs typeface="Times New Roman" panose="02020603050405020304" pitchFamily="18" charset="0"/>
              </a:rPr>
              <a:t>suggested.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949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Rectangle 2"/>
          <p:cNvSpPr/>
          <p:nvPr/>
        </p:nvSpPr>
        <p:spPr>
          <a:xfrm>
            <a:off x="0" y="6664036"/>
            <a:ext cx="12192000" cy="1939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ectangle 4"/>
          <p:cNvSpPr/>
          <p:nvPr/>
        </p:nvSpPr>
        <p:spPr>
          <a:xfrm>
            <a:off x="2006258" y="1773396"/>
            <a:ext cx="8179483"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800" b="1" dirty="0" smtClean="0">
                <a:ln/>
                <a:solidFill>
                  <a:schemeClr val="accent4"/>
                </a:solidFill>
              </a:rPr>
              <a:t>Thank you for your Attention!!!</a:t>
            </a:r>
            <a:endParaRPr lang="en-US" sz="4800" b="1" dirty="0">
              <a:ln/>
              <a:solidFill>
                <a:schemeClr val="accent4"/>
              </a:solidFill>
            </a:endParaRPr>
          </a:p>
        </p:txBody>
      </p:sp>
      <p:sp>
        <p:nvSpPr>
          <p:cNvPr id="6" name="Rectangle 5"/>
          <p:cNvSpPr/>
          <p:nvPr/>
        </p:nvSpPr>
        <p:spPr>
          <a:xfrm>
            <a:off x="4200546" y="3727410"/>
            <a:ext cx="379091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smtClean="0">
                <a:ln/>
                <a:solidFill>
                  <a:schemeClr val="accent4"/>
                </a:solidFill>
              </a:rPr>
              <a:t>Any Question!?</a:t>
            </a:r>
            <a:endParaRPr lang="en-US" sz="4400" b="1" dirty="0">
              <a:ln/>
              <a:solidFill>
                <a:schemeClr val="accent4"/>
              </a:solidFill>
            </a:endParaRPr>
          </a:p>
        </p:txBody>
      </p:sp>
    </p:spTree>
    <p:extLst>
      <p:ext uri="{BB962C8B-B14F-4D97-AF65-F5344CB8AC3E}">
        <p14:creationId xmlns:p14="http://schemas.microsoft.com/office/powerpoint/2010/main" val="3811126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0" y="6664036"/>
            <a:ext cx="12192000" cy="1939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p:cNvSpPr txBox="1"/>
          <p:nvPr/>
        </p:nvSpPr>
        <p:spPr>
          <a:xfrm>
            <a:off x="3161360" y="972783"/>
            <a:ext cx="5869280"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 of Research Paper</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TextBox 15"/>
          <p:cNvSpPr txBox="1"/>
          <p:nvPr/>
        </p:nvSpPr>
        <p:spPr>
          <a:xfrm>
            <a:off x="640080" y="2031578"/>
            <a:ext cx="9322525" cy="28623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Topic: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Project Failures, Causes and Cures</a:t>
            </a:r>
          </a:p>
          <a:p>
            <a:pPr marL="457200" indent="-457200">
              <a:lnSpc>
                <a:spcPct val="150000"/>
              </a:lnSpc>
              <a:buFont typeface="Arial" panose="020B0604020202020204" pitchFamily="34" charset="0"/>
              <a:buChar char="•"/>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SOREN LAUSEN (</a:t>
            </a:r>
            <a:r>
              <a:rPr lang="en-US" sz="2400" dirty="0">
                <a:latin typeface="Times New Roman" panose="02020603050405020304" pitchFamily="18" charset="0"/>
                <a:cs typeface="Times New Roman" panose="02020603050405020304" pitchFamily="18" charset="0"/>
              </a:rPr>
              <a:t>Computer </a:t>
            </a:r>
            <a:r>
              <a:rPr lang="en-US" sz="2400" dirty="0" smtClean="0">
                <a:latin typeface="Times New Roman" panose="02020603050405020304" pitchFamily="18" charset="0"/>
                <a:cs typeface="Times New Roman" panose="02020603050405020304" pitchFamily="18" charset="0"/>
              </a:rPr>
              <a:t>Science Department</a:t>
            </a:r>
            <a:r>
              <a:rPr lang="en-US" sz="2400" dirty="0">
                <a:latin typeface="Times New Roman" panose="02020603050405020304" pitchFamily="18" charset="0"/>
                <a:cs typeface="Times New Roman" panose="02020603050405020304" pitchFamily="18" charset="0"/>
              </a:rPr>
              <a:t>, IT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University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Copenhagen</a:t>
            </a:r>
            <a:r>
              <a:rPr lang="en-US" sz="2400" dirty="0">
                <a:latin typeface="Times New Roman" panose="02020603050405020304" pitchFamily="18" charset="0"/>
                <a:cs typeface="Times New Roman" panose="02020603050405020304" pitchFamily="18" charset="0"/>
              </a:rPr>
              <a:t>, 2300 Copenhagen, </a:t>
            </a:r>
            <a:r>
              <a:rPr lang="en-US" sz="2400" dirty="0" smtClean="0">
                <a:latin typeface="Times New Roman" panose="02020603050405020304" pitchFamily="18" charset="0"/>
                <a:cs typeface="Times New Roman" panose="02020603050405020304" pitchFamily="18" charset="0"/>
              </a:rPr>
              <a:t>Denmark)</a:t>
            </a:r>
          </a:p>
          <a:p>
            <a:pPr marL="457200" indent="-457200">
              <a:lnSpc>
                <a:spcPct val="150000"/>
              </a:lnSpc>
              <a:buFont typeface="Arial" panose="020B0604020202020204" pitchFamily="34" charset="0"/>
              <a:buChar char="•"/>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Journal: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IEEE Access</a:t>
            </a:r>
          </a:p>
          <a:p>
            <a:pPr marL="457200" indent="-457200">
              <a:lnSpc>
                <a:spcPct val="150000"/>
              </a:lnSpc>
              <a:buFont typeface="Arial" panose="020B0604020202020204" pitchFamily="34" charset="0"/>
              <a:buChar char="•"/>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Published Date: </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April, 8, 2020</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65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386752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 Summary</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206665" y="1308188"/>
            <a:ext cx="962561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u="sng" dirty="0" smtClean="0">
                <a:latin typeface="Times New Roman" panose="02020603050405020304" pitchFamily="18" charset="0"/>
                <a:cs typeface="Times New Roman" panose="02020603050405020304" pitchFamily="18" charset="0"/>
              </a:rPr>
              <a:t>Problem:</a:t>
            </a:r>
            <a:r>
              <a:rPr lang="en-US" sz="2400" dirty="0" smtClean="0">
                <a:latin typeface="Times New Roman" panose="02020603050405020304" pitchFamily="18" charset="0"/>
                <a:cs typeface="Times New Roman" panose="02020603050405020304" pitchFamily="18" charset="0"/>
              </a:rPr>
              <a:t> The common explanation of how IT project fails are poor management, poor cost estimation and poor requirement, etc.</a:t>
            </a:r>
          </a:p>
          <a:p>
            <a:pPr marL="342900" indent="-342900">
              <a:lnSpc>
                <a:spcPct val="150000"/>
              </a:lnSpc>
              <a:buFont typeface="Arial" panose="020B0604020202020204" pitchFamily="34" charset="0"/>
              <a:buChar char="•"/>
            </a:pPr>
            <a:r>
              <a:rPr lang="en-US" sz="2400" b="1" u="sng" dirty="0" smtClean="0">
                <a:latin typeface="Times New Roman" panose="02020603050405020304" pitchFamily="18" charset="0"/>
                <a:cs typeface="Times New Roman" panose="02020603050405020304" pitchFamily="18" charset="0"/>
              </a:rPr>
              <a:t>Project Question:</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would we have to teach them that they </a:t>
            </a:r>
            <a:r>
              <a:rPr lang="en-US" sz="2400" dirty="0" smtClean="0">
                <a:latin typeface="Times New Roman" panose="02020603050405020304" pitchFamily="18" charset="0"/>
                <a:cs typeface="Times New Roman" panose="02020603050405020304" pitchFamily="18" charset="0"/>
              </a:rPr>
              <a:t>don't learn </a:t>
            </a:r>
            <a:r>
              <a:rPr lang="en-US" sz="2400" dirty="0">
                <a:latin typeface="Times New Roman" panose="02020603050405020304" pitchFamily="18" charset="0"/>
                <a:cs typeface="Times New Roman" panose="02020603050405020304" pitchFamily="18" charset="0"/>
              </a:rPr>
              <a:t>today</a:t>
            </a:r>
            <a:r>
              <a:rPr lang="en-US" sz="2400" dirty="0" smtClean="0">
                <a:latin typeface="Times New Roman" panose="02020603050405020304" pitchFamily="18" charset="0"/>
                <a:cs typeface="Times New Roman" panose="02020603050405020304" pitchFamily="18" charset="0"/>
              </a:rPr>
              <a:t>? We </a:t>
            </a:r>
            <a:r>
              <a:rPr lang="en-US" sz="2400" dirty="0">
                <a:latin typeface="Times New Roman" panose="02020603050405020304" pitchFamily="18" charset="0"/>
                <a:cs typeface="Times New Roman" panose="02020603050405020304" pitchFamily="18" charset="0"/>
              </a:rPr>
              <a:t>have to know what actually took place in the projects, identify the root causes, </a:t>
            </a:r>
            <a:r>
              <a:rPr lang="en-US" sz="2400" dirty="0" smtClean="0">
                <a:latin typeface="Times New Roman" panose="02020603050405020304" pitchFamily="18" charset="0"/>
                <a:cs typeface="Times New Roman" panose="02020603050405020304" pitchFamily="18" charset="0"/>
              </a:rPr>
              <a:t>and ways to </a:t>
            </a:r>
            <a:r>
              <a:rPr lang="en-US" sz="2400" dirty="0">
                <a:latin typeface="Times New Roman" panose="02020603050405020304" pitchFamily="18" charset="0"/>
                <a:cs typeface="Times New Roman" panose="02020603050405020304" pitchFamily="18" charset="0"/>
              </a:rPr>
              <a:t>prevent them (cures</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400" b="1" u="sng" dirty="0" smtClean="0">
                <a:latin typeface="Times New Roman" panose="02020603050405020304" pitchFamily="18" charset="0"/>
                <a:cs typeface="Times New Roman" panose="02020603050405020304" pitchFamily="18" charset="0"/>
              </a:rPr>
              <a:t>Methods:</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Investi</a:t>
            </a:r>
            <a:r>
              <a:rPr lang="en-US" sz="2400" dirty="0" smtClean="0">
                <a:latin typeface="Times New Roman" panose="02020603050405020304" pitchFamily="18" charset="0"/>
                <a:cs typeface="Times New Roman" panose="02020603050405020304" pitchFamily="18" charset="0"/>
              </a:rPr>
              <a:t>gate </a:t>
            </a:r>
            <a:r>
              <a:rPr lang="en-US" sz="2400" dirty="0" smtClean="0">
                <a:latin typeface="Times New Roman" panose="02020603050405020304" pitchFamily="18" charset="0"/>
                <a:cs typeface="Times New Roman" panose="02020603050405020304" pitchFamily="18" charset="0"/>
              </a:rPr>
              <a:t>fi</a:t>
            </a:r>
            <a:r>
              <a:rPr lang="en-US" sz="2400" dirty="0" smtClean="0">
                <a:latin typeface="Times New Roman" panose="02020603050405020304" pitchFamily="18" charset="0"/>
                <a:cs typeface="Times New Roman" panose="02020603050405020304" pitchFamily="18" charset="0"/>
              </a:rPr>
              <a:t>ve </a:t>
            </a:r>
            <a:r>
              <a:rPr lang="en-US" sz="2400" dirty="0">
                <a:latin typeface="Times New Roman" panose="02020603050405020304" pitchFamily="18" charset="0"/>
                <a:cs typeface="Times New Roman" panose="02020603050405020304" pitchFamily="18" charset="0"/>
              </a:rPr>
              <a:t>accident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large government IT projects in </a:t>
            </a:r>
            <a:r>
              <a:rPr lang="en-US" sz="2400" dirty="0" smtClean="0">
                <a:latin typeface="Times New Roman" panose="02020603050405020304" pitchFamily="18" charset="0"/>
                <a:cs typeface="Times New Roman" panose="02020603050405020304" pitchFamily="18" charset="0"/>
              </a:rPr>
              <a:t>Denmark</a:t>
            </a:r>
          </a:p>
          <a:p>
            <a:pPr marL="342900" indent="-342900">
              <a:lnSpc>
                <a:spcPct val="150000"/>
              </a:lnSpc>
              <a:buFont typeface="Arial" panose="020B0604020202020204" pitchFamily="34" charset="0"/>
              <a:buChar char="•"/>
            </a:pPr>
            <a:r>
              <a:rPr lang="en-US" sz="2400" b="1" u="sng" dirty="0" smtClean="0">
                <a:latin typeface="Times New Roman" panose="02020603050405020304" pitchFamily="18" charset="0"/>
                <a:cs typeface="Times New Roman" panose="02020603050405020304" pitchFamily="18" charset="0"/>
              </a:rPr>
              <a:t>Result:</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Identified 37 root causes, 22 potential cures, 1 of the causes is programming-related.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7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679360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Five Projects and Thei</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 Damages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206665" y="1308188"/>
            <a:ext cx="962561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five damages investigation in the project are: (Damages </a:t>
            </a:r>
            <a:r>
              <a:rPr lang="en-US" sz="2000" dirty="0">
                <a:latin typeface="Times New Roman" panose="02020603050405020304" pitchFamily="18" charset="0"/>
                <a:cs typeface="Times New Roman" panose="02020603050405020304" pitchFamily="18" charset="0"/>
              </a:rPr>
              <a:t>in the projects. </a:t>
            </a:r>
            <a:r>
              <a:rPr lang="en-US" sz="2000" dirty="0" smtClean="0">
                <a:latin typeface="Times New Roman" panose="02020603050405020304" pitchFamily="18" charset="0"/>
                <a:cs typeface="Times New Roman" panose="02020603050405020304" pitchFamily="18" charset="0"/>
              </a:rPr>
              <a:t>Show </a:t>
            </a:r>
            <a:r>
              <a:rPr lang="en-US" sz="2000" dirty="0">
                <a:latin typeface="Times New Roman" panose="02020603050405020304" pitchFamily="18" charset="0"/>
                <a:cs typeface="Times New Roman" panose="02020603050405020304" pitchFamily="18" charset="0"/>
              </a:rPr>
              <a:t>the estimated and actual value like this: 3.5 became 7.5. We show that they are almost the same in this </a:t>
            </a:r>
            <a:r>
              <a:rPr lang="en-US" sz="2000" dirty="0" smtClean="0">
                <a:latin typeface="Times New Roman" panose="02020603050405020304" pitchFamily="18" charset="0"/>
                <a:cs typeface="Times New Roman" panose="02020603050405020304" pitchFamily="18" charset="0"/>
              </a:rPr>
              <a:t>way: Around </a:t>
            </a:r>
            <a:r>
              <a:rPr lang="en-US" sz="2000" dirty="0">
                <a:latin typeface="Times New Roman" panose="02020603050405020304" pitchFamily="18" charset="0"/>
                <a:cs typeface="Times New Roman" panose="02020603050405020304" pitchFamily="18" charset="0"/>
              </a:rPr>
              <a:t>85</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114534" y="2466953"/>
            <a:ext cx="7962932" cy="3459166"/>
          </a:xfrm>
          <a:prstGeom prst="rect">
            <a:avLst/>
          </a:prstGeom>
        </p:spPr>
      </p:pic>
    </p:spTree>
    <p:extLst>
      <p:ext uri="{BB962C8B-B14F-4D97-AF65-F5344CB8AC3E}">
        <p14:creationId xmlns:p14="http://schemas.microsoft.com/office/powerpoint/2010/main" val="2668422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Five Projects and Thei</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 Damages (cont.)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206665" y="1308188"/>
            <a:ext cx="9625610" cy="393954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From The table above, we can summary the following:</a:t>
            </a:r>
          </a:p>
          <a:p>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of the projects had </a:t>
            </a:r>
            <a:r>
              <a:rPr lang="en-US" sz="2000" dirty="0" smtClean="0">
                <a:latin typeface="Times New Roman" panose="02020603050405020304" pitchFamily="18" charset="0"/>
                <a:cs typeface="Times New Roman" panose="02020603050405020304" pitchFamily="18" charset="0"/>
              </a:rPr>
              <a:t>large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schedule </a:t>
            </a:r>
            <a:r>
              <a:rPr lang="en-US" sz="2000" dirty="0">
                <a:latin typeface="Times New Roman" panose="02020603050405020304" pitchFamily="18" charset="0"/>
                <a:cs typeface="Times New Roman" panose="02020603050405020304" pitchFamily="18" charset="0"/>
              </a:rPr>
              <a:t>overruns.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2 had </a:t>
            </a:r>
            <a:r>
              <a:rPr lang="en-US" sz="2000" dirty="0">
                <a:latin typeface="Times New Roman" panose="02020603050405020304" pitchFamily="18" charset="0"/>
                <a:cs typeface="Times New Roman" panose="02020603050405020304" pitchFamily="18" charset="0"/>
              </a:rPr>
              <a:t>large cost overruns.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them had insufficient </a:t>
            </a:r>
            <a:r>
              <a:rPr lang="en-US" sz="2000" dirty="0">
                <a:latin typeface="Times New Roman" panose="02020603050405020304" pitchFamily="18" charset="0"/>
                <a:cs typeface="Times New Roman" panose="02020603050405020304" pitchFamily="18" charset="0"/>
              </a:rPr>
              <a:t>business results.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2 of </a:t>
            </a:r>
            <a:r>
              <a:rPr lang="en-US" sz="2000" dirty="0">
                <a:latin typeface="Times New Roman" panose="02020603050405020304" pitchFamily="18" charset="0"/>
                <a:cs typeface="Times New Roman" panose="02020603050405020304" pitchFamily="18" charset="0"/>
              </a:rPr>
              <a:t>them the </a:t>
            </a:r>
            <a:r>
              <a:rPr lang="en-US" sz="2000" dirty="0" smtClean="0">
                <a:latin typeface="Times New Roman" panose="02020603050405020304" pitchFamily="18" charset="0"/>
                <a:cs typeface="Times New Roman" panose="02020603050405020304" pitchFamily="18" charset="0"/>
              </a:rPr>
              <a:t>supplier lost </a:t>
            </a:r>
            <a:r>
              <a:rPr lang="en-US" sz="2000" dirty="0">
                <a:latin typeface="Times New Roman" panose="02020603050405020304" pitchFamily="18" charset="0"/>
                <a:cs typeface="Times New Roman" panose="02020603050405020304" pitchFamily="18" charset="0"/>
              </a:rPr>
              <a:t>a lot of money.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2 of </a:t>
            </a:r>
            <a:r>
              <a:rPr lang="en-US" sz="2000" dirty="0">
                <a:latin typeface="Times New Roman" panose="02020603050405020304" pitchFamily="18" charset="0"/>
                <a:cs typeface="Times New Roman" panose="02020603050405020304" pitchFamily="18" charset="0"/>
              </a:rPr>
              <a:t>them, it was dubious </a:t>
            </a:r>
            <a:r>
              <a:rPr lang="en-US" sz="2000" dirty="0" smtClean="0">
                <a:latin typeface="Times New Roman" panose="02020603050405020304" pitchFamily="18" charset="0"/>
                <a:cs typeface="Times New Roman" panose="02020603050405020304" pitchFamily="18" charset="0"/>
              </a:rPr>
              <a:t>whether they </a:t>
            </a:r>
            <a:r>
              <a:rPr lang="en-US" sz="2000" dirty="0">
                <a:latin typeface="Times New Roman" panose="02020603050405020304" pitchFamily="18" charset="0"/>
                <a:cs typeface="Times New Roman" panose="02020603050405020304" pitchFamily="18" charset="0"/>
              </a:rPr>
              <a:t>could ever succeed (feasibility doubts). </a:t>
            </a:r>
            <a:endParaRPr lang="en-US" sz="2000"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2 (maybe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became a success although they had damages. </a:t>
            </a:r>
            <a:r>
              <a:rPr lang="en-US" sz="2000" dirty="0" smtClean="0">
                <a:latin typeface="Times New Roman" panose="02020603050405020304" pitchFamily="18" charset="0"/>
                <a:cs typeface="Times New Roman" panose="02020603050405020304" pitchFamily="18" charset="0"/>
              </a:rPr>
              <a:t>Only 1 of </a:t>
            </a:r>
            <a:r>
              <a:rPr lang="en-US" sz="2000" dirty="0">
                <a:latin typeface="Times New Roman" panose="02020603050405020304" pitchFamily="18" charset="0"/>
                <a:cs typeface="Times New Roman" panose="02020603050405020304" pitchFamily="18" charset="0"/>
              </a:rPr>
              <a:t>them was never deployed (Police case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8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Identified What Happened – The Time Line</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05774" y="1438817"/>
            <a:ext cx="962561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Normally, the investigation of why project fails, are only from the customer point of view. In this research paper, they also looking from Supplier’s roles. The methodology are:</a:t>
            </a:r>
          </a:p>
        </p:txBody>
      </p:sp>
      <p:sp>
        <p:nvSpPr>
          <p:cNvPr id="2" name="TextBox 1"/>
          <p:cNvSpPr txBox="1"/>
          <p:nvPr/>
        </p:nvSpPr>
        <p:spPr>
          <a:xfrm>
            <a:off x="1166948" y="2420434"/>
            <a:ext cx="9396549"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Contacted key IT staff and asked for an interview </a:t>
            </a:r>
            <a:r>
              <a:rPr lang="en-US" sz="2000" dirty="0" smtClean="0">
                <a:latin typeface="Times New Roman" panose="02020603050405020304" pitchFamily="18" charset="0"/>
                <a:cs typeface="Times New Roman" panose="02020603050405020304" pitchFamily="18" charset="0"/>
              </a:rPr>
              <a:t>and discussion</a:t>
            </a:r>
            <a:r>
              <a:rPr lang="en-US" sz="2000" dirty="0">
                <a:latin typeface="Times New Roman" panose="02020603050405020304" pitchFamily="18" charset="0"/>
                <a:cs typeface="Times New Roman" panose="02020603050405020304" pitchFamily="18" charset="0"/>
              </a:rPr>
              <a:t>. Explained what the purpose was: To </a:t>
            </a:r>
            <a:r>
              <a:rPr lang="en-US" sz="2000" dirty="0" smtClean="0">
                <a:latin typeface="Times New Roman" panose="02020603050405020304" pitchFamily="18" charset="0"/>
                <a:cs typeface="Times New Roman" panose="02020603050405020304" pitchFamily="18" charset="0"/>
              </a:rPr>
              <a:t>identify damage </a:t>
            </a:r>
            <a:r>
              <a:rPr lang="en-US" sz="2000" dirty="0">
                <a:latin typeface="Times New Roman" panose="02020603050405020304" pitchFamily="18" charset="0"/>
                <a:cs typeface="Times New Roman" panose="02020603050405020304" pitchFamily="18" charset="0"/>
              </a:rPr>
              <a:t>causes in order that others can learn </a:t>
            </a:r>
            <a:r>
              <a:rPr lang="en-US" sz="2000" dirty="0" smtClean="0">
                <a:latin typeface="Times New Roman" panose="02020603050405020304" pitchFamily="18" charset="0"/>
                <a:cs typeface="Times New Roman" panose="02020603050405020304" pitchFamily="18" charset="0"/>
              </a:rPr>
              <a:t>from them</a:t>
            </a:r>
            <a:r>
              <a:rPr lang="en-US"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Promised </a:t>
            </a:r>
            <a:r>
              <a:rPr lang="en-US" sz="2000" dirty="0">
                <a:latin typeface="Times New Roman" panose="02020603050405020304" pitchFamily="18" charset="0"/>
                <a:cs typeface="Times New Roman" panose="02020603050405020304" pitchFamily="18" charset="0"/>
              </a:rPr>
              <a:t>to anonymize all sources and allow the </a:t>
            </a:r>
            <a:r>
              <a:rPr lang="en-US" sz="2000" dirty="0" smtClean="0">
                <a:latin typeface="Times New Roman" panose="02020603050405020304" pitchFamily="18" charset="0"/>
                <a:cs typeface="Times New Roman" panose="02020603050405020304" pitchFamily="18" charset="0"/>
              </a:rPr>
              <a:t>informant to </a:t>
            </a:r>
            <a:r>
              <a:rPr lang="en-US" sz="2000" dirty="0">
                <a:latin typeface="Times New Roman" panose="02020603050405020304" pitchFamily="18" charset="0"/>
                <a:cs typeface="Times New Roman" panose="02020603050405020304" pitchFamily="18" charset="0"/>
              </a:rPr>
              <a:t>review the report.</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Gave </a:t>
            </a:r>
            <a:r>
              <a:rPr lang="en-US" sz="2000" dirty="0">
                <a:latin typeface="Times New Roman" panose="02020603050405020304" pitchFamily="18" charset="0"/>
                <a:cs typeface="Times New Roman" panose="02020603050405020304" pitchFamily="18" charset="0"/>
              </a:rPr>
              <a:t>seminars for experienced developers and </a:t>
            </a:r>
            <a:r>
              <a:rPr lang="en-US" sz="2000" dirty="0" smtClean="0">
                <a:latin typeface="Times New Roman" panose="02020603050405020304" pitchFamily="18" charset="0"/>
                <a:cs typeface="Times New Roman" panose="02020603050405020304" pitchFamily="18" charset="0"/>
              </a:rPr>
              <a:t>project managers</a:t>
            </a:r>
            <a:r>
              <a:rPr lang="en-US" sz="2000" dirty="0">
                <a:latin typeface="Times New Roman" panose="02020603050405020304" pitchFamily="18" charset="0"/>
                <a:cs typeface="Times New Roman" panose="02020603050405020304" pitchFamily="18" charset="0"/>
              </a:rPr>
              <a:t>, where the author explained the </a:t>
            </a:r>
            <a:r>
              <a:rPr lang="en-US" sz="2000" dirty="0" smtClean="0">
                <a:latin typeface="Times New Roman" panose="02020603050405020304" pitchFamily="18" charset="0"/>
                <a:cs typeface="Times New Roman" panose="02020603050405020304" pitchFamily="18" charset="0"/>
              </a:rPr>
              <a:t>findings.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449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Identify the Causes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14481" y="1308188"/>
            <a:ext cx="1061086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total, the research identified </a:t>
            </a:r>
            <a:r>
              <a:rPr lang="en-US" sz="2000" dirty="0">
                <a:latin typeface="Times New Roman" panose="02020603050405020304" pitchFamily="18" charset="0"/>
                <a:cs typeface="Times New Roman" panose="02020603050405020304" pitchFamily="18" charset="0"/>
              </a:rPr>
              <a:t>36 root </a:t>
            </a:r>
            <a:r>
              <a:rPr lang="en-US" sz="2000" dirty="0" smtClean="0">
                <a:latin typeface="Times New Roman" panose="02020603050405020304" pitchFamily="18" charset="0"/>
                <a:cs typeface="Times New Roman" panose="02020603050405020304" pitchFamily="18" charset="0"/>
              </a:rPr>
              <a:t>causes </a:t>
            </a:r>
            <a:r>
              <a:rPr lang="en-US" sz="2000" dirty="0">
                <a:latin typeface="Times New Roman" panose="02020603050405020304" pitchFamily="18" charset="0"/>
                <a:cs typeface="Times New Roman" panose="02020603050405020304" pitchFamily="18" charset="0"/>
              </a:rPr>
              <a:t>Green causes: Covered by common project-failure literature. Yellow: Covered by a Danish investigation, 2001 [1]. Red: Not mentioned </a:t>
            </a:r>
            <a:r>
              <a:rPr lang="en-US" sz="2000" dirty="0" smtClean="0">
                <a:latin typeface="Times New Roman" panose="02020603050405020304" pitchFamily="18" charset="0"/>
                <a:cs typeface="Times New Roman" panose="02020603050405020304" pitchFamily="18" charset="0"/>
              </a:rPr>
              <a:t>in project-failure </a:t>
            </a:r>
            <a:r>
              <a:rPr lang="en-US" sz="2000" dirty="0">
                <a:latin typeface="Times New Roman" panose="02020603050405020304" pitchFamily="18" charset="0"/>
                <a:cs typeface="Times New Roman" panose="02020603050405020304" pitchFamily="18" charset="0"/>
              </a:rPr>
              <a:t>literature. Guidelines may mention the cure, but not the cause.</a:t>
            </a:r>
            <a:endParaRPr lang="en-US" sz="20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23542" y="2466953"/>
            <a:ext cx="9592744" cy="3992473"/>
          </a:xfrm>
          <a:prstGeom prst="rect">
            <a:avLst/>
          </a:prstGeom>
        </p:spPr>
      </p:pic>
    </p:spTree>
    <p:extLst>
      <p:ext uri="{BB962C8B-B14F-4D97-AF65-F5344CB8AC3E}">
        <p14:creationId xmlns:p14="http://schemas.microsoft.com/office/powerpoint/2010/main" val="928578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Identify the Causes (Cont.)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48763" y="1689462"/>
            <a:ext cx="11286723" cy="3788773"/>
          </a:xfrm>
          <a:prstGeom prst="rect">
            <a:avLst/>
          </a:prstGeom>
        </p:spPr>
      </p:pic>
    </p:spTree>
    <p:extLst>
      <p:ext uri="{BB962C8B-B14F-4D97-AF65-F5344CB8AC3E}">
        <p14:creationId xmlns:p14="http://schemas.microsoft.com/office/powerpoint/2010/main" val="3961252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9876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0" y="6705600"/>
            <a:ext cx="12192000" cy="152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extBox 7"/>
          <p:cNvSpPr txBox="1"/>
          <p:nvPr/>
        </p:nvSpPr>
        <p:spPr>
          <a:xfrm>
            <a:off x="843809" y="641866"/>
            <a:ext cx="8474362"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Identify the Causes (Cont.)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70943" y="1445622"/>
            <a:ext cx="11240282" cy="4418375"/>
          </a:xfrm>
          <a:prstGeom prst="rect">
            <a:avLst/>
          </a:prstGeom>
        </p:spPr>
      </p:pic>
    </p:spTree>
    <p:extLst>
      <p:ext uri="{BB962C8B-B14F-4D97-AF65-F5344CB8AC3E}">
        <p14:creationId xmlns:p14="http://schemas.microsoft.com/office/powerpoint/2010/main" val="2343827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1809</TotalTime>
  <Words>817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lengsenghak07@gmail.com</cp:lastModifiedBy>
  <cp:revision>109</cp:revision>
  <dcterms:created xsi:type="dcterms:W3CDTF">2020-11-29T23:52:23Z</dcterms:created>
  <dcterms:modified xsi:type="dcterms:W3CDTF">2022-11-16T06:53:36Z</dcterms:modified>
</cp:coreProperties>
</file>