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66" r:id="rId5"/>
    <p:sldId id="267" r:id="rId6"/>
    <p:sldId id="261" r:id="rId7"/>
    <p:sldId id="265" r:id="rId8"/>
    <p:sldId id="268" r:id="rId9"/>
  </p:sldIdLst>
  <p:sldSz cx="9144000" cy="5143500" type="screen16x9"/>
  <p:notesSz cx="6858000" cy="9144000"/>
  <p:embeddedFontLst>
    <p:embeddedFont>
      <p:font typeface="Roboto" panose="02000000000000000000" pitchFamily="2" charset="0"/>
      <p:regular r:id="rId11"/>
      <p:bold r:id="rId12"/>
      <p:italic r:id="rId13"/>
      <p:boldItalic r:id="rId14"/>
    </p:embeddedFont>
    <p:embeddedFont>
      <p:font typeface="Roboto Slab" pitchFamily="2" charset="0"/>
      <p:regular r:id="rId15"/>
      <p:bold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6"/>
    <p:restoredTop sz="94662"/>
  </p:normalViewPr>
  <p:slideViewPr>
    <p:cSldViewPr snapToGrid="0">
      <p:cViewPr varScale="1">
        <p:scale>
          <a:sx n="145" d="100"/>
          <a:sy n="145" d="100"/>
        </p:scale>
        <p:origin x="440"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c6f9544c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c6f9544c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83c54cd9ab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83c54cd9ab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c6f9544c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c6f9544c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83c54cd9ab_0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83c54cd9ab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6" r:id="rId6"/>
    <p:sldLayoutId id="2147483657"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E-finding</a:t>
            </a:r>
            <a:endParaRPr dirty="0"/>
          </a:p>
        </p:txBody>
      </p:sp>
      <p:sp>
        <p:nvSpPr>
          <p:cNvPr id="64" name="Google Shape;64;p13"/>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dirty="0" err="1"/>
              <a:t>Carre</a:t>
            </a:r>
            <a:r>
              <a:rPr lang="en" dirty="0"/>
              <a:t> School review and Finder</a:t>
            </a:r>
          </a:p>
          <a:p>
            <a:pPr marL="0" lvl="0" indent="0" algn="l" rtl="0">
              <a:spcBef>
                <a:spcPts val="0"/>
              </a:spcBef>
              <a:spcAft>
                <a:spcPts val="0"/>
              </a:spcAft>
              <a:buNone/>
            </a:pPr>
            <a:endParaRPr lang="en" dirty="0"/>
          </a:p>
          <a:p>
            <a:pPr marL="0" lvl="0" indent="0" algn="l" rtl="0">
              <a:spcBef>
                <a:spcPts val="0"/>
              </a:spcBef>
              <a:spcAft>
                <a:spcPts val="0"/>
              </a:spcAft>
              <a:buNone/>
            </a:pPr>
            <a:r>
              <a:rPr lang="en-US" sz="1600" dirty="0"/>
              <a:t>Groupe Number 7.</a:t>
            </a:r>
          </a:p>
        </p:txBody>
      </p:sp>
      <p:sp>
        <p:nvSpPr>
          <p:cNvPr id="2" name="TextBox 1">
            <a:extLst>
              <a:ext uri="{FF2B5EF4-FFF2-40B4-BE49-F238E27FC236}">
                <a16:creationId xmlns:a16="http://schemas.microsoft.com/office/drawing/2014/main" id="{5A35F303-0A21-264E-9777-7C22D33F6E7B}"/>
              </a:ext>
            </a:extLst>
          </p:cNvPr>
          <p:cNvSpPr txBox="1"/>
          <p:nvPr/>
        </p:nvSpPr>
        <p:spPr>
          <a:xfrm>
            <a:off x="6317673" y="3283527"/>
            <a:ext cx="184731" cy="307777"/>
          </a:xfrm>
          <a:prstGeom prst="rect">
            <a:avLst/>
          </a:prstGeom>
          <a:noFill/>
        </p:spPr>
        <p:txBody>
          <a:bodyPr wrap="none" rtlCol="0">
            <a:spAutoFit/>
          </a:bodyPr>
          <a:lstStyle/>
          <a:p>
            <a:endParaRPr lang="en-KH"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Taught by: Mr. CHAN sophal</a:t>
            </a:r>
            <a:endParaRPr dirty="0"/>
          </a:p>
        </p:txBody>
      </p:sp>
      <p:sp>
        <p:nvSpPr>
          <p:cNvPr id="70" name="Google Shape;70;p1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Groupe member:</a:t>
            </a:r>
            <a:endParaRPr dirty="0"/>
          </a:p>
          <a:p>
            <a:pPr marL="0" lvl="0" indent="0" algn="l" rtl="0">
              <a:spcBef>
                <a:spcPts val="1200"/>
              </a:spcBef>
              <a:spcAft>
                <a:spcPts val="0"/>
              </a:spcAft>
              <a:buNone/>
            </a:pPr>
            <a:r>
              <a:rPr lang="en" dirty="0"/>
              <a:t>	NGEAV bonat		e20201691</a:t>
            </a:r>
            <a:endParaRPr dirty="0"/>
          </a:p>
          <a:p>
            <a:pPr marL="0" lvl="0" indent="0" algn="l" rtl="0">
              <a:spcBef>
                <a:spcPts val="1200"/>
              </a:spcBef>
              <a:spcAft>
                <a:spcPts val="0"/>
              </a:spcAft>
              <a:buNone/>
            </a:pPr>
            <a:r>
              <a:rPr lang="en" dirty="0"/>
              <a:t>	CHOU vandy		e20200664</a:t>
            </a:r>
            <a:endParaRPr dirty="0"/>
          </a:p>
          <a:p>
            <a:pPr marL="0" lvl="0" indent="0" algn="l" rtl="0">
              <a:spcBef>
                <a:spcPts val="1200"/>
              </a:spcBef>
              <a:spcAft>
                <a:spcPts val="0"/>
              </a:spcAft>
              <a:buNone/>
            </a:pPr>
            <a:r>
              <a:rPr lang="en" dirty="0"/>
              <a:t>	KHEANG tongheang	e20200472</a:t>
            </a:r>
            <a:endParaRPr dirty="0"/>
          </a:p>
          <a:p>
            <a:pPr marL="0" lvl="0" indent="0" algn="l" rtl="0">
              <a:spcBef>
                <a:spcPts val="1200"/>
              </a:spcBef>
              <a:spcAft>
                <a:spcPts val="0"/>
              </a:spcAft>
              <a:buNone/>
            </a:pPr>
            <a:r>
              <a:rPr lang="en" dirty="0"/>
              <a:t>	LEAT seanglong		e20200971</a:t>
            </a:r>
            <a:endParaRPr dirty="0"/>
          </a:p>
          <a:p>
            <a:pPr marL="0" lvl="0" indent="0" algn="l" rtl="0">
              <a:spcBef>
                <a:spcPts val="1200"/>
              </a:spcBef>
              <a:spcAft>
                <a:spcPts val="1200"/>
              </a:spcAft>
              <a:buNone/>
            </a:pPr>
            <a:r>
              <a:rPr lang="en" dirty="0"/>
              <a:t>	MEACH seaklav 		e20200683</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GENERAL INTRODUCTION</a:t>
            </a:r>
            <a:endParaRPr/>
          </a:p>
        </p:txBody>
      </p:sp>
      <p:sp>
        <p:nvSpPr>
          <p:cNvPr id="76" name="Google Shape;76;p15"/>
          <p:cNvSpPr txBox="1">
            <a:spLocks noGrp="1"/>
          </p:cNvSpPr>
          <p:nvPr>
            <p:ph type="body" idx="1"/>
          </p:nvPr>
        </p:nvSpPr>
        <p:spPr>
          <a:xfrm>
            <a:off x="275675" y="1349549"/>
            <a:ext cx="8368200" cy="3078900"/>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0"/>
              </a:spcAft>
              <a:buNone/>
            </a:pPr>
            <a:r>
              <a:rPr lang="en" sz="3559" dirty="0">
                <a:highlight>
                  <a:schemeClr val="lt1"/>
                </a:highlight>
                <a:latin typeface="Arial"/>
                <a:ea typeface="Arial"/>
                <a:cs typeface="Arial"/>
                <a:sym typeface="Arial"/>
              </a:rPr>
              <a:t>1 .introduction</a:t>
            </a:r>
            <a:endParaRPr sz="3559" dirty="0">
              <a:highlight>
                <a:schemeClr val="lt1"/>
              </a:highlight>
              <a:latin typeface="Arial"/>
              <a:ea typeface="Arial"/>
              <a:cs typeface="Arial"/>
              <a:sym typeface="Arial"/>
            </a:endParaRPr>
          </a:p>
          <a:p>
            <a:pPr marL="0" lvl="0" indent="457200" algn="l" rtl="0">
              <a:spcBef>
                <a:spcPts val="1200"/>
              </a:spcBef>
              <a:spcAft>
                <a:spcPts val="0"/>
              </a:spcAft>
              <a:buNone/>
            </a:pPr>
            <a:r>
              <a:rPr lang="en" sz="2236" dirty="0">
                <a:highlight>
                  <a:schemeClr val="lt1"/>
                </a:highlight>
                <a:latin typeface="Arial"/>
                <a:ea typeface="Arial"/>
                <a:cs typeface="Arial"/>
                <a:sym typeface="Arial"/>
              </a:rPr>
              <a:t>Short courses are ideal for students who wish to upgrade their skills or refresh their knowledge, or to those who wish to expand their e.g. managerial, technical or computer skills into new areas of interest. These intensive courses are usually designed on various levels to suit beginners, intermediate and advanced candidates. Courses are normally open to the general public, as well as developing courses for organizations that meet their specific training requirements.</a:t>
            </a:r>
            <a:endParaRPr sz="2236" dirty="0">
              <a:highlight>
                <a:schemeClr val="lt1"/>
              </a:highlight>
              <a:latin typeface="Arial"/>
              <a:ea typeface="Arial"/>
              <a:cs typeface="Arial"/>
              <a:sym typeface="Arial"/>
            </a:endParaRPr>
          </a:p>
          <a:p>
            <a:pPr marL="0" lvl="0" indent="0" algn="l" rtl="0">
              <a:spcBef>
                <a:spcPts val="1200"/>
              </a:spcBef>
              <a:spcAft>
                <a:spcPts val="0"/>
              </a:spcAft>
              <a:buNone/>
            </a:pPr>
            <a:r>
              <a:rPr lang="en" sz="3559" dirty="0">
                <a:highlight>
                  <a:schemeClr val="lt1"/>
                </a:highlight>
                <a:latin typeface="Arial"/>
                <a:ea typeface="Arial"/>
                <a:cs typeface="Arial"/>
                <a:sym typeface="Arial"/>
              </a:rPr>
              <a:t>2 .objective</a:t>
            </a:r>
            <a:endParaRPr sz="3559" dirty="0">
              <a:highlight>
                <a:schemeClr val="lt1"/>
              </a:highlight>
              <a:latin typeface="Arial"/>
              <a:ea typeface="Arial"/>
              <a:cs typeface="Arial"/>
              <a:sym typeface="Arial"/>
            </a:endParaRPr>
          </a:p>
          <a:p>
            <a:pPr marL="0" lvl="0" indent="457200" algn="l" rtl="0">
              <a:spcBef>
                <a:spcPts val="1200"/>
              </a:spcBef>
              <a:spcAft>
                <a:spcPts val="0"/>
              </a:spcAft>
              <a:buNone/>
            </a:pPr>
            <a:r>
              <a:rPr lang="en" sz="2236" dirty="0">
                <a:highlight>
                  <a:schemeClr val="lt1"/>
                </a:highlight>
                <a:latin typeface="Arial"/>
                <a:ea typeface="Arial"/>
                <a:cs typeface="Arial"/>
                <a:sym typeface="Arial"/>
              </a:rPr>
              <a:t>1. Easy to find short courses</a:t>
            </a:r>
            <a:endParaRPr sz="2236" dirty="0">
              <a:highlight>
                <a:schemeClr val="lt1"/>
              </a:highlight>
              <a:latin typeface="Arial"/>
              <a:ea typeface="Arial"/>
              <a:cs typeface="Arial"/>
              <a:sym typeface="Arial"/>
            </a:endParaRPr>
          </a:p>
          <a:p>
            <a:pPr marL="0" lvl="0" indent="457200" algn="l" rtl="0">
              <a:spcBef>
                <a:spcPts val="1200"/>
              </a:spcBef>
              <a:spcAft>
                <a:spcPts val="0"/>
              </a:spcAft>
              <a:buNone/>
            </a:pPr>
            <a:r>
              <a:rPr lang="en" sz="2236" dirty="0">
                <a:highlight>
                  <a:schemeClr val="lt1"/>
                </a:highlight>
                <a:latin typeface="Arial"/>
                <a:ea typeface="Arial"/>
                <a:cs typeface="Arial"/>
                <a:sym typeface="Arial"/>
              </a:rPr>
              <a:t>2. Easy to find cost</a:t>
            </a:r>
            <a:endParaRPr sz="2236" dirty="0">
              <a:highlight>
                <a:schemeClr val="lt1"/>
              </a:highlight>
              <a:latin typeface="Arial"/>
              <a:ea typeface="Arial"/>
              <a:cs typeface="Arial"/>
              <a:sym typeface="Arial"/>
            </a:endParaRPr>
          </a:p>
          <a:p>
            <a:pPr marL="0" lvl="0" indent="0" algn="l" rtl="0">
              <a:spcBef>
                <a:spcPts val="1200"/>
              </a:spcBef>
              <a:spcAft>
                <a:spcPts val="1200"/>
              </a:spcAft>
              <a:buNone/>
            </a:pPr>
            <a:endParaRPr sz="1600" dirty="0">
              <a:highlight>
                <a:srgbClr val="000000"/>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CE9DA-C2CB-EB4C-845F-BE9146FA3BC9}"/>
              </a:ext>
            </a:extLst>
          </p:cNvPr>
          <p:cNvSpPr>
            <a:spLocks noGrp="1"/>
          </p:cNvSpPr>
          <p:nvPr>
            <p:ph type="title"/>
          </p:nvPr>
        </p:nvSpPr>
        <p:spPr/>
        <p:txBody>
          <a:bodyPr/>
          <a:lstStyle/>
          <a:p>
            <a:r>
              <a:rPr lang="en-KH" dirty="0"/>
              <a:t>Work in a Team</a:t>
            </a:r>
          </a:p>
        </p:txBody>
      </p:sp>
      <p:sp>
        <p:nvSpPr>
          <p:cNvPr id="3" name="Text Placeholder 2">
            <a:extLst>
              <a:ext uri="{FF2B5EF4-FFF2-40B4-BE49-F238E27FC236}">
                <a16:creationId xmlns:a16="http://schemas.microsoft.com/office/drawing/2014/main" id="{162283DD-A391-7A4E-BE60-16D385561E0B}"/>
              </a:ext>
            </a:extLst>
          </p:cNvPr>
          <p:cNvSpPr>
            <a:spLocks noGrp="1"/>
          </p:cNvSpPr>
          <p:nvPr>
            <p:ph type="body" idx="1"/>
          </p:nvPr>
        </p:nvSpPr>
        <p:spPr/>
        <p:txBody>
          <a:bodyPr/>
          <a:lstStyle/>
          <a:p>
            <a:r>
              <a:rPr lang="en-KH" dirty="0"/>
              <a:t>Work activities</a:t>
            </a:r>
          </a:p>
          <a:p>
            <a:pPr marL="114300" indent="0">
              <a:buNone/>
            </a:pPr>
            <a:r>
              <a:rPr lang="en-KH" dirty="0"/>
              <a:t>      - Researching each points</a:t>
            </a:r>
          </a:p>
          <a:p>
            <a:pPr marL="114300" indent="0">
              <a:buNone/>
            </a:pPr>
            <a:r>
              <a:rPr lang="en-KH" dirty="0"/>
              <a:t>      - Meeting to work together(Brainstorm, Discuss, Write, …)</a:t>
            </a:r>
          </a:p>
          <a:p>
            <a:pPr marL="114300" indent="0">
              <a:buNone/>
            </a:pPr>
            <a:endParaRPr lang="en-KH" dirty="0"/>
          </a:p>
          <a:p>
            <a:r>
              <a:rPr lang="en-US" dirty="0"/>
              <a:t>P</a:t>
            </a:r>
            <a:r>
              <a:rPr lang="en-KH" dirty="0"/>
              <a:t>laning to Collect Datas</a:t>
            </a:r>
          </a:p>
          <a:p>
            <a:pPr marL="114300" indent="0">
              <a:buNone/>
            </a:pPr>
            <a:r>
              <a:rPr lang="en-KH" dirty="0"/>
              <a:t>     1. Before collecting datas</a:t>
            </a:r>
          </a:p>
          <a:p>
            <a:pPr marL="114300" indent="0">
              <a:buNone/>
            </a:pPr>
            <a:r>
              <a:rPr lang="en-KH" dirty="0"/>
              <a:t>	-What kind of data do we need to collect?</a:t>
            </a:r>
          </a:p>
          <a:p>
            <a:pPr marL="114300" indent="0">
              <a:buNone/>
            </a:pPr>
            <a:r>
              <a:rPr lang="en-KH" dirty="0"/>
              <a:t>	-Where can we collect data?</a:t>
            </a:r>
          </a:p>
          <a:p>
            <a:pPr marL="114300" indent="0">
              <a:buNone/>
            </a:pPr>
            <a:r>
              <a:rPr lang="en-KH" dirty="0"/>
              <a:t>	-How is the data we collected useful for ours project?</a:t>
            </a:r>
          </a:p>
          <a:p>
            <a:pPr marL="114300" indent="0">
              <a:buNone/>
            </a:pPr>
            <a:endParaRPr lang="en-KH" dirty="0"/>
          </a:p>
        </p:txBody>
      </p:sp>
    </p:spTree>
    <p:extLst>
      <p:ext uri="{BB962C8B-B14F-4D97-AF65-F5344CB8AC3E}">
        <p14:creationId xmlns:p14="http://schemas.microsoft.com/office/powerpoint/2010/main" val="245720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9F1F7-7944-A84C-AF3B-E134316EDB7E}"/>
              </a:ext>
            </a:extLst>
          </p:cNvPr>
          <p:cNvSpPr>
            <a:spLocks noGrp="1"/>
          </p:cNvSpPr>
          <p:nvPr>
            <p:ph type="title"/>
          </p:nvPr>
        </p:nvSpPr>
        <p:spPr>
          <a:xfrm>
            <a:off x="387900" y="0"/>
            <a:ext cx="8368200" cy="733647"/>
          </a:xfrm>
        </p:spPr>
        <p:txBody>
          <a:bodyPr>
            <a:normAutofit/>
          </a:bodyPr>
          <a:lstStyle/>
          <a:p>
            <a:endParaRPr lang="en-KH" dirty="0"/>
          </a:p>
        </p:txBody>
      </p:sp>
      <p:sp>
        <p:nvSpPr>
          <p:cNvPr id="3" name="Text Placeholder 2">
            <a:extLst>
              <a:ext uri="{FF2B5EF4-FFF2-40B4-BE49-F238E27FC236}">
                <a16:creationId xmlns:a16="http://schemas.microsoft.com/office/drawing/2014/main" id="{3EF1B291-000C-E14D-A7B5-677E8D8C1B5A}"/>
              </a:ext>
            </a:extLst>
          </p:cNvPr>
          <p:cNvSpPr>
            <a:spLocks noGrp="1"/>
          </p:cNvSpPr>
          <p:nvPr>
            <p:ph type="body" idx="1"/>
          </p:nvPr>
        </p:nvSpPr>
        <p:spPr>
          <a:xfrm>
            <a:off x="387900" y="1318437"/>
            <a:ext cx="8368200" cy="3563539"/>
          </a:xfrm>
        </p:spPr>
        <p:txBody>
          <a:bodyPr/>
          <a:lstStyle/>
          <a:p>
            <a:pPr marL="114300" indent="0">
              <a:buNone/>
            </a:pPr>
            <a:r>
              <a:rPr lang="en-KH" dirty="0"/>
              <a:t>    2. After collect datas</a:t>
            </a:r>
          </a:p>
          <a:p>
            <a:pPr marL="114300" indent="0">
              <a:buNone/>
            </a:pPr>
            <a:r>
              <a:rPr lang="en-KH" dirty="0"/>
              <a:t>	-What kind of data do we need to clean?</a:t>
            </a:r>
          </a:p>
          <a:p>
            <a:pPr marL="114300" indent="0">
              <a:buNone/>
            </a:pPr>
            <a:r>
              <a:rPr lang="en-KH" dirty="0"/>
              <a:t> 	-How should we oganize data?</a:t>
            </a:r>
          </a:p>
          <a:p>
            <a:pPr marL="114300" indent="0">
              <a:buNone/>
            </a:pPr>
            <a:r>
              <a:rPr lang="en-KH" dirty="0"/>
              <a:t>	-How should we integrate data into a project?</a:t>
            </a:r>
          </a:p>
          <a:p>
            <a:pPr marL="114300" indent="0">
              <a:buNone/>
            </a:pPr>
            <a:endParaRPr lang="en-KH" dirty="0"/>
          </a:p>
          <a:p>
            <a:pPr marL="114300" indent="0">
              <a:buNone/>
            </a:pPr>
            <a:r>
              <a:rPr lang="en-KH" dirty="0"/>
              <a:t>    3. Expected Results</a:t>
            </a:r>
          </a:p>
          <a:p>
            <a:pPr marL="114300" indent="0">
              <a:buNone/>
            </a:pPr>
            <a:r>
              <a:rPr lang="en-KH" dirty="0"/>
              <a:t> 	-We will finish collecting data before December.</a:t>
            </a:r>
          </a:p>
          <a:p>
            <a:pPr marL="114300" indent="0">
              <a:buNone/>
            </a:pPr>
            <a:r>
              <a:rPr lang="en-KH" dirty="0"/>
              <a:t>	-We expect that we collect data from at least 50 other schools.</a:t>
            </a:r>
          </a:p>
          <a:p>
            <a:pPr marL="114300" indent="0">
              <a:buNone/>
            </a:pPr>
            <a:r>
              <a:rPr lang="en-KH" dirty="0"/>
              <a:t>	-we expect to be able to code at least 40% before Decembre.</a:t>
            </a:r>
          </a:p>
        </p:txBody>
      </p:sp>
    </p:spTree>
    <p:extLst>
      <p:ext uri="{BB962C8B-B14F-4D97-AF65-F5344CB8AC3E}">
        <p14:creationId xmlns:p14="http://schemas.microsoft.com/office/powerpoint/2010/main" val="1697939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Carre School review and Finder</a:t>
            </a:r>
            <a:endParaRPr/>
          </a:p>
        </p:txBody>
      </p:sp>
      <p:cxnSp>
        <p:nvCxnSpPr>
          <p:cNvPr id="97" name="Google Shape;97;p18"/>
          <p:cNvCxnSpPr/>
          <p:nvPr/>
        </p:nvCxnSpPr>
        <p:spPr>
          <a:xfrm>
            <a:off x="551800" y="2846141"/>
            <a:ext cx="8336100" cy="0"/>
          </a:xfrm>
          <a:prstGeom prst="straightConnector1">
            <a:avLst/>
          </a:prstGeom>
          <a:noFill/>
          <a:ln w="19050" cap="flat" cmpd="sng">
            <a:solidFill>
              <a:schemeClr val="dk1"/>
            </a:solidFill>
            <a:prstDash val="dot"/>
            <a:round/>
            <a:headEnd type="none" w="sm" len="sm"/>
            <a:tailEnd type="none" w="sm" len="sm"/>
          </a:ln>
        </p:spPr>
      </p:cxnSp>
      <p:grpSp>
        <p:nvGrpSpPr>
          <p:cNvPr id="98" name="Google Shape;98;p18"/>
          <p:cNvGrpSpPr/>
          <p:nvPr/>
        </p:nvGrpSpPr>
        <p:grpSpPr>
          <a:xfrm>
            <a:off x="648675" y="1581271"/>
            <a:ext cx="196200" cy="1306800"/>
            <a:chOff x="648675" y="1657471"/>
            <a:chExt cx="196200" cy="1306800"/>
          </a:xfrm>
        </p:grpSpPr>
        <p:sp>
          <p:nvSpPr>
            <p:cNvPr id="99" name="Google Shape;99;p18"/>
            <p:cNvSpPr/>
            <p:nvPr/>
          </p:nvSpPr>
          <p:spPr>
            <a:xfrm>
              <a:off x="648675" y="2768371"/>
              <a:ext cx="196200" cy="19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0" name="Google Shape;100;p18"/>
            <p:cNvCxnSpPr>
              <a:stCxn id="99" idx="0"/>
            </p:cNvCxnSpPr>
            <p:nvPr/>
          </p:nvCxnSpPr>
          <p:spPr>
            <a:xfrm rot="10800000">
              <a:off x="746775" y="1657471"/>
              <a:ext cx="0" cy="1110900"/>
            </a:xfrm>
            <a:prstGeom prst="straightConnector1">
              <a:avLst/>
            </a:prstGeom>
            <a:noFill/>
            <a:ln w="19050" cap="flat" cmpd="sng">
              <a:solidFill>
                <a:schemeClr val="accent5"/>
              </a:solidFill>
              <a:prstDash val="solid"/>
              <a:round/>
              <a:headEnd type="none" w="sm" len="sm"/>
              <a:tailEnd type="oval" w="med" len="med"/>
            </a:ln>
          </p:spPr>
        </p:cxnSp>
      </p:grpSp>
      <p:sp>
        <p:nvSpPr>
          <p:cNvPr id="101" name="Google Shape;101;p18"/>
          <p:cNvSpPr txBox="1">
            <a:spLocks noGrp="1"/>
          </p:cNvSpPr>
          <p:nvPr>
            <p:ph type="body" idx="4294967295"/>
          </p:nvPr>
        </p:nvSpPr>
        <p:spPr>
          <a:xfrm>
            <a:off x="387900" y="1144125"/>
            <a:ext cx="3004800" cy="1127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t" anchorCtr="0">
            <a:normAutofit fontScale="32500" lnSpcReduction="20000"/>
          </a:bodyPr>
          <a:lstStyle/>
          <a:p>
            <a:pPr marL="0" lvl="0" indent="0" algn="l" rtl="0">
              <a:spcBef>
                <a:spcPts val="0"/>
              </a:spcBef>
              <a:spcAft>
                <a:spcPts val="0"/>
              </a:spcAft>
              <a:buNone/>
            </a:pPr>
            <a:r>
              <a:rPr lang="en" sz="4625" b="1">
                <a:solidFill>
                  <a:srgbClr val="CFE2F3"/>
                </a:solidFill>
              </a:rPr>
              <a:t>Short Course Training School</a:t>
            </a:r>
            <a:endParaRPr sz="4625" b="1">
              <a:solidFill>
                <a:srgbClr val="CFE2F3"/>
              </a:solidFill>
            </a:endParaRPr>
          </a:p>
          <a:p>
            <a:pPr marL="457200" lvl="0" indent="-285243" algn="l" rtl="0">
              <a:spcBef>
                <a:spcPts val="0"/>
              </a:spcBef>
              <a:spcAft>
                <a:spcPts val="0"/>
              </a:spcAft>
              <a:buSzPct val="100000"/>
              <a:buChar char="-"/>
            </a:pPr>
            <a:r>
              <a:rPr lang="en" sz="2744" b="1"/>
              <a:t>Short Skills</a:t>
            </a:r>
            <a:endParaRPr sz="2744" b="1"/>
          </a:p>
          <a:p>
            <a:pPr marL="457200" lvl="0" indent="-285243" algn="l" rtl="0">
              <a:spcBef>
                <a:spcPts val="0"/>
              </a:spcBef>
              <a:spcAft>
                <a:spcPts val="0"/>
              </a:spcAft>
              <a:buSzPct val="100000"/>
              <a:buChar char="-"/>
            </a:pPr>
            <a:r>
              <a:rPr lang="en" sz="2744" b="1"/>
              <a:t>Duration of study</a:t>
            </a:r>
            <a:endParaRPr sz="2744" b="1"/>
          </a:p>
          <a:p>
            <a:pPr marL="457200" lvl="0" indent="-285243" algn="l" rtl="0">
              <a:spcBef>
                <a:spcPts val="0"/>
              </a:spcBef>
              <a:spcAft>
                <a:spcPts val="0"/>
              </a:spcAft>
              <a:buSzPct val="100000"/>
              <a:buChar char="-"/>
            </a:pPr>
            <a:r>
              <a:rPr lang="en" sz="2744" b="1"/>
              <a:t>Study Cost</a:t>
            </a:r>
            <a:endParaRPr sz="2744" b="1"/>
          </a:p>
          <a:p>
            <a:pPr marL="0" lvl="0" indent="0" algn="l" rtl="0">
              <a:spcBef>
                <a:spcPts val="0"/>
              </a:spcBef>
              <a:spcAft>
                <a:spcPts val="1200"/>
              </a:spcAft>
              <a:buNone/>
            </a:pPr>
            <a:endParaRPr sz="1400"/>
          </a:p>
        </p:txBody>
      </p:sp>
      <p:grpSp>
        <p:nvGrpSpPr>
          <p:cNvPr id="102" name="Google Shape;102;p18"/>
          <p:cNvGrpSpPr/>
          <p:nvPr/>
        </p:nvGrpSpPr>
        <p:grpSpPr>
          <a:xfrm>
            <a:off x="2512925" y="2692171"/>
            <a:ext cx="196200" cy="1404905"/>
            <a:chOff x="2512925" y="2768371"/>
            <a:chExt cx="196200" cy="1404905"/>
          </a:xfrm>
        </p:grpSpPr>
        <p:cxnSp>
          <p:nvCxnSpPr>
            <p:cNvPr id="103" name="Google Shape;103;p18"/>
            <p:cNvCxnSpPr/>
            <p:nvPr/>
          </p:nvCxnSpPr>
          <p:spPr>
            <a:xfrm>
              <a:off x="2611025" y="2964276"/>
              <a:ext cx="0" cy="1209000"/>
            </a:xfrm>
            <a:prstGeom prst="straightConnector1">
              <a:avLst/>
            </a:prstGeom>
            <a:noFill/>
            <a:ln w="19050" cap="flat" cmpd="sng">
              <a:solidFill>
                <a:schemeClr val="accent5"/>
              </a:solidFill>
              <a:prstDash val="solid"/>
              <a:round/>
              <a:headEnd type="none" w="sm" len="sm"/>
              <a:tailEnd type="oval" w="med" len="med"/>
            </a:ln>
          </p:spPr>
        </p:cxnSp>
        <p:sp>
          <p:nvSpPr>
            <p:cNvPr id="104" name="Google Shape;104;p18"/>
            <p:cNvSpPr/>
            <p:nvPr/>
          </p:nvSpPr>
          <p:spPr>
            <a:xfrm>
              <a:off x="2512925" y="2768371"/>
              <a:ext cx="196200" cy="19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 name="Google Shape;105;p18"/>
          <p:cNvSpPr txBox="1">
            <a:spLocks noGrp="1"/>
          </p:cNvSpPr>
          <p:nvPr>
            <p:ph type="body" idx="4294967295"/>
          </p:nvPr>
        </p:nvSpPr>
        <p:spPr>
          <a:xfrm>
            <a:off x="2693150" y="3854675"/>
            <a:ext cx="2662200" cy="9717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b="1">
                <a:solidFill>
                  <a:srgbClr val="CFE2F3"/>
                </a:solidFill>
              </a:rPr>
              <a:t>Current job opportunities </a:t>
            </a:r>
            <a:endParaRPr b="1">
              <a:solidFill>
                <a:srgbClr val="CFE2F3"/>
              </a:solidFill>
            </a:endParaRPr>
          </a:p>
          <a:p>
            <a:pPr marL="457200" lvl="0" indent="-315277" algn="l" rtl="0">
              <a:spcBef>
                <a:spcPts val="0"/>
              </a:spcBef>
              <a:spcAft>
                <a:spcPts val="0"/>
              </a:spcAft>
              <a:buSzPct val="100000"/>
              <a:buChar char="-"/>
            </a:pPr>
            <a:r>
              <a:rPr lang="en" sz="1475" b="1"/>
              <a:t>Private Work.</a:t>
            </a:r>
            <a:endParaRPr sz="1475" b="1"/>
          </a:p>
          <a:p>
            <a:pPr marL="457200" lvl="0" indent="-315277" algn="l" rtl="0">
              <a:spcBef>
                <a:spcPts val="0"/>
              </a:spcBef>
              <a:spcAft>
                <a:spcPts val="0"/>
              </a:spcAft>
              <a:buSzPct val="100000"/>
              <a:buChar char="-"/>
            </a:pPr>
            <a:r>
              <a:rPr lang="en" sz="1475" b="1"/>
              <a:t>Government Work.</a:t>
            </a:r>
            <a:endParaRPr sz="1475" b="1"/>
          </a:p>
        </p:txBody>
      </p:sp>
      <p:grpSp>
        <p:nvGrpSpPr>
          <p:cNvPr id="106" name="Google Shape;106;p18"/>
          <p:cNvGrpSpPr/>
          <p:nvPr/>
        </p:nvGrpSpPr>
        <p:grpSpPr>
          <a:xfrm>
            <a:off x="4279200" y="1441246"/>
            <a:ext cx="196200" cy="1404900"/>
            <a:chOff x="4279200" y="1559371"/>
            <a:chExt cx="196200" cy="1404900"/>
          </a:xfrm>
        </p:grpSpPr>
        <p:cxnSp>
          <p:nvCxnSpPr>
            <p:cNvPr id="107" name="Google Shape;107;p18"/>
            <p:cNvCxnSpPr>
              <a:stCxn id="108" idx="0"/>
            </p:cNvCxnSpPr>
            <p:nvPr/>
          </p:nvCxnSpPr>
          <p:spPr>
            <a:xfrm rot="10800000">
              <a:off x="4377300" y="1559371"/>
              <a:ext cx="0" cy="1209000"/>
            </a:xfrm>
            <a:prstGeom prst="straightConnector1">
              <a:avLst/>
            </a:prstGeom>
            <a:noFill/>
            <a:ln w="19050" cap="flat" cmpd="sng">
              <a:solidFill>
                <a:schemeClr val="accent5"/>
              </a:solidFill>
              <a:prstDash val="solid"/>
              <a:round/>
              <a:headEnd type="none" w="sm" len="sm"/>
              <a:tailEnd type="oval" w="med" len="med"/>
            </a:ln>
          </p:spPr>
        </p:cxnSp>
        <p:sp>
          <p:nvSpPr>
            <p:cNvPr id="108" name="Google Shape;108;p18"/>
            <p:cNvSpPr/>
            <p:nvPr/>
          </p:nvSpPr>
          <p:spPr>
            <a:xfrm>
              <a:off x="4279200" y="2768371"/>
              <a:ext cx="196200" cy="19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18"/>
          <p:cNvSpPr txBox="1">
            <a:spLocks noGrp="1"/>
          </p:cNvSpPr>
          <p:nvPr>
            <p:ph type="body" idx="4294967295"/>
          </p:nvPr>
        </p:nvSpPr>
        <p:spPr>
          <a:xfrm>
            <a:off x="4454450" y="1299975"/>
            <a:ext cx="4118100" cy="971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358"/>
              <a:buNone/>
            </a:pPr>
            <a:r>
              <a:rPr lang="en" sz="1578" b="1">
                <a:solidFill>
                  <a:srgbClr val="CFE2F3"/>
                </a:solidFill>
              </a:rPr>
              <a:t>Assessing the quality of training</a:t>
            </a:r>
            <a:endParaRPr sz="1578" b="1">
              <a:solidFill>
                <a:srgbClr val="CFE2F3"/>
              </a:solidFill>
            </a:endParaRPr>
          </a:p>
          <a:p>
            <a:pPr marL="457200" lvl="0" indent="-316136" algn="l" rtl="0">
              <a:spcBef>
                <a:spcPts val="0"/>
              </a:spcBef>
              <a:spcAft>
                <a:spcPts val="0"/>
              </a:spcAft>
              <a:buSzPts val="1379"/>
              <a:buChar char="-"/>
            </a:pPr>
            <a:r>
              <a:rPr lang="en" sz="1378" b="1"/>
              <a:t>students Assessment</a:t>
            </a:r>
            <a:endParaRPr sz="1378" b="1"/>
          </a:p>
          <a:p>
            <a:pPr marL="457200" lvl="0" indent="-316136" algn="l" rtl="0">
              <a:spcBef>
                <a:spcPts val="0"/>
              </a:spcBef>
              <a:spcAft>
                <a:spcPts val="0"/>
              </a:spcAft>
              <a:buSzPts val="1379"/>
              <a:buChar char="-"/>
            </a:pPr>
            <a:r>
              <a:rPr lang="en" sz="1378" b="1"/>
              <a:t>Customer Assessment</a:t>
            </a:r>
            <a:endParaRPr sz="1378" b="1"/>
          </a:p>
        </p:txBody>
      </p:sp>
      <p:grpSp>
        <p:nvGrpSpPr>
          <p:cNvPr id="110" name="Google Shape;110;p18"/>
          <p:cNvGrpSpPr/>
          <p:nvPr/>
        </p:nvGrpSpPr>
        <p:grpSpPr>
          <a:xfrm>
            <a:off x="6045475" y="2692171"/>
            <a:ext cx="196200" cy="1404905"/>
            <a:chOff x="6045475" y="2768371"/>
            <a:chExt cx="196200" cy="1404905"/>
          </a:xfrm>
        </p:grpSpPr>
        <p:cxnSp>
          <p:nvCxnSpPr>
            <p:cNvPr id="111" name="Google Shape;111;p18"/>
            <p:cNvCxnSpPr/>
            <p:nvPr/>
          </p:nvCxnSpPr>
          <p:spPr>
            <a:xfrm>
              <a:off x="6143575" y="2964276"/>
              <a:ext cx="0" cy="1209000"/>
            </a:xfrm>
            <a:prstGeom prst="straightConnector1">
              <a:avLst/>
            </a:prstGeom>
            <a:noFill/>
            <a:ln w="19050" cap="flat" cmpd="sng">
              <a:solidFill>
                <a:schemeClr val="accent5"/>
              </a:solidFill>
              <a:prstDash val="solid"/>
              <a:round/>
              <a:headEnd type="none" w="sm" len="sm"/>
              <a:tailEnd type="oval" w="med" len="med"/>
            </a:ln>
          </p:spPr>
        </p:cxnSp>
        <p:sp>
          <p:nvSpPr>
            <p:cNvPr id="112" name="Google Shape;112;p18"/>
            <p:cNvSpPr/>
            <p:nvPr/>
          </p:nvSpPr>
          <p:spPr>
            <a:xfrm>
              <a:off x="6045475" y="2768371"/>
              <a:ext cx="196200" cy="19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 name="Google Shape;113;p18"/>
          <p:cNvSpPr txBox="1">
            <a:spLocks noGrp="1"/>
          </p:cNvSpPr>
          <p:nvPr>
            <p:ph type="body" idx="4294967295"/>
          </p:nvPr>
        </p:nvSpPr>
        <p:spPr>
          <a:xfrm>
            <a:off x="5883101" y="3854675"/>
            <a:ext cx="3004800" cy="9717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b="1">
                <a:solidFill>
                  <a:srgbClr val="CFE2F3"/>
                </a:solidFill>
              </a:rPr>
              <a:t>Request to open a new course</a:t>
            </a:r>
            <a:endParaRPr b="1">
              <a:solidFill>
                <a:srgbClr val="CFE2F3"/>
              </a:solidFill>
            </a:endParaRPr>
          </a:p>
          <a:p>
            <a:pPr marL="457200" lvl="0" indent="-310832" algn="l" rtl="0">
              <a:spcBef>
                <a:spcPts val="0"/>
              </a:spcBef>
              <a:spcAft>
                <a:spcPts val="0"/>
              </a:spcAft>
              <a:buSzPct val="100000"/>
              <a:buChar char="-"/>
            </a:pPr>
            <a:r>
              <a:rPr lang="en" sz="1670" b="1"/>
              <a:t>Online</a:t>
            </a:r>
            <a:endParaRPr sz="1670" b="1"/>
          </a:p>
          <a:p>
            <a:pPr marL="457200" lvl="0" indent="-310832" algn="l" rtl="0">
              <a:spcBef>
                <a:spcPts val="0"/>
              </a:spcBef>
              <a:spcAft>
                <a:spcPts val="0"/>
              </a:spcAft>
              <a:buSzPct val="100000"/>
              <a:buChar char="-"/>
            </a:pPr>
            <a:r>
              <a:rPr lang="en" sz="1670" b="1"/>
              <a:t>Outline</a:t>
            </a:r>
            <a:endParaRPr sz="1670" b="1"/>
          </a:p>
          <a:p>
            <a:pPr marL="0" lvl="0" indent="0" algn="l" rtl="0">
              <a:spcBef>
                <a:spcPts val="0"/>
              </a:spcBef>
              <a:spcAft>
                <a:spcPts val="1200"/>
              </a:spcAft>
              <a:buNone/>
            </a:pP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99B15-09CC-229C-4F65-3D575DEEA1DF}"/>
              </a:ext>
            </a:extLst>
          </p:cNvPr>
          <p:cNvSpPr>
            <a:spLocks noGrp="1"/>
          </p:cNvSpPr>
          <p:nvPr>
            <p:ph type="title"/>
          </p:nvPr>
        </p:nvSpPr>
        <p:spPr>
          <a:xfrm>
            <a:off x="387900" y="458025"/>
            <a:ext cx="1122401" cy="686100"/>
          </a:xfrm>
        </p:spPr>
        <p:txBody>
          <a:bodyPr/>
          <a:lstStyle/>
          <a:p>
            <a:r>
              <a:rPr lang="en-US" dirty="0"/>
              <a:t>Data</a:t>
            </a:r>
          </a:p>
        </p:txBody>
      </p:sp>
      <p:sp>
        <p:nvSpPr>
          <p:cNvPr id="3" name="Text Placeholder 2">
            <a:extLst>
              <a:ext uri="{FF2B5EF4-FFF2-40B4-BE49-F238E27FC236}">
                <a16:creationId xmlns:a16="http://schemas.microsoft.com/office/drawing/2014/main" id="{46BE98E5-3ED4-8E4D-51F9-04113B4DC09D}"/>
              </a:ext>
            </a:extLst>
          </p:cNvPr>
          <p:cNvSpPr>
            <a:spLocks noGrp="1"/>
          </p:cNvSpPr>
          <p:nvPr>
            <p:ph type="body" idx="1"/>
          </p:nvPr>
        </p:nvSpPr>
        <p:spPr>
          <a:xfrm>
            <a:off x="1310926" y="458025"/>
            <a:ext cx="3261074" cy="998771"/>
          </a:xfrm>
        </p:spPr>
        <p:txBody>
          <a:bodyPr/>
          <a:lstStyle/>
          <a:p>
            <a:r>
              <a:rPr lang="en-US" dirty="0"/>
              <a:t>Requirements</a:t>
            </a:r>
          </a:p>
          <a:p>
            <a:r>
              <a:rPr lang="en-US" dirty="0"/>
              <a:t>Skills</a:t>
            </a:r>
          </a:p>
          <a:p>
            <a:endParaRPr lang="en-US" dirty="0"/>
          </a:p>
          <a:p>
            <a:endParaRPr lang="en-US" dirty="0"/>
          </a:p>
        </p:txBody>
      </p:sp>
      <p:sp>
        <p:nvSpPr>
          <p:cNvPr id="5" name="Text Placeholder 2">
            <a:extLst>
              <a:ext uri="{FF2B5EF4-FFF2-40B4-BE49-F238E27FC236}">
                <a16:creationId xmlns:a16="http://schemas.microsoft.com/office/drawing/2014/main" id="{7634055B-CED1-E78E-79A9-B5769B52F051}"/>
              </a:ext>
            </a:extLst>
          </p:cNvPr>
          <p:cNvSpPr txBox="1">
            <a:spLocks/>
          </p:cNvSpPr>
          <p:nvPr/>
        </p:nvSpPr>
        <p:spPr>
          <a:xfrm>
            <a:off x="835026" y="2173893"/>
            <a:ext cx="3006011" cy="2420747"/>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1pPr>
            <a:lvl2pPr marL="914400" marR="0" lvl="1"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r>
              <a:rPr lang="en-US" dirty="0"/>
              <a:t>School name</a:t>
            </a:r>
          </a:p>
          <a:p>
            <a:r>
              <a:rPr lang="en-US" dirty="0"/>
              <a:t>Skills</a:t>
            </a:r>
          </a:p>
          <a:p>
            <a:r>
              <a:rPr lang="en-US" dirty="0"/>
              <a:t>Contact Details</a:t>
            </a:r>
          </a:p>
          <a:p>
            <a:r>
              <a:rPr lang="en-US" dirty="0"/>
              <a:t>Address</a:t>
            </a:r>
          </a:p>
          <a:p>
            <a:r>
              <a:rPr lang="en-US" dirty="0"/>
              <a:t>Website</a:t>
            </a:r>
          </a:p>
          <a:p>
            <a:endParaRPr lang="en-US" dirty="0"/>
          </a:p>
        </p:txBody>
      </p:sp>
      <p:sp>
        <p:nvSpPr>
          <p:cNvPr id="10" name="Text Placeholder 2">
            <a:extLst>
              <a:ext uri="{FF2B5EF4-FFF2-40B4-BE49-F238E27FC236}">
                <a16:creationId xmlns:a16="http://schemas.microsoft.com/office/drawing/2014/main" id="{883A83BD-82CE-F8CE-78AE-942DCA071D0A}"/>
              </a:ext>
            </a:extLst>
          </p:cNvPr>
          <p:cNvSpPr txBox="1">
            <a:spLocks/>
          </p:cNvSpPr>
          <p:nvPr/>
        </p:nvSpPr>
        <p:spPr>
          <a:xfrm>
            <a:off x="725826" y="1658061"/>
            <a:ext cx="2516088" cy="6006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1pPr>
            <a:lvl2pPr marL="914400" marR="0" lvl="1"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pPr marL="114300" indent="0">
              <a:buNone/>
            </a:pPr>
            <a:r>
              <a:rPr lang="en-US" sz="2000" dirty="0"/>
              <a:t>School information</a:t>
            </a:r>
          </a:p>
        </p:txBody>
      </p:sp>
      <p:sp>
        <p:nvSpPr>
          <p:cNvPr id="12" name="Rectangle 11">
            <a:extLst>
              <a:ext uri="{FF2B5EF4-FFF2-40B4-BE49-F238E27FC236}">
                <a16:creationId xmlns:a16="http://schemas.microsoft.com/office/drawing/2014/main" id="{3D3B5543-0D3B-D9CC-6D41-F9B912ED6940}"/>
              </a:ext>
            </a:extLst>
          </p:cNvPr>
          <p:cNvSpPr/>
          <p:nvPr/>
        </p:nvSpPr>
        <p:spPr>
          <a:xfrm>
            <a:off x="1471961" y="1410382"/>
            <a:ext cx="3100039" cy="22365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2"/>
                </a:solidFill>
              </a:ln>
              <a:solidFill>
                <a:schemeClr val="accent2">
                  <a:lumMod val="60000"/>
                  <a:lumOff val="40000"/>
                </a:schemeClr>
              </a:solidFill>
            </a:endParaRPr>
          </a:p>
        </p:txBody>
      </p:sp>
      <p:sp>
        <p:nvSpPr>
          <p:cNvPr id="13" name="Rectangle 12">
            <a:extLst>
              <a:ext uri="{FF2B5EF4-FFF2-40B4-BE49-F238E27FC236}">
                <a16:creationId xmlns:a16="http://schemas.microsoft.com/office/drawing/2014/main" id="{0E604497-F7EE-0B3A-34D8-31755317D79D}"/>
              </a:ext>
            </a:extLst>
          </p:cNvPr>
          <p:cNvSpPr/>
          <p:nvPr/>
        </p:nvSpPr>
        <p:spPr>
          <a:xfrm>
            <a:off x="616625" y="1816220"/>
            <a:ext cx="218401" cy="22915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57A47126-102D-8E5C-11BA-78E5153459AE}"/>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Lst>
          </a:blip>
          <a:stretch>
            <a:fillRect/>
          </a:stretch>
        </p:blipFill>
        <p:spPr>
          <a:xfrm>
            <a:off x="3303142" y="474653"/>
            <a:ext cx="952244" cy="952244"/>
          </a:xfrm>
          <a:prstGeom prst="rect">
            <a:avLst/>
          </a:prstGeom>
          <a:ln>
            <a:noFill/>
          </a:ln>
        </p:spPr>
      </p:pic>
      <p:sp>
        <p:nvSpPr>
          <p:cNvPr id="17" name="Rectangle 16">
            <a:extLst>
              <a:ext uri="{FF2B5EF4-FFF2-40B4-BE49-F238E27FC236}">
                <a16:creationId xmlns:a16="http://schemas.microsoft.com/office/drawing/2014/main" id="{68A5E942-3A6E-DF61-A13A-A359FE6664FA}"/>
              </a:ext>
            </a:extLst>
          </p:cNvPr>
          <p:cNvSpPr/>
          <p:nvPr/>
        </p:nvSpPr>
        <p:spPr>
          <a:xfrm>
            <a:off x="4023072" y="1843806"/>
            <a:ext cx="218401" cy="22915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itle 1">
            <a:extLst>
              <a:ext uri="{FF2B5EF4-FFF2-40B4-BE49-F238E27FC236}">
                <a16:creationId xmlns:a16="http://schemas.microsoft.com/office/drawing/2014/main" id="{10C0E6BD-51E2-18B6-7577-7F149E393D39}"/>
              </a:ext>
            </a:extLst>
          </p:cNvPr>
          <p:cNvSpPr txBox="1">
            <a:spLocks/>
          </p:cNvSpPr>
          <p:nvPr/>
        </p:nvSpPr>
        <p:spPr>
          <a:xfrm>
            <a:off x="4241473" y="1742875"/>
            <a:ext cx="2368193" cy="436217"/>
          </a:xfrm>
          <a:prstGeom prst="rect">
            <a:avLst/>
          </a:prstGeom>
          <a:noFill/>
          <a:ln>
            <a:noFill/>
          </a:ln>
        </p:spPr>
        <p:txBody>
          <a:bodyPr spcFirstLastPara="1" wrap="square" lIns="91425" tIns="91425" rIns="91425" bIns="91425" anchor="b" anchorCtr="0">
            <a:normAutofit fontScale="92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1pPr>
            <a:lvl2pPr marR="0" lvl="1"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2pPr>
            <a:lvl3pPr marR="0" lvl="2"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3pPr>
            <a:lvl4pPr marR="0" lvl="3"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4pPr>
            <a:lvl5pPr marR="0" lvl="4"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5pPr>
            <a:lvl6pPr marR="0" lvl="5"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6pPr>
            <a:lvl7pPr marR="0" lvl="6"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7pPr>
            <a:lvl8pPr marR="0" lvl="7"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8pPr>
            <a:lvl9pPr marR="0" lvl="8"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9pPr>
          </a:lstStyle>
          <a:p>
            <a:r>
              <a:rPr lang="en-US" sz="2000" dirty="0"/>
              <a:t> Methods</a:t>
            </a:r>
          </a:p>
        </p:txBody>
      </p:sp>
      <p:sp>
        <p:nvSpPr>
          <p:cNvPr id="19" name="Text Placeholder 2">
            <a:extLst>
              <a:ext uri="{FF2B5EF4-FFF2-40B4-BE49-F238E27FC236}">
                <a16:creationId xmlns:a16="http://schemas.microsoft.com/office/drawing/2014/main" id="{44BCE0C9-F9BA-253D-0F13-3CB295C49C3E}"/>
              </a:ext>
            </a:extLst>
          </p:cNvPr>
          <p:cNvSpPr txBox="1">
            <a:spLocks/>
          </p:cNvSpPr>
          <p:nvPr/>
        </p:nvSpPr>
        <p:spPr>
          <a:xfrm>
            <a:off x="4241472" y="2173893"/>
            <a:ext cx="4721775" cy="1933467"/>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1pPr>
            <a:lvl2pPr marL="914400" marR="0" lvl="1"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r>
              <a:rPr lang="en-US" dirty="0"/>
              <a:t>Java Tutorial , Java Methods</a:t>
            </a:r>
          </a:p>
          <a:p>
            <a:r>
              <a:rPr lang="en-US" dirty="0"/>
              <a:t>Java class</a:t>
            </a:r>
          </a:p>
          <a:p>
            <a:r>
              <a:rPr lang="en-US" dirty="0"/>
              <a:t>Java files Handling</a:t>
            </a:r>
          </a:p>
          <a:p>
            <a:r>
              <a:rPr lang="en-US" dirty="0"/>
              <a:t>SQL</a:t>
            </a:r>
          </a:p>
          <a:p>
            <a:r>
              <a:rPr lang="en-US" dirty="0"/>
              <a:t>GUI, …</a:t>
            </a:r>
          </a:p>
        </p:txBody>
      </p:sp>
    </p:spTree>
    <p:extLst>
      <p:ext uri="{BB962C8B-B14F-4D97-AF65-F5344CB8AC3E}">
        <p14:creationId xmlns:p14="http://schemas.microsoft.com/office/powerpoint/2010/main" val="2176007710"/>
      </p:ext>
    </p:extLst>
  </p:cSld>
  <p:clrMapOvr>
    <a:masterClrMapping/>
  </p:clrMapOvr>
  <mc:AlternateContent xmlns:mc="http://schemas.openxmlformats.org/markup-compatibility/2006" xmlns:p14="http://schemas.microsoft.com/office/powerpoint/2010/main">
    <mc:Choice Requires="p14">
      <p:transition spd="slow" p14:dur="1250" advTm="4000">
        <p:wipe/>
      </p:transition>
    </mc:Choice>
    <mc:Fallback xmlns="">
      <p:transition spd="slow" advTm="4000">
        <p:wip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24EE7-D641-5246-80CD-F3E32D50BEA3}"/>
              </a:ext>
            </a:extLst>
          </p:cNvPr>
          <p:cNvSpPr>
            <a:spLocks noGrp="1"/>
          </p:cNvSpPr>
          <p:nvPr>
            <p:ph type="title"/>
          </p:nvPr>
        </p:nvSpPr>
        <p:spPr/>
        <p:txBody>
          <a:bodyPr/>
          <a:lstStyle/>
          <a:p>
            <a:r>
              <a:rPr lang="en-KH" dirty="0"/>
              <a:t> </a:t>
            </a:r>
          </a:p>
        </p:txBody>
      </p:sp>
      <p:sp>
        <p:nvSpPr>
          <p:cNvPr id="3" name="Text Placeholder 2">
            <a:extLst>
              <a:ext uri="{FF2B5EF4-FFF2-40B4-BE49-F238E27FC236}">
                <a16:creationId xmlns:a16="http://schemas.microsoft.com/office/drawing/2014/main" id="{B6B1D821-F66D-5243-BF1D-2D65B2026A8B}"/>
              </a:ext>
            </a:extLst>
          </p:cNvPr>
          <p:cNvSpPr>
            <a:spLocks noGrp="1"/>
          </p:cNvSpPr>
          <p:nvPr>
            <p:ph type="body" idx="1"/>
          </p:nvPr>
        </p:nvSpPr>
        <p:spPr>
          <a:xfrm>
            <a:off x="387900" y="458025"/>
            <a:ext cx="8368200" cy="4110699"/>
          </a:xfrm>
        </p:spPr>
        <p:txBody>
          <a:bodyPr>
            <a:normAutofit/>
          </a:bodyPr>
          <a:lstStyle/>
          <a:p>
            <a:pPr marL="114300" indent="0">
              <a:buNone/>
            </a:pPr>
            <a:r>
              <a:rPr lang="en-KH" sz="6000" dirty="0"/>
              <a:t>		</a:t>
            </a:r>
          </a:p>
          <a:p>
            <a:pPr marL="114300" indent="0">
              <a:buNone/>
            </a:pPr>
            <a:r>
              <a:rPr lang="en-KH" sz="6000" dirty="0"/>
              <a:t>       </a:t>
            </a:r>
            <a:r>
              <a:rPr lang="en-KH" sz="8000" dirty="0"/>
              <a:t>Thank you!</a:t>
            </a:r>
          </a:p>
        </p:txBody>
      </p:sp>
    </p:spTree>
    <p:extLst>
      <p:ext uri="{BB962C8B-B14F-4D97-AF65-F5344CB8AC3E}">
        <p14:creationId xmlns:p14="http://schemas.microsoft.com/office/powerpoint/2010/main" val="1744866123"/>
      </p:ext>
    </p:extLst>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198</TotalTime>
  <Words>383</Words>
  <Application>Microsoft Macintosh PowerPoint</Application>
  <PresentationFormat>On-screen Show (16:9)</PresentationFormat>
  <Paragraphs>68</Paragraphs>
  <Slides>8</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Roboto</vt:lpstr>
      <vt:lpstr>Roboto Slab</vt:lpstr>
      <vt:lpstr>Arial</vt:lpstr>
      <vt:lpstr>Marina</vt:lpstr>
      <vt:lpstr>E-finding</vt:lpstr>
      <vt:lpstr>Taught by: Mr. CHAN sophal</vt:lpstr>
      <vt:lpstr>GENERAL INTRODUCTION</vt:lpstr>
      <vt:lpstr>Work in a Team</vt:lpstr>
      <vt:lpstr>PowerPoint Presentation</vt:lpstr>
      <vt:lpstr>Carre School review and Finder</vt:lpstr>
      <vt:lpstr>Data</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Love 3</dc:title>
  <cp:lastModifiedBy>Chou vandy</cp:lastModifiedBy>
  <cp:revision>7</cp:revision>
  <dcterms:modified xsi:type="dcterms:W3CDTF">2022-11-16T02:37:17Z</dcterms:modified>
</cp:coreProperties>
</file>