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419536d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419536d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3fc478b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3fc478b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3fc478b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3fc478b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3fc478b2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3fc478b2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3fc478b2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3fc478b2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3fc478b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3fc478b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3fc478b2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3fc478b2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3fc478b2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3fc478b2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3fc478b2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3fc478b2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3fc478b2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3fc478b2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3fc478b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3fc478b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3fc478b2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3fc478b2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34950" y="503400"/>
            <a:ext cx="7874100" cy="464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Institute Of Technology Of Cambodia</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rPr lang="en" sz="2600"/>
              <a:t>Object Oriented Programming</a:t>
            </a:r>
            <a:endParaRPr sz="2600"/>
          </a:p>
          <a:p>
            <a:pPr indent="0" lvl="0" marL="0" rtl="0" algn="ctr">
              <a:spcBef>
                <a:spcPts val="0"/>
              </a:spcBef>
              <a:spcAft>
                <a:spcPts val="0"/>
              </a:spcAft>
              <a:buNone/>
            </a:pPr>
            <a:r>
              <a:rPr lang="en" sz="2600"/>
              <a:t>Lectuer </a:t>
            </a:r>
            <a:r>
              <a:rPr lang="en" sz="2600"/>
              <a:t>:</a:t>
            </a:r>
            <a:r>
              <a:rPr lang="en" sz="2600"/>
              <a:t> 1. Mr. Tal Tongsreng (Course)</a:t>
            </a:r>
            <a:endParaRPr sz="2600"/>
          </a:p>
          <a:p>
            <a:pPr indent="0" lvl="0" marL="0" rtl="0" algn="ctr">
              <a:spcBef>
                <a:spcPts val="0"/>
              </a:spcBef>
              <a:spcAft>
                <a:spcPts val="0"/>
              </a:spcAft>
              <a:buNone/>
            </a:pPr>
            <a:r>
              <a:rPr lang="en" sz="2600"/>
              <a:t>       2. Mr. Chan Sophal (TP)</a:t>
            </a:r>
            <a:endParaRPr sz="2600"/>
          </a:p>
          <a:p>
            <a:pPr indent="0" lvl="0" marL="0" rtl="0" algn="ctr">
              <a:spcBef>
                <a:spcPts val="0"/>
              </a:spcBef>
              <a:spcAft>
                <a:spcPts val="0"/>
              </a:spcAft>
              <a:buNone/>
            </a:pPr>
            <a:r>
              <a:rPr lang="en" sz="2400"/>
              <a:t>Member Group 06: BUT CHEABLENG</a:t>
            </a:r>
            <a:endParaRPr sz="2400"/>
          </a:p>
          <a:p>
            <a:pPr indent="0" lvl="0" marL="0" rtl="0" algn="ctr">
              <a:spcBef>
                <a:spcPts val="0"/>
              </a:spcBef>
              <a:spcAft>
                <a:spcPts val="0"/>
              </a:spcAft>
              <a:buNone/>
            </a:pPr>
            <a:r>
              <a:rPr lang="en" sz="2400"/>
              <a:t>                               DORN DAWIN  </a:t>
            </a:r>
            <a:endParaRPr sz="2400"/>
          </a:p>
          <a:p>
            <a:pPr indent="0" lvl="0" marL="0" rtl="0" algn="ctr">
              <a:spcBef>
                <a:spcPts val="0"/>
              </a:spcBef>
              <a:spcAft>
                <a:spcPts val="0"/>
              </a:spcAft>
              <a:buNone/>
            </a:pPr>
            <a:r>
              <a:rPr lang="en" sz="2400"/>
              <a:t>                           LAY CHHAY</a:t>
            </a:r>
            <a:endParaRPr sz="2400"/>
          </a:p>
          <a:p>
            <a:pPr indent="0" lvl="0" marL="0" rtl="0" algn="ctr">
              <a:spcBef>
                <a:spcPts val="0"/>
              </a:spcBef>
              <a:spcAft>
                <a:spcPts val="0"/>
              </a:spcAft>
              <a:buNone/>
            </a:pPr>
            <a:r>
              <a:rPr lang="en" sz="2400"/>
              <a:t>                                      HUN SOKRARITH</a:t>
            </a:r>
            <a:endParaRPr sz="2400"/>
          </a:p>
        </p:txBody>
      </p:sp>
      <p:pic>
        <p:nvPicPr>
          <p:cNvPr id="87" name="Google Shape;87;p13"/>
          <p:cNvPicPr preferRelativeResize="0"/>
          <p:nvPr/>
        </p:nvPicPr>
        <p:blipFill>
          <a:blip r:embed="rId3">
            <a:alphaModFix/>
          </a:blip>
          <a:stretch>
            <a:fillRect/>
          </a:stretch>
        </p:blipFill>
        <p:spPr>
          <a:xfrm>
            <a:off x="3661125" y="1048778"/>
            <a:ext cx="1391375" cy="120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rotWithShape="1">
          <a:blip r:embed="rId3">
            <a:alphaModFix/>
          </a:blip>
          <a:srcRect b="23799" l="29909" r="29949" t="32833"/>
          <a:stretch/>
        </p:blipFill>
        <p:spPr>
          <a:xfrm>
            <a:off x="813600" y="1290550"/>
            <a:ext cx="7228973" cy="380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sz="2633">
                <a:solidFill>
                  <a:schemeClr val="accent1"/>
                </a:solidFill>
                <a:latin typeface="Lato"/>
                <a:ea typeface="Lato"/>
                <a:cs typeface="Lato"/>
                <a:sym typeface="Lato"/>
              </a:rPr>
              <a:t>Precedence Of Java Operators.</a:t>
            </a:r>
            <a:endParaRPr sz="2933"/>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60000"/>
              </a:lnSpc>
              <a:spcBef>
                <a:spcPts val="600"/>
              </a:spcBef>
              <a:spcAft>
                <a:spcPts val="0"/>
              </a:spcAft>
              <a:buNone/>
            </a:pPr>
            <a:r>
              <a:rPr lang="en" sz="6239">
                <a:solidFill>
                  <a:srgbClr val="000000"/>
                </a:solidFill>
                <a:latin typeface="Nunito"/>
                <a:ea typeface="Nunito"/>
                <a:cs typeface="Nunito"/>
                <a:sym typeface="Nunito"/>
              </a:rPr>
              <a:t>Operator precedence determines the grouping of terms in an expression. This affects how an expression is evaluated. Certain operators have higher precedence than others; for example, the multiplication operator has higher precedence than the addition operator −</a:t>
            </a:r>
            <a:endParaRPr sz="6239">
              <a:solidFill>
                <a:srgbClr val="000000"/>
              </a:solidFill>
              <a:latin typeface="Nunito"/>
              <a:ea typeface="Nunito"/>
              <a:cs typeface="Nunito"/>
              <a:sym typeface="Nunito"/>
            </a:endParaRPr>
          </a:p>
          <a:p>
            <a:pPr indent="0" lvl="0" marL="0" rtl="0" algn="just">
              <a:lnSpc>
                <a:spcPct val="160000"/>
              </a:lnSpc>
              <a:spcBef>
                <a:spcPts val="700"/>
              </a:spcBef>
              <a:spcAft>
                <a:spcPts val="0"/>
              </a:spcAft>
              <a:buNone/>
            </a:pPr>
            <a:r>
              <a:rPr lang="en" sz="6239">
                <a:solidFill>
                  <a:srgbClr val="000000"/>
                </a:solidFill>
                <a:latin typeface="Nunito"/>
                <a:ea typeface="Nunito"/>
                <a:cs typeface="Nunito"/>
                <a:sym typeface="Nunito"/>
              </a:rPr>
              <a:t>For example, x = 7 + 3 * 2; here x is assigned 13, not 20 because operator * has higher precedence than +, so it first gets multiplied with 3 * 2 and then adds into 7.</a:t>
            </a:r>
            <a:endParaRPr sz="6239">
              <a:solidFill>
                <a:srgbClr val="000000"/>
              </a:solidFill>
              <a:latin typeface="Nunito"/>
              <a:ea typeface="Nunito"/>
              <a:cs typeface="Nunito"/>
              <a:sym typeface="Nunito"/>
            </a:endParaRPr>
          </a:p>
          <a:p>
            <a:pPr indent="0" lvl="0" marL="0" rtl="0" algn="l">
              <a:spcBef>
                <a:spcPts val="700"/>
              </a:spcBef>
              <a:spcAft>
                <a:spcPts val="0"/>
              </a:spcAft>
              <a:buNone/>
            </a:pPr>
            <a:r>
              <a:t/>
            </a:r>
            <a:endParaRPr sz="383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4"/>
          <p:cNvSpPr txBox="1"/>
          <p:nvPr>
            <p:ph idx="1" type="body"/>
          </p:nvPr>
        </p:nvSpPr>
        <p:spPr>
          <a:xfrm>
            <a:off x="0" y="0"/>
            <a:ext cx="90858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4"/>
          <p:cNvPicPr preferRelativeResize="0"/>
          <p:nvPr/>
        </p:nvPicPr>
        <p:blipFill>
          <a:blip r:embed="rId3">
            <a:alphaModFix/>
          </a:blip>
          <a:stretch>
            <a:fillRect/>
          </a:stretch>
        </p:blipFill>
        <p:spPr>
          <a:xfrm>
            <a:off x="1800" y="141950"/>
            <a:ext cx="9144000" cy="465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5"/>
          <p:cNvSpPr txBox="1"/>
          <p:nvPr>
            <p:ph idx="1" type="body"/>
          </p:nvPr>
        </p:nvSpPr>
        <p:spPr>
          <a:xfrm>
            <a:off x="76450" y="0"/>
            <a:ext cx="90201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5"/>
          <p:cNvPicPr preferRelativeResize="0"/>
          <p:nvPr/>
        </p:nvPicPr>
        <p:blipFill>
          <a:blip r:embed="rId3">
            <a:alphaModFix/>
          </a:blip>
          <a:stretch>
            <a:fillRect/>
          </a:stretch>
        </p:blipFill>
        <p:spPr>
          <a:xfrm>
            <a:off x="76450" y="0"/>
            <a:ext cx="8823651" cy="5088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Cover :</a:t>
            </a:r>
            <a:endParaRPr/>
          </a:p>
        </p:txBody>
      </p:sp>
      <p:sp>
        <p:nvSpPr>
          <p:cNvPr id="93" name="Google Shape;93;p14"/>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 sz="2300"/>
              <a:t>The Assignment Operators.</a:t>
            </a:r>
            <a:endParaRPr sz="2300"/>
          </a:p>
          <a:p>
            <a:pPr indent="-374650" lvl="0" marL="457200" rtl="0" algn="l">
              <a:spcBef>
                <a:spcPts val="0"/>
              </a:spcBef>
              <a:spcAft>
                <a:spcPts val="0"/>
              </a:spcAft>
              <a:buSzPts val="2300"/>
              <a:buAutoNum type="arabicPeriod"/>
            </a:pPr>
            <a:r>
              <a:rPr lang="en" sz="2300"/>
              <a:t>Miscellaneous Operators.</a:t>
            </a:r>
            <a:endParaRPr sz="2300"/>
          </a:p>
          <a:p>
            <a:pPr indent="-374650" lvl="0" marL="457200" rtl="0" algn="l">
              <a:spcBef>
                <a:spcPts val="0"/>
              </a:spcBef>
              <a:spcAft>
                <a:spcPts val="0"/>
              </a:spcAft>
              <a:buSzPts val="2300"/>
              <a:buAutoNum type="arabicPeriod"/>
            </a:pPr>
            <a:r>
              <a:rPr lang="en" sz="2300"/>
              <a:t>Precedence Of Java Operators.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79095" lvl="0" marL="457200" rtl="0" algn="l">
              <a:lnSpc>
                <a:spcPct val="115000"/>
              </a:lnSpc>
              <a:spcBef>
                <a:spcPts val="0"/>
              </a:spcBef>
              <a:spcAft>
                <a:spcPts val="0"/>
              </a:spcAft>
              <a:buClr>
                <a:schemeClr val="accent1"/>
              </a:buClr>
              <a:buSzPts val="2370"/>
              <a:buFont typeface="Lato"/>
              <a:buAutoNum type="arabicPeriod"/>
            </a:pPr>
            <a:r>
              <a:rPr lang="en" sz="2300">
                <a:solidFill>
                  <a:schemeClr val="accent1"/>
                </a:solidFill>
                <a:latin typeface="Lato"/>
                <a:ea typeface="Lato"/>
                <a:cs typeface="Lato"/>
                <a:sym typeface="Lato"/>
              </a:rPr>
              <a:t>The Assignment Operators.</a:t>
            </a:r>
            <a:endParaRPr sz="2470">
              <a:latin typeface="Lato"/>
              <a:ea typeface="Lato"/>
              <a:cs typeface="Lato"/>
              <a:sym typeface="Lato"/>
            </a:endParaRPr>
          </a:p>
        </p:txBody>
      </p:sp>
      <p:sp>
        <p:nvSpPr>
          <p:cNvPr id="99" name="Google Shape;99;p15"/>
          <p:cNvSpPr txBox="1"/>
          <p:nvPr>
            <p:ph idx="1" type="body"/>
          </p:nvPr>
        </p:nvSpPr>
        <p:spPr>
          <a:xfrm>
            <a:off x="729450" y="1853850"/>
            <a:ext cx="7688700" cy="32898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 sz="2250">
                <a:solidFill>
                  <a:srgbClr val="000000"/>
                </a:solidFill>
                <a:highlight>
                  <a:srgbClr val="FFFFFF"/>
                </a:highlight>
                <a:latin typeface="Verdana"/>
                <a:ea typeface="Verdana"/>
                <a:cs typeface="Verdana"/>
                <a:sym typeface="Verdana"/>
              </a:rPr>
              <a:t>Assignment operators are used to assign values to variables.In the example below, we use the assignment operator (</a:t>
            </a:r>
            <a:r>
              <a:rPr lang="en" sz="2300">
                <a:solidFill>
                  <a:srgbClr val="DC143C"/>
                </a:solidFill>
                <a:highlight>
                  <a:srgbClr val="FFFFFF"/>
                </a:highlight>
                <a:latin typeface="Courier New"/>
                <a:ea typeface="Courier New"/>
                <a:cs typeface="Courier New"/>
                <a:sym typeface="Courier New"/>
              </a:rPr>
              <a:t>=</a:t>
            </a:r>
            <a:r>
              <a:rPr lang="en" sz="2250">
                <a:solidFill>
                  <a:srgbClr val="000000"/>
                </a:solidFill>
                <a:highlight>
                  <a:srgbClr val="FFFFFF"/>
                </a:highlight>
                <a:latin typeface="Verdana"/>
                <a:ea typeface="Verdana"/>
                <a:cs typeface="Verdana"/>
                <a:sym typeface="Verdana"/>
              </a:rPr>
              <a:t>) to assign the value 10 to a variable called x:</a:t>
            </a:r>
            <a:endParaRPr sz="2250">
              <a:solidFill>
                <a:srgbClr val="999999"/>
              </a:solidFill>
              <a:highlight>
                <a:srgbClr val="FFFFFF"/>
              </a:highlight>
              <a:latin typeface="Courier New"/>
              <a:ea typeface="Courier New"/>
              <a:cs typeface="Courier New"/>
              <a:sym typeface="Courier New"/>
            </a:endParaRPr>
          </a:p>
          <a:p>
            <a:pPr indent="0" lvl="0" marL="0" rtl="0" algn="l">
              <a:spcBef>
                <a:spcPts val="14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1200"/>
              </a:spcAft>
              <a:buNone/>
            </a:pPr>
            <a:r>
              <a:t/>
            </a:r>
            <a:endParaRPr/>
          </a:p>
        </p:txBody>
      </p:sp>
      <p:pic>
        <p:nvPicPr>
          <p:cNvPr id="100" name="Google Shape;100;p15"/>
          <p:cNvPicPr preferRelativeResize="0"/>
          <p:nvPr/>
        </p:nvPicPr>
        <p:blipFill rotWithShape="1">
          <a:blip r:embed="rId3">
            <a:alphaModFix/>
          </a:blip>
          <a:srcRect b="0" l="-4297" r="0" t="-4297"/>
          <a:stretch/>
        </p:blipFill>
        <p:spPr>
          <a:xfrm>
            <a:off x="2564450" y="3538225"/>
            <a:ext cx="4018700" cy="135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16"/>
          <p:cNvSpPr txBox="1"/>
          <p:nvPr>
            <p:ph idx="1" type="body"/>
          </p:nvPr>
        </p:nvSpPr>
        <p:spPr>
          <a:xfrm>
            <a:off x="218400" y="535100"/>
            <a:ext cx="8199900" cy="46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218400" y="587450"/>
            <a:ext cx="8146627" cy="4501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17"/>
          <p:cNvSpPr txBox="1"/>
          <p:nvPr>
            <p:ph idx="1" type="body"/>
          </p:nvPr>
        </p:nvSpPr>
        <p:spPr>
          <a:xfrm>
            <a:off x="270800" y="0"/>
            <a:ext cx="8618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17"/>
          <p:cNvPicPr preferRelativeResize="0"/>
          <p:nvPr/>
        </p:nvPicPr>
        <p:blipFill>
          <a:blip r:embed="rId3">
            <a:alphaModFix/>
          </a:blip>
          <a:stretch>
            <a:fillRect/>
          </a:stretch>
        </p:blipFill>
        <p:spPr>
          <a:xfrm>
            <a:off x="729450" y="0"/>
            <a:ext cx="7795699" cy="3797461"/>
          </a:xfrm>
          <a:prstGeom prst="rect">
            <a:avLst/>
          </a:prstGeom>
          <a:noFill/>
          <a:ln>
            <a:noFill/>
          </a:ln>
        </p:spPr>
      </p:pic>
      <p:pic>
        <p:nvPicPr>
          <p:cNvPr id="115" name="Google Shape;115;p17"/>
          <p:cNvPicPr preferRelativeResize="0"/>
          <p:nvPr/>
        </p:nvPicPr>
        <p:blipFill>
          <a:blip r:embed="rId4">
            <a:alphaModFix/>
          </a:blip>
          <a:stretch>
            <a:fillRect/>
          </a:stretch>
        </p:blipFill>
        <p:spPr>
          <a:xfrm>
            <a:off x="2588125" y="3797450"/>
            <a:ext cx="3702000" cy="130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623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370">
                <a:solidFill>
                  <a:schemeClr val="accent1"/>
                </a:solidFill>
                <a:latin typeface="Lato"/>
                <a:ea typeface="Lato"/>
                <a:cs typeface="Lato"/>
                <a:sym typeface="Lato"/>
              </a:rPr>
              <a:t>2.     </a:t>
            </a:r>
            <a:r>
              <a:rPr lang="en" sz="2370">
                <a:solidFill>
                  <a:schemeClr val="accent1"/>
                </a:solidFill>
                <a:latin typeface="Lato"/>
                <a:ea typeface="Lato"/>
                <a:cs typeface="Lato"/>
                <a:sym typeface="Lato"/>
              </a:rPr>
              <a:t>Miscellaneous Operators.</a:t>
            </a:r>
            <a:endParaRPr sz="2640"/>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333333"/>
                </a:solidFill>
                <a:latin typeface="Georgia"/>
                <a:ea typeface="Georgia"/>
                <a:cs typeface="Georgia"/>
                <a:sym typeface="Georgia"/>
              </a:rPr>
              <a:t>Java's miscellaneous operators are: ternary operator, member access, comma, array index, new, and instanceof.These operators are explained one by one in following sections.</a:t>
            </a:r>
            <a:r>
              <a:rPr lang="en" sz="3400">
                <a:solidFill>
                  <a:srgbClr val="333333"/>
                </a:solidFill>
                <a:latin typeface="Georgia"/>
                <a:ea typeface="Georgia"/>
                <a:cs typeface="Georgia"/>
                <a:sym typeface="Georgia"/>
              </a:rPr>
              <a:t> </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370">
                <a:solidFill>
                  <a:srgbClr val="333333"/>
                </a:solidFill>
                <a:latin typeface="Georgia"/>
                <a:ea typeface="Georgia"/>
                <a:cs typeface="Georgia"/>
                <a:sym typeface="Georgia"/>
              </a:rPr>
              <a:t>2.1 Ternary or Conditional Operator </a:t>
            </a:r>
            <a:r>
              <a:rPr b="0" lang="en" sz="1500">
                <a:solidFill>
                  <a:srgbClr val="000000"/>
                </a:solidFill>
                <a:latin typeface="Arial"/>
                <a:ea typeface="Arial"/>
                <a:cs typeface="Arial"/>
                <a:sym typeface="Arial"/>
              </a:rPr>
              <a:t> </a:t>
            </a:r>
            <a:r>
              <a:rPr lang="en" sz="2300">
                <a:solidFill>
                  <a:srgbClr val="000000"/>
                </a:solidFill>
                <a:latin typeface="Arial"/>
                <a:ea typeface="Arial"/>
                <a:cs typeface="Arial"/>
                <a:sym typeface="Arial"/>
              </a:rPr>
              <a:t>( ? : )</a:t>
            </a:r>
            <a:endParaRPr sz="230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2370">
              <a:solidFill>
                <a:srgbClr val="333333"/>
              </a:solidFill>
              <a:latin typeface="Georgia"/>
              <a:ea typeface="Georgia"/>
              <a:cs typeface="Georgia"/>
              <a:sym typeface="Georgia"/>
            </a:endParaRPr>
          </a:p>
          <a:p>
            <a:pPr indent="0" lvl="0" marL="0" rtl="0" algn="l">
              <a:spcBef>
                <a:spcPts val="0"/>
              </a:spcBef>
              <a:spcAft>
                <a:spcPts val="0"/>
              </a:spcAft>
              <a:buSzPts val="990"/>
              <a:buNone/>
            </a:pPr>
            <a:r>
              <a:t/>
            </a:r>
            <a:endParaRPr sz="2340"/>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60000"/>
              </a:lnSpc>
              <a:spcBef>
                <a:spcPts val="600"/>
              </a:spcBef>
              <a:spcAft>
                <a:spcPts val="0"/>
              </a:spcAft>
              <a:buNone/>
            </a:pPr>
            <a:r>
              <a:rPr lang="en" sz="1600">
                <a:solidFill>
                  <a:srgbClr val="000000"/>
                </a:solidFill>
                <a:latin typeface="Nunito"/>
                <a:ea typeface="Nunito"/>
                <a:cs typeface="Nunito"/>
                <a:sym typeface="Nunito"/>
              </a:rPr>
              <a:t>Conditional operator is also known as the ternary operator. This operator consists of three operands and is used to evaluate Boolean expressions. The goal of the operator is to decide, which value should be assigned to the variable. The operator is written as −</a:t>
            </a:r>
            <a:endParaRPr sz="1600">
              <a:solidFill>
                <a:srgbClr val="000000"/>
              </a:solidFill>
              <a:latin typeface="Nunito"/>
              <a:ea typeface="Nunito"/>
              <a:cs typeface="Nunito"/>
              <a:sym typeface="Nunito"/>
            </a:endParaRPr>
          </a:p>
          <a:p>
            <a:pPr indent="0" lvl="0" marL="139700" marR="139700" rtl="0" algn="l">
              <a:spcBef>
                <a:spcPts val="700"/>
              </a:spcBef>
              <a:spcAft>
                <a:spcPts val="0"/>
              </a:spcAft>
              <a:buNone/>
            </a:pPr>
            <a:r>
              <a:rPr lang="en" sz="1550">
                <a:solidFill>
                  <a:srgbClr val="000000"/>
                </a:solidFill>
                <a:highlight>
                  <a:srgbClr val="EEEEEE"/>
                </a:highlight>
                <a:latin typeface="Arial"/>
                <a:ea typeface="Arial"/>
                <a:cs typeface="Arial"/>
                <a:sym typeface="Arial"/>
              </a:rPr>
              <a:t>                               variable x = (expression) ? value if true : value if false             </a:t>
            </a:r>
            <a:endParaRPr sz="1550">
              <a:solidFill>
                <a:srgbClr val="000000"/>
              </a:solidFill>
              <a:highlight>
                <a:srgbClr val="EEEEEE"/>
              </a:highlight>
              <a:latin typeface="Arial"/>
              <a:ea typeface="Arial"/>
              <a:cs typeface="Arial"/>
              <a:sym typeface="Arial"/>
            </a:endParaRPr>
          </a:p>
          <a:p>
            <a:pPr indent="0" lvl="0" marL="0" rtl="0" algn="l">
              <a:spcBef>
                <a:spcPts val="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0"/>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513250" y="391975"/>
            <a:ext cx="8022848" cy="467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a:t>
            </a:r>
            <a:r>
              <a:rPr lang="en" sz="2633">
                <a:solidFill>
                  <a:srgbClr val="333333"/>
                </a:solidFill>
                <a:latin typeface="Georgia"/>
                <a:ea typeface="Georgia"/>
                <a:cs typeface="Georgia"/>
                <a:sym typeface="Georgia"/>
              </a:rPr>
              <a:t>Member Access Operator</a:t>
            </a:r>
            <a:endParaRPr sz="2633">
              <a:solidFill>
                <a:srgbClr val="333333"/>
              </a:solidFill>
              <a:latin typeface="Georgia"/>
              <a:ea typeface="Georgia"/>
              <a:cs typeface="Georgia"/>
              <a:sym typeface="Georgia"/>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729450" y="19264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333333"/>
                </a:solidFill>
                <a:latin typeface="Georgia"/>
                <a:ea typeface="Georgia"/>
                <a:cs typeface="Georgia"/>
                <a:sym typeface="Georgia"/>
              </a:rPr>
              <a:t>The Java member access operator is a dot (.) symbol that is used to access data members and member methods of a class by its objects.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