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6" r:id="rId6"/>
    <p:sldId id="298" r:id="rId7"/>
    <p:sldId id="297" r:id="rId8"/>
    <p:sldId id="299" r:id="rId9"/>
    <p:sldId id="261" r:id="rId10"/>
    <p:sldId id="262" r:id="rId11"/>
    <p:sldId id="292" r:id="rId12"/>
    <p:sldId id="288" r:id="rId13"/>
    <p:sldId id="290"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HOU CHANMAKARA" initials="TC" lastIdx="1" clrIdx="0">
    <p:extLst>
      <p:ext uri="{19B8F6BF-5375-455C-9EA6-DF929625EA0E}">
        <p15:presenceInfo xmlns:p15="http://schemas.microsoft.com/office/powerpoint/2012/main" userId="335e146f7372a5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FD3"/>
    <a:srgbClr val="F15574"/>
    <a:srgbClr val="E9C46A"/>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66" d="100"/>
          <a:sy n="66" d="100"/>
        </p:scale>
        <p:origin x="668"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latin typeface="+mn-lt"/>
              </a:rPr>
              <a:t>Internship Finder</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2400" b="1" dirty="0"/>
              <a:t>Group 6</a:t>
            </a:r>
          </a:p>
          <a:p>
            <a:endParaRPr lang="en-US" dirty="0"/>
          </a:p>
        </p:txBody>
      </p:sp>
      <p:pic>
        <p:nvPicPr>
          <p:cNvPr id="3" name="Picture 2">
            <a:extLst>
              <a:ext uri="{FF2B5EF4-FFF2-40B4-BE49-F238E27FC236}">
                <a16:creationId xmlns:a16="http://schemas.microsoft.com/office/drawing/2014/main" id="{8A8E67DE-B48E-7B2B-3983-33C060A658B6}"/>
              </a:ext>
            </a:extLst>
          </p:cNvPr>
          <p:cNvPicPr>
            <a:picLocks noChangeAspect="1"/>
          </p:cNvPicPr>
          <p:nvPr/>
        </p:nvPicPr>
        <p:blipFill>
          <a:blip r:embed="rId2"/>
          <a:stretch>
            <a:fillRect/>
          </a:stretch>
        </p:blipFill>
        <p:spPr>
          <a:xfrm>
            <a:off x="7246779" y="812292"/>
            <a:ext cx="3834628" cy="4928616"/>
          </a:xfrm>
          <a:prstGeom prst="rect">
            <a:avLst/>
          </a:prstGeom>
        </p:spPr>
      </p:pic>
      <p:sp>
        <p:nvSpPr>
          <p:cNvPr id="6" name="Picture Placeholder 5">
            <a:extLst>
              <a:ext uri="{FF2B5EF4-FFF2-40B4-BE49-F238E27FC236}">
                <a16:creationId xmlns:a16="http://schemas.microsoft.com/office/drawing/2014/main" id="{313FC8DA-DD5C-DB6B-3B1F-FF5D382D95D1}"/>
              </a:ext>
            </a:extLst>
          </p:cNvPr>
          <p:cNvSpPr>
            <a:spLocks noGrp="1"/>
          </p:cNvSpPr>
          <p:nvPr>
            <p:ph type="pic" sz="quarter" idx="10"/>
          </p:nvPr>
        </p:nvSpPr>
        <p:spPr/>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6595CA0-B0CF-29A4-EBDA-AB11B513F1E3}"/>
              </a:ext>
            </a:extLst>
          </p:cNvPr>
          <p:cNvSpPr txBox="1"/>
          <p:nvPr/>
        </p:nvSpPr>
        <p:spPr>
          <a:xfrm>
            <a:off x="3051544" y="3244334"/>
            <a:ext cx="6103088" cy="646331"/>
          </a:xfrm>
          <a:prstGeom prst="rect">
            <a:avLst/>
          </a:prstGeom>
          <a:noFill/>
        </p:spPr>
        <p:txBody>
          <a:bodyPr wrap="square">
            <a:spAutoFit/>
          </a:bodyPr>
          <a:lstStyle/>
          <a:p>
            <a:endParaRPr lang="en-US" sz="1800" b="1" dirty="0"/>
          </a:p>
          <a:p>
            <a:endParaRPr lang="en-US" dirty="0"/>
          </a:p>
        </p:txBody>
      </p:sp>
      <p:graphicFrame>
        <p:nvGraphicFramePr>
          <p:cNvPr id="21" name="Table 20">
            <a:extLst>
              <a:ext uri="{FF2B5EF4-FFF2-40B4-BE49-F238E27FC236}">
                <a16:creationId xmlns:a16="http://schemas.microsoft.com/office/drawing/2014/main" id="{3DA13868-0731-D6D1-1147-F9776FB3B8BD}"/>
              </a:ext>
            </a:extLst>
          </p:cNvPr>
          <p:cNvGraphicFramePr>
            <a:graphicFrameLocks noGrp="1"/>
          </p:cNvGraphicFramePr>
          <p:nvPr>
            <p:extLst>
              <p:ext uri="{D42A27DB-BD31-4B8C-83A1-F6EECF244321}">
                <p14:modId xmlns:p14="http://schemas.microsoft.com/office/powerpoint/2010/main" val="2615617809"/>
              </p:ext>
            </p:extLst>
          </p:nvPr>
        </p:nvGraphicFramePr>
        <p:xfrm>
          <a:off x="1164657" y="1158949"/>
          <a:ext cx="9049092" cy="4770215"/>
        </p:xfrm>
        <a:graphic>
          <a:graphicData uri="http://schemas.openxmlformats.org/drawingml/2006/table">
            <a:tbl>
              <a:tblPr firstRow="1" firstCol="1" bandRow="1">
                <a:tableStyleId>{5C22544A-7EE6-4342-B048-85BDC9FD1C3A}</a:tableStyleId>
              </a:tblPr>
              <a:tblGrid>
                <a:gridCol w="1869934">
                  <a:extLst>
                    <a:ext uri="{9D8B030D-6E8A-4147-A177-3AD203B41FA5}">
                      <a16:colId xmlns:a16="http://schemas.microsoft.com/office/drawing/2014/main" val="1265374090"/>
                    </a:ext>
                  </a:extLst>
                </a:gridCol>
                <a:gridCol w="7179158">
                  <a:extLst>
                    <a:ext uri="{9D8B030D-6E8A-4147-A177-3AD203B41FA5}">
                      <a16:colId xmlns:a16="http://schemas.microsoft.com/office/drawing/2014/main" val="131666542"/>
                    </a:ext>
                  </a:extLst>
                </a:gridCol>
              </a:tblGrid>
              <a:tr h="355139">
                <a:tc>
                  <a:txBody>
                    <a:bodyPr/>
                    <a:lstStyle/>
                    <a:p>
                      <a:pPr marL="0" marR="0" algn="ctr">
                        <a:lnSpc>
                          <a:spcPct val="107000"/>
                        </a:lnSpc>
                        <a:spcBef>
                          <a:spcPts val="0"/>
                        </a:spcBef>
                        <a:spcAft>
                          <a:spcPts val="0"/>
                        </a:spcAft>
                      </a:pPr>
                      <a:r>
                        <a:rPr lang="en-US" sz="1800" dirty="0">
                          <a:effectLst/>
                        </a:rPr>
                        <a:t>Time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gn="ctr">
                        <a:lnSpc>
                          <a:spcPct val="107000"/>
                        </a:lnSpc>
                        <a:spcBef>
                          <a:spcPts val="0"/>
                        </a:spcBef>
                        <a:spcAft>
                          <a:spcPts val="0"/>
                        </a:spcAft>
                      </a:pPr>
                      <a:r>
                        <a:rPr lang="en-US" sz="1800" dirty="0">
                          <a:effectLst/>
                        </a:rPr>
                        <a:t>work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extLst>
                  <a:ext uri="{0D108BD9-81ED-4DB2-BD59-A6C34878D82A}">
                    <a16:rowId xmlns:a16="http://schemas.microsoft.com/office/drawing/2014/main" val="390889767"/>
                  </a:ext>
                </a:extLst>
              </a:tr>
              <a:tr h="355016">
                <a:tc>
                  <a:txBody>
                    <a:bodyPr/>
                    <a:lstStyle/>
                    <a:p>
                      <a:pPr marL="0" marR="0">
                        <a:lnSpc>
                          <a:spcPct val="107000"/>
                        </a:lnSpc>
                        <a:spcBef>
                          <a:spcPts val="0"/>
                        </a:spcBef>
                        <a:spcAft>
                          <a:spcPts val="0"/>
                        </a:spcAft>
                      </a:pPr>
                      <a:r>
                        <a:rPr lang="en-US" sz="1800" dirty="0">
                          <a:effectLst/>
                        </a:rPr>
                        <a:t>Week 5</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proposal</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476952015"/>
                  </a:ext>
                </a:extLst>
              </a:tr>
              <a:tr h="355139">
                <a:tc>
                  <a:txBody>
                    <a:bodyPr/>
                    <a:lstStyle/>
                    <a:p>
                      <a:pPr marL="0" marR="0">
                        <a:lnSpc>
                          <a:spcPct val="107000"/>
                        </a:lnSpc>
                        <a:spcBef>
                          <a:spcPts val="0"/>
                        </a:spcBef>
                        <a:spcAft>
                          <a:spcPts val="0"/>
                        </a:spcAft>
                      </a:pPr>
                      <a:r>
                        <a:rPr lang="en-US" sz="1800" dirty="0">
                          <a:effectLst/>
                        </a:rPr>
                        <a:t>Week 6</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dirty="0">
                          <a:effectLst/>
                        </a:rPr>
                        <a:t>Sign up and find job</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bg1"/>
                    </a:solidFill>
                  </a:tcPr>
                </a:tc>
                <a:extLst>
                  <a:ext uri="{0D108BD9-81ED-4DB2-BD59-A6C34878D82A}">
                    <a16:rowId xmlns:a16="http://schemas.microsoft.com/office/drawing/2014/main" val="571840098"/>
                  </a:ext>
                </a:extLst>
              </a:tr>
              <a:tr h="355139">
                <a:tc>
                  <a:txBody>
                    <a:bodyPr/>
                    <a:lstStyle/>
                    <a:p>
                      <a:pPr marL="0" marR="0">
                        <a:lnSpc>
                          <a:spcPct val="107000"/>
                        </a:lnSpc>
                        <a:spcBef>
                          <a:spcPts val="0"/>
                        </a:spcBef>
                        <a:spcAft>
                          <a:spcPts val="0"/>
                        </a:spcAft>
                      </a:pPr>
                      <a:r>
                        <a:rPr lang="en-US" sz="1800" dirty="0">
                          <a:effectLst/>
                        </a:rPr>
                        <a:t>Week 7</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Find job: Post {input, edit, delete}</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8095830"/>
                  </a:ext>
                </a:extLst>
              </a:tr>
              <a:tr h="355016">
                <a:tc>
                  <a:txBody>
                    <a:bodyPr/>
                    <a:lstStyle/>
                    <a:p>
                      <a:pPr marL="0" marR="0">
                        <a:lnSpc>
                          <a:spcPct val="107000"/>
                        </a:lnSpc>
                        <a:spcBef>
                          <a:spcPts val="0"/>
                        </a:spcBef>
                        <a:spcAft>
                          <a:spcPts val="0"/>
                        </a:spcAft>
                      </a:pPr>
                      <a:r>
                        <a:rPr lang="en-US" sz="1800" dirty="0">
                          <a:effectLst/>
                        </a:rPr>
                        <a:t>Week 8</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Search {all of job, full time, part time, free land}</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535910983"/>
                  </a:ext>
                </a:extLst>
              </a:tr>
              <a:tr h="355139">
                <a:tc>
                  <a:txBody>
                    <a:bodyPr/>
                    <a:lstStyle/>
                    <a:p>
                      <a:pPr marL="0" marR="0">
                        <a:lnSpc>
                          <a:spcPct val="107000"/>
                        </a:lnSpc>
                        <a:spcBef>
                          <a:spcPts val="0"/>
                        </a:spcBef>
                        <a:spcAft>
                          <a:spcPts val="0"/>
                        </a:spcAft>
                      </a:pPr>
                      <a:r>
                        <a:rPr lang="en-US" sz="1800" dirty="0">
                          <a:effectLst/>
                        </a:rPr>
                        <a:t>Week 9</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dirty="0">
                          <a:effectLst/>
                        </a:rPr>
                        <a:t>Sector {bank, science, engineer, 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772210079"/>
                  </a:ext>
                </a:extLst>
              </a:tr>
              <a:tr h="355016">
                <a:tc>
                  <a:txBody>
                    <a:bodyPr/>
                    <a:lstStyle/>
                    <a:p>
                      <a:pPr marL="0" marR="0">
                        <a:lnSpc>
                          <a:spcPct val="107000"/>
                        </a:lnSpc>
                        <a:spcBef>
                          <a:spcPts val="0"/>
                        </a:spcBef>
                        <a:spcAft>
                          <a:spcPts val="0"/>
                        </a:spcAft>
                      </a:pPr>
                      <a:r>
                        <a:rPr lang="en-US" sz="1800" dirty="0">
                          <a:effectLst/>
                        </a:rPr>
                        <a:t>Week 10</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Show list of company </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1736661264"/>
                  </a:ext>
                </a:extLst>
              </a:tr>
              <a:tr h="421318">
                <a:tc>
                  <a:txBody>
                    <a:bodyPr/>
                    <a:lstStyle/>
                    <a:p>
                      <a:pPr marL="0" marR="0">
                        <a:lnSpc>
                          <a:spcPct val="107000"/>
                        </a:lnSpc>
                        <a:spcBef>
                          <a:spcPts val="0"/>
                        </a:spcBef>
                        <a:spcAft>
                          <a:spcPts val="0"/>
                        </a:spcAft>
                      </a:pPr>
                      <a:r>
                        <a:rPr lang="en-US" sz="1800" dirty="0">
                          <a:effectLst/>
                        </a:rPr>
                        <a:t>Week 11</a:t>
                      </a:r>
                    </a:p>
                  </a:txBody>
                  <a:tcPr marL="68580" marR="68580" marT="0" marB="0">
                    <a:solidFill>
                      <a:schemeClr val="accent1">
                        <a:lumMod val="2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Student can  apply &amp;&amp;  </a:t>
                      </a:r>
                      <a:r>
                        <a:rPr lang="en-US" sz="2000" dirty="0">
                          <a:effectLst/>
                        </a:rPr>
                        <a:t>Student can apply</a:t>
                      </a:r>
                      <a:endParaRPr lang="en-US" sz="20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417044339"/>
                  </a:ext>
                </a:extLst>
              </a:tr>
              <a:tr h="355139">
                <a:tc>
                  <a:txBody>
                    <a:bodyPr/>
                    <a:lstStyle/>
                    <a:p>
                      <a:pPr marL="0" marR="0">
                        <a:lnSpc>
                          <a:spcPct val="107000"/>
                        </a:lnSpc>
                        <a:spcBef>
                          <a:spcPts val="0"/>
                        </a:spcBef>
                        <a:spcAft>
                          <a:spcPts val="0"/>
                        </a:spcAft>
                      </a:pPr>
                      <a:r>
                        <a:rPr lang="en-US" sz="1800" dirty="0">
                          <a:effectLst/>
                        </a:rPr>
                        <a:t>Week 12</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Hiring  {Post and search}</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211165832"/>
                  </a:ext>
                </a:extLst>
              </a:tr>
              <a:tr h="355016">
                <a:tc>
                  <a:txBody>
                    <a:bodyPr/>
                    <a:lstStyle/>
                    <a:p>
                      <a:pPr marL="0" marR="0">
                        <a:lnSpc>
                          <a:spcPct val="107000"/>
                        </a:lnSpc>
                        <a:spcBef>
                          <a:spcPts val="0"/>
                        </a:spcBef>
                        <a:spcAft>
                          <a:spcPts val="0"/>
                        </a:spcAft>
                      </a:pPr>
                      <a:r>
                        <a:rPr lang="en-US" sz="1800" dirty="0">
                          <a:effectLst/>
                        </a:rPr>
                        <a:t>Week 13</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Post {input, edit, delete}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4290109884"/>
                  </a:ext>
                </a:extLst>
              </a:tr>
              <a:tr h="355139">
                <a:tc>
                  <a:txBody>
                    <a:bodyPr/>
                    <a:lstStyle/>
                    <a:p>
                      <a:pPr marL="0" marR="0">
                        <a:lnSpc>
                          <a:spcPct val="107000"/>
                        </a:lnSpc>
                        <a:spcBef>
                          <a:spcPts val="0"/>
                        </a:spcBef>
                        <a:spcAft>
                          <a:spcPts val="0"/>
                        </a:spcAft>
                      </a:pPr>
                      <a:r>
                        <a:rPr lang="en-US" sz="1800" dirty="0">
                          <a:effectLst/>
                        </a:rPr>
                        <a:t>Week 14</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Search {all of job, full time, part time, free land}</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440647376"/>
                  </a:ext>
                </a:extLst>
              </a:tr>
              <a:tr h="368667">
                <a:tc>
                  <a:txBody>
                    <a:bodyPr/>
                    <a:lstStyle/>
                    <a:p>
                      <a:pPr marL="0" marR="0">
                        <a:lnSpc>
                          <a:spcPct val="107000"/>
                        </a:lnSpc>
                        <a:spcBef>
                          <a:spcPts val="0"/>
                        </a:spcBef>
                        <a:spcAft>
                          <a:spcPts val="0"/>
                        </a:spcAft>
                      </a:pPr>
                      <a:r>
                        <a:rPr lang="en-US" sz="1800" dirty="0">
                          <a:effectLst/>
                        </a:rPr>
                        <a:t>Week 15</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Sector {bank, science, engineer, and other}</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483508974"/>
                  </a:ext>
                </a:extLst>
              </a:tr>
              <a:tr h="429332">
                <a:tc>
                  <a:txBody>
                    <a:bodyPr/>
                    <a:lstStyle/>
                    <a:p>
                      <a:pPr marL="0" marR="0">
                        <a:lnSpc>
                          <a:spcPct val="107000"/>
                        </a:lnSpc>
                        <a:spcBef>
                          <a:spcPts val="0"/>
                        </a:spcBef>
                        <a:spcAft>
                          <a:spcPts val="0"/>
                        </a:spcAft>
                      </a:pPr>
                      <a:r>
                        <a:rPr lang="en-US" sz="1800" dirty="0">
                          <a:effectLst/>
                        </a:rPr>
                        <a:t>Week 16</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Show list of student’s CV &amp;&amp;  Company can contact to student</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416245291"/>
                  </a:ext>
                </a:extLst>
              </a:tr>
            </a:tbl>
          </a:graphicData>
        </a:graphic>
      </p:graphicFrame>
      <p:sp>
        <p:nvSpPr>
          <p:cNvPr id="25" name="TextBox 24">
            <a:extLst>
              <a:ext uri="{FF2B5EF4-FFF2-40B4-BE49-F238E27FC236}">
                <a16:creationId xmlns:a16="http://schemas.microsoft.com/office/drawing/2014/main" id="{5B17471B-93A5-03D6-7CB8-68FCD2F3E464}"/>
              </a:ext>
            </a:extLst>
          </p:cNvPr>
          <p:cNvSpPr txBox="1"/>
          <p:nvPr/>
        </p:nvSpPr>
        <p:spPr>
          <a:xfrm>
            <a:off x="1233376" y="601242"/>
            <a:ext cx="6103088" cy="523220"/>
          </a:xfrm>
          <a:prstGeom prst="rect">
            <a:avLst/>
          </a:prstGeom>
          <a:noFill/>
        </p:spPr>
        <p:txBody>
          <a:bodyPr wrap="square">
            <a:spAutoFit/>
          </a:bodyPr>
          <a:lstStyle/>
          <a:p>
            <a:r>
              <a:rPr lang="en-US" sz="1800" b="1" dirty="0"/>
              <a:t> </a:t>
            </a:r>
            <a:r>
              <a:rPr lang="en-US" sz="2800" b="1" dirty="0"/>
              <a:t>3.4 Time line</a:t>
            </a:r>
            <a:endParaRPr lang="en-US" sz="2800" dirty="0"/>
          </a:p>
        </p:txBody>
      </p:sp>
    </p:spTree>
    <p:extLst>
      <p:ext uri="{BB962C8B-B14F-4D97-AF65-F5344CB8AC3E}">
        <p14:creationId xmlns:p14="http://schemas.microsoft.com/office/powerpoint/2010/main" val="325180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latin typeface="+mn-lt"/>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a:xfrm>
            <a:off x="7740502" y="1067474"/>
            <a:ext cx="3115340" cy="4598493"/>
          </a:xfrm>
        </p:spPr>
      </p:pic>
      <p:pic>
        <p:nvPicPr>
          <p:cNvPr id="8" name="Picture 7">
            <a:extLst>
              <a:ext uri="{FF2B5EF4-FFF2-40B4-BE49-F238E27FC236}">
                <a16:creationId xmlns:a16="http://schemas.microsoft.com/office/drawing/2014/main" id="{92FC02FF-6D92-B1F7-6A1F-E3B28DEA08EA}"/>
              </a:ext>
            </a:extLst>
          </p:cNvPr>
          <p:cNvPicPr>
            <a:picLocks noChangeAspect="1"/>
          </p:cNvPicPr>
          <p:nvPr/>
        </p:nvPicPr>
        <p:blipFill>
          <a:blip r:embed="rId3"/>
          <a:stretch>
            <a:fillRect/>
          </a:stretch>
        </p:blipFill>
        <p:spPr>
          <a:xfrm>
            <a:off x="7740502" y="1067474"/>
            <a:ext cx="3115340" cy="4598493"/>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idx="4294967295"/>
          </p:nvPr>
        </p:nvSpPr>
        <p:spPr>
          <a:xfrm>
            <a:off x="0" y="512763"/>
            <a:ext cx="9912350" cy="1014412"/>
          </a:xfrm>
        </p:spPr>
        <p:txBody>
          <a:bodyPr/>
          <a:lstStyle/>
          <a:p>
            <a:r>
              <a:rPr lang="en-US" sz="3600" dirty="0">
                <a:latin typeface="+mn-lt"/>
              </a:rPr>
              <a:t>Team Member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4294967295"/>
          </p:nvPr>
        </p:nvSpPr>
        <p:spPr>
          <a:xfrm>
            <a:off x="1805940" y="1527175"/>
            <a:ext cx="9075420" cy="3673475"/>
          </a:xfrm>
        </p:spPr>
        <p:txBody>
          <a:bodyPr/>
          <a:lstStyle/>
          <a:p>
            <a:pPr marL="0" marR="0" indent="0" algn="ctr">
              <a:lnSpc>
                <a:spcPct val="107000"/>
              </a:lnSpc>
              <a:spcBef>
                <a:spcPts val="0"/>
              </a:spcBef>
              <a:spcAft>
                <a:spcPts val="800"/>
              </a:spcAft>
              <a:buNone/>
            </a:pPr>
            <a:r>
              <a:rPr lang="en-US" b="1" dirty="0">
                <a:effectLst/>
                <a:ea typeface="Adobe Gothic Std B" panose="020B0800000000000000" pitchFamily="34" charset="-128"/>
                <a:cs typeface="Tw Cen MT Condensed" panose="020B0606020104020203" pitchFamily="34" charset="0"/>
              </a:rPr>
              <a:t>Name                                           ID</a:t>
            </a:r>
            <a:endParaRPr lang="en-US" dirty="0">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effectLst/>
                <a:ea typeface="Adobe Gothic Std B" panose="020B0800000000000000" pitchFamily="34" charset="-128"/>
                <a:cs typeface="Tw Cen MT Condensed" panose="020B0606020104020203" pitchFamily="34" charset="0"/>
              </a:rPr>
              <a:t>Song Phalla                            e20200439</a:t>
            </a:r>
            <a:endParaRPr lang="en-US" dirty="0">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effectLst/>
                <a:ea typeface="Adobe Gothic Std B" panose="020B0800000000000000" pitchFamily="34" charset="-128"/>
                <a:cs typeface="Tw Cen MT Condensed" panose="020B0606020104020203" pitchFamily="34" charset="0"/>
              </a:rPr>
              <a:t>Sobon Menghorng                  e20200978</a:t>
            </a:r>
            <a:endParaRPr lang="en-US" dirty="0">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effectLst/>
                <a:ea typeface="Adobe Gothic Std B" panose="020B0800000000000000" pitchFamily="34" charset="-128"/>
                <a:cs typeface="Tw Cen MT Condensed" panose="020B0606020104020203" pitchFamily="34" charset="0"/>
              </a:rPr>
              <a:t>Noem Koemhak                      e20200808</a:t>
            </a:r>
            <a:endParaRPr lang="en-US" dirty="0">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effectLst/>
                <a:ea typeface="Adobe Gothic Std B" panose="020B0800000000000000" pitchFamily="34" charset="-128"/>
                <a:cs typeface="Tw Cen MT Condensed" panose="020B0606020104020203" pitchFamily="34" charset="0"/>
              </a:rPr>
              <a:t>Teng Chansopanha                 e20201711</a:t>
            </a:r>
            <a:endParaRPr lang="en-US" dirty="0">
              <a:effectLst/>
              <a:ea typeface="STFangsong" panose="02010600040101010101" pitchFamily="2" charset="-122"/>
              <a:cs typeface="DaunPenh" panose="01010101010101010101" pitchFamily="2" charset="0"/>
            </a:endParaRPr>
          </a:p>
          <a:p>
            <a:pPr algn="ctr"/>
            <a:r>
              <a:rPr lang="en-US" b="1" dirty="0">
                <a:effectLst/>
                <a:ea typeface="Adobe Gothic Std B" panose="020B0800000000000000" pitchFamily="34" charset="-128"/>
                <a:cs typeface="Tw Cen MT Condensed" panose="020B0606020104020203" pitchFamily="34" charset="0"/>
              </a:rPr>
              <a:t>Thou Chanmakara                    e20200227</a:t>
            </a:r>
            <a:endParaRPr lang="en-US" dirty="0"/>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4294967295"/>
          </p:nvPr>
        </p:nvSpPr>
        <p:spPr>
          <a:xfrm>
            <a:off x="0" y="4324350"/>
            <a:ext cx="2206625" cy="631825"/>
          </a:xfrm>
        </p:spPr>
        <p:txBody>
          <a:bodyPr/>
          <a:lstStyle/>
          <a:p>
            <a:pPr marL="0" indent="0">
              <a:buNone/>
            </a:pPr>
            <a:endParaRPr lang="en-US" dirty="0"/>
          </a:p>
          <a:p>
            <a:pPr marL="0" indent="0">
              <a:buNone/>
            </a:pPr>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4294967295"/>
          </p:nvPr>
        </p:nvSpPr>
        <p:spPr>
          <a:xfrm>
            <a:off x="0" y="4325938"/>
            <a:ext cx="1947863" cy="631825"/>
          </a:xfrm>
        </p:spPr>
        <p:txBody>
          <a:bodyPr/>
          <a:lstStyle/>
          <a:p>
            <a:pPr marL="0" indent="0">
              <a:buNone/>
            </a:pPr>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4294967295"/>
          </p:nvPr>
        </p:nvSpPr>
        <p:spPr>
          <a:xfrm>
            <a:off x="10244138" y="4313238"/>
            <a:ext cx="1947862" cy="631825"/>
          </a:xfrm>
        </p:spPr>
        <p:txBody>
          <a:bodyPr/>
          <a:lstStyle/>
          <a:p>
            <a:pPr marL="0" indent="0">
              <a:buNone/>
            </a:pPr>
            <a:endParaRPr lang="en-US" dirty="0"/>
          </a:p>
          <a:p>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4BFBC49-410B-30FB-57C7-2FD833E27ED5}"/>
              </a:ext>
            </a:extLst>
          </p:cNvPr>
          <p:cNvSpPr>
            <a:spLocks noGrp="1"/>
          </p:cNvSpPr>
          <p:nvPr>
            <p:ph type="subTitle" idx="1"/>
          </p:nvPr>
        </p:nvSpPr>
        <p:spPr>
          <a:xfrm>
            <a:off x="1108710" y="948690"/>
            <a:ext cx="5463540" cy="4928616"/>
          </a:xfrm>
        </p:spPr>
        <p:txBody>
          <a:bodyPr/>
          <a:lstStyle/>
          <a:p>
            <a:endParaRPr lang="en-US" sz="2800" dirty="0"/>
          </a:p>
          <a:p>
            <a:r>
              <a:rPr lang="en-US" sz="2800" b="1" dirty="0"/>
              <a:t>Content</a:t>
            </a:r>
          </a:p>
          <a:p>
            <a:r>
              <a:rPr lang="en-US" sz="2000" b="1" dirty="0"/>
              <a:t>1.   Introduction and Advantages of project </a:t>
            </a:r>
          </a:p>
          <a:p>
            <a:r>
              <a:rPr lang="en-US" sz="2000" b="1" dirty="0"/>
              <a:t>2.   Process of project</a:t>
            </a:r>
          </a:p>
          <a:p>
            <a:r>
              <a:rPr lang="en-US" sz="2000" b="1" dirty="0"/>
              <a:t>3.   Activities of team work</a:t>
            </a:r>
          </a:p>
          <a:p>
            <a:r>
              <a:rPr lang="en-US" sz="2000" b="1" dirty="0"/>
              <a:t>    3.1 How to search data? </a:t>
            </a:r>
          </a:p>
          <a:p>
            <a:r>
              <a:rPr lang="en-US" sz="2000" b="1" dirty="0"/>
              <a:t>    3.2 Received data</a:t>
            </a:r>
          </a:p>
          <a:p>
            <a:r>
              <a:rPr lang="en-US" sz="2000" b="1" dirty="0"/>
              <a:t>    3.3 Division of work</a:t>
            </a:r>
          </a:p>
          <a:p>
            <a:r>
              <a:rPr lang="en-US" sz="2000" b="1" dirty="0"/>
              <a:t>    3.4 Time line</a:t>
            </a:r>
          </a:p>
          <a:p>
            <a:endParaRPr lang="en-US" sz="2000" b="1" dirty="0"/>
          </a:p>
          <a:p>
            <a:endParaRPr lang="en-US" sz="2000" b="1" dirty="0"/>
          </a:p>
          <a:p>
            <a:endParaRPr lang="en-US" sz="2800" b="1" dirty="0"/>
          </a:p>
        </p:txBody>
      </p:sp>
      <p:sp>
        <p:nvSpPr>
          <p:cNvPr id="2" name="Slide Number Placeholder 1">
            <a:extLst>
              <a:ext uri="{FF2B5EF4-FFF2-40B4-BE49-F238E27FC236}">
                <a16:creationId xmlns:a16="http://schemas.microsoft.com/office/drawing/2014/main" id="{9EE5069B-1BFA-F1B3-1D0D-DF212991DA49}"/>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3</a:t>
            </a:fld>
            <a:endParaRPr lang="en-US" noProof="0"/>
          </a:p>
        </p:txBody>
      </p:sp>
      <p:sp>
        <p:nvSpPr>
          <p:cNvPr id="3" name="Footer Placeholder 2">
            <a:extLst>
              <a:ext uri="{FF2B5EF4-FFF2-40B4-BE49-F238E27FC236}">
                <a16:creationId xmlns:a16="http://schemas.microsoft.com/office/drawing/2014/main" id="{A8F1D8BA-0310-C4B7-4BBF-D5ADFE1B32A1}"/>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4" name="Date Placeholder 3">
            <a:extLst>
              <a:ext uri="{FF2B5EF4-FFF2-40B4-BE49-F238E27FC236}">
                <a16:creationId xmlns:a16="http://schemas.microsoft.com/office/drawing/2014/main" id="{2E61D1CB-6241-C0AA-4ABC-F34010015208}"/>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24" name="Subtitle 5">
            <a:extLst>
              <a:ext uri="{FF2B5EF4-FFF2-40B4-BE49-F238E27FC236}">
                <a16:creationId xmlns:a16="http://schemas.microsoft.com/office/drawing/2014/main" id="{37E11CE7-AABF-AC98-F898-6FDC6E715487}"/>
              </a:ext>
            </a:extLst>
          </p:cNvPr>
          <p:cNvSpPr txBox="1">
            <a:spLocks/>
          </p:cNvSpPr>
          <p:nvPr/>
        </p:nvSpPr>
        <p:spPr>
          <a:xfrm>
            <a:off x="880110" y="731520"/>
            <a:ext cx="9429750" cy="529818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p>
        </p:txBody>
      </p:sp>
      <p:pic>
        <p:nvPicPr>
          <p:cNvPr id="7" name="Picture 6">
            <a:extLst>
              <a:ext uri="{FF2B5EF4-FFF2-40B4-BE49-F238E27FC236}">
                <a16:creationId xmlns:a16="http://schemas.microsoft.com/office/drawing/2014/main" id="{F18C8339-AAD7-5D09-41A5-34FBF2931E12}"/>
              </a:ext>
            </a:extLst>
          </p:cNvPr>
          <p:cNvPicPr>
            <a:picLocks noChangeAspect="1"/>
          </p:cNvPicPr>
          <p:nvPr/>
        </p:nvPicPr>
        <p:blipFill>
          <a:blip r:embed="rId2"/>
          <a:stretch>
            <a:fillRect/>
          </a:stretch>
        </p:blipFill>
        <p:spPr>
          <a:xfrm>
            <a:off x="5322771" y="796289"/>
            <a:ext cx="5760519" cy="4949993"/>
          </a:xfrm>
          <a:prstGeom prst="rect">
            <a:avLst/>
          </a:prstGeom>
        </p:spPr>
      </p:pic>
    </p:spTree>
    <p:extLst>
      <p:ext uri="{BB962C8B-B14F-4D97-AF65-F5344CB8AC3E}">
        <p14:creationId xmlns:p14="http://schemas.microsoft.com/office/powerpoint/2010/main" val="399981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1B29A0-EA2C-B132-8A3A-8F7FE2E2962D}"/>
              </a:ext>
            </a:extLst>
          </p:cNvPr>
          <p:cNvSpPr txBox="1"/>
          <p:nvPr/>
        </p:nvSpPr>
        <p:spPr>
          <a:xfrm>
            <a:off x="552893" y="520996"/>
            <a:ext cx="6921796" cy="5139869"/>
          </a:xfrm>
          <a:prstGeom prst="rect">
            <a:avLst/>
          </a:prstGeom>
          <a:noFill/>
        </p:spPr>
        <p:txBody>
          <a:bodyPr wrap="square">
            <a:spAutoFit/>
          </a:bodyPr>
          <a:lstStyle/>
          <a:p>
            <a:pPr marL="514350" indent="-514350">
              <a:buAutoNum type="arabicPeriod"/>
            </a:pPr>
            <a:r>
              <a:rPr lang="en-US" sz="3600" b="1" dirty="0"/>
              <a:t>Introduction and Advantages of project </a:t>
            </a:r>
          </a:p>
          <a:p>
            <a:pPr algn="just"/>
            <a:r>
              <a:rPr lang="en-US" sz="32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In the current context of Industry 4.0, life is more advanced and rich in technology and information. Thus, access to more information is still not easy enough for some issues, such as finding a place for internships for students who are studying at universities or institutes, But can</a:t>
            </a:r>
            <a:r>
              <a:rPr lang="en-US" sz="3200" dirty="0">
                <a:solidFill>
                  <a:srgbClr val="2D2D2D"/>
                </a:solidFill>
                <a:effectLst/>
                <a:latin typeface="Tw Cen MT Condensed" panose="020B0606020104020203" pitchFamily="34" charset="0"/>
                <a:ea typeface="STFangsong" panose="02010600040101010101" pitchFamily="2" charset="-122"/>
                <a:cs typeface="Times New Roman" panose="02020603050405020304" pitchFamily="18" charset="0"/>
              </a:rPr>
              <a:t>’</a:t>
            </a:r>
            <a:r>
              <a:rPr lang="en-US" sz="32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t find a company for internships and have to ask for help from the university to help them and some students are also missing.  </a:t>
            </a:r>
            <a:endParaRPr lang="en-US" sz="1800" b="1" dirty="0"/>
          </a:p>
        </p:txBody>
      </p:sp>
      <p:pic>
        <p:nvPicPr>
          <p:cNvPr id="3" name="Picture 2">
            <a:extLst>
              <a:ext uri="{FF2B5EF4-FFF2-40B4-BE49-F238E27FC236}">
                <a16:creationId xmlns:a16="http://schemas.microsoft.com/office/drawing/2014/main" id="{15F6E56A-800C-526F-13C5-D5915F3C41E1}"/>
              </a:ext>
            </a:extLst>
          </p:cNvPr>
          <p:cNvPicPr>
            <a:picLocks noChangeAspect="1"/>
          </p:cNvPicPr>
          <p:nvPr/>
        </p:nvPicPr>
        <p:blipFill>
          <a:blip r:embed="rId2"/>
          <a:stretch>
            <a:fillRect/>
          </a:stretch>
        </p:blipFill>
        <p:spPr>
          <a:xfrm>
            <a:off x="7652085" y="231005"/>
            <a:ext cx="3724976" cy="2868330"/>
          </a:xfrm>
          <a:prstGeom prst="rect">
            <a:avLst/>
          </a:prstGeom>
        </p:spPr>
      </p:pic>
      <p:pic>
        <p:nvPicPr>
          <p:cNvPr id="5" name="Picture 4">
            <a:extLst>
              <a:ext uri="{FF2B5EF4-FFF2-40B4-BE49-F238E27FC236}">
                <a16:creationId xmlns:a16="http://schemas.microsoft.com/office/drawing/2014/main" id="{F09EE516-CD21-7868-B2D0-1EDB484D89AC}"/>
              </a:ext>
            </a:extLst>
          </p:cNvPr>
          <p:cNvPicPr>
            <a:picLocks noChangeAspect="1"/>
          </p:cNvPicPr>
          <p:nvPr/>
        </p:nvPicPr>
        <p:blipFill>
          <a:blip r:embed="rId3"/>
          <a:stretch>
            <a:fillRect/>
          </a:stretch>
        </p:blipFill>
        <p:spPr>
          <a:xfrm>
            <a:off x="7671335" y="3320715"/>
            <a:ext cx="3705726" cy="2868331"/>
          </a:xfrm>
          <a:prstGeom prst="rect">
            <a:avLst/>
          </a:prstGeom>
        </p:spPr>
      </p:pic>
    </p:spTree>
    <p:extLst>
      <p:ext uri="{BB962C8B-B14F-4D97-AF65-F5344CB8AC3E}">
        <p14:creationId xmlns:p14="http://schemas.microsoft.com/office/powerpoint/2010/main" val="74742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F8A-1F87-7304-7603-EB82D5BCFCBE}"/>
              </a:ext>
            </a:extLst>
          </p:cNvPr>
          <p:cNvSpPr>
            <a:spLocks noGrp="1"/>
          </p:cNvSpPr>
          <p:nvPr>
            <p:ph type="ctrTitle"/>
          </p:nvPr>
        </p:nvSpPr>
        <p:spPr>
          <a:xfrm>
            <a:off x="1463040" y="1201479"/>
            <a:ext cx="4873752" cy="3742661"/>
          </a:xfrm>
        </p:spPr>
        <p:txBody>
          <a:bodyPr/>
          <a:lstStyle/>
          <a:p>
            <a:r>
              <a:rPr lang="en-US" sz="28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That's why we decided to create this INERNSHIP FINDER project to make it easier for students to find a place or company for an internship, as well as a close connection between students and company owners.</a:t>
            </a:r>
            <a:br>
              <a:rPr lang="en-US" sz="6000" dirty="0">
                <a:effectLst/>
                <a:latin typeface="Tw Cen MT" panose="020B0602020104020603" pitchFamily="34" charset="0"/>
                <a:ea typeface="STFangsong" panose="02010600040101010101" pitchFamily="2" charset="-122"/>
                <a:cs typeface="DaunPenh" panose="01010101010101010101" pitchFamily="2" charset="0"/>
              </a:rPr>
            </a:br>
            <a:endParaRPr lang="en-US" dirty="0"/>
          </a:p>
        </p:txBody>
      </p:sp>
      <p:pic>
        <p:nvPicPr>
          <p:cNvPr id="6" name="Picture Placeholder 5">
            <a:extLst>
              <a:ext uri="{FF2B5EF4-FFF2-40B4-BE49-F238E27FC236}">
                <a16:creationId xmlns:a16="http://schemas.microsoft.com/office/drawing/2014/main" id="{61F5F549-D28B-2408-DD5C-F63490ACA8A4}"/>
              </a:ext>
            </a:extLst>
          </p:cNvPr>
          <p:cNvPicPr>
            <a:picLocks noGrp="1" noChangeAspect="1"/>
          </p:cNvPicPr>
          <p:nvPr>
            <p:ph type="pic" sz="quarter" idx="10"/>
          </p:nvPr>
        </p:nvPicPr>
        <p:blipFill>
          <a:blip r:embed="rId2"/>
          <a:srcRect l="11099" r="11099"/>
          <a:stretch>
            <a:fillRect/>
          </a:stretch>
        </p:blipFill>
        <p:spPr/>
      </p:pic>
    </p:spTree>
    <p:extLst>
      <p:ext uri="{BB962C8B-B14F-4D97-AF65-F5344CB8AC3E}">
        <p14:creationId xmlns:p14="http://schemas.microsoft.com/office/powerpoint/2010/main" val="187434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809115D-8672-5CE3-CDA7-95B4D6887843}"/>
              </a:ext>
            </a:extLst>
          </p:cNvPr>
          <p:cNvSpPr>
            <a:spLocks noGrp="1"/>
          </p:cNvSpPr>
          <p:nvPr>
            <p:ph idx="1"/>
          </p:nvPr>
        </p:nvSpPr>
        <p:spPr>
          <a:xfrm>
            <a:off x="484632" y="512064"/>
            <a:ext cx="11000232" cy="5458968"/>
          </a:xfrm>
        </p:spPr>
        <p:txBody>
          <a:bodyPr/>
          <a:lstStyle/>
          <a:p>
            <a:pPr marL="514350" indent="-514350">
              <a:buAutoNum type="arabicPeriod" startAt="2"/>
            </a:pPr>
            <a:r>
              <a:rPr lang="en-US" sz="2800" b="1" dirty="0"/>
              <a:t>Process of project</a:t>
            </a:r>
          </a:p>
          <a:p>
            <a:pPr marL="0" indent="0">
              <a:buNone/>
            </a:pPr>
            <a:endParaRPr lang="en-US" sz="2800" b="1" dirty="0"/>
          </a:p>
          <a:p>
            <a:pPr marL="0" indent="0">
              <a:buNone/>
            </a:pPr>
            <a:endParaRPr lang="en-US" dirty="0"/>
          </a:p>
        </p:txBody>
      </p:sp>
      <p:sp>
        <p:nvSpPr>
          <p:cNvPr id="10" name="Rectangle: Rounded Corners 9">
            <a:extLst>
              <a:ext uri="{FF2B5EF4-FFF2-40B4-BE49-F238E27FC236}">
                <a16:creationId xmlns:a16="http://schemas.microsoft.com/office/drawing/2014/main" id="{96E0905C-EAA1-A073-7425-1002635F7827}"/>
              </a:ext>
            </a:extLst>
          </p:cNvPr>
          <p:cNvSpPr/>
          <p:nvPr/>
        </p:nvSpPr>
        <p:spPr>
          <a:xfrm rot="10800000" flipH="1" flipV="1">
            <a:off x="404037" y="2714491"/>
            <a:ext cx="1424763" cy="1102597"/>
          </a:xfrm>
          <a:prstGeom prst="round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Sing up</a:t>
            </a:r>
          </a:p>
        </p:txBody>
      </p:sp>
      <p:sp>
        <p:nvSpPr>
          <p:cNvPr id="11" name="Left Brace 10">
            <a:extLst>
              <a:ext uri="{FF2B5EF4-FFF2-40B4-BE49-F238E27FC236}">
                <a16:creationId xmlns:a16="http://schemas.microsoft.com/office/drawing/2014/main" id="{EBA4B77B-8290-3D6B-9472-723182440B10}"/>
              </a:ext>
            </a:extLst>
          </p:cNvPr>
          <p:cNvSpPr/>
          <p:nvPr/>
        </p:nvSpPr>
        <p:spPr>
          <a:xfrm rot="10800000" flipH="1">
            <a:off x="1909395" y="1637410"/>
            <a:ext cx="291545" cy="29664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47D6406-C8E7-ABAA-3138-05841569B63E}"/>
              </a:ext>
            </a:extLst>
          </p:cNvPr>
          <p:cNvSpPr/>
          <p:nvPr/>
        </p:nvSpPr>
        <p:spPr>
          <a:xfrm flipH="1">
            <a:off x="2281535" y="1222744"/>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Find JOB</a:t>
            </a:r>
          </a:p>
        </p:txBody>
      </p:sp>
      <p:sp>
        <p:nvSpPr>
          <p:cNvPr id="13" name="Rectangle: Rounded Corners 12">
            <a:extLst>
              <a:ext uri="{FF2B5EF4-FFF2-40B4-BE49-F238E27FC236}">
                <a16:creationId xmlns:a16="http://schemas.microsoft.com/office/drawing/2014/main" id="{FDAD5786-A2AB-3121-8EEF-9C2D5D4A984D}"/>
              </a:ext>
            </a:extLst>
          </p:cNvPr>
          <p:cNvSpPr/>
          <p:nvPr/>
        </p:nvSpPr>
        <p:spPr>
          <a:xfrm flipH="1">
            <a:off x="2281535" y="3817089"/>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Hiring</a:t>
            </a:r>
          </a:p>
        </p:txBody>
      </p:sp>
      <p:sp>
        <p:nvSpPr>
          <p:cNvPr id="14" name="Left Brace 13">
            <a:extLst>
              <a:ext uri="{FF2B5EF4-FFF2-40B4-BE49-F238E27FC236}">
                <a16:creationId xmlns:a16="http://schemas.microsoft.com/office/drawing/2014/main" id="{7CC4E4D2-E780-6A3A-B33A-1766EE669E7A}"/>
              </a:ext>
            </a:extLst>
          </p:cNvPr>
          <p:cNvSpPr/>
          <p:nvPr/>
        </p:nvSpPr>
        <p:spPr>
          <a:xfrm rot="10800000" flipH="1">
            <a:off x="3738196" y="886967"/>
            <a:ext cx="291545" cy="1827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8A24F3E6-5AF7-4F89-10D7-F75E4E218BC9}"/>
              </a:ext>
            </a:extLst>
          </p:cNvPr>
          <p:cNvSpPr/>
          <p:nvPr/>
        </p:nvSpPr>
        <p:spPr>
          <a:xfrm rot="10800000" flipH="1">
            <a:off x="3744822" y="3559283"/>
            <a:ext cx="291545" cy="1827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C5F18EC-F2D0-4B39-4AF2-D78C54993B10}"/>
              </a:ext>
            </a:extLst>
          </p:cNvPr>
          <p:cNvSpPr/>
          <p:nvPr/>
        </p:nvSpPr>
        <p:spPr>
          <a:xfrm flipH="1">
            <a:off x="4142233" y="364288"/>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Post </a:t>
            </a:r>
          </a:p>
        </p:txBody>
      </p:sp>
      <p:sp>
        <p:nvSpPr>
          <p:cNvPr id="19" name="Rectangle: Rounded Corners 18">
            <a:extLst>
              <a:ext uri="{FF2B5EF4-FFF2-40B4-BE49-F238E27FC236}">
                <a16:creationId xmlns:a16="http://schemas.microsoft.com/office/drawing/2014/main" id="{25EB5697-E665-0E20-6AC0-71471CF01ED8}"/>
              </a:ext>
            </a:extLst>
          </p:cNvPr>
          <p:cNvSpPr/>
          <p:nvPr/>
        </p:nvSpPr>
        <p:spPr>
          <a:xfrm flipH="1">
            <a:off x="4175833" y="1909553"/>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Search </a:t>
            </a:r>
          </a:p>
        </p:txBody>
      </p:sp>
      <p:sp>
        <p:nvSpPr>
          <p:cNvPr id="20" name="Rectangle: Rounded Corners 19">
            <a:extLst>
              <a:ext uri="{FF2B5EF4-FFF2-40B4-BE49-F238E27FC236}">
                <a16:creationId xmlns:a16="http://schemas.microsoft.com/office/drawing/2014/main" id="{704272D5-9B75-8E61-DBD5-FECEB977EC81}"/>
              </a:ext>
            </a:extLst>
          </p:cNvPr>
          <p:cNvSpPr/>
          <p:nvPr/>
        </p:nvSpPr>
        <p:spPr>
          <a:xfrm flipH="1">
            <a:off x="4238933" y="3314559"/>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Post </a:t>
            </a:r>
          </a:p>
        </p:txBody>
      </p:sp>
      <p:sp>
        <p:nvSpPr>
          <p:cNvPr id="21" name="Rectangle: Rounded Corners 20">
            <a:extLst>
              <a:ext uri="{FF2B5EF4-FFF2-40B4-BE49-F238E27FC236}">
                <a16:creationId xmlns:a16="http://schemas.microsoft.com/office/drawing/2014/main" id="{0402EEF5-C27B-F124-35E1-2B4D9CB6E8F7}"/>
              </a:ext>
            </a:extLst>
          </p:cNvPr>
          <p:cNvSpPr/>
          <p:nvPr/>
        </p:nvSpPr>
        <p:spPr>
          <a:xfrm flipH="1">
            <a:off x="4238933" y="4830550"/>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Search</a:t>
            </a:r>
          </a:p>
        </p:txBody>
      </p:sp>
      <p:sp>
        <p:nvSpPr>
          <p:cNvPr id="23" name="Rectangle: Rounded Corners 22">
            <a:extLst>
              <a:ext uri="{FF2B5EF4-FFF2-40B4-BE49-F238E27FC236}">
                <a16:creationId xmlns:a16="http://schemas.microsoft.com/office/drawing/2014/main" id="{258E0E4D-D4B5-1A96-E6EB-D2BA38B4EAA7}"/>
              </a:ext>
            </a:extLst>
          </p:cNvPr>
          <p:cNvSpPr/>
          <p:nvPr/>
        </p:nvSpPr>
        <p:spPr>
          <a:xfrm flipH="1">
            <a:off x="5939136" y="364288"/>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input </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edit</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delete </a:t>
            </a:r>
            <a:r>
              <a:rPr lang="en-US" dirty="0"/>
              <a:t> </a:t>
            </a:r>
          </a:p>
        </p:txBody>
      </p:sp>
      <p:cxnSp>
        <p:nvCxnSpPr>
          <p:cNvPr id="26" name="Straight Arrow Connector 25">
            <a:extLst>
              <a:ext uri="{FF2B5EF4-FFF2-40B4-BE49-F238E27FC236}">
                <a16:creationId xmlns:a16="http://schemas.microsoft.com/office/drawing/2014/main" id="{02EA8124-E17F-CD8E-8812-8AAEAB4314C4}"/>
              </a:ext>
            </a:extLst>
          </p:cNvPr>
          <p:cNvCxnSpPr>
            <a:cxnSpLocks/>
          </p:cNvCxnSpPr>
          <p:nvPr/>
        </p:nvCxnSpPr>
        <p:spPr>
          <a:xfrm>
            <a:off x="5520001" y="88696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C2174C0A-0267-638E-6EE2-515022D58CC1}"/>
              </a:ext>
            </a:extLst>
          </p:cNvPr>
          <p:cNvSpPr/>
          <p:nvPr/>
        </p:nvSpPr>
        <p:spPr>
          <a:xfrm flipH="1">
            <a:off x="6004633" y="1637410"/>
            <a:ext cx="1490259" cy="1403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View all of job</a:t>
            </a:r>
          </a:p>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a:t>
            </a:r>
            <a:r>
              <a:rPr lang="en-US" dirty="0">
                <a:latin typeface="Tw Cen MT Condensed" panose="020B0606020104020203" pitchFamily="34" charset="0"/>
                <a:ea typeface="Adobe Gothic Std B" panose="020B0800000000000000" pitchFamily="34" charset="-128"/>
                <a:cs typeface="!Khmer OS Siemreap" panose="02000500000000020004" pitchFamily="2" charset="0"/>
              </a:rPr>
              <a:t>Full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Part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Free land </a:t>
            </a:r>
            <a:r>
              <a:rPr lang="en-US" dirty="0"/>
              <a:t> </a:t>
            </a:r>
          </a:p>
        </p:txBody>
      </p:sp>
      <p:cxnSp>
        <p:nvCxnSpPr>
          <p:cNvPr id="33" name="Straight Arrow Connector 32">
            <a:extLst>
              <a:ext uri="{FF2B5EF4-FFF2-40B4-BE49-F238E27FC236}">
                <a16:creationId xmlns:a16="http://schemas.microsoft.com/office/drawing/2014/main" id="{CD946F3B-B5A1-3206-82FB-61A161DC5958}"/>
              </a:ext>
            </a:extLst>
          </p:cNvPr>
          <p:cNvCxnSpPr>
            <a:cxnSpLocks/>
          </p:cNvCxnSpPr>
          <p:nvPr/>
        </p:nvCxnSpPr>
        <p:spPr>
          <a:xfrm>
            <a:off x="5553048" y="241096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69D52C96-C6DD-D2A8-EFD5-C1D9570203C0}"/>
              </a:ext>
            </a:extLst>
          </p:cNvPr>
          <p:cNvSpPr/>
          <p:nvPr/>
        </p:nvSpPr>
        <p:spPr>
          <a:xfrm flipH="1">
            <a:off x="6065574" y="3295251"/>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input </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edit</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delete </a:t>
            </a:r>
            <a:r>
              <a:rPr lang="en-US" dirty="0"/>
              <a:t> </a:t>
            </a:r>
          </a:p>
        </p:txBody>
      </p:sp>
      <p:sp>
        <p:nvSpPr>
          <p:cNvPr id="36" name="Rectangle: Rounded Corners 35">
            <a:extLst>
              <a:ext uri="{FF2B5EF4-FFF2-40B4-BE49-F238E27FC236}">
                <a16:creationId xmlns:a16="http://schemas.microsoft.com/office/drawing/2014/main" id="{6755F9DD-7BAF-3C22-099A-48895A2DFE08}"/>
              </a:ext>
            </a:extLst>
          </p:cNvPr>
          <p:cNvSpPr/>
          <p:nvPr/>
        </p:nvSpPr>
        <p:spPr>
          <a:xfrm flipH="1">
            <a:off x="6004632" y="4577051"/>
            <a:ext cx="1457300" cy="1403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View all of job</a:t>
            </a:r>
          </a:p>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a:t>
            </a:r>
            <a:r>
              <a:rPr lang="en-US" dirty="0">
                <a:latin typeface="Tw Cen MT Condensed" panose="020B0606020104020203" pitchFamily="34" charset="0"/>
                <a:ea typeface="Adobe Gothic Std B" panose="020B0800000000000000" pitchFamily="34" charset="-128"/>
                <a:cs typeface="!Khmer OS Siemreap" panose="02000500000000020004" pitchFamily="2" charset="0"/>
              </a:rPr>
              <a:t>Full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Part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Free land </a:t>
            </a:r>
            <a:r>
              <a:rPr lang="en-US" dirty="0"/>
              <a:t> </a:t>
            </a:r>
          </a:p>
        </p:txBody>
      </p:sp>
      <p:cxnSp>
        <p:nvCxnSpPr>
          <p:cNvPr id="37" name="Straight Arrow Connector 36">
            <a:extLst>
              <a:ext uri="{FF2B5EF4-FFF2-40B4-BE49-F238E27FC236}">
                <a16:creationId xmlns:a16="http://schemas.microsoft.com/office/drawing/2014/main" id="{D7CB162D-BE6A-844B-3DBE-FF355CF8D975}"/>
              </a:ext>
            </a:extLst>
          </p:cNvPr>
          <p:cNvCxnSpPr>
            <a:cxnSpLocks/>
          </p:cNvCxnSpPr>
          <p:nvPr/>
        </p:nvCxnSpPr>
        <p:spPr>
          <a:xfrm>
            <a:off x="5608144" y="3817088"/>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4ECA840-AA06-4B5B-2884-9ECF04B1AAF1}"/>
              </a:ext>
            </a:extLst>
          </p:cNvPr>
          <p:cNvCxnSpPr>
            <a:cxnSpLocks/>
          </p:cNvCxnSpPr>
          <p:nvPr/>
        </p:nvCxnSpPr>
        <p:spPr>
          <a:xfrm>
            <a:off x="5588259" y="538680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9191A95E-45C7-20DC-3ACF-849A91F68D91}"/>
              </a:ext>
            </a:extLst>
          </p:cNvPr>
          <p:cNvSpPr/>
          <p:nvPr/>
        </p:nvSpPr>
        <p:spPr>
          <a:xfrm>
            <a:off x="8218785" y="1291449"/>
            <a:ext cx="1040130" cy="2023110"/>
          </a:xfrm>
          <a:prstGeom prst="roundRect">
            <a:avLst/>
          </a:prstGeom>
          <a:solidFill>
            <a:srgbClr val="FFFF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Sector </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-Bank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-Science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-Engineer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42" name="Rectangle: Rounded Corners 41">
            <a:extLst>
              <a:ext uri="{FF2B5EF4-FFF2-40B4-BE49-F238E27FC236}">
                <a16:creationId xmlns:a16="http://schemas.microsoft.com/office/drawing/2014/main" id="{49B64D3E-5FF7-7288-10C0-2B9B63B8F769}"/>
              </a:ext>
            </a:extLst>
          </p:cNvPr>
          <p:cNvSpPr/>
          <p:nvPr/>
        </p:nvSpPr>
        <p:spPr>
          <a:xfrm>
            <a:off x="8126183" y="4322826"/>
            <a:ext cx="1040130" cy="2023110"/>
          </a:xfrm>
          <a:prstGeom prst="roundRect">
            <a:avLst/>
          </a:prstGeom>
          <a:solidFill>
            <a:srgbClr val="FFFF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Sector </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-Bank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-Science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-Engineer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43" name="Arrow: Right 42">
            <a:extLst>
              <a:ext uri="{FF2B5EF4-FFF2-40B4-BE49-F238E27FC236}">
                <a16:creationId xmlns:a16="http://schemas.microsoft.com/office/drawing/2014/main" id="{5B9BF38C-5A0B-F974-918D-B174B82B9774}"/>
              </a:ext>
            </a:extLst>
          </p:cNvPr>
          <p:cNvSpPr/>
          <p:nvPr/>
        </p:nvSpPr>
        <p:spPr>
          <a:xfrm>
            <a:off x="7719237" y="2432232"/>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FF653C5A-1FF8-CF2E-1D36-75A25050F44F}"/>
              </a:ext>
            </a:extLst>
          </p:cNvPr>
          <p:cNvSpPr/>
          <p:nvPr/>
        </p:nvSpPr>
        <p:spPr>
          <a:xfrm>
            <a:off x="7742237" y="5241956"/>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9732CDE-19B2-A4BA-84CB-73E7158FCF6B}"/>
              </a:ext>
            </a:extLst>
          </p:cNvPr>
          <p:cNvSpPr/>
          <p:nvPr/>
        </p:nvSpPr>
        <p:spPr>
          <a:xfrm>
            <a:off x="9922193" y="2156127"/>
            <a:ext cx="1203325" cy="798783"/>
          </a:xfrm>
          <a:prstGeom prst="roundRect">
            <a:avLst>
              <a:gd name="adj" fmla="val 16667"/>
            </a:avLst>
          </a:prstGeom>
          <a:solidFill>
            <a:srgbClr val="97EFD3"/>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800" b="1" dirty="0">
                <a:effectLst/>
                <a:latin typeface="Tw Cen MT Condensed" panose="020B0606020104020203" pitchFamily="34" charset="0"/>
                <a:ea typeface="STFangsong" panose="02010600040101010101" pitchFamily="2" charset="-122"/>
                <a:cs typeface="DaunPenh" panose="01010101010101010101" pitchFamily="2" charset="0"/>
              </a:rPr>
              <a:t>Show list of company</a:t>
            </a:r>
            <a:endParaRPr lang="en-US" sz="1100" dirty="0">
              <a:effectLst/>
              <a:ea typeface="STFangsong" panose="02010600040101010101" pitchFamily="2" charset="-122"/>
              <a:cs typeface="DaunPenh" panose="01010101010101010101" pitchFamily="2" charset="0"/>
            </a:endParaRPr>
          </a:p>
        </p:txBody>
      </p:sp>
      <p:sp>
        <p:nvSpPr>
          <p:cNvPr id="46" name="Arrow: Right 45">
            <a:extLst>
              <a:ext uri="{FF2B5EF4-FFF2-40B4-BE49-F238E27FC236}">
                <a16:creationId xmlns:a16="http://schemas.microsoft.com/office/drawing/2014/main" id="{A1A7D074-8378-35ED-58E1-113065004AF1}"/>
              </a:ext>
            </a:extLst>
          </p:cNvPr>
          <p:cNvSpPr/>
          <p:nvPr/>
        </p:nvSpPr>
        <p:spPr>
          <a:xfrm>
            <a:off x="9463401" y="2443502"/>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671EBBF-3A17-8F85-1F3D-EFCD0CCA814A}"/>
              </a:ext>
            </a:extLst>
          </p:cNvPr>
          <p:cNvSpPr/>
          <p:nvPr/>
        </p:nvSpPr>
        <p:spPr>
          <a:xfrm>
            <a:off x="9925046" y="594306"/>
            <a:ext cx="1278760" cy="815340"/>
          </a:xfrm>
          <a:prstGeom prst="roundRect">
            <a:avLst/>
          </a:prstGeom>
          <a:solidFill>
            <a:srgbClr val="97EFD3"/>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w Cen MT Condensed" panose="020B0606020104020203" pitchFamily="34" charset="0"/>
                <a:ea typeface="STFangsong" panose="02010600040101010101" pitchFamily="2" charset="-122"/>
                <a:cs typeface="DaunPenh" panose="01010101010101010101" pitchFamily="2" charset="0"/>
              </a:rPr>
              <a:t>Student can apply </a:t>
            </a:r>
            <a:endParaRPr lang="en-US" sz="1100" dirty="0">
              <a:effectLst/>
              <a:ea typeface="STFangsong" panose="02010600040101010101" pitchFamily="2" charset="-122"/>
              <a:cs typeface="DaunPenh" panose="01010101010101010101" pitchFamily="2" charset="0"/>
            </a:endParaRPr>
          </a:p>
        </p:txBody>
      </p:sp>
      <p:sp>
        <p:nvSpPr>
          <p:cNvPr id="48" name="Arrow: Right 47">
            <a:extLst>
              <a:ext uri="{FF2B5EF4-FFF2-40B4-BE49-F238E27FC236}">
                <a16:creationId xmlns:a16="http://schemas.microsoft.com/office/drawing/2014/main" id="{135FE977-4D71-1A84-38DF-2330B81FE7FB}"/>
              </a:ext>
            </a:extLst>
          </p:cNvPr>
          <p:cNvSpPr/>
          <p:nvPr/>
        </p:nvSpPr>
        <p:spPr>
          <a:xfrm rot="16200000">
            <a:off x="10258667" y="1641757"/>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189D0DBE-89B6-CAE1-A4F3-4822BCD111C4}"/>
              </a:ext>
            </a:extLst>
          </p:cNvPr>
          <p:cNvSpPr/>
          <p:nvPr/>
        </p:nvSpPr>
        <p:spPr>
          <a:xfrm>
            <a:off x="9925046" y="5524215"/>
            <a:ext cx="1068705" cy="724721"/>
          </a:xfrm>
          <a:prstGeom prst="roundRect">
            <a:avLst/>
          </a:prstGeom>
          <a:solidFill>
            <a:srgbClr val="97EFD3"/>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latin typeface="Tw Cen MT Condensed" panose="020B0606020104020203" pitchFamily="34" charset="0"/>
                <a:ea typeface="STFangsong" panose="02010600040101010101" pitchFamily="2" charset="-122"/>
                <a:cs typeface="DaunPenh" panose="01010101010101010101" pitchFamily="2" charset="0"/>
              </a:rPr>
              <a:t>Show list student’s cv</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50" name="Arrow: Right 49">
            <a:extLst>
              <a:ext uri="{FF2B5EF4-FFF2-40B4-BE49-F238E27FC236}">
                <a16:creationId xmlns:a16="http://schemas.microsoft.com/office/drawing/2014/main" id="{B405921A-C353-C8E5-E597-5B15E2D9D6C7}"/>
              </a:ext>
            </a:extLst>
          </p:cNvPr>
          <p:cNvSpPr/>
          <p:nvPr/>
        </p:nvSpPr>
        <p:spPr>
          <a:xfrm>
            <a:off x="9463401" y="5931463"/>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5D4023C9-479B-B083-36F3-625852D9C8D2}"/>
              </a:ext>
            </a:extLst>
          </p:cNvPr>
          <p:cNvSpPr/>
          <p:nvPr/>
        </p:nvSpPr>
        <p:spPr>
          <a:xfrm>
            <a:off x="9910465" y="4068727"/>
            <a:ext cx="1068705" cy="966692"/>
          </a:xfrm>
          <a:prstGeom prst="roundRect">
            <a:avLst/>
          </a:prstGeom>
          <a:solidFill>
            <a:srgbClr val="97EFD3"/>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latin typeface="Tw Cen MT Condensed" panose="020B0606020104020203" pitchFamily="34" charset="0"/>
                <a:ea typeface="STFangsong" panose="02010600040101010101" pitchFamily="2" charset="-122"/>
                <a:cs typeface="DaunPenh" panose="01010101010101010101" pitchFamily="2" charset="0"/>
              </a:rPr>
              <a:t>company can contact to student</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52" name="Arrow: Right 51">
            <a:extLst>
              <a:ext uri="{FF2B5EF4-FFF2-40B4-BE49-F238E27FC236}">
                <a16:creationId xmlns:a16="http://schemas.microsoft.com/office/drawing/2014/main" id="{E924B44C-91B5-3881-6B7C-2572BBF41849}"/>
              </a:ext>
            </a:extLst>
          </p:cNvPr>
          <p:cNvSpPr/>
          <p:nvPr/>
        </p:nvSpPr>
        <p:spPr>
          <a:xfrm rot="16200000">
            <a:off x="10330074" y="5183576"/>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0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ACEE7462-4D92-9285-DE4C-DAD1927DC325}"/>
              </a:ext>
            </a:extLst>
          </p:cNvPr>
          <p:cNvSpPr>
            <a:spLocks noGrp="1"/>
          </p:cNvSpPr>
          <p:nvPr>
            <p:ph idx="1"/>
          </p:nvPr>
        </p:nvSpPr>
        <p:spPr>
          <a:xfrm>
            <a:off x="1020277" y="524017"/>
            <a:ext cx="4581625" cy="5418139"/>
          </a:xfrm>
        </p:spPr>
        <p:txBody>
          <a:bodyPr/>
          <a:lstStyle/>
          <a:p>
            <a:pPr marL="514350" indent="-514350">
              <a:buAutoNum type="arabicPeriod" startAt="3"/>
            </a:pPr>
            <a:r>
              <a:rPr lang="en-US" b="1" dirty="0"/>
              <a:t>activities of team work</a:t>
            </a:r>
          </a:p>
          <a:p>
            <a:pPr marL="0" indent="0">
              <a:buNone/>
            </a:pPr>
            <a:r>
              <a:rPr lang="en-US" sz="2800" b="1" dirty="0"/>
              <a:t>  </a:t>
            </a:r>
            <a:r>
              <a:rPr lang="en-US" sz="2400" b="1" dirty="0"/>
              <a:t>     3.1 How to search data?</a:t>
            </a:r>
          </a:p>
          <a:p>
            <a:pPr marL="0" indent="0">
              <a:buNone/>
            </a:pPr>
            <a:r>
              <a:rPr lang="en-US" sz="2400" b="1" dirty="0"/>
              <a:t> </a:t>
            </a:r>
          </a:p>
          <a:p>
            <a:pPr marL="0" indent="0">
              <a:buNone/>
            </a:pPr>
            <a:r>
              <a:rPr lang="en-US" sz="2400" b="1" dirty="0"/>
              <a:t>   my team went to the NATIONAL EMPLOYMENT AGENCY (NEA) to inquire about student internship. And we research on the internet through the Google, LinkedIn, app Khmer 24,</a:t>
            </a:r>
          </a:p>
          <a:p>
            <a:pPr marL="0" indent="0">
              <a:buNone/>
            </a:pPr>
            <a:r>
              <a:rPr lang="en-US" sz="2400" b="1" dirty="0"/>
              <a:t>App NEA job Search, and CamboJob.</a:t>
            </a:r>
          </a:p>
          <a:p>
            <a:pPr marL="0" indent="0">
              <a:buNone/>
            </a:pPr>
            <a:endParaRPr lang="en-US" sz="2400" b="1" dirty="0"/>
          </a:p>
          <a:p>
            <a:pPr marL="0" indent="0">
              <a:buNone/>
            </a:pPr>
            <a:r>
              <a:rPr lang="en-US" b="1" dirty="0"/>
              <a:t>        </a:t>
            </a:r>
            <a:endParaRPr lang="en-US" sz="2800" b="1" dirty="0"/>
          </a:p>
        </p:txBody>
      </p:sp>
      <p:pic>
        <p:nvPicPr>
          <p:cNvPr id="8" name="Picture 7">
            <a:extLst>
              <a:ext uri="{FF2B5EF4-FFF2-40B4-BE49-F238E27FC236}">
                <a16:creationId xmlns:a16="http://schemas.microsoft.com/office/drawing/2014/main" id="{EE25AE72-6BC5-AB8F-358F-3AFA6E6F5909}"/>
              </a:ext>
            </a:extLst>
          </p:cNvPr>
          <p:cNvPicPr>
            <a:picLocks noChangeAspect="1"/>
          </p:cNvPicPr>
          <p:nvPr/>
        </p:nvPicPr>
        <p:blipFill>
          <a:blip r:embed="rId2"/>
          <a:stretch>
            <a:fillRect/>
          </a:stretch>
        </p:blipFill>
        <p:spPr>
          <a:xfrm>
            <a:off x="5852160" y="1443789"/>
            <a:ext cx="4629751" cy="3513221"/>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sz="6000" b="1" dirty="0"/>
              <a:t> </a:t>
            </a:r>
            <a:r>
              <a:rPr lang="en-US" sz="3200" b="1" dirty="0">
                <a:latin typeface="+mn-lt"/>
              </a:rPr>
              <a:t>3.2 Received data</a:t>
            </a:r>
            <a:endParaRPr lang="en-US" sz="3200" dirty="0">
              <a:latin typeface="+mn-lt"/>
            </a:endParaRP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892795" y="1920319"/>
            <a:ext cx="10376430" cy="1505315"/>
          </a:xfrm>
        </p:spPr>
        <p:txBody>
          <a:bodyPr/>
          <a:lstStyle/>
          <a:p>
            <a:r>
              <a:rPr lang="en-US" sz="2400" dirty="0">
                <a:latin typeface="+mn-lt"/>
              </a:rPr>
              <a:t>1. Data from 15 company that need students for internship</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sz="2400" dirty="0">
                <a:latin typeface="+mn-lt"/>
              </a:rPr>
              <a:t>2.  Student Completion          Form for Internship from NEA </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203960" y="1148316"/>
            <a:ext cx="8896970" cy="4263656"/>
          </a:xfrm>
        </p:spPr>
        <p:txBody>
          <a:bodyPr/>
          <a:lstStyle/>
          <a:p>
            <a:pPr marL="342900" marR="0" lvl="0" indent="-342900">
              <a:lnSpc>
                <a:spcPct val="107000"/>
              </a:lnSpc>
              <a:spcBef>
                <a:spcPts val="0"/>
              </a:spcBef>
              <a:spcAft>
                <a:spcPts val="800"/>
              </a:spcAft>
              <a:tabLst>
                <a:tab pos="457200" algn="l"/>
              </a:tabLst>
            </a:pPr>
            <a:r>
              <a:rPr lang="en-US" sz="2000" b="1" dirty="0">
                <a:effectLst/>
                <a:latin typeface="+mn-lt"/>
                <a:ea typeface="Adobe Gothic Std B" panose="020B0800000000000000" pitchFamily="34" charset="-128"/>
                <a:cs typeface="Tw Cen MT Condensed" panose="020B0606020104020203" pitchFamily="34" charset="0"/>
              </a:rPr>
              <a:t>                  </a:t>
            </a:r>
            <a:r>
              <a:rPr lang="en-US" sz="2000" b="1" dirty="0"/>
              <a:t> </a:t>
            </a:r>
            <a:r>
              <a:rPr lang="en-US" sz="2800" b="1" dirty="0">
                <a:latin typeface="+mn-lt"/>
              </a:rPr>
              <a:t>3.3 division of work</a:t>
            </a:r>
            <a:br>
              <a:rPr lang="en-US" sz="2800" b="1" dirty="0">
                <a:latin typeface="+mn-lt"/>
              </a:rPr>
            </a:br>
            <a:br>
              <a:rPr lang="en-US" sz="2000" b="1" dirty="0"/>
            </a:br>
            <a:r>
              <a:rPr lang="en-US" sz="2000" b="1" dirty="0"/>
              <a:t>         </a:t>
            </a:r>
            <a:r>
              <a:rPr lang="en-US" sz="2000" b="1" dirty="0">
                <a:effectLst/>
                <a:latin typeface="+mn-lt"/>
                <a:ea typeface="Adobe Gothic Std B" panose="020B0800000000000000" pitchFamily="34" charset="-128"/>
                <a:cs typeface="Tw Cen MT Condensed" panose="020B0606020104020203" pitchFamily="34" charset="0"/>
              </a:rPr>
              <a:t>Find job         Song Phalla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Thou Chanmakara                 </a:t>
            </a:r>
            <a:br>
              <a:rPr lang="en-US" sz="2000" dirty="0">
                <a:effectLst/>
                <a:latin typeface="+mn-lt"/>
                <a:ea typeface="STFangsong" panose="02010600040101010101" pitchFamily="2" charset="-122"/>
                <a:cs typeface="DaunPenh" panose="01010101010101010101" pitchFamily="2" charset="0"/>
              </a:rPr>
            </a:br>
            <a:br>
              <a:rPr lang="en-US" sz="2000" dirty="0">
                <a:effectLst/>
                <a:latin typeface="+mn-lt"/>
                <a:ea typeface="STFangsong" panose="02010600040101010101" pitchFamily="2" charset="-122"/>
                <a:cs typeface="DaunPenh" panose="01010101010101010101" pitchFamily="2" charset="0"/>
              </a:rPr>
            </a:br>
            <a:r>
              <a:rPr lang="en-US" sz="2000" dirty="0">
                <a:effectLst/>
                <a:latin typeface="+mn-lt"/>
                <a:ea typeface="STFangsong" panose="02010600040101010101" pitchFamily="2" charset="-122"/>
                <a:cs typeface="DaunPenh" panose="01010101010101010101" pitchFamily="2" charset="0"/>
              </a:rPr>
              <a:t>                             </a:t>
            </a:r>
            <a:r>
              <a:rPr lang="en-US" sz="2000" b="1" dirty="0">
                <a:effectLst/>
                <a:latin typeface="+mn-lt"/>
                <a:ea typeface="Adobe Gothic Std B" panose="020B0800000000000000" pitchFamily="34" charset="-128"/>
                <a:cs typeface="Tw Cen MT Condensed" panose="020B0606020104020203" pitchFamily="34" charset="0"/>
              </a:rPr>
              <a:t>Teng Chansopanha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Hiring          Noem Koemhak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Sobon Menghorng              </a:t>
            </a:r>
            <a:br>
              <a:rPr lang="en-US" sz="2000" dirty="0">
                <a:effectLst/>
                <a:latin typeface="+mn-lt"/>
                <a:ea typeface="STFangsong" panose="02010600040101010101" pitchFamily="2" charset="-122"/>
                <a:cs typeface="DaunPenh" panose="01010101010101010101" pitchFamily="2" charset="0"/>
              </a:rPr>
            </a:br>
            <a:r>
              <a:rPr lang="en-US" sz="2000" dirty="0">
                <a:effectLst/>
                <a:latin typeface="+mn-lt"/>
                <a:ea typeface="STFangsong" panose="02010600040101010101" pitchFamily="2" charset="-122"/>
                <a:cs typeface="DaunPenh" panose="01010101010101010101" pitchFamily="2" charset="0"/>
              </a:rPr>
              <a:t>  </a:t>
            </a:r>
            <a:endParaRPr lang="en-US" sz="2000" dirty="0">
              <a:latin typeface="+mn-lt"/>
            </a:endParaRP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endParaRPr lang="en-US" altLang="zh-CN" dirty="0"/>
          </a:p>
          <a:p>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5" name="Left Brace 14">
            <a:extLst>
              <a:ext uri="{FF2B5EF4-FFF2-40B4-BE49-F238E27FC236}">
                <a16:creationId xmlns:a16="http://schemas.microsoft.com/office/drawing/2014/main" id="{39EAD41C-82B3-4E62-0D92-5B666B0343F4}"/>
              </a:ext>
            </a:extLst>
          </p:cNvPr>
          <p:cNvSpPr/>
          <p:nvPr/>
        </p:nvSpPr>
        <p:spPr>
          <a:xfrm>
            <a:off x="2138045" y="7704455"/>
            <a:ext cx="168275" cy="71882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8">
            <a:extLst>
              <a:ext uri="{FF2B5EF4-FFF2-40B4-BE49-F238E27FC236}">
                <a16:creationId xmlns:a16="http://schemas.microsoft.com/office/drawing/2014/main" id="{6156F34C-C897-731F-BA77-144D764F6CC5}"/>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Left Brace 18">
            <a:extLst>
              <a:ext uri="{FF2B5EF4-FFF2-40B4-BE49-F238E27FC236}">
                <a16:creationId xmlns:a16="http://schemas.microsoft.com/office/drawing/2014/main" id="{FDC5CE7B-6C90-B551-C7ED-24AB0E3A872D}"/>
              </a:ext>
            </a:extLst>
          </p:cNvPr>
          <p:cNvSpPr/>
          <p:nvPr/>
        </p:nvSpPr>
        <p:spPr>
          <a:xfrm>
            <a:off x="3274828" y="2627697"/>
            <a:ext cx="45719" cy="45238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9DB4567B-BEF8-B902-4380-859A76A26D98}"/>
              </a:ext>
            </a:extLst>
          </p:cNvPr>
          <p:cNvSpPr/>
          <p:nvPr/>
        </p:nvSpPr>
        <p:spPr>
          <a:xfrm>
            <a:off x="3040912" y="3599849"/>
            <a:ext cx="45719" cy="82777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32889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{857D87CB-444C-412B-B5E7-1D27743D3C3E}tf11429527_win32</Template>
  <TotalTime>177</TotalTime>
  <Words>543</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Karla</vt:lpstr>
      <vt:lpstr>Tw Cen MT</vt:lpstr>
      <vt:lpstr>Tw Cen MT Condensed</vt:lpstr>
      <vt:lpstr>Univers Condensed Light</vt:lpstr>
      <vt:lpstr>Office Theme</vt:lpstr>
      <vt:lpstr>Internship Finder</vt:lpstr>
      <vt:lpstr>Team Member </vt:lpstr>
      <vt:lpstr>PowerPoint Presentation</vt:lpstr>
      <vt:lpstr>PowerPoint Presentation</vt:lpstr>
      <vt:lpstr>That's why we decided to create this INERNSHIP FINDER project to make it easier for students to find a place or company for an internship, as well as a close connection between students and company owners. </vt:lpstr>
      <vt:lpstr>PowerPoint Presentation</vt:lpstr>
      <vt:lpstr>PowerPoint Presentation</vt:lpstr>
      <vt:lpstr> 3.2 Received data</vt:lpstr>
      <vt:lpstr>                   3.3 division of work           Find job         Song Phalla                                                             Thou Chanmakara                                                Teng Chansopanha            Hiring          Noem Koemhak                                Sobon Menghorng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Finder</dc:title>
  <dc:creator>THOU CHANMAKARA</dc:creator>
  <cp:lastModifiedBy>THOU CHANMAKARA</cp:lastModifiedBy>
  <cp:revision>13</cp:revision>
  <dcterms:created xsi:type="dcterms:W3CDTF">2022-11-14T15:12:39Z</dcterms:created>
  <dcterms:modified xsi:type="dcterms:W3CDTF">2022-11-18T08:37:59Z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