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media/audio1.bin" ContentType="audio/unknown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media/audio2.bin" ContentType="audio/unknown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A2B1-0BC7-AD45-B5F5-A7A772EDB40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92ECE-64A0-A447-8270-BC3961C2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th-TH" dirty="0" smtClean="0">
                <a:cs typeface="AngsanaUPC" charset="0"/>
              </a:rPr>
              <a:t>เพื่อบันทึกและจัดเก็บภาพ</a:t>
            </a:r>
          </a:p>
          <a:p>
            <a:pPr>
              <a:buFontTx/>
              <a:buAutoNum type="arabicPeriod"/>
            </a:pPr>
            <a:r>
              <a:rPr lang="th-TH" dirty="0" smtClean="0">
                <a:cs typeface="AngsanaUPC" charset="0"/>
              </a:rPr>
              <a:t>เพื่อปรับปรุงภาพให้ดีขึ้นโดยใช้กระบวนการทางคณิตศาสตร์</a:t>
            </a:r>
          </a:p>
          <a:p>
            <a:pPr>
              <a:buFontTx/>
              <a:buAutoNum type="arabicPeriod"/>
            </a:pPr>
            <a:r>
              <a:rPr lang="th-TH" dirty="0" smtClean="0">
                <a:cs typeface="AngsanaUPC" charset="0"/>
              </a:rPr>
              <a:t>เพื่อช่วยในการวิเคราะห์รูปภาพ</a:t>
            </a:r>
          </a:p>
          <a:p>
            <a:pPr>
              <a:buFontTx/>
              <a:buAutoNum type="arabicPeriod"/>
            </a:pPr>
            <a:r>
              <a:rPr lang="th-TH" dirty="0" smtClean="0">
                <a:cs typeface="AngsanaUPC" charset="0"/>
              </a:rPr>
              <a:t>เพื่อสังเคราะห์ภาพ</a:t>
            </a:r>
          </a:p>
          <a:p>
            <a:pPr>
              <a:buFontTx/>
              <a:buAutoNum type="arabicPeriod"/>
            </a:pPr>
            <a:r>
              <a:rPr lang="th-TH" dirty="0" smtClean="0">
                <a:cs typeface="AngsanaUPC" charset="0"/>
              </a:rPr>
              <a:t>เพื่อสร้างระบบการมองเห็นให้กับคอมพิวเตอร์</a:t>
            </a:r>
            <a:endParaRPr lang="en-US" dirty="0" smtClean="0">
              <a:cs typeface="AngsanaUPC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92ECE-64A0-A447-8270-BC3961C254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0CC055-B57C-C447-AC0B-7363A6C4B1B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7A26C5-1A7C-434C-B24F-558BE35D37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Relationship Id="rId3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Relationship Id="rId3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2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4.wmf"/><Relationship Id="rId10" Type="http://schemas.openxmlformats.org/officeDocument/2006/relationships/image" Target="../media/image30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32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34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bin"/><Relationship Id="rId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oleObject" Target="../embeddings/oleObject13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6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Image Fundamental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7"/>
          <a:stretch>
            <a:fillRect/>
          </a:stretch>
        </p:blipFill>
        <p:spPr bwMode="auto">
          <a:xfrm>
            <a:off x="457200" y="914400"/>
            <a:ext cx="31242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092" name="Text Box 1028"/>
          <p:cNvSpPr txBox="1">
            <a:spLocks noChangeArrowheads="1"/>
          </p:cNvSpPr>
          <p:nvPr/>
        </p:nvSpPr>
        <p:spPr bwMode="auto">
          <a:xfrm>
            <a:off x="0" y="0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Mach Band Effect</a:t>
            </a:r>
          </a:p>
        </p:txBody>
      </p:sp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4419600" y="1219200"/>
            <a:ext cx="44100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Intensities of surrounding points effect perceived brightness at each point.</a:t>
            </a:r>
          </a:p>
          <a:p>
            <a:endParaRPr lang="en-US"/>
          </a:p>
          <a:p>
            <a:r>
              <a:rPr lang="en-US"/>
              <a:t>In this image, edges between bars appear brighter on the right side and darker on the left side.</a:t>
            </a:r>
          </a:p>
        </p:txBody>
      </p:sp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53071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381125" y="5395913"/>
            <a:ext cx="6381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   In area A, brightness perceived is darker while in area B is</a:t>
            </a:r>
          </a:p>
          <a:p>
            <a:r>
              <a:rPr lang="en-US" sz="2000"/>
              <a:t>brighter. This phenomenon is called </a:t>
            </a:r>
            <a:r>
              <a:rPr lang="en-US" sz="2000" b="1" i="1">
                <a:solidFill>
                  <a:schemeClr val="accent2"/>
                </a:solidFill>
              </a:rPr>
              <a:t>Mach Band Effect</a:t>
            </a:r>
            <a:r>
              <a:rPr lang="en-US" sz="2000"/>
              <a:t>. 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2589213" y="3279775"/>
            <a:ext cx="3963987" cy="1517650"/>
            <a:chOff x="1685" y="1132"/>
            <a:chExt cx="2497" cy="1969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685" y="1132"/>
              <a:ext cx="2496" cy="196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1685" y="1132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4181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1685" y="1132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685" y="3100"/>
              <a:ext cx="24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4181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V="1">
              <a:off x="1685" y="1132"/>
              <a:ext cx="1" cy="19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Freeform 16"/>
            <p:cNvSpPr>
              <a:spLocks/>
            </p:cNvSpPr>
            <p:nvPr/>
          </p:nvSpPr>
          <p:spPr bwMode="auto">
            <a:xfrm>
              <a:off x="1685" y="1296"/>
              <a:ext cx="2496" cy="1641"/>
            </a:xfrm>
            <a:custGeom>
              <a:avLst/>
              <a:gdLst>
                <a:gd name="T0" fmla="*/ 38 w 2496"/>
                <a:gd name="T1" fmla="*/ 1641 h 1641"/>
                <a:gd name="T2" fmla="*/ 76 w 2496"/>
                <a:gd name="T3" fmla="*/ 1641 h 1641"/>
                <a:gd name="T4" fmla="*/ 120 w 2496"/>
                <a:gd name="T5" fmla="*/ 1641 h 1641"/>
                <a:gd name="T6" fmla="*/ 163 w 2496"/>
                <a:gd name="T7" fmla="*/ 1641 h 1641"/>
                <a:gd name="T8" fmla="*/ 201 w 2496"/>
                <a:gd name="T9" fmla="*/ 1641 h 1641"/>
                <a:gd name="T10" fmla="*/ 244 w 2496"/>
                <a:gd name="T11" fmla="*/ 1641 h 1641"/>
                <a:gd name="T12" fmla="*/ 288 w 2496"/>
                <a:gd name="T13" fmla="*/ 1641 h 1641"/>
                <a:gd name="T14" fmla="*/ 326 w 2496"/>
                <a:gd name="T15" fmla="*/ 1641 h 1641"/>
                <a:gd name="T16" fmla="*/ 369 w 2496"/>
                <a:gd name="T17" fmla="*/ 1641 h 1641"/>
                <a:gd name="T18" fmla="*/ 413 w 2496"/>
                <a:gd name="T19" fmla="*/ 1641 h 1641"/>
                <a:gd name="T20" fmla="*/ 451 w 2496"/>
                <a:gd name="T21" fmla="*/ 1641 h 1641"/>
                <a:gd name="T22" fmla="*/ 494 w 2496"/>
                <a:gd name="T23" fmla="*/ 1641 h 1641"/>
                <a:gd name="T24" fmla="*/ 537 w 2496"/>
                <a:gd name="T25" fmla="*/ 1636 h 1641"/>
                <a:gd name="T26" fmla="*/ 576 w 2496"/>
                <a:gd name="T27" fmla="*/ 1636 h 1641"/>
                <a:gd name="T28" fmla="*/ 619 w 2496"/>
                <a:gd name="T29" fmla="*/ 1636 h 1641"/>
                <a:gd name="T30" fmla="*/ 662 w 2496"/>
                <a:gd name="T31" fmla="*/ 1636 h 1641"/>
                <a:gd name="T32" fmla="*/ 701 w 2496"/>
                <a:gd name="T33" fmla="*/ 1631 h 1641"/>
                <a:gd name="T34" fmla="*/ 744 w 2496"/>
                <a:gd name="T35" fmla="*/ 1627 h 1641"/>
                <a:gd name="T36" fmla="*/ 787 w 2496"/>
                <a:gd name="T37" fmla="*/ 1622 h 1641"/>
                <a:gd name="T38" fmla="*/ 825 w 2496"/>
                <a:gd name="T39" fmla="*/ 1612 h 1641"/>
                <a:gd name="T40" fmla="*/ 869 w 2496"/>
                <a:gd name="T41" fmla="*/ 1598 h 1641"/>
                <a:gd name="T42" fmla="*/ 912 w 2496"/>
                <a:gd name="T43" fmla="*/ 1579 h 1641"/>
                <a:gd name="T44" fmla="*/ 950 w 2496"/>
                <a:gd name="T45" fmla="*/ 1550 h 1641"/>
                <a:gd name="T46" fmla="*/ 993 w 2496"/>
                <a:gd name="T47" fmla="*/ 1511 h 1641"/>
                <a:gd name="T48" fmla="*/ 1037 w 2496"/>
                <a:gd name="T49" fmla="*/ 1454 h 1641"/>
                <a:gd name="T50" fmla="*/ 1075 w 2496"/>
                <a:gd name="T51" fmla="*/ 1377 h 1641"/>
                <a:gd name="T52" fmla="*/ 1118 w 2496"/>
                <a:gd name="T53" fmla="*/ 1276 h 1641"/>
                <a:gd name="T54" fmla="*/ 1161 w 2496"/>
                <a:gd name="T55" fmla="*/ 1151 h 1641"/>
                <a:gd name="T56" fmla="*/ 1200 w 2496"/>
                <a:gd name="T57" fmla="*/ 1003 h 1641"/>
                <a:gd name="T58" fmla="*/ 1243 w 2496"/>
                <a:gd name="T59" fmla="*/ 840 h 1641"/>
                <a:gd name="T60" fmla="*/ 1286 w 2496"/>
                <a:gd name="T61" fmla="*/ 676 h 1641"/>
                <a:gd name="T62" fmla="*/ 1325 w 2496"/>
                <a:gd name="T63" fmla="*/ 528 h 1641"/>
                <a:gd name="T64" fmla="*/ 1368 w 2496"/>
                <a:gd name="T65" fmla="*/ 393 h 1641"/>
                <a:gd name="T66" fmla="*/ 1411 w 2496"/>
                <a:gd name="T67" fmla="*/ 288 h 1641"/>
                <a:gd name="T68" fmla="*/ 1449 w 2496"/>
                <a:gd name="T69" fmla="*/ 206 h 1641"/>
                <a:gd name="T70" fmla="*/ 1493 w 2496"/>
                <a:gd name="T71" fmla="*/ 144 h 1641"/>
                <a:gd name="T72" fmla="*/ 1536 w 2496"/>
                <a:gd name="T73" fmla="*/ 100 h 1641"/>
                <a:gd name="T74" fmla="*/ 1574 w 2496"/>
                <a:gd name="T75" fmla="*/ 67 h 1641"/>
                <a:gd name="T76" fmla="*/ 1617 w 2496"/>
                <a:gd name="T77" fmla="*/ 48 h 1641"/>
                <a:gd name="T78" fmla="*/ 1661 w 2496"/>
                <a:gd name="T79" fmla="*/ 33 h 1641"/>
                <a:gd name="T80" fmla="*/ 1699 w 2496"/>
                <a:gd name="T81" fmla="*/ 24 h 1641"/>
                <a:gd name="T82" fmla="*/ 1742 w 2496"/>
                <a:gd name="T83" fmla="*/ 14 h 1641"/>
                <a:gd name="T84" fmla="*/ 1785 w 2496"/>
                <a:gd name="T85" fmla="*/ 9 h 1641"/>
                <a:gd name="T86" fmla="*/ 1824 w 2496"/>
                <a:gd name="T87" fmla="*/ 4 h 1641"/>
                <a:gd name="T88" fmla="*/ 1867 w 2496"/>
                <a:gd name="T89" fmla="*/ 4 h 1641"/>
                <a:gd name="T90" fmla="*/ 1910 w 2496"/>
                <a:gd name="T91" fmla="*/ 4 h 1641"/>
                <a:gd name="T92" fmla="*/ 1949 w 2496"/>
                <a:gd name="T93" fmla="*/ 4 h 1641"/>
                <a:gd name="T94" fmla="*/ 1992 w 2496"/>
                <a:gd name="T95" fmla="*/ 0 h 1641"/>
                <a:gd name="T96" fmla="*/ 2035 w 2496"/>
                <a:gd name="T97" fmla="*/ 0 h 1641"/>
                <a:gd name="T98" fmla="*/ 2074 w 2496"/>
                <a:gd name="T99" fmla="*/ 0 h 1641"/>
                <a:gd name="T100" fmla="*/ 2117 w 2496"/>
                <a:gd name="T101" fmla="*/ 0 h 1641"/>
                <a:gd name="T102" fmla="*/ 2160 w 2496"/>
                <a:gd name="T103" fmla="*/ 0 h 1641"/>
                <a:gd name="T104" fmla="*/ 2198 w 2496"/>
                <a:gd name="T105" fmla="*/ 0 h 1641"/>
                <a:gd name="T106" fmla="*/ 2242 w 2496"/>
                <a:gd name="T107" fmla="*/ 0 h 1641"/>
                <a:gd name="T108" fmla="*/ 2285 w 2496"/>
                <a:gd name="T109" fmla="*/ 0 h 1641"/>
                <a:gd name="T110" fmla="*/ 2323 w 2496"/>
                <a:gd name="T111" fmla="*/ 0 h 1641"/>
                <a:gd name="T112" fmla="*/ 2366 w 2496"/>
                <a:gd name="T113" fmla="*/ 0 h 1641"/>
                <a:gd name="T114" fmla="*/ 2410 w 2496"/>
                <a:gd name="T115" fmla="*/ 0 h 1641"/>
                <a:gd name="T116" fmla="*/ 2448 w 2496"/>
                <a:gd name="T117" fmla="*/ 0 h 1641"/>
                <a:gd name="T118" fmla="*/ 2491 w 2496"/>
                <a:gd name="T119" fmla="*/ 0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96" h="1641">
                  <a:moveTo>
                    <a:pt x="0" y="1641"/>
                  </a:moveTo>
                  <a:lnTo>
                    <a:pt x="4" y="1641"/>
                  </a:lnTo>
                  <a:lnTo>
                    <a:pt x="9" y="1641"/>
                  </a:lnTo>
                  <a:lnTo>
                    <a:pt x="14" y="1641"/>
                  </a:lnTo>
                  <a:lnTo>
                    <a:pt x="19" y="1641"/>
                  </a:lnTo>
                  <a:lnTo>
                    <a:pt x="24" y="1641"/>
                  </a:lnTo>
                  <a:lnTo>
                    <a:pt x="33" y="1641"/>
                  </a:lnTo>
                  <a:lnTo>
                    <a:pt x="38" y="1641"/>
                  </a:lnTo>
                  <a:lnTo>
                    <a:pt x="43" y="1641"/>
                  </a:lnTo>
                  <a:lnTo>
                    <a:pt x="48" y="1641"/>
                  </a:lnTo>
                  <a:lnTo>
                    <a:pt x="52" y="1641"/>
                  </a:lnTo>
                  <a:lnTo>
                    <a:pt x="57" y="1641"/>
                  </a:lnTo>
                  <a:lnTo>
                    <a:pt x="62" y="1641"/>
                  </a:lnTo>
                  <a:lnTo>
                    <a:pt x="67" y="1641"/>
                  </a:lnTo>
                  <a:lnTo>
                    <a:pt x="72" y="1641"/>
                  </a:lnTo>
                  <a:lnTo>
                    <a:pt x="76" y="1641"/>
                  </a:lnTo>
                  <a:lnTo>
                    <a:pt x="81" y="1641"/>
                  </a:lnTo>
                  <a:lnTo>
                    <a:pt x="86" y="1641"/>
                  </a:lnTo>
                  <a:lnTo>
                    <a:pt x="96" y="1641"/>
                  </a:lnTo>
                  <a:lnTo>
                    <a:pt x="100" y="1641"/>
                  </a:lnTo>
                  <a:lnTo>
                    <a:pt x="105" y="1641"/>
                  </a:lnTo>
                  <a:lnTo>
                    <a:pt x="110" y="1641"/>
                  </a:lnTo>
                  <a:lnTo>
                    <a:pt x="115" y="1641"/>
                  </a:lnTo>
                  <a:lnTo>
                    <a:pt x="120" y="1641"/>
                  </a:lnTo>
                  <a:lnTo>
                    <a:pt x="124" y="1641"/>
                  </a:lnTo>
                  <a:lnTo>
                    <a:pt x="129" y="1641"/>
                  </a:lnTo>
                  <a:lnTo>
                    <a:pt x="134" y="1641"/>
                  </a:lnTo>
                  <a:lnTo>
                    <a:pt x="139" y="1641"/>
                  </a:lnTo>
                  <a:lnTo>
                    <a:pt x="144" y="1641"/>
                  </a:lnTo>
                  <a:lnTo>
                    <a:pt x="148" y="1641"/>
                  </a:lnTo>
                  <a:lnTo>
                    <a:pt x="158" y="1641"/>
                  </a:lnTo>
                  <a:lnTo>
                    <a:pt x="163" y="1641"/>
                  </a:lnTo>
                  <a:lnTo>
                    <a:pt x="168" y="1641"/>
                  </a:lnTo>
                  <a:lnTo>
                    <a:pt x="172" y="1641"/>
                  </a:lnTo>
                  <a:lnTo>
                    <a:pt x="177" y="1641"/>
                  </a:lnTo>
                  <a:lnTo>
                    <a:pt x="182" y="1641"/>
                  </a:lnTo>
                  <a:lnTo>
                    <a:pt x="187" y="1641"/>
                  </a:lnTo>
                  <a:lnTo>
                    <a:pt x="192" y="1641"/>
                  </a:lnTo>
                  <a:lnTo>
                    <a:pt x="196" y="1641"/>
                  </a:lnTo>
                  <a:lnTo>
                    <a:pt x="201" y="1641"/>
                  </a:lnTo>
                  <a:lnTo>
                    <a:pt x="206" y="1641"/>
                  </a:lnTo>
                  <a:lnTo>
                    <a:pt x="211" y="1641"/>
                  </a:lnTo>
                  <a:lnTo>
                    <a:pt x="220" y="1641"/>
                  </a:lnTo>
                  <a:lnTo>
                    <a:pt x="225" y="1641"/>
                  </a:lnTo>
                  <a:lnTo>
                    <a:pt x="230" y="1641"/>
                  </a:lnTo>
                  <a:lnTo>
                    <a:pt x="235" y="1641"/>
                  </a:lnTo>
                  <a:lnTo>
                    <a:pt x="240" y="1641"/>
                  </a:lnTo>
                  <a:lnTo>
                    <a:pt x="244" y="1641"/>
                  </a:lnTo>
                  <a:lnTo>
                    <a:pt x="249" y="1641"/>
                  </a:lnTo>
                  <a:lnTo>
                    <a:pt x="254" y="1641"/>
                  </a:lnTo>
                  <a:lnTo>
                    <a:pt x="259" y="1641"/>
                  </a:lnTo>
                  <a:lnTo>
                    <a:pt x="264" y="1641"/>
                  </a:lnTo>
                  <a:lnTo>
                    <a:pt x="268" y="1641"/>
                  </a:lnTo>
                  <a:lnTo>
                    <a:pt x="273" y="1641"/>
                  </a:lnTo>
                  <a:lnTo>
                    <a:pt x="278" y="1641"/>
                  </a:lnTo>
                  <a:lnTo>
                    <a:pt x="288" y="1641"/>
                  </a:lnTo>
                  <a:lnTo>
                    <a:pt x="292" y="1641"/>
                  </a:lnTo>
                  <a:lnTo>
                    <a:pt x="297" y="1641"/>
                  </a:lnTo>
                  <a:lnTo>
                    <a:pt x="302" y="1641"/>
                  </a:lnTo>
                  <a:lnTo>
                    <a:pt x="307" y="1641"/>
                  </a:lnTo>
                  <a:lnTo>
                    <a:pt x="312" y="1641"/>
                  </a:lnTo>
                  <a:lnTo>
                    <a:pt x="316" y="1641"/>
                  </a:lnTo>
                  <a:lnTo>
                    <a:pt x="321" y="1641"/>
                  </a:lnTo>
                  <a:lnTo>
                    <a:pt x="326" y="1641"/>
                  </a:lnTo>
                  <a:lnTo>
                    <a:pt x="331" y="1641"/>
                  </a:lnTo>
                  <a:lnTo>
                    <a:pt x="336" y="1641"/>
                  </a:lnTo>
                  <a:lnTo>
                    <a:pt x="345" y="1641"/>
                  </a:lnTo>
                  <a:lnTo>
                    <a:pt x="350" y="1641"/>
                  </a:lnTo>
                  <a:lnTo>
                    <a:pt x="355" y="1641"/>
                  </a:lnTo>
                  <a:lnTo>
                    <a:pt x="360" y="1641"/>
                  </a:lnTo>
                  <a:lnTo>
                    <a:pt x="364" y="1641"/>
                  </a:lnTo>
                  <a:lnTo>
                    <a:pt x="369" y="1641"/>
                  </a:lnTo>
                  <a:lnTo>
                    <a:pt x="374" y="1641"/>
                  </a:lnTo>
                  <a:lnTo>
                    <a:pt x="379" y="1641"/>
                  </a:lnTo>
                  <a:lnTo>
                    <a:pt x="384" y="1641"/>
                  </a:lnTo>
                  <a:lnTo>
                    <a:pt x="389" y="1641"/>
                  </a:lnTo>
                  <a:lnTo>
                    <a:pt x="393" y="1641"/>
                  </a:lnTo>
                  <a:lnTo>
                    <a:pt x="398" y="1641"/>
                  </a:lnTo>
                  <a:lnTo>
                    <a:pt x="408" y="1641"/>
                  </a:lnTo>
                  <a:lnTo>
                    <a:pt x="413" y="1641"/>
                  </a:lnTo>
                  <a:lnTo>
                    <a:pt x="417" y="1641"/>
                  </a:lnTo>
                  <a:lnTo>
                    <a:pt x="422" y="1641"/>
                  </a:lnTo>
                  <a:lnTo>
                    <a:pt x="427" y="1641"/>
                  </a:lnTo>
                  <a:lnTo>
                    <a:pt x="432" y="1641"/>
                  </a:lnTo>
                  <a:lnTo>
                    <a:pt x="437" y="1641"/>
                  </a:lnTo>
                  <a:lnTo>
                    <a:pt x="441" y="1641"/>
                  </a:lnTo>
                  <a:lnTo>
                    <a:pt x="446" y="1641"/>
                  </a:lnTo>
                  <a:lnTo>
                    <a:pt x="451" y="1641"/>
                  </a:lnTo>
                  <a:lnTo>
                    <a:pt x="456" y="1641"/>
                  </a:lnTo>
                  <a:lnTo>
                    <a:pt x="461" y="1641"/>
                  </a:lnTo>
                  <a:lnTo>
                    <a:pt x="470" y="1641"/>
                  </a:lnTo>
                  <a:lnTo>
                    <a:pt x="475" y="1641"/>
                  </a:lnTo>
                  <a:lnTo>
                    <a:pt x="480" y="1641"/>
                  </a:lnTo>
                  <a:lnTo>
                    <a:pt x="485" y="1641"/>
                  </a:lnTo>
                  <a:lnTo>
                    <a:pt x="489" y="1641"/>
                  </a:lnTo>
                  <a:lnTo>
                    <a:pt x="494" y="1641"/>
                  </a:lnTo>
                  <a:lnTo>
                    <a:pt x="499" y="1641"/>
                  </a:lnTo>
                  <a:lnTo>
                    <a:pt x="504" y="1641"/>
                  </a:lnTo>
                  <a:lnTo>
                    <a:pt x="509" y="1641"/>
                  </a:lnTo>
                  <a:lnTo>
                    <a:pt x="513" y="1641"/>
                  </a:lnTo>
                  <a:lnTo>
                    <a:pt x="518" y="1641"/>
                  </a:lnTo>
                  <a:lnTo>
                    <a:pt x="523" y="1641"/>
                  </a:lnTo>
                  <a:lnTo>
                    <a:pt x="533" y="1636"/>
                  </a:lnTo>
                  <a:lnTo>
                    <a:pt x="537" y="1636"/>
                  </a:lnTo>
                  <a:lnTo>
                    <a:pt x="542" y="1636"/>
                  </a:lnTo>
                  <a:lnTo>
                    <a:pt x="547" y="1636"/>
                  </a:lnTo>
                  <a:lnTo>
                    <a:pt x="552" y="1636"/>
                  </a:lnTo>
                  <a:lnTo>
                    <a:pt x="557" y="1636"/>
                  </a:lnTo>
                  <a:lnTo>
                    <a:pt x="561" y="1636"/>
                  </a:lnTo>
                  <a:lnTo>
                    <a:pt x="566" y="1636"/>
                  </a:lnTo>
                  <a:lnTo>
                    <a:pt x="571" y="1636"/>
                  </a:lnTo>
                  <a:lnTo>
                    <a:pt x="576" y="1636"/>
                  </a:lnTo>
                  <a:lnTo>
                    <a:pt x="581" y="1636"/>
                  </a:lnTo>
                  <a:lnTo>
                    <a:pt x="585" y="1636"/>
                  </a:lnTo>
                  <a:lnTo>
                    <a:pt x="595" y="1636"/>
                  </a:lnTo>
                  <a:lnTo>
                    <a:pt x="600" y="1636"/>
                  </a:lnTo>
                  <a:lnTo>
                    <a:pt x="605" y="1636"/>
                  </a:lnTo>
                  <a:lnTo>
                    <a:pt x="609" y="1636"/>
                  </a:lnTo>
                  <a:lnTo>
                    <a:pt x="614" y="1636"/>
                  </a:lnTo>
                  <a:lnTo>
                    <a:pt x="619" y="1636"/>
                  </a:lnTo>
                  <a:lnTo>
                    <a:pt x="624" y="1636"/>
                  </a:lnTo>
                  <a:lnTo>
                    <a:pt x="629" y="1636"/>
                  </a:lnTo>
                  <a:lnTo>
                    <a:pt x="633" y="1636"/>
                  </a:lnTo>
                  <a:lnTo>
                    <a:pt x="638" y="1636"/>
                  </a:lnTo>
                  <a:lnTo>
                    <a:pt x="643" y="1636"/>
                  </a:lnTo>
                  <a:lnTo>
                    <a:pt x="648" y="1636"/>
                  </a:lnTo>
                  <a:lnTo>
                    <a:pt x="657" y="1636"/>
                  </a:lnTo>
                  <a:lnTo>
                    <a:pt x="662" y="1636"/>
                  </a:lnTo>
                  <a:lnTo>
                    <a:pt x="667" y="1636"/>
                  </a:lnTo>
                  <a:lnTo>
                    <a:pt x="672" y="1636"/>
                  </a:lnTo>
                  <a:lnTo>
                    <a:pt x="677" y="1631"/>
                  </a:lnTo>
                  <a:lnTo>
                    <a:pt x="681" y="1631"/>
                  </a:lnTo>
                  <a:lnTo>
                    <a:pt x="686" y="1631"/>
                  </a:lnTo>
                  <a:lnTo>
                    <a:pt x="691" y="1631"/>
                  </a:lnTo>
                  <a:lnTo>
                    <a:pt x="696" y="1631"/>
                  </a:lnTo>
                  <a:lnTo>
                    <a:pt x="701" y="1631"/>
                  </a:lnTo>
                  <a:lnTo>
                    <a:pt x="705" y="1631"/>
                  </a:lnTo>
                  <a:lnTo>
                    <a:pt x="710" y="1631"/>
                  </a:lnTo>
                  <a:lnTo>
                    <a:pt x="720" y="1631"/>
                  </a:lnTo>
                  <a:lnTo>
                    <a:pt x="725" y="1631"/>
                  </a:lnTo>
                  <a:lnTo>
                    <a:pt x="729" y="1631"/>
                  </a:lnTo>
                  <a:lnTo>
                    <a:pt x="734" y="1627"/>
                  </a:lnTo>
                  <a:lnTo>
                    <a:pt x="739" y="1627"/>
                  </a:lnTo>
                  <a:lnTo>
                    <a:pt x="744" y="1627"/>
                  </a:lnTo>
                  <a:lnTo>
                    <a:pt x="749" y="1627"/>
                  </a:lnTo>
                  <a:lnTo>
                    <a:pt x="753" y="1627"/>
                  </a:lnTo>
                  <a:lnTo>
                    <a:pt x="758" y="1627"/>
                  </a:lnTo>
                  <a:lnTo>
                    <a:pt x="763" y="1627"/>
                  </a:lnTo>
                  <a:lnTo>
                    <a:pt x="768" y="1622"/>
                  </a:lnTo>
                  <a:lnTo>
                    <a:pt x="773" y="1622"/>
                  </a:lnTo>
                  <a:lnTo>
                    <a:pt x="777" y="1622"/>
                  </a:lnTo>
                  <a:lnTo>
                    <a:pt x="787" y="1622"/>
                  </a:lnTo>
                  <a:lnTo>
                    <a:pt x="792" y="1622"/>
                  </a:lnTo>
                  <a:lnTo>
                    <a:pt x="797" y="1617"/>
                  </a:lnTo>
                  <a:lnTo>
                    <a:pt x="801" y="1617"/>
                  </a:lnTo>
                  <a:lnTo>
                    <a:pt x="806" y="1617"/>
                  </a:lnTo>
                  <a:lnTo>
                    <a:pt x="811" y="1617"/>
                  </a:lnTo>
                  <a:lnTo>
                    <a:pt x="816" y="1617"/>
                  </a:lnTo>
                  <a:lnTo>
                    <a:pt x="821" y="1612"/>
                  </a:lnTo>
                  <a:lnTo>
                    <a:pt x="825" y="1612"/>
                  </a:lnTo>
                  <a:lnTo>
                    <a:pt x="830" y="1612"/>
                  </a:lnTo>
                  <a:lnTo>
                    <a:pt x="835" y="1607"/>
                  </a:lnTo>
                  <a:lnTo>
                    <a:pt x="845" y="1607"/>
                  </a:lnTo>
                  <a:lnTo>
                    <a:pt x="849" y="1607"/>
                  </a:lnTo>
                  <a:lnTo>
                    <a:pt x="854" y="1603"/>
                  </a:lnTo>
                  <a:lnTo>
                    <a:pt x="859" y="1603"/>
                  </a:lnTo>
                  <a:lnTo>
                    <a:pt x="864" y="1603"/>
                  </a:lnTo>
                  <a:lnTo>
                    <a:pt x="869" y="1598"/>
                  </a:lnTo>
                  <a:lnTo>
                    <a:pt x="873" y="1598"/>
                  </a:lnTo>
                  <a:lnTo>
                    <a:pt x="878" y="1593"/>
                  </a:lnTo>
                  <a:lnTo>
                    <a:pt x="883" y="1593"/>
                  </a:lnTo>
                  <a:lnTo>
                    <a:pt x="888" y="1588"/>
                  </a:lnTo>
                  <a:lnTo>
                    <a:pt x="893" y="1588"/>
                  </a:lnTo>
                  <a:lnTo>
                    <a:pt x="897" y="1583"/>
                  </a:lnTo>
                  <a:lnTo>
                    <a:pt x="907" y="1583"/>
                  </a:lnTo>
                  <a:lnTo>
                    <a:pt x="912" y="1579"/>
                  </a:lnTo>
                  <a:lnTo>
                    <a:pt x="917" y="1574"/>
                  </a:lnTo>
                  <a:lnTo>
                    <a:pt x="921" y="1574"/>
                  </a:lnTo>
                  <a:lnTo>
                    <a:pt x="926" y="1569"/>
                  </a:lnTo>
                  <a:lnTo>
                    <a:pt x="931" y="1564"/>
                  </a:lnTo>
                  <a:lnTo>
                    <a:pt x="936" y="1564"/>
                  </a:lnTo>
                  <a:lnTo>
                    <a:pt x="941" y="1559"/>
                  </a:lnTo>
                  <a:lnTo>
                    <a:pt x="945" y="1555"/>
                  </a:lnTo>
                  <a:lnTo>
                    <a:pt x="950" y="1550"/>
                  </a:lnTo>
                  <a:lnTo>
                    <a:pt x="955" y="1545"/>
                  </a:lnTo>
                  <a:lnTo>
                    <a:pt x="960" y="1540"/>
                  </a:lnTo>
                  <a:lnTo>
                    <a:pt x="969" y="1535"/>
                  </a:lnTo>
                  <a:lnTo>
                    <a:pt x="974" y="1531"/>
                  </a:lnTo>
                  <a:lnTo>
                    <a:pt x="979" y="1526"/>
                  </a:lnTo>
                  <a:lnTo>
                    <a:pt x="984" y="1521"/>
                  </a:lnTo>
                  <a:lnTo>
                    <a:pt x="989" y="1516"/>
                  </a:lnTo>
                  <a:lnTo>
                    <a:pt x="993" y="1511"/>
                  </a:lnTo>
                  <a:lnTo>
                    <a:pt x="998" y="1502"/>
                  </a:lnTo>
                  <a:lnTo>
                    <a:pt x="1003" y="1497"/>
                  </a:lnTo>
                  <a:lnTo>
                    <a:pt x="1008" y="1492"/>
                  </a:lnTo>
                  <a:lnTo>
                    <a:pt x="1013" y="1483"/>
                  </a:lnTo>
                  <a:lnTo>
                    <a:pt x="1017" y="1478"/>
                  </a:lnTo>
                  <a:lnTo>
                    <a:pt x="1022" y="1468"/>
                  </a:lnTo>
                  <a:lnTo>
                    <a:pt x="1032" y="1463"/>
                  </a:lnTo>
                  <a:lnTo>
                    <a:pt x="1037" y="1454"/>
                  </a:lnTo>
                  <a:lnTo>
                    <a:pt x="1041" y="1444"/>
                  </a:lnTo>
                  <a:lnTo>
                    <a:pt x="1046" y="1435"/>
                  </a:lnTo>
                  <a:lnTo>
                    <a:pt x="1051" y="1425"/>
                  </a:lnTo>
                  <a:lnTo>
                    <a:pt x="1056" y="1415"/>
                  </a:lnTo>
                  <a:lnTo>
                    <a:pt x="1061" y="1406"/>
                  </a:lnTo>
                  <a:lnTo>
                    <a:pt x="1065" y="1396"/>
                  </a:lnTo>
                  <a:lnTo>
                    <a:pt x="1070" y="1387"/>
                  </a:lnTo>
                  <a:lnTo>
                    <a:pt x="1075" y="1377"/>
                  </a:lnTo>
                  <a:lnTo>
                    <a:pt x="1080" y="1363"/>
                  </a:lnTo>
                  <a:lnTo>
                    <a:pt x="1085" y="1353"/>
                  </a:lnTo>
                  <a:lnTo>
                    <a:pt x="1094" y="1343"/>
                  </a:lnTo>
                  <a:lnTo>
                    <a:pt x="1099" y="1329"/>
                  </a:lnTo>
                  <a:lnTo>
                    <a:pt x="1104" y="1315"/>
                  </a:lnTo>
                  <a:lnTo>
                    <a:pt x="1109" y="1300"/>
                  </a:lnTo>
                  <a:lnTo>
                    <a:pt x="1113" y="1291"/>
                  </a:lnTo>
                  <a:lnTo>
                    <a:pt x="1118" y="1276"/>
                  </a:lnTo>
                  <a:lnTo>
                    <a:pt x="1123" y="1262"/>
                  </a:lnTo>
                  <a:lnTo>
                    <a:pt x="1128" y="1247"/>
                  </a:lnTo>
                  <a:lnTo>
                    <a:pt x="1133" y="1233"/>
                  </a:lnTo>
                  <a:lnTo>
                    <a:pt x="1137" y="1214"/>
                  </a:lnTo>
                  <a:lnTo>
                    <a:pt x="1142" y="1199"/>
                  </a:lnTo>
                  <a:lnTo>
                    <a:pt x="1147" y="1185"/>
                  </a:lnTo>
                  <a:lnTo>
                    <a:pt x="1157" y="1166"/>
                  </a:lnTo>
                  <a:lnTo>
                    <a:pt x="1161" y="1151"/>
                  </a:lnTo>
                  <a:lnTo>
                    <a:pt x="1166" y="1132"/>
                  </a:lnTo>
                  <a:lnTo>
                    <a:pt x="1171" y="1113"/>
                  </a:lnTo>
                  <a:lnTo>
                    <a:pt x="1176" y="1094"/>
                  </a:lnTo>
                  <a:lnTo>
                    <a:pt x="1181" y="1079"/>
                  </a:lnTo>
                  <a:lnTo>
                    <a:pt x="1185" y="1060"/>
                  </a:lnTo>
                  <a:lnTo>
                    <a:pt x="1190" y="1041"/>
                  </a:lnTo>
                  <a:lnTo>
                    <a:pt x="1195" y="1022"/>
                  </a:lnTo>
                  <a:lnTo>
                    <a:pt x="1200" y="1003"/>
                  </a:lnTo>
                  <a:lnTo>
                    <a:pt x="1205" y="983"/>
                  </a:lnTo>
                  <a:lnTo>
                    <a:pt x="1209" y="964"/>
                  </a:lnTo>
                  <a:lnTo>
                    <a:pt x="1219" y="940"/>
                  </a:lnTo>
                  <a:lnTo>
                    <a:pt x="1224" y="921"/>
                  </a:lnTo>
                  <a:lnTo>
                    <a:pt x="1229" y="902"/>
                  </a:lnTo>
                  <a:lnTo>
                    <a:pt x="1233" y="883"/>
                  </a:lnTo>
                  <a:lnTo>
                    <a:pt x="1238" y="864"/>
                  </a:lnTo>
                  <a:lnTo>
                    <a:pt x="1243" y="840"/>
                  </a:lnTo>
                  <a:lnTo>
                    <a:pt x="1248" y="820"/>
                  </a:lnTo>
                  <a:lnTo>
                    <a:pt x="1253" y="801"/>
                  </a:lnTo>
                  <a:lnTo>
                    <a:pt x="1257" y="777"/>
                  </a:lnTo>
                  <a:lnTo>
                    <a:pt x="1262" y="758"/>
                  </a:lnTo>
                  <a:lnTo>
                    <a:pt x="1267" y="739"/>
                  </a:lnTo>
                  <a:lnTo>
                    <a:pt x="1272" y="720"/>
                  </a:lnTo>
                  <a:lnTo>
                    <a:pt x="1277" y="700"/>
                  </a:lnTo>
                  <a:lnTo>
                    <a:pt x="1286" y="676"/>
                  </a:lnTo>
                  <a:lnTo>
                    <a:pt x="1291" y="657"/>
                  </a:lnTo>
                  <a:lnTo>
                    <a:pt x="1296" y="638"/>
                  </a:lnTo>
                  <a:lnTo>
                    <a:pt x="1301" y="619"/>
                  </a:lnTo>
                  <a:lnTo>
                    <a:pt x="1305" y="600"/>
                  </a:lnTo>
                  <a:lnTo>
                    <a:pt x="1310" y="580"/>
                  </a:lnTo>
                  <a:lnTo>
                    <a:pt x="1315" y="561"/>
                  </a:lnTo>
                  <a:lnTo>
                    <a:pt x="1320" y="547"/>
                  </a:lnTo>
                  <a:lnTo>
                    <a:pt x="1325" y="528"/>
                  </a:lnTo>
                  <a:lnTo>
                    <a:pt x="1329" y="508"/>
                  </a:lnTo>
                  <a:lnTo>
                    <a:pt x="1334" y="489"/>
                  </a:lnTo>
                  <a:lnTo>
                    <a:pt x="1339" y="475"/>
                  </a:lnTo>
                  <a:lnTo>
                    <a:pt x="1349" y="456"/>
                  </a:lnTo>
                  <a:lnTo>
                    <a:pt x="1353" y="441"/>
                  </a:lnTo>
                  <a:lnTo>
                    <a:pt x="1358" y="427"/>
                  </a:lnTo>
                  <a:lnTo>
                    <a:pt x="1363" y="408"/>
                  </a:lnTo>
                  <a:lnTo>
                    <a:pt x="1368" y="393"/>
                  </a:lnTo>
                  <a:lnTo>
                    <a:pt x="1373" y="379"/>
                  </a:lnTo>
                  <a:lnTo>
                    <a:pt x="1377" y="364"/>
                  </a:lnTo>
                  <a:lnTo>
                    <a:pt x="1382" y="350"/>
                  </a:lnTo>
                  <a:lnTo>
                    <a:pt x="1387" y="340"/>
                  </a:lnTo>
                  <a:lnTo>
                    <a:pt x="1392" y="326"/>
                  </a:lnTo>
                  <a:lnTo>
                    <a:pt x="1397" y="312"/>
                  </a:lnTo>
                  <a:lnTo>
                    <a:pt x="1401" y="297"/>
                  </a:lnTo>
                  <a:lnTo>
                    <a:pt x="1411" y="288"/>
                  </a:lnTo>
                  <a:lnTo>
                    <a:pt x="1416" y="278"/>
                  </a:lnTo>
                  <a:lnTo>
                    <a:pt x="1421" y="264"/>
                  </a:lnTo>
                  <a:lnTo>
                    <a:pt x="1425" y="254"/>
                  </a:lnTo>
                  <a:lnTo>
                    <a:pt x="1430" y="244"/>
                  </a:lnTo>
                  <a:lnTo>
                    <a:pt x="1435" y="235"/>
                  </a:lnTo>
                  <a:lnTo>
                    <a:pt x="1440" y="225"/>
                  </a:lnTo>
                  <a:lnTo>
                    <a:pt x="1445" y="216"/>
                  </a:lnTo>
                  <a:lnTo>
                    <a:pt x="1449" y="206"/>
                  </a:lnTo>
                  <a:lnTo>
                    <a:pt x="1454" y="196"/>
                  </a:lnTo>
                  <a:lnTo>
                    <a:pt x="1459" y="187"/>
                  </a:lnTo>
                  <a:lnTo>
                    <a:pt x="1464" y="177"/>
                  </a:lnTo>
                  <a:lnTo>
                    <a:pt x="1473" y="172"/>
                  </a:lnTo>
                  <a:lnTo>
                    <a:pt x="1478" y="163"/>
                  </a:lnTo>
                  <a:lnTo>
                    <a:pt x="1483" y="158"/>
                  </a:lnTo>
                  <a:lnTo>
                    <a:pt x="1488" y="148"/>
                  </a:lnTo>
                  <a:lnTo>
                    <a:pt x="1493" y="144"/>
                  </a:lnTo>
                  <a:lnTo>
                    <a:pt x="1497" y="139"/>
                  </a:lnTo>
                  <a:lnTo>
                    <a:pt x="1502" y="129"/>
                  </a:lnTo>
                  <a:lnTo>
                    <a:pt x="1507" y="124"/>
                  </a:lnTo>
                  <a:lnTo>
                    <a:pt x="1512" y="120"/>
                  </a:lnTo>
                  <a:lnTo>
                    <a:pt x="1517" y="115"/>
                  </a:lnTo>
                  <a:lnTo>
                    <a:pt x="1521" y="110"/>
                  </a:lnTo>
                  <a:lnTo>
                    <a:pt x="1526" y="105"/>
                  </a:lnTo>
                  <a:lnTo>
                    <a:pt x="1536" y="100"/>
                  </a:lnTo>
                  <a:lnTo>
                    <a:pt x="1541" y="96"/>
                  </a:lnTo>
                  <a:lnTo>
                    <a:pt x="1545" y="91"/>
                  </a:lnTo>
                  <a:lnTo>
                    <a:pt x="1550" y="86"/>
                  </a:lnTo>
                  <a:lnTo>
                    <a:pt x="1555" y="81"/>
                  </a:lnTo>
                  <a:lnTo>
                    <a:pt x="1560" y="76"/>
                  </a:lnTo>
                  <a:lnTo>
                    <a:pt x="1565" y="76"/>
                  </a:lnTo>
                  <a:lnTo>
                    <a:pt x="1569" y="72"/>
                  </a:lnTo>
                  <a:lnTo>
                    <a:pt x="1574" y="67"/>
                  </a:lnTo>
                  <a:lnTo>
                    <a:pt x="1579" y="67"/>
                  </a:lnTo>
                  <a:lnTo>
                    <a:pt x="1584" y="62"/>
                  </a:lnTo>
                  <a:lnTo>
                    <a:pt x="1589" y="57"/>
                  </a:lnTo>
                  <a:lnTo>
                    <a:pt x="1598" y="57"/>
                  </a:lnTo>
                  <a:lnTo>
                    <a:pt x="1603" y="52"/>
                  </a:lnTo>
                  <a:lnTo>
                    <a:pt x="1608" y="52"/>
                  </a:lnTo>
                  <a:lnTo>
                    <a:pt x="1613" y="48"/>
                  </a:lnTo>
                  <a:lnTo>
                    <a:pt x="1617" y="48"/>
                  </a:lnTo>
                  <a:lnTo>
                    <a:pt x="1622" y="43"/>
                  </a:lnTo>
                  <a:lnTo>
                    <a:pt x="1627" y="43"/>
                  </a:lnTo>
                  <a:lnTo>
                    <a:pt x="1632" y="38"/>
                  </a:lnTo>
                  <a:lnTo>
                    <a:pt x="1637" y="38"/>
                  </a:lnTo>
                  <a:lnTo>
                    <a:pt x="1641" y="38"/>
                  </a:lnTo>
                  <a:lnTo>
                    <a:pt x="1646" y="33"/>
                  </a:lnTo>
                  <a:lnTo>
                    <a:pt x="1651" y="33"/>
                  </a:lnTo>
                  <a:lnTo>
                    <a:pt x="1661" y="33"/>
                  </a:lnTo>
                  <a:lnTo>
                    <a:pt x="1665" y="28"/>
                  </a:lnTo>
                  <a:lnTo>
                    <a:pt x="1670" y="28"/>
                  </a:lnTo>
                  <a:lnTo>
                    <a:pt x="1675" y="28"/>
                  </a:lnTo>
                  <a:lnTo>
                    <a:pt x="1680" y="24"/>
                  </a:lnTo>
                  <a:lnTo>
                    <a:pt x="1685" y="24"/>
                  </a:lnTo>
                  <a:lnTo>
                    <a:pt x="1689" y="24"/>
                  </a:lnTo>
                  <a:lnTo>
                    <a:pt x="1694" y="24"/>
                  </a:lnTo>
                  <a:lnTo>
                    <a:pt x="1699" y="24"/>
                  </a:lnTo>
                  <a:lnTo>
                    <a:pt x="1704" y="19"/>
                  </a:lnTo>
                  <a:lnTo>
                    <a:pt x="1709" y="19"/>
                  </a:lnTo>
                  <a:lnTo>
                    <a:pt x="1713" y="19"/>
                  </a:lnTo>
                  <a:lnTo>
                    <a:pt x="1723" y="19"/>
                  </a:lnTo>
                  <a:lnTo>
                    <a:pt x="1728" y="19"/>
                  </a:lnTo>
                  <a:lnTo>
                    <a:pt x="1733" y="14"/>
                  </a:lnTo>
                  <a:lnTo>
                    <a:pt x="1737" y="14"/>
                  </a:lnTo>
                  <a:lnTo>
                    <a:pt x="1742" y="14"/>
                  </a:lnTo>
                  <a:lnTo>
                    <a:pt x="1747" y="14"/>
                  </a:lnTo>
                  <a:lnTo>
                    <a:pt x="1752" y="14"/>
                  </a:lnTo>
                  <a:lnTo>
                    <a:pt x="1757" y="14"/>
                  </a:lnTo>
                  <a:lnTo>
                    <a:pt x="1761" y="14"/>
                  </a:lnTo>
                  <a:lnTo>
                    <a:pt x="1766" y="9"/>
                  </a:lnTo>
                  <a:lnTo>
                    <a:pt x="1771" y="9"/>
                  </a:lnTo>
                  <a:lnTo>
                    <a:pt x="1781" y="9"/>
                  </a:lnTo>
                  <a:lnTo>
                    <a:pt x="1785" y="9"/>
                  </a:lnTo>
                  <a:lnTo>
                    <a:pt x="1790" y="9"/>
                  </a:lnTo>
                  <a:lnTo>
                    <a:pt x="1795" y="9"/>
                  </a:lnTo>
                  <a:lnTo>
                    <a:pt x="1800" y="9"/>
                  </a:lnTo>
                  <a:lnTo>
                    <a:pt x="1805" y="9"/>
                  </a:lnTo>
                  <a:lnTo>
                    <a:pt x="1809" y="9"/>
                  </a:lnTo>
                  <a:lnTo>
                    <a:pt x="1814" y="9"/>
                  </a:lnTo>
                  <a:lnTo>
                    <a:pt x="1819" y="9"/>
                  </a:lnTo>
                  <a:lnTo>
                    <a:pt x="1824" y="4"/>
                  </a:lnTo>
                  <a:lnTo>
                    <a:pt x="1829" y="4"/>
                  </a:lnTo>
                  <a:lnTo>
                    <a:pt x="1833" y="4"/>
                  </a:lnTo>
                  <a:lnTo>
                    <a:pt x="1838" y="4"/>
                  </a:lnTo>
                  <a:lnTo>
                    <a:pt x="1848" y="4"/>
                  </a:lnTo>
                  <a:lnTo>
                    <a:pt x="1853" y="4"/>
                  </a:lnTo>
                  <a:lnTo>
                    <a:pt x="1857" y="4"/>
                  </a:lnTo>
                  <a:lnTo>
                    <a:pt x="1862" y="4"/>
                  </a:lnTo>
                  <a:lnTo>
                    <a:pt x="1867" y="4"/>
                  </a:lnTo>
                  <a:lnTo>
                    <a:pt x="1872" y="4"/>
                  </a:lnTo>
                  <a:lnTo>
                    <a:pt x="1877" y="4"/>
                  </a:lnTo>
                  <a:lnTo>
                    <a:pt x="1881" y="4"/>
                  </a:lnTo>
                  <a:lnTo>
                    <a:pt x="1886" y="4"/>
                  </a:lnTo>
                  <a:lnTo>
                    <a:pt x="1891" y="4"/>
                  </a:lnTo>
                  <a:lnTo>
                    <a:pt x="1896" y="4"/>
                  </a:lnTo>
                  <a:lnTo>
                    <a:pt x="1905" y="4"/>
                  </a:lnTo>
                  <a:lnTo>
                    <a:pt x="1910" y="4"/>
                  </a:lnTo>
                  <a:lnTo>
                    <a:pt x="1915" y="4"/>
                  </a:lnTo>
                  <a:lnTo>
                    <a:pt x="1920" y="4"/>
                  </a:lnTo>
                  <a:lnTo>
                    <a:pt x="1925" y="4"/>
                  </a:lnTo>
                  <a:lnTo>
                    <a:pt x="1929" y="4"/>
                  </a:lnTo>
                  <a:lnTo>
                    <a:pt x="1934" y="4"/>
                  </a:lnTo>
                  <a:lnTo>
                    <a:pt x="1939" y="4"/>
                  </a:lnTo>
                  <a:lnTo>
                    <a:pt x="1944" y="4"/>
                  </a:lnTo>
                  <a:lnTo>
                    <a:pt x="1949" y="4"/>
                  </a:lnTo>
                  <a:lnTo>
                    <a:pt x="1953" y="4"/>
                  </a:lnTo>
                  <a:lnTo>
                    <a:pt x="1958" y="4"/>
                  </a:lnTo>
                  <a:lnTo>
                    <a:pt x="1963" y="4"/>
                  </a:lnTo>
                  <a:lnTo>
                    <a:pt x="1973" y="0"/>
                  </a:lnTo>
                  <a:lnTo>
                    <a:pt x="1977" y="0"/>
                  </a:lnTo>
                  <a:lnTo>
                    <a:pt x="1982" y="0"/>
                  </a:lnTo>
                  <a:lnTo>
                    <a:pt x="1987" y="0"/>
                  </a:lnTo>
                  <a:lnTo>
                    <a:pt x="1992" y="0"/>
                  </a:lnTo>
                  <a:lnTo>
                    <a:pt x="1997" y="0"/>
                  </a:lnTo>
                  <a:lnTo>
                    <a:pt x="2002" y="0"/>
                  </a:lnTo>
                  <a:lnTo>
                    <a:pt x="2006" y="0"/>
                  </a:lnTo>
                  <a:lnTo>
                    <a:pt x="2011" y="0"/>
                  </a:lnTo>
                  <a:lnTo>
                    <a:pt x="2016" y="0"/>
                  </a:lnTo>
                  <a:lnTo>
                    <a:pt x="2021" y="0"/>
                  </a:lnTo>
                  <a:lnTo>
                    <a:pt x="2026" y="0"/>
                  </a:lnTo>
                  <a:lnTo>
                    <a:pt x="2035" y="0"/>
                  </a:lnTo>
                  <a:lnTo>
                    <a:pt x="2040" y="0"/>
                  </a:lnTo>
                  <a:lnTo>
                    <a:pt x="2045" y="0"/>
                  </a:lnTo>
                  <a:lnTo>
                    <a:pt x="2050" y="0"/>
                  </a:lnTo>
                  <a:lnTo>
                    <a:pt x="2054" y="0"/>
                  </a:lnTo>
                  <a:lnTo>
                    <a:pt x="2059" y="0"/>
                  </a:lnTo>
                  <a:lnTo>
                    <a:pt x="2064" y="0"/>
                  </a:lnTo>
                  <a:lnTo>
                    <a:pt x="2069" y="0"/>
                  </a:lnTo>
                  <a:lnTo>
                    <a:pt x="2074" y="0"/>
                  </a:lnTo>
                  <a:lnTo>
                    <a:pt x="2078" y="0"/>
                  </a:lnTo>
                  <a:lnTo>
                    <a:pt x="2083" y="0"/>
                  </a:lnTo>
                  <a:lnTo>
                    <a:pt x="2093" y="0"/>
                  </a:lnTo>
                  <a:lnTo>
                    <a:pt x="2098" y="0"/>
                  </a:lnTo>
                  <a:lnTo>
                    <a:pt x="2102" y="0"/>
                  </a:lnTo>
                  <a:lnTo>
                    <a:pt x="2107" y="0"/>
                  </a:lnTo>
                  <a:lnTo>
                    <a:pt x="2112" y="0"/>
                  </a:lnTo>
                  <a:lnTo>
                    <a:pt x="2117" y="0"/>
                  </a:lnTo>
                  <a:lnTo>
                    <a:pt x="2122" y="0"/>
                  </a:lnTo>
                  <a:lnTo>
                    <a:pt x="2126" y="0"/>
                  </a:lnTo>
                  <a:lnTo>
                    <a:pt x="2131" y="0"/>
                  </a:lnTo>
                  <a:lnTo>
                    <a:pt x="2136" y="0"/>
                  </a:lnTo>
                  <a:lnTo>
                    <a:pt x="2141" y="0"/>
                  </a:lnTo>
                  <a:lnTo>
                    <a:pt x="2146" y="0"/>
                  </a:lnTo>
                  <a:lnTo>
                    <a:pt x="2155" y="0"/>
                  </a:lnTo>
                  <a:lnTo>
                    <a:pt x="2160" y="0"/>
                  </a:lnTo>
                  <a:lnTo>
                    <a:pt x="2165" y="0"/>
                  </a:lnTo>
                  <a:lnTo>
                    <a:pt x="2170" y="0"/>
                  </a:lnTo>
                  <a:lnTo>
                    <a:pt x="2174" y="0"/>
                  </a:lnTo>
                  <a:lnTo>
                    <a:pt x="2179" y="0"/>
                  </a:lnTo>
                  <a:lnTo>
                    <a:pt x="2184" y="0"/>
                  </a:lnTo>
                  <a:lnTo>
                    <a:pt x="2189" y="0"/>
                  </a:lnTo>
                  <a:lnTo>
                    <a:pt x="2194" y="0"/>
                  </a:lnTo>
                  <a:lnTo>
                    <a:pt x="2198" y="0"/>
                  </a:lnTo>
                  <a:lnTo>
                    <a:pt x="2203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2" y="0"/>
                  </a:lnTo>
                  <a:lnTo>
                    <a:pt x="2227" y="0"/>
                  </a:lnTo>
                  <a:lnTo>
                    <a:pt x="2232" y="0"/>
                  </a:lnTo>
                  <a:lnTo>
                    <a:pt x="2237" y="0"/>
                  </a:lnTo>
                  <a:lnTo>
                    <a:pt x="2242" y="0"/>
                  </a:lnTo>
                  <a:lnTo>
                    <a:pt x="2246" y="0"/>
                  </a:lnTo>
                  <a:lnTo>
                    <a:pt x="2251" y="0"/>
                  </a:lnTo>
                  <a:lnTo>
                    <a:pt x="2256" y="0"/>
                  </a:lnTo>
                  <a:lnTo>
                    <a:pt x="2261" y="0"/>
                  </a:lnTo>
                  <a:lnTo>
                    <a:pt x="2266" y="0"/>
                  </a:lnTo>
                  <a:lnTo>
                    <a:pt x="2270" y="0"/>
                  </a:lnTo>
                  <a:lnTo>
                    <a:pt x="2280" y="0"/>
                  </a:lnTo>
                  <a:lnTo>
                    <a:pt x="2285" y="0"/>
                  </a:lnTo>
                  <a:lnTo>
                    <a:pt x="2290" y="0"/>
                  </a:lnTo>
                  <a:lnTo>
                    <a:pt x="2294" y="0"/>
                  </a:lnTo>
                  <a:lnTo>
                    <a:pt x="2299" y="0"/>
                  </a:lnTo>
                  <a:lnTo>
                    <a:pt x="2304" y="0"/>
                  </a:lnTo>
                  <a:lnTo>
                    <a:pt x="2309" y="0"/>
                  </a:lnTo>
                  <a:lnTo>
                    <a:pt x="2314" y="0"/>
                  </a:lnTo>
                  <a:lnTo>
                    <a:pt x="2318" y="0"/>
                  </a:lnTo>
                  <a:lnTo>
                    <a:pt x="2323" y="0"/>
                  </a:lnTo>
                  <a:lnTo>
                    <a:pt x="2328" y="0"/>
                  </a:lnTo>
                  <a:lnTo>
                    <a:pt x="2333" y="0"/>
                  </a:lnTo>
                  <a:lnTo>
                    <a:pt x="2342" y="0"/>
                  </a:lnTo>
                  <a:lnTo>
                    <a:pt x="2347" y="0"/>
                  </a:lnTo>
                  <a:lnTo>
                    <a:pt x="2352" y="0"/>
                  </a:lnTo>
                  <a:lnTo>
                    <a:pt x="2357" y="0"/>
                  </a:lnTo>
                  <a:lnTo>
                    <a:pt x="2362" y="0"/>
                  </a:lnTo>
                  <a:lnTo>
                    <a:pt x="2366" y="0"/>
                  </a:lnTo>
                  <a:lnTo>
                    <a:pt x="2371" y="0"/>
                  </a:lnTo>
                  <a:lnTo>
                    <a:pt x="2376" y="0"/>
                  </a:lnTo>
                  <a:lnTo>
                    <a:pt x="2381" y="0"/>
                  </a:lnTo>
                  <a:lnTo>
                    <a:pt x="2386" y="0"/>
                  </a:lnTo>
                  <a:lnTo>
                    <a:pt x="2390" y="0"/>
                  </a:lnTo>
                  <a:lnTo>
                    <a:pt x="2395" y="0"/>
                  </a:lnTo>
                  <a:lnTo>
                    <a:pt x="2405" y="0"/>
                  </a:lnTo>
                  <a:lnTo>
                    <a:pt x="2410" y="0"/>
                  </a:lnTo>
                  <a:lnTo>
                    <a:pt x="2414" y="0"/>
                  </a:lnTo>
                  <a:lnTo>
                    <a:pt x="2419" y="0"/>
                  </a:lnTo>
                  <a:lnTo>
                    <a:pt x="2424" y="0"/>
                  </a:lnTo>
                  <a:lnTo>
                    <a:pt x="2429" y="0"/>
                  </a:lnTo>
                  <a:lnTo>
                    <a:pt x="2434" y="0"/>
                  </a:lnTo>
                  <a:lnTo>
                    <a:pt x="2438" y="0"/>
                  </a:lnTo>
                  <a:lnTo>
                    <a:pt x="2443" y="0"/>
                  </a:lnTo>
                  <a:lnTo>
                    <a:pt x="2448" y="0"/>
                  </a:lnTo>
                  <a:lnTo>
                    <a:pt x="2453" y="0"/>
                  </a:lnTo>
                  <a:lnTo>
                    <a:pt x="2458" y="0"/>
                  </a:lnTo>
                  <a:lnTo>
                    <a:pt x="2462" y="0"/>
                  </a:lnTo>
                  <a:lnTo>
                    <a:pt x="2472" y="0"/>
                  </a:lnTo>
                  <a:lnTo>
                    <a:pt x="2477" y="0"/>
                  </a:lnTo>
                  <a:lnTo>
                    <a:pt x="2482" y="0"/>
                  </a:lnTo>
                  <a:lnTo>
                    <a:pt x="2486" y="0"/>
                  </a:lnTo>
                  <a:lnTo>
                    <a:pt x="2491" y="0"/>
                  </a:lnTo>
                  <a:lnTo>
                    <a:pt x="249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33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412875"/>
            <a:ext cx="3970337" cy="176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064000" y="4745038"/>
            <a:ext cx="101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Position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 rot="-5400000">
            <a:off x="1892300" y="3540125"/>
            <a:ext cx="106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Intensity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56438" y="23685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881063" y="25463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 flipV="1">
            <a:off x="5130800" y="2541588"/>
            <a:ext cx="1970088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1293813" y="2470150"/>
            <a:ext cx="2909887" cy="27305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0" y="0"/>
            <a:ext cx="372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Mach Band Effect (Cont)</a:t>
            </a:r>
          </a:p>
        </p:txBody>
      </p:sp>
    </p:spTree>
    <p:extLst>
      <p:ext uri="{BB962C8B-B14F-4D97-AF65-F5344CB8AC3E}">
        <p14:creationId xmlns:p14="http://schemas.microsoft.com/office/powerpoint/2010/main" val="2624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420813"/>
            <a:ext cx="18732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0813"/>
            <a:ext cx="18732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294063"/>
            <a:ext cx="18732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94063"/>
            <a:ext cx="18732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71513" y="5386388"/>
            <a:ext cx="789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   </a:t>
            </a:r>
            <a:r>
              <a:rPr lang="en-US" sz="2000" b="1" i="1">
                <a:solidFill>
                  <a:schemeClr val="accent2"/>
                </a:solidFill>
              </a:rPr>
              <a:t>Simultaneous contrast</a:t>
            </a:r>
            <a:r>
              <a:rPr lang="en-US" sz="2000"/>
              <a:t>. All small squares have exactly the same intensity</a:t>
            </a:r>
          </a:p>
          <a:p>
            <a:r>
              <a:rPr lang="en-US" sz="2000"/>
              <a:t>but they appear progressively darker as background becomes lighter.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0" y="0"/>
            <a:ext cx="861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Brightness Adaptation of Human Eye : </a:t>
            </a:r>
            <a:r>
              <a:rPr lang="en-US" sz="2000" b="1" i="1">
                <a:solidFill>
                  <a:schemeClr val="accent2"/>
                </a:solidFill>
                <a:latin typeface="Arial" charset="0"/>
                <a:cs typeface="Arial" charset="0"/>
              </a:rPr>
              <a:t>Simultaneous Contrast</a:t>
            </a:r>
          </a:p>
        </p:txBody>
      </p:sp>
    </p:spTree>
    <p:extLst>
      <p:ext uri="{BB962C8B-B14F-4D97-AF65-F5344CB8AC3E}">
        <p14:creationId xmlns:p14="http://schemas.microsoft.com/office/powerpoint/2010/main" val="294045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8580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351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Simultaneous Contrast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8249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8"/>
          <a:stretch>
            <a:fillRect/>
          </a:stretch>
        </p:blipFill>
        <p:spPr bwMode="auto">
          <a:xfrm>
            <a:off x="1951038" y="990600"/>
            <a:ext cx="524033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0"/>
            <a:ext cx="236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Optical illusion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359610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579563"/>
            <a:ext cx="6515100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0" y="0"/>
            <a:ext cx="265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Visible Spectrum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74937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/>
          <a:stretch>
            <a:fillRect/>
          </a:stretch>
        </p:blipFill>
        <p:spPr bwMode="auto">
          <a:xfrm>
            <a:off x="533400" y="609600"/>
            <a:ext cx="55181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0" y="0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629400" y="1371600"/>
            <a:ext cx="181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Single sensor</a:t>
            </a:r>
            <a:endParaRPr lang="th-TH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629400" y="251460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Line sensor</a:t>
            </a:r>
            <a:endParaRPr lang="th-TH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629400" y="4572000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Array sensor</a:t>
            </a:r>
            <a:endParaRPr lang="th-TH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75943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14400"/>
            <a:ext cx="8305800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Single Sensor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47125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1"/>
          <a:stretch>
            <a:fillRect/>
          </a:stretch>
        </p:blipFill>
        <p:spPr bwMode="auto">
          <a:xfrm>
            <a:off x="304800" y="6858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0" y="0"/>
            <a:ext cx="436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Line Sensor</a:t>
            </a:r>
          </a:p>
        </p:txBody>
      </p:sp>
      <p:pic>
        <p:nvPicPr>
          <p:cNvPr id="96261" name="Picture 1029" descr="fingerprintlinesen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2" name="Text Box 1030"/>
          <p:cNvSpPr txBox="1">
            <a:spLocks noChangeArrowheads="1"/>
          </p:cNvSpPr>
          <p:nvPr/>
        </p:nvSpPr>
        <p:spPr bwMode="auto">
          <a:xfrm>
            <a:off x="304800" y="5638800"/>
            <a:ext cx="273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Fingerprint sweep sensor</a:t>
            </a:r>
            <a:endParaRPr lang="th-TH" sz="2000"/>
          </a:p>
        </p:txBody>
      </p:sp>
      <p:sp>
        <p:nvSpPr>
          <p:cNvPr id="96263" name="Text Box 1031"/>
          <p:cNvSpPr txBox="1">
            <a:spLocks noChangeArrowheads="1"/>
          </p:cNvSpPr>
          <p:nvPr/>
        </p:nvSpPr>
        <p:spPr bwMode="auto">
          <a:xfrm>
            <a:off x="4343400" y="6019800"/>
            <a:ext cx="368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Computerized Axial Tomography </a:t>
            </a:r>
            <a:endParaRPr lang="th-TH" sz="2000"/>
          </a:p>
        </p:txBody>
      </p:sp>
      <p:sp>
        <p:nvSpPr>
          <p:cNvPr id="96264" name="Text Box 1032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80462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19113" y="4300538"/>
            <a:ext cx="3389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CCD KAF-3200E from Kodak.</a:t>
            </a:r>
          </a:p>
          <a:p>
            <a:pPr algn="ctr"/>
            <a:r>
              <a:rPr lang="en-US" sz="2000"/>
              <a:t>(2184 x 1472 pixels, </a:t>
            </a:r>
          </a:p>
          <a:p>
            <a:pPr algn="ctr"/>
            <a:r>
              <a:rPr lang="en-US" sz="2000"/>
              <a:t>  Pixel size 6.8 microns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4099" name="Picture 3" descr="kaf3200e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38338"/>
            <a:ext cx="32766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7525" y="6588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Charge-Coupled Device (CCD)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051300" y="1949450"/>
            <a:ext cx="4984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Used for convert a continuous </a:t>
            </a:r>
          </a:p>
          <a:p>
            <a:pPr>
              <a:buFont typeface="Wingdings" charset="0"/>
              <a:buNone/>
            </a:pPr>
            <a:r>
              <a:rPr lang="en-US"/>
              <a:t>   image into a digital image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Contains an array of light sensors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Converts photon into electric charges</a:t>
            </a:r>
          </a:p>
          <a:p>
            <a:r>
              <a:rPr lang="en-US"/>
              <a:t>accumulated in each sensor unit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0" y="0"/>
            <a:ext cx="453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Array Sensor</a:t>
            </a:r>
          </a:p>
        </p:txBody>
      </p:sp>
    </p:spTree>
    <p:extLst>
      <p:ext uri="{BB962C8B-B14F-4D97-AF65-F5344CB8AC3E}">
        <p14:creationId xmlns:p14="http://schemas.microsoft.com/office/powerpoint/2010/main" val="343958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1200150" y="1254125"/>
            <a:ext cx="4854575" cy="3806825"/>
            <a:chOff x="458" y="795"/>
            <a:chExt cx="3058" cy="2398"/>
          </a:xfrm>
        </p:grpSpPr>
        <p:pic>
          <p:nvPicPr>
            <p:cNvPr id="48131" name="Picture 3" descr="su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" y="795"/>
              <a:ext cx="1468" cy="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32" name="Picture 4" descr="su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76" t="29045" r="31265" b="65562"/>
            <a:stretch>
              <a:fillRect/>
            </a:stretch>
          </p:blipFill>
          <p:spPr bwMode="auto">
            <a:xfrm>
              <a:off x="1925" y="1781"/>
              <a:ext cx="624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33" name="Picture 5" descr="su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2" t="30499" r="31563" b="67566"/>
            <a:stretch>
              <a:fillRect/>
            </a:stretch>
          </p:blipFill>
          <p:spPr bwMode="auto">
            <a:xfrm>
              <a:off x="2561" y="2311"/>
              <a:ext cx="950" cy="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226" y="1035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226" y="1179"/>
              <a:ext cx="716" cy="1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387" y="1046"/>
              <a:ext cx="1164" cy="7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2316" y="1956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2316" y="2093"/>
              <a:ext cx="244" cy="11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2465" y="1964"/>
              <a:ext cx="1049" cy="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0" name="Group 12"/>
            <p:cNvGrpSpPr>
              <a:grpSpLocks/>
            </p:cNvGrpSpPr>
            <p:nvPr/>
          </p:nvGrpSpPr>
          <p:grpSpPr bwMode="auto">
            <a:xfrm>
              <a:off x="2556" y="2310"/>
              <a:ext cx="960" cy="864"/>
              <a:chOff x="4080" y="3024"/>
              <a:chExt cx="960" cy="864"/>
            </a:xfrm>
          </p:grpSpPr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96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>
                <a:off x="4512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Line 18"/>
              <p:cNvSpPr>
                <a:spLocks noChangeShapeType="1"/>
              </p:cNvSpPr>
              <p:nvPr/>
            </p:nvSpPr>
            <p:spPr bwMode="auto">
              <a:xfrm>
                <a:off x="4800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8" name="Line 20"/>
              <p:cNvSpPr>
                <a:spLocks noChangeShapeType="1"/>
              </p:cNvSpPr>
              <p:nvPr/>
            </p:nvSpPr>
            <p:spPr bwMode="auto">
              <a:xfrm>
                <a:off x="4080" y="316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9" name="Line 21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0" name="Line 22"/>
              <p:cNvSpPr>
                <a:spLocks noChangeShapeType="1"/>
              </p:cNvSpPr>
              <p:nvPr/>
            </p:nvSpPr>
            <p:spPr bwMode="auto">
              <a:xfrm>
                <a:off x="4080" y="34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2" name="Line 24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0" y="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4243198" y="1255713"/>
            <a:ext cx="4568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     Digital image = a multidimensional</a:t>
            </a:r>
          </a:p>
          <a:p>
            <a:r>
              <a:rPr lang="en-US" sz="2000" dirty="0"/>
              <a:t>array of numbers (such as intensity image) </a:t>
            </a:r>
          </a:p>
          <a:p>
            <a:r>
              <a:rPr lang="en-US" sz="2000" dirty="0"/>
              <a:t>or vectors (such as color image) 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466725" y="4760913"/>
            <a:ext cx="37671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     Each component in the image</a:t>
            </a:r>
          </a:p>
          <a:p>
            <a:r>
              <a:rPr lang="en-US" sz="2000"/>
              <a:t>called pixel associates with</a:t>
            </a:r>
          </a:p>
          <a:p>
            <a:r>
              <a:rPr lang="en-US" sz="2000"/>
              <a:t>the pixel value (a single number in </a:t>
            </a:r>
          </a:p>
          <a:p>
            <a:r>
              <a:rPr lang="en-US" sz="2000"/>
              <a:t>the case of intensity images or a </a:t>
            </a:r>
          </a:p>
          <a:p>
            <a:r>
              <a:rPr lang="en-US" sz="2000"/>
              <a:t>vector in the case of color images).</a:t>
            </a:r>
          </a:p>
        </p:txBody>
      </p: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6599238" y="4754563"/>
            <a:ext cx="2127250" cy="1557337"/>
            <a:chOff x="3764" y="2734"/>
            <a:chExt cx="1560" cy="1142"/>
          </a:xfrm>
        </p:grpSpPr>
        <p:graphicFrame>
          <p:nvGraphicFramePr>
            <p:cNvPr id="48157" name="Object 29"/>
            <p:cNvGraphicFramePr>
              <a:graphicFrameLocks noChangeAspect="1"/>
            </p:cNvGraphicFramePr>
            <p:nvPr/>
          </p:nvGraphicFramePr>
          <p:xfrm>
            <a:off x="3764" y="2734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4" imgW="1206360" imgH="914400" progId="Equation.3">
                    <p:embed/>
                  </p:oleObj>
                </mc:Choice>
                <mc:Fallback>
                  <p:oleObj name="Equation" r:id="rId4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734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30"/>
            <p:cNvGraphicFramePr>
              <a:graphicFrameLocks noChangeAspect="1"/>
            </p:cNvGraphicFramePr>
            <p:nvPr/>
          </p:nvGraphicFramePr>
          <p:xfrm>
            <a:off x="3969" y="2860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6" imgW="1206360" imgH="914400" progId="Equation.3">
                    <p:embed/>
                  </p:oleObj>
                </mc:Choice>
                <mc:Fallback>
                  <p:oleObj name="Equation" r:id="rId6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860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4184" y="3013"/>
            <a:ext cx="114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8" imgW="1206360" imgH="914400" progId="Equation.3">
                    <p:embed/>
                  </p:oleObj>
                </mc:Choice>
                <mc:Fallback>
                  <p:oleObj name="Equation" r:id="rId8" imgW="120636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3013"/>
                          <a:ext cx="1140" cy="8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5313363" y="4862513"/>
            <a:ext cx="1528762" cy="1206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5894388" y="4264025"/>
            <a:ext cx="2235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V="1">
            <a:off x="3217863" y="4006850"/>
            <a:ext cx="1471612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" name="Rectangle 194"/>
          <p:cNvSpPr>
            <a:spLocks noChangeArrowheads="1"/>
          </p:cNvSpPr>
          <p:nvPr/>
        </p:nvSpPr>
        <p:spPr bwMode="auto">
          <a:xfrm>
            <a:off x="1092200" y="1287463"/>
            <a:ext cx="6551613" cy="473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1" name="Rectangle 111"/>
          <p:cNvSpPr>
            <a:spLocks noChangeArrowheads="1"/>
          </p:cNvSpPr>
          <p:nvPr/>
        </p:nvSpPr>
        <p:spPr bwMode="auto">
          <a:xfrm>
            <a:off x="1600200" y="1524000"/>
            <a:ext cx="4597400" cy="4492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Horizontal Transportation Register</a:t>
            </a:r>
          </a:p>
        </p:txBody>
      </p:sp>
      <p:sp>
        <p:nvSpPr>
          <p:cNvPr id="5232" name="AutoShape 112"/>
          <p:cNvSpPr>
            <a:spLocks noChangeArrowheads="1"/>
          </p:cNvSpPr>
          <p:nvPr/>
        </p:nvSpPr>
        <p:spPr bwMode="auto">
          <a:xfrm rot="5400000">
            <a:off x="6310312" y="1524001"/>
            <a:ext cx="784225" cy="100965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3" name="Rectangle 113"/>
          <p:cNvSpPr>
            <a:spLocks noChangeArrowheads="1"/>
          </p:cNvSpPr>
          <p:nvPr/>
        </p:nvSpPr>
        <p:spPr bwMode="auto">
          <a:xfrm>
            <a:off x="6534150" y="2420938"/>
            <a:ext cx="785813" cy="14589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2000"/>
              <a:t>Output Gate</a:t>
            </a:r>
          </a:p>
        </p:txBody>
      </p:sp>
      <p:sp>
        <p:nvSpPr>
          <p:cNvPr id="5234" name="AutoShape 114"/>
          <p:cNvSpPr>
            <a:spLocks noChangeArrowheads="1"/>
          </p:cNvSpPr>
          <p:nvPr/>
        </p:nvSpPr>
        <p:spPr bwMode="auto">
          <a:xfrm>
            <a:off x="6646863" y="3879850"/>
            <a:ext cx="560387" cy="784225"/>
          </a:xfrm>
          <a:prstGeom prst="downArrow">
            <a:avLst>
              <a:gd name="adj1" fmla="val 50000"/>
              <a:gd name="adj2" fmla="val 3498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6" name="Line 116"/>
          <p:cNvSpPr>
            <a:spLocks noChangeShapeType="1"/>
          </p:cNvSpPr>
          <p:nvPr/>
        </p:nvSpPr>
        <p:spPr bwMode="auto">
          <a:xfrm>
            <a:off x="6934200" y="5791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4" name="Rectangle 124"/>
          <p:cNvSpPr>
            <a:spLocks noChangeArrowheads="1"/>
          </p:cNvSpPr>
          <p:nvPr/>
        </p:nvSpPr>
        <p:spPr bwMode="auto">
          <a:xfrm rot="-5400000">
            <a:off x="6362700" y="4838700"/>
            <a:ext cx="11430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Amplifier</a:t>
            </a:r>
          </a:p>
        </p:txBody>
      </p:sp>
      <p:sp>
        <p:nvSpPr>
          <p:cNvPr id="5246" name="Line 126"/>
          <p:cNvSpPr>
            <a:spLocks noChangeShapeType="1"/>
          </p:cNvSpPr>
          <p:nvPr/>
        </p:nvSpPr>
        <p:spPr bwMode="auto">
          <a:xfrm>
            <a:off x="6934200" y="6324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52" name="Group 132"/>
          <p:cNvGrpSpPr>
            <a:grpSpLocks/>
          </p:cNvGrpSpPr>
          <p:nvPr/>
        </p:nvGrpSpPr>
        <p:grpSpPr bwMode="auto">
          <a:xfrm>
            <a:off x="1712913" y="1973263"/>
            <a:ext cx="1233487" cy="3700462"/>
            <a:chOff x="1079" y="1243"/>
            <a:chExt cx="777" cy="2331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079" y="1455"/>
              <a:ext cx="141" cy="211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1362" y="1455"/>
              <a:ext cx="141" cy="2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1079" y="159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079" y="173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079" y="187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1079" y="202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079" y="216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079" y="23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1079" y="2444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1079" y="25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1079" y="27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1079" y="286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1079" y="300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1079" y="31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1079" y="329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1079" y="343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1220" y="15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1220" y="1667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1220" y="1808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1220" y="3503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1503" y="15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1503" y="1667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1503" y="35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1503" y="180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AutoShape 109"/>
            <p:cNvSpPr>
              <a:spLocks noChangeArrowheads="1"/>
            </p:cNvSpPr>
            <p:nvPr/>
          </p:nvSpPr>
          <p:spPr bwMode="auto">
            <a:xfrm>
              <a:off x="1644" y="1243"/>
              <a:ext cx="212" cy="21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Rectangle 128"/>
            <p:cNvSpPr>
              <a:spLocks noChangeArrowheads="1"/>
            </p:cNvSpPr>
            <p:nvPr/>
          </p:nvSpPr>
          <p:spPr bwMode="auto">
            <a:xfrm rot="-5400000">
              <a:off x="683" y="2412"/>
              <a:ext cx="2119" cy="2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Vertical Transport Register</a:t>
              </a:r>
            </a:p>
          </p:txBody>
        </p:sp>
        <p:sp>
          <p:nvSpPr>
            <p:cNvPr id="5251" name="Text Box 131"/>
            <p:cNvSpPr txBox="1">
              <a:spLocks noChangeArrowheads="1"/>
            </p:cNvSpPr>
            <p:nvPr/>
          </p:nvSpPr>
          <p:spPr bwMode="auto">
            <a:xfrm rot="-5400000">
              <a:off x="1217" y="2418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Gate</a:t>
              </a:r>
            </a:p>
          </p:txBody>
        </p:sp>
      </p:grpSp>
      <p:grpSp>
        <p:nvGrpSpPr>
          <p:cNvPr id="5253" name="Group 133"/>
          <p:cNvGrpSpPr>
            <a:grpSpLocks/>
          </p:cNvGrpSpPr>
          <p:nvPr/>
        </p:nvGrpSpPr>
        <p:grpSpPr bwMode="auto">
          <a:xfrm>
            <a:off x="3125788" y="1992313"/>
            <a:ext cx="1233487" cy="3700462"/>
            <a:chOff x="1079" y="1243"/>
            <a:chExt cx="777" cy="2331"/>
          </a:xfrm>
        </p:grpSpPr>
        <p:sp>
          <p:nvSpPr>
            <p:cNvPr id="5254" name="Rectangle 134"/>
            <p:cNvSpPr>
              <a:spLocks noChangeArrowheads="1"/>
            </p:cNvSpPr>
            <p:nvPr/>
          </p:nvSpPr>
          <p:spPr bwMode="auto">
            <a:xfrm>
              <a:off x="1079" y="1455"/>
              <a:ext cx="141" cy="211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5" name="Rectangle 135"/>
            <p:cNvSpPr>
              <a:spLocks noChangeArrowheads="1"/>
            </p:cNvSpPr>
            <p:nvPr/>
          </p:nvSpPr>
          <p:spPr bwMode="auto">
            <a:xfrm>
              <a:off x="1362" y="1455"/>
              <a:ext cx="141" cy="2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6" name="Line 136"/>
            <p:cNvSpPr>
              <a:spLocks noChangeShapeType="1"/>
            </p:cNvSpPr>
            <p:nvPr/>
          </p:nvSpPr>
          <p:spPr bwMode="auto">
            <a:xfrm>
              <a:off x="1079" y="159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Line 137"/>
            <p:cNvSpPr>
              <a:spLocks noChangeShapeType="1"/>
            </p:cNvSpPr>
            <p:nvPr/>
          </p:nvSpPr>
          <p:spPr bwMode="auto">
            <a:xfrm>
              <a:off x="1079" y="173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Line 138"/>
            <p:cNvSpPr>
              <a:spLocks noChangeShapeType="1"/>
            </p:cNvSpPr>
            <p:nvPr/>
          </p:nvSpPr>
          <p:spPr bwMode="auto">
            <a:xfrm>
              <a:off x="1079" y="187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Line 139"/>
            <p:cNvSpPr>
              <a:spLocks noChangeShapeType="1"/>
            </p:cNvSpPr>
            <p:nvPr/>
          </p:nvSpPr>
          <p:spPr bwMode="auto">
            <a:xfrm>
              <a:off x="1079" y="202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Line 140"/>
            <p:cNvSpPr>
              <a:spLocks noChangeShapeType="1"/>
            </p:cNvSpPr>
            <p:nvPr/>
          </p:nvSpPr>
          <p:spPr bwMode="auto">
            <a:xfrm>
              <a:off x="1079" y="216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Line 141"/>
            <p:cNvSpPr>
              <a:spLocks noChangeShapeType="1"/>
            </p:cNvSpPr>
            <p:nvPr/>
          </p:nvSpPr>
          <p:spPr bwMode="auto">
            <a:xfrm>
              <a:off x="1079" y="23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" name="Line 142"/>
            <p:cNvSpPr>
              <a:spLocks noChangeShapeType="1"/>
            </p:cNvSpPr>
            <p:nvPr/>
          </p:nvSpPr>
          <p:spPr bwMode="auto">
            <a:xfrm>
              <a:off x="1079" y="2444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Line 143"/>
            <p:cNvSpPr>
              <a:spLocks noChangeShapeType="1"/>
            </p:cNvSpPr>
            <p:nvPr/>
          </p:nvSpPr>
          <p:spPr bwMode="auto">
            <a:xfrm>
              <a:off x="1079" y="25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Line 144"/>
            <p:cNvSpPr>
              <a:spLocks noChangeShapeType="1"/>
            </p:cNvSpPr>
            <p:nvPr/>
          </p:nvSpPr>
          <p:spPr bwMode="auto">
            <a:xfrm>
              <a:off x="1079" y="27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Line 145"/>
            <p:cNvSpPr>
              <a:spLocks noChangeShapeType="1"/>
            </p:cNvSpPr>
            <p:nvPr/>
          </p:nvSpPr>
          <p:spPr bwMode="auto">
            <a:xfrm>
              <a:off x="1079" y="286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Line 146"/>
            <p:cNvSpPr>
              <a:spLocks noChangeShapeType="1"/>
            </p:cNvSpPr>
            <p:nvPr/>
          </p:nvSpPr>
          <p:spPr bwMode="auto">
            <a:xfrm>
              <a:off x="1079" y="300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Line 147"/>
            <p:cNvSpPr>
              <a:spLocks noChangeShapeType="1"/>
            </p:cNvSpPr>
            <p:nvPr/>
          </p:nvSpPr>
          <p:spPr bwMode="auto">
            <a:xfrm>
              <a:off x="1079" y="31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Line 148"/>
            <p:cNvSpPr>
              <a:spLocks noChangeShapeType="1"/>
            </p:cNvSpPr>
            <p:nvPr/>
          </p:nvSpPr>
          <p:spPr bwMode="auto">
            <a:xfrm>
              <a:off x="1079" y="329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Line 149"/>
            <p:cNvSpPr>
              <a:spLocks noChangeShapeType="1"/>
            </p:cNvSpPr>
            <p:nvPr/>
          </p:nvSpPr>
          <p:spPr bwMode="auto">
            <a:xfrm>
              <a:off x="1079" y="343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Line 150"/>
            <p:cNvSpPr>
              <a:spLocks noChangeShapeType="1"/>
            </p:cNvSpPr>
            <p:nvPr/>
          </p:nvSpPr>
          <p:spPr bwMode="auto">
            <a:xfrm>
              <a:off x="1220" y="15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Line 151"/>
            <p:cNvSpPr>
              <a:spLocks noChangeShapeType="1"/>
            </p:cNvSpPr>
            <p:nvPr/>
          </p:nvSpPr>
          <p:spPr bwMode="auto">
            <a:xfrm>
              <a:off x="1220" y="1667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Line 152"/>
            <p:cNvSpPr>
              <a:spLocks noChangeShapeType="1"/>
            </p:cNvSpPr>
            <p:nvPr/>
          </p:nvSpPr>
          <p:spPr bwMode="auto">
            <a:xfrm>
              <a:off x="1220" y="1808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Line 153"/>
            <p:cNvSpPr>
              <a:spLocks noChangeShapeType="1"/>
            </p:cNvSpPr>
            <p:nvPr/>
          </p:nvSpPr>
          <p:spPr bwMode="auto">
            <a:xfrm>
              <a:off x="1220" y="3503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Line 154"/>
            <p:cNvSpPr>
              <a:spLocks noChangeShapeType="1"/>
            </p:cNvSpPr>
            <p:nvPr/>
          </p:nvSpPr>
          <p:spPr bwMode="auto">
            <a:xfrm>
              <a:off x="1503" y="15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Line 155"/>
            <p:cNvSpPr>
              <a:spLocks noChangeShapeType="1"/>
            </p:cNvSpPr>
            <p:nvPr/>
          </p:nvSpPr>
          <p:spPr bwMode="auto">
            <a:xfrm>
              <a:off x="1503" y="1667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Line 156"/>
            <p:cNvSpPr>
              <a:spLocks noChangeShapeType="1"/>
            </p:cNvSpPr>
            <p:nvPr/>
          </p:nvSpPr>
          <p:spPr bwMode="auto">
            <a:xfrm>
              <a:off x="1503" y="35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Line 157"/>
            <p:cNvSpPr>
              <a:spLocks noChangeShapeType="1"/>
            </p:cNvSpPr>
            <p:nvPr/>
          </p:nvSpPr>
          <p:spPr bwMode="auto">
            <a:xfrm>
              <a:off x="1503" y="180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AutoShape 158"/>
            <p:cNvSpPr>
              <a:spLocks noChangeArrowheads="1"/>
            </p:cNvSpPr>
            <p:nvPr/>
          </p:nvSpPr>
          <p:spPr bwMode="auto">
            <a:xfrm>
              <a:off x="1644" y="1243"/>
              <a:ext cx="212" cy="21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9" name="Rectangle 159"/>
            <p:cNvSpPr>
              <a:spLocks noChangeArrowheads="1"/>
            </p:cNvSpPr>
            <p:nvPr/>
          </p:nvSpPr>
          <p:spPr bwMode="auto">
            <a:xfrm rot="-5400000">
              <a:off x="683" y="2412"/>
              <a:ext cx="2119" cy="2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Vertical Transport Register</a:t>
              </a:r>
            </a:p>
          </p:txBody>
        </p:sp>
        <p:sp>
          <p:nvSpPr>
            <p:cNvPr id="5280" name="Text Box 160"/>
            <p:cNvSpPr txBox="1">
              <a:spLocks noChangeArrowheads="1"/>
            </p:cNvSpPr>
            <p:nvPr/>
          </p:nvSpPr>
          <p:spPr bwMode="auto">
            <a:xfrm rot="-5400000">
              <a:off x="1217" y="2418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Gate</a:t>
              </a:r>
            </a:p>
          </p:txBody>
        </p:sp>
      </p:grpSp>
      <p:grpSp>
        <p:nvGrpSpPr>
          <p:cNvPr id="5281" name="Group 161"/>
          <p:cNvGrpSpPr>
            <a:grpSpLocks/>
          </p:cNvGrpSpPr>
          <p:nvPr/>
        </p:nvGrpSpPr>
        <p:grpSpPr bwMode="auto">
          <a:xfrm>
            <a:off x="4787900" y="1976438"/>
            <a:ext cx="1233488" cy="3700462"/>
            <a:chOff x="1079" y="1243"/>
            <a:chExt cx="777" cy="2331"/>
          </a:xfrm>
        </p:grpSpPr>
        <p:sp>
          <p:nvSpPr>
            <p:cNvPr id="5282" name="Rectangle 162"/>
            <p:cNvSpPr>
              <a:spLocks noChangeArrowheads="1"/>
            </p:cNvSpPr>
            <p:nvPr/>
          </p:nvSpPr>
          <p:spPr bwMode="auto">
            <a:xfrm>
              <a:off x="1079" y="1455"/>
              <a:ext cx="141" cy="2119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3" name="Rectangle 163"/>
            <p:cNvSpPr>
              <a:spLocks noChangeArrowheads="1"/>
            </p:cNvSpPr>
            <p:nvPr/>
          </p:nvSpPr>
          <p:spPr bwMode="auto">
            <a:xfrm>
              <a:off x="1362" y="1455"/>
              <a:ext cx="141" cy="2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" name="Line 164"/>
            <p:cNvSpPr>
              <a:spLocks noChangeShapeType="1"/>
            </p:cNvSpPr>
            <p:nvPr/>
          </p:nvSpPr>
          <p:spPr bwMode="auto">
            <a:xfrm>
              <a:off x="1079" y="159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Line 165"/>
            <p:cNvSpPr>
              <a:spLocks noChangeShapeType="1"/>
            </p:cNvSpPr>
            <p:nvPr/>
          </p:nvSpPr>
          <p:spPr bwMode="auto">
            <a:xfrm>
              <a:off x="1079" y="173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Line 166"/>
            <p:cNvSpPr>
              <a:spLocks noChangeShapeType="1"/>
            </p:cNvSpPr>
            <p:nvPr/>
          </p:nvSpPr>
          <p:spPr bwMode="auto">
            <a:xfrm>
              <a:off x="1079" y="187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Line 167"/>
            <p:cNvSpPr>
              <a:spLocks noChangeShapeType="1"/>
            </p:cNvSpPr>
            <p:nvPr/>
          </p:nvSpPr>
          <p:spPr bwMode="auto">
            <a:xfrm>
              <a:off x="1079" y="202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Line 168"/>
            <p:cNvSpPr>
              <a:spLocks noChangeShapeType="1"/>
            </p:cNvSpPr>
            <p:nvPr/>
          </p:nvSpPr>
          <p:spPr bwMode="auto">
            <a:xfrm>
              <a:off x="1079" y="216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Line 169"/>
            <p:cNvSpPr>
              <a:spLocks noChangeShapeType="1"/>
            </p:cNvSpPr>
            <p:nvPr/>
          </p:nvSpPr>
          <p:spPr bwMode="auto">
            <a:xfrm>
              <a:off x="1079" y="23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Line 170"/>
            <p:cNvSpPr>
              <a:spLocks noChangeShapeType="1"/>
            </p:cNvSpPr>
            <p:nvPr/>
          </p:nvSpPr>
          <p:spPr bwMode="auto">
            <a:xfrm>
              <a:off x="1079" y="2444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Line 171"/>
            <p:cNvSpPr>
              <a:spLocks noChangeShapeType="1"/>
            </p:cNvSpPr>
            <p:nvPr/>
          </p:nvSpPr>
          <p:spPr bwMode="auto">
            <a:xfrm>
              <a:off x="1079" y="25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Line 172"/>
            <p:cNvSpPr>
              <a:spLocks noChangeShapeType="1"/>
            </p:cNvSpPr>
            <p:nvPr/>
          </p:nvSpPr>
          <p:spPr bwMode="auto">
            <a:xfrm>
              <a:off x="1079" y="27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Line 173"/>
            <p:cNvSpPr>
              <a:spLocks noChangeShapeType="1"/>
            </p:cNvSpPr>
            <p:nvPr/>
          </p:nvSpPr>
          <p:spPr bwMode="auto">
            <a:xfrm>
              <a:off x="1079" y="286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Line 174"/>
            <p:cNvSpPr>
              <a:spLocks noChangeShapeType="1"/>
            </p:cNvSpPr>
            <p:nvPr/>
          </p:nvSpPr>
          <p:spPr bwMode="auto">
            <a:xfrm>
              <a:off x="1079" y="3009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Line 175"/>
            <p:cNvSpPr>
              <a:spLocks noChangeShapeType="1"/>
            </p:cNvSpPr>
            <p:nvPr/>
          </p:nvSpPr>
          <p:spPr bwMode="auto">
            <a:xfrm>
              <a:off x="1079" y="31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Line 176"/>
            <p:cNvSpPr>
              <a:spLocks noChangeShapeType="1"/>
            </p:cNvSpPr>
            <p:nvPr/>
          </p:nvSpPr>
          <p:spPr bwMode="auto">
            <a:xfrm>
              <a:off x="1079" y="3291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Line 177"/>
            <p:cNvSpPr>
              <a:spLocks noChangeShapeType="1"/>
            </p:cNvSpPr>
            <p:nvPr/>
          </p:nvSpPr>
          <p:spPr bwMode="auto">
            <a:xfrm>
              <a:off x="1079" y="343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Line 178"/>
            <p:cNvSpPr>
              <a:spLocks noChangeShapeType="1"/>
            </p:cNvSpPr>
            <p:nvPr/>
          </p:nvSpPr>
          <p:spPr bwMode="auto">
            <a:xfrm>
              <a:off x="1220" y="15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Line 179"/>
            <p:cNvSpPr>
              <a:spLocks noChangeShapeType="1"/>
            </p:cNvSpPr>
            <p:nvPr/>
          </p:nvSpPr>
          <p:spPr bwMode="auto">
            <a:xfrm>
              <a:off x="1220" y="1667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Line 180"/>
            <p:cNvSpPr>
              <a:spLocks noChangeShapeType="1"/>
            </p:cNvSpPr>
            <p:nvPr/>
          </p:nvSpPr>
          <p:spPr bwMode="auto">
            <a:xfrm>
              <a:off x="1220" y="1808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Line 181"/>
            <p:cNvSpPr>
              <a:spLocks noChangeShapeType="1"/>
            </p:cNvSpPr>
            <p:nvPr/>
          </p:nvSpPr>
          <p:spPr bwMode="auto">
            <a:xfrm>
              <a:off x="1220" y="3503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Line 182"/>
            <p:cNvSpPr>
              <a:spLocks noChangeShapeType="1"/>
            </p:cNvSpPr>
            <p:nvPr/>
          </p:nvSpPr>
          <p:spPr bwMode="auto">
            <a:xfrm>
              <a:off x="1503" y="1526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Line 183"/>
            <p:cNvSpPr>
              <a:spLocks noChangeShapeType="1"/>
            </p:cNvSpPr>
            <p:nvPr/>
          </p:nvSpPr>
          <p:spPr bwMode="auto">
            <a:xfrm>
              <a:off x="1503" y="1667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Line 184"/>
            <p:cNvSpPr>
              <a:spLocks noChangeShapeType="1"/>
            </p:cNvSpPr>
            <p:nvPr/>
          </p:nvSpPr>
          <p:spPr bwMode="auto">
            <a:xfrm>
              <a:off x="1503" y="3503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Line 185"/>
            <p:cNvSpPr>
              <a:spLocks noChangeShapeType="1"/>
            </p:cNvSpPr>
            <p:nvPr/>
          </p:nvSpPr>
          <p:spPr bwMode="auto">
            <a:xfrm>
              <a:off x="1503" y="180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AutoShape 186"/>
            <p:cNvSpPr>
              <a:spLocks noChangeArrowheads="1"/>
            </p:cNvSpPr>
            <p:nvPr/>
          </p:nvSpPr>
          <p:spPr bwMode="auto">
            <a:xfrm>
              <a:off x="1644" y="1243"/>
              <a:ext cx="212" cy="21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" name="Rectangle 187"/>
            <p:cNvSpPr>
              <a:spLocks noChangeArrowheads="1"/>
            </p:cNvSpPr>
            <p:nvPr/>
          </p:nvSpPr>
          <p:spPr bwMode="auto">
            <a:xfrm rot="-5400000">
              <a:off x="683" y="2412"/>
              <a:ext cx="2119" cy="20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Vertical Transport Register</a:t>
              </a:r>
            </a:p>
          </p:txBody>
        </p:sp>
        <p:sp>
          <p:nvSpPr>
            <p:cNvPr id="5308" name="Text Box 188"/>
            <p:cNvSpPr txBox="1">
              <a:spLocks noChangeArrowheads="1"/>
            </p:cNvSpPr>
            <p:nvPr/>
          </p:nvSpPr>
          <p:spPr bwMode="auto">
            <a:xfrm rot="-5400000">
              <a:off x="1217" y="2418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Gate</a:t>
              </a:r>
            </a:p>
          </p:txBody>
        </p:sp>
      </p:grpSp>
      <p:sp>
        <p:nvSpPr>
          <p:cNvPr id="5309" name="Text Box 189"/>
          <p:cNvSpPr txBox="1">
            <a:spLocks noChangeArrowheads="1"/>
          </p:cNvSpPr>
          <p:nvPr/>
        </p:nvSpPr>
        <p:spPr bwMode="auto">
          <a:xfrm>
            <a:off x="2789238" y="6154738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Photosites</a:t>
            </a:r>
          </a:p>
        </p:txBody>
      </p:sp>
      <p:sp>
        <p:nvSpPr>
          <p:cNvPr id="5311" name="Line 191"/>
          <p:cNvSpPr>
            <a:spLocks noChangeShapeType="1"/>
          </p:cNvSpPr>
          <p:nvPr/>
        </p:nvSpPr>
        <p:spPr bwMode="auto">
          <a:xfrm flipH="1" flipV="1">
            <a:off x="1838325" y="5726113"/>
            <a:ext cx="931863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2" name="Line 192"/>
          <p:cNvSpPr>
            <a:spLocks noChangeShapeType="1"/>
          </p:cNvSpPr>
          <p:nvPr/>
        </p:nvSpPr>
        <p:spPr bwMode="auto">
          <a:xfrm flipV="1">
            <a:off x="3240088" y="5761038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3" name="Line 193"/>
          <p:cNvSpPr>
            <a:spLocks noChangeShapeType="1"/>
          </p:cNvSpPr>
          <p:nvPr/>
        </p:nvSpPr>
        <p:spPr bwMode="auto">
          <a:xfrm flipV="1">
            <a:off x="3773488" y="5780088"/>
            <a:ext cx="984250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5" name="Text Box 195"/>
          <p:cNvSpPr txBox="1">
            <a:spLocks noChangeArrowheads="1"/>
          </p:cNvSpPr>
          <p:nvPr/>
        </p:nvSpPr>
        <p:spPr bwMode="auto">
          <a:xfrm>
            <a:off x="7412038" y="6119813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Output</a:t>
            </a:r>
          </a:p>
        </p:txBody>
      </p:sp>
      <p:sp>
        <p:nvSpPr>
          <p:cNvPr id="5316" name="Text Box 196"/>
          <p:cNvSpPr txBox="1">
            <a:spLocks noChangeArrowheads="1"/>
          </p:cNvSpPr>
          <p:nvPr/>
        </p:nvSpPr>
        <p:spPr bwMode="auto">
          <a:xfrm>
            <a:off x="11113" y="0"/>
            <a:ext cx="677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Sensor: Inside Charge-Coupled Device</a:t>
            </a:r>
          </a:p>
        </p:txBody>
      </p:sp>
    </p:spTree>
    <p:extLst>
      <p:ext uri="{BB962C8B-B14F-4D97-AF65-F5344CB8AC3E}">
        <p14:creationId xmlns:p14="http://schemas.microsoft.com/office/powerpoint/2010/main" val="50333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472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Sensor: How CCD works</a:t>
            </a: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685800" y="1447800"/>
            <a:ext cx="1905000" cy="2362200"/>
            <a:chOff x="624" y="1152"/>
            <a:chExt cx="1200" cy="1488"/>
          </a:xfrm>
        </p:grpSpPr>
        <p:grpSp>
          <p:nvGrpSpPr>
            <p:cNvPr id="6163" name="Group 19"/>
            <p:cNvGrpSpPr>
              <a:grpSpLocks/>
            </p:cNvGrpSpPr>
            <p:nvPr/>
          </p:nvGrpSpPr>
          <p:grpSpPr bwMode="auto">
            <a:xfrm>
              <a:off x="624" y="1152"/>
              <a:ext cx="1008" cy="1488"/>
              <a:chOff x="624" y="1152"/>
              <a:chExt cx="1008" cy="1488"/>
            </a:xfrm>
          </p:grpSpPr>
          <p:grpSp>
            <p:nvGrpSpPr>
              <p:cNvPr id="6153" name="Group 9"/>
              <p:cNvGrpSpPr>
                <a:grpSpLocks/>
              </p:cNvGrpSpPr>
              <p:nvPr/>
            </p:nvGrpSpPr>
            <p:grpSpPr bwMode="auto">
              <a:xfrm>
                <a:off x="624" y="1152"/>
                <a:ext cx="1008" cy="1008"/>
                <a:chOff x="624" y="1152"/>
                <a:chExt cx="1008" cy="1008"/>
              </a:xfrm>
            </p:grpSpPr>
            <p:sp>
              <p:nvSpPr>
                <p:cNvPr id="6147" name="Rectangle 3"/>
                <p:cNvSpPr>
                  <a:spLocks noChangeArrowheads="1"/>
                </p:cNvSpPr>
                <p:nvPr/>
              </p:nvSpPr>
              <p:spPr bwMode="auto">
                <a:xfrm>
                  <a:off x="624" y="1152"/>
                  <a:ext cx="1008" cy="100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8" name="Line 4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0" name="Line 6"/>
                <p:cNvSpPr>
                  <a:spLocks noChangeShapeType="1"/>
                </p:cNvSpPr>
                <p:nvPr/>
              </p:nvSpPr>
              <p:spPr bwMode="auto">
                <a:xfrm>
                  <a:off x="1296" y="115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1" name="Line 7"/>
                <p:cNvSpPr>
                  <a:spLocks noChangeShapeType="1"/>
                </p:cNvSpPr>
                <p:nvPr/>
              </p:nvSpPr>
              <p:spPr bwMode="auto">
                <a:xfrm>
                  <a:off x="624" y="148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2" name="Line 8"/>
                <p:cNvSpPr>
                  <a:spLocks noChangeShapeType="1"/>
                </p:cNvSpPr>
                <p:nvPr/>
              </p:nvSpPr>
              <p:spPr bwMode="auto">
                <a:xfrm>
                  <a:off x="624" y="1824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62" name="Group 18"/>
              <p:cNvGrpSpPr>
                <a:grpSpLocks/>
              </p:cNvGrpSpPr>
              <p:nvPr/>
            </p:nvGrpSpPr>
            <p:grpSpPr bwMode="auto">
              <a:xfrm>
                <a:off x="624" y="2304"/>
                <a:ext cx="1008" cy="336"/>
                <a:chOff x="624" y="2304"/>
                <a:chExt cx="1008" cy="336"/>
              </a:xfrm>
            </p:grpSpPr>
            <p:sp>
              <p:nvSpPr>
                <p:cNvPr id="6155" name="Rectangle 11"/>
                <p:cNvSpPr>
                  <a:spLocks noChangeArrowheads="1"/>
                </p:cNvSpPr>
                <p:nvPr/>
              </p:nvSpPr>
              <p:spPr bwMode="auto">
                <a:xfrm>
                  <a:off x="624" y="2304"/>
                  <a:ext cx="1008" cy="33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23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61" name="Group 17"/>
              <p:cNvGrpSpPr>
                <a:grpSpLocks/>
              </p:cNvGrpSpPr>
              <p:nvPr/>
            </p:nvGrpSpPr>
            <p:grpSpPr bwMode="auto">
              <a:xfrm>
                <a:off x="792" y="2160"/>
                <a:ext cx="672" cy="144"/>
                <a:chOff x="816" y="2160"/>
                <a:chExt cx="672" cy="144"/>
              </a:xfrm>
            </p:grpSpPr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1632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699" y="1862"/>
              <a:ext cx="859" cy="250"/>
              <a:chOff x="699" y="1862"/>
              <a:chExt cx="859" cy="250"/>
            </a:xfrm>
          </p:grpSpPr>
          <p:sp>
            <p:nvSpPr>
              <p:cNvPr id="6166" name="Text Box 22"/>
              <p:cNvSpPr txBox="1">
                <a:spLocks noChangeArrowheads="1"/>
              </p:cNvSpPr>
              <p:nvPr/>
            </p:nvSpPr>
            <p:spPr bwMode="auto">
              <a:xfrm>
                <a:off x="1371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</a:p>
            </p:txBody>
          </p:sp>
          <p:sp>
            <p:nvSpPr>
              <p:cNvPr id="6167" name="Text Box 23"/>
              <p:cNvSpPr txBox="1">
                <a:spLocks noChangeArrowheads="1"/>
              </p:cNvSpPr>
              <p:nvPr/>
            </p:nvSpPr>
            <p:spPr bwMode="auto">
              <a:xfrm>
                <a:off x="1030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</a:p>
            </p:txBody>
          </p:sp>
          <p:sp>
            <p:nvSpPr>
              <p:cNvPr id="6168" name="Text Box 24"/>
              <p:cNvSpPr txBox="1">
                <a:spLocks noChangeArrowheads="1"/>
              </p:cNvSpPr>
              <p:nvPr/>
            </p:nvSpPr>
            <p:spPr bwMode="auto">
              <a:xfrm>
                <a:off x="699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c</a:t>
                </a:r>
              </a:p>
            </p:txBody>
          </p:sp>
        </p:grpSp>
        <p:grpSp>
          <p:nvGrpSpPr>
            <p:cNvPr id="6176" name="Group 32"/>
            <p:cNvGrpSpPr>
              <a:grpSpLocks/>
            </p:cNvGrpSpPr>
            <p:nvPr/>
          </p:nvGrpSpPr>
          <p:grpSpPr bwMode="auto">
            <a:xfrm>
              <a:off x="712" y="1190"/>
              <a:ext cx="850" cy="250"/>
              <a:chOff x="712" y="1862"/>
              <a:chExt cx="850" cy="250"/>
            </a:xfrm>
          </p:grpSpPr>
          <p:sp>
            <p:nvSpPr>
              <p:cNvPr id="6177" name="Text Box 33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g</a:t>
                </a:r>
              </a:p>
            </p:txBody>
          </p:sp>
          <p:sp>
            <p:nvSpPr>
              <p:cNvPr id="6178" name="Text Box 34"/>
              <p:cNvSpPr txBox="1">
                <a:spLocks noChangeArrowheads="1"/>
              </p:cNvSpPr>
              <p:nvPr/>
            </p:nvSpPr>
            <p:spPr bwMode="auto">
              <a:xfrm>
                <a:off x="1030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h</a:t>
                </a:r>
              </a:p>
            </p:txBody>
          </p:sp>
          <p:sp>
            <p:nvSpPr>
              <p:cNvPr id="6179" name="Text Box 35"/>
              <p:cNvSpPr txBox="1">
                <a:spLocks noChangeArrowheads="1"/>
              </p:cNvSpPr>
              <p:nvPr/>
            </p:nvSpPr>
            <p:spPr bwMode="auto">
              <a:xfrm>
                <a:off x="712" y="1862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i</a:t>
                </a:r>
              </a:p>
            </p:txBody>
          </p:sp>
        </p:grpSp>
        <p:grpSp>
          <p:nvGrpSpPr>
            <p:cNvPr id="6180" name="Group 36"/>
            <p:cNvGrpSpPr>
              <a:grpSpLocks/>
            </p:cNvGrpSpPr>
            <p:nvPr/>
          </p:nvGrpSpPr>
          <p:grpSpPr bwMode="auto">
            <a:xfrm>
              <a:off x="705" y="1536"/>
              <a:ext cx="854" cy="250"/>
              <a:chOff x="708" y="1862"/>
              <a:chExt cx="854" cy="250"/>
            </a:xfrm>
          </p:grpSpPr>
          <p:sp>
            <p:nvSpPr>
              <p:cNvPr id="6181" name="Text Box 37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</a:p>
            </p:txBody>
          </p:sp>
          <p:sp>
            <p:nvSpPr>
              <p:cNvPr id="6182" name="Text Box 38"/>
              <p:cNvSpPr txBox="1">
                <a:spLocks noChangeArrowheads="1"/>
              </p:cNvSpPr>
              <p:nvPr/>
            </p:nvSpPr>
            <p:spPr bwMode="auto">
              <a:xfrm>
                <a:off x="1035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e</a:t>
                </a:r>
              </a:p>
            </p:txBody>
          </p:sp>
          <p:sp>
            <p:nvSpPr>
              <p:cNvPr id="6183" name="Text Box 39"/>
              <p:cNvSpPr txBox="1">
                <a:spLocks noChangeArrowheads="1"/>
              </p:cNvSpPr>
              <p:nvPr/>
            </p:nvSpPr>
            <p:spPr bwMode="auto">
              <a:xfrm>
                <a:off x="708" y="186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f</a:t>
                </a:r>
              </a:p>
            </p:txBody>
          </p:sp>
        </p:grpSp>
      </p:grpSp>
      <p:grpSp>
        <p:nvGrpSpPr>
          <p:cNvPr id="6219" name="Group 75"/>
          <p:cNvGrpSpPr>
            <a:grpSpLocks/>
          </p:cNvGrpSpPr>
          <p:nvPr/>
        </p:nvGrpSpPr>
        <p:grpSpPr bwMode="auto">
          <a:xfrm>
            <a:off x="2971800" y="2438400"/>
            <a:ext cx="2209800" cy="2362200"/>
            <a:chOff x="2208" y="816"/>
            <a:chExt cx="1392" cy="1488"/>
          </a:xfrm>
        </p:grpSpPr>
        <p:grpSp>
          <p:nvGrpSpPr>
            <p:cNvPr id="6186" name="Group 42"/>
            <p:cNvGrpSpPr>
              <a:grpSpLocks/>
            </p:cNvGrpSpPr>
            <p:nvPr/>
          </p:nvGrpSpPr>
          <p:grpSpPr bwMode="auto">
            <a:xfrm>
              <a:off x="2400" y="816"/>
              <a:ext cx="1008" cy="1488"/>
              <a:chOff x="624" y="1152"/>
              <a:chExt cx="1008" cy="1488"/>
            </a:xfrm>
          </p:grpSpPr>
          <p:grpSp>
            <p:nvGrpSpPr>
              <p:cNvPr id="6187" name="Group 43"/>
              <p:cNvGrpSpPr>
                <a:grpSpLocks/>
              </p:cNvGrpSpPr>
              <p:nvPr/>
            </p:nvGrpSpPr>
            <p:grpSpPr bwMode="auto">
              <a:xfrm>
                <a:off x="624" y="1152"/>
                <a:ext cx="1008" cy="1008"/>
                <a:chOff x="624" y="1152"/>
                <a:chExt cx="1008" cy="1008"/>
              </a:xfrm>
            </p:grpSpPr>
            <p:sp>
              <p:nvSpPr>
                <p:cNvPr id="6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624" y="1152"/>
                  <a:ext cx="1008" cy="100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0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15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1" name="Line 47"/>
                <p:cNvSpPr>
                  <a:spLocks noChangeShapeType="1"/>
                </p:cNvSpPr>
                <p:nvPr/>
              </p:nvSpPr>
              <p:spPr bwMode="auto">
                <a:xfrm>
                  <a:off x="624" y="148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2" name="Line 48"/>
                <p:cNvSpPr>
                  <a:spLocks noChangeShapeType="1"/>
                </p:cNvSpPr>
                <p:nvPr/>
              </p:nvSpPr>
              <p:spPr bwMode="auto">
                <a:xfrm>
                  <a:off x="624" y="1824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49"/>
              <p:cNvGrpSpPr>
                <a:grpSpLocks/>
              </p:cNvGrpSpPr>
              <p:nvPr/>
            </p:nvGrpSpPr>
            <p:grpSpPr bwMode="auto">
              <a:xfrm>
                <a:off x="624" y="2304"/>
                <a:ext cx="1008" cy="336"/>
                <a:chOff x="624" y="2304"/>
                <a:chExt cx="1008" cy="336"/>
              </a:xfrm>
            </p:grpSpPr>
            <p:sp>
              <p:nvSpPr>
                <p:cNvPr id="6194" name="Rectangle 50"/>
                <p:cNvSpPr>
                  <a:spLocks noChangeArrowheads="1"/>
                </p:cNvSpPr>
                <p:nvPr/>
              </p:nvSpPr>
              <p:spPr bwMode="auto">
                <a:xfrm>
                  <a:off x="624" y="2304"/>
                  <a:ext cx="1008" cy="33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52"/>
                <p:cNvSpPr>
                  <a:spLocks noChangeShapeType="1"/>
                </p:cNvSpPr>
                <p:nvPr/>
              </p:nvSpPr>
              <p:spPr bwMode="auto">
                <a:xfrm>
                  <a:off x="1296" y="230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7" name="Group 53"/>
              <p:cNvGrpSpPr>
                <a:grpSpLocks/>
              </p:cNvGrpSpPr>
              <p:nvPr/>
            </p:nvGrpSpPr>
            <p:grpSpPr bwMode="auto">
              <a:xfrm>
                <a:off x="792" y="2160"/>
                <a:ext cx="672" cy="144"/>
                <a:chOff x="816" y="2160"/>
                <a:chExt cx="672" cy="144"/>
              </a:xfrm>
            </p:grpSpPr>
            <p:sp>
              <p:nvSpPr>
                <p:cNvPr id="6198" name="Line 54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9" name="Line 55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0" name="Line 56"/>
                <p:cNvSpPr>
                  <a:spLocks noChangeShapeType="1"/>
                </p:cNvSpPr>
                <p:nvPr/>
              </p:nvSpPr>
              <p:spPr bwMode="auto">
                <a:xfrm>
                  <a:off x="1488" y="216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>
              <a:off x="3408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02" name="Group 58"/>
            <p:cNvGrpSpPr>
              <a:grpSpLocks/>
            </p:cNvGrpSpPr>
            <p:nvPr/>
          </p:nvGrpSpPr>
          <p:grpSpPr bwMode="auto">
            <a:xfrm>
              <a:off x="2448" y="2016"/>
              <a:ext cx="859" cy="250"/>
              <a:chOff x="699" y="1862"/>
              <a:chExt cx="859" cy="250"/>
            </a:xfrm>
          </p:grpSpPr>
          <p:sp>
            <p:nvSpPr>
              <p:cNvPr id="6203" name="Text Box 59"/>
              <p:cNvSpPr txBox="1">
                <a:spLocks noChangeArrowheads="1"/>
              </p:cNvSpPr>
              <p:nvPr/>
            </p:nvSpPr>
            <p:spPr bwMode="auto">
              <a:xfrm>
                <a:off x="1371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</a:p>
            </p:txBody>
          </p:sp>
          <p:sp>
            <p:nvSpPr>
              <p:cNvPr id="6204" name="Text Box 60"/>
              <p:cNvSpPr txBox="1">
                <a:spLocks noChangeArrowheads="1"/>
              </p:cNvSpPr>
              <p:nvPr/>
            </p:nvSpPr>
            <p:spPr bwMode="auto">
              <a:xfrm>
                <a:off x="1030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</a:p>
            </p:txBody>
          </p:sp>
          <p:sp>
            <p:nvSpPr>
              <p:cNvPr id="6205" name="Text Box 61"/>
              <p:cNvSpPr txBox="1">
                <a:spLocks noChangeArrowheads="1"/>
              </p:cNvSpPr>
              <p:nvPr/>
            </p:nvSpPr>
            <p:spPr bwMode="auto">
              <a:xfrm>
                <a:off x="699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c</a:t>
                </a:r>
              </a:p>
            </p:txBody>
          </p:sp>
        </p:grpSp>
        <p:grpSp>
          <p:nvGrpSpPr>
            <p:cNvPr id="6206" name="Group 62"/>
            <p:cNvGrpSpPr>
              <a:grpSpLocks/>
            </p:cNvGrpSpPr>
            <p:nvPr/>
          </p:nvGrpSpPr>
          <p:grpSpPr bwMode="auto">
            <a:xfrm>
              <a:off x="2488" y="1190"/>
              <a:ext cx="850" cy="250"/>
              <a:chOff x="712" y="1862"/>
              <a:chExt cx="850" cy="250"/>
            </a:xfrm>
          </p:grpSpPr>
          <p:sp>
            <p:nvSpPr>
              <p:cNvPr id="6207" name="Text Box 63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g</a:t>
                </a:r>
              </a:p>
            </p:txBody>
          </p:sp>
          <p:sp>
            <p:nvSpPr>
              <p:cNvPr id="6208" name="Text Box 64"/>
              <p:cNvSpPr txBox="1">
                <a:spLocks noChangeArrowheads="1"/>
              </p:cNvSpPr>
              <p:nvPr/>
            </p:nvSpPr>
            <p:spPr bwMode="auto">
              <a:xfrm>
                <a:off x="1030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h</a:t>
                </a:r>
              </a:p>
            </p:txBody>
          </p:sp>
          <p:sp>
            <p:nvSpPr>
              <p:cNvPr id="6209" name="Text Box 65"/>
              <p:cNvSpPr txBox="1">
                <a:spLocks noChangeArrowheads="1"/>
              </p:cNvSpPr>
              <p:nvPr/>
            </p:nvSpPr>
            <p:spPr bwMode="auto">
              <a:xfrm>
                <a:off x="712" y="1862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i</a:t>
                </a:r>
              </a:p>
            </p:txBody>
          </p:sp>
        </p:grpSp>
        <p:grpSp>
          <p:nvGrpSpPr>
            <p:cNvPr id="6210" name="Group 66"/>
            <p:cNvGrpSpPr>
              <a:grpSpLocks/>
            </p:cNvGrpSpPr>
            <p:nvPr/>
          </p:nvGrpSpPr>
          <p:grpSpPr bwMode="auto">
            <a:xfrm>
              <a:off x="2481" y="1536"/>
              <a:ext cx="854" cy="250"/>
              <a:chOff x="708" y="1862"/>
              <a:chExt cx="854" cy="250"/>
            </a:xfrm>
          </p:grpSpPr>
          <p:sp>
            <p:nvSpPr>
              <p:cNvPr id="6211" name="Text Box 67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</a:p>
            </p:txBody>
          </p:sp>
          <p:sp>
            <p:nvSpPr>
              <p:cNvPr id="6212" name="Text Box 68"/>
              <p:cNvSpPr txBox="1">
                <a:spLocks noChangeArrowheads="1"/>
              </p:cNvSpPr>
              <p:nvPr/>
            </p:nvSpPr>
            <p:spPr bwMode="auto">
              <a:xfrm>
                <a:off x="1035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e</a:t>
                </a:r>
              </a:p>
            </p:txBody>
          </p:sp>
          <p:sp>
            <p:nvSpPr>
              <p:cNvPr id="6213" name="Text Box 69"/>
              <p:cNvSpPr txBox="1">
                <a:spLocks noChangeArrowheads="1"/>
              </p:cNvSpPr>
              <p:nvPr/>
            </p:nvSpPr>
            <p:spPr bwMode="auto">
              <a:xfrm>
                <a:off x="708" y="186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f</a:t>
                </a:r>
              </a:p>
            </p:txBody>
          </p:sp>
        </p:grpSp>
        <p:sp>
          <p:nvSpPr>
            <p:cNvPr id="6214" name="AutoShape 70"/>
            <p:cNvSpPr>
              <a:spLocks noChangeArrowheads="1"/>
            </p:cNvSpPr>
            <p:nvPr/>
          </p:nvSpPr>
          <p:spPr bwMode="auto">
            <a:xfrm>
              <a:off x="2208" y="960"/>
              <a:ext cx="192" cy="432"/>
            </a:xfrm>
            <a:prstGeom prst="curvedRight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AutoShape 73"/>
            <p:cNvSpPr>
              <a:spLocks noChangeArrowheads="1"/>
            </p:cNvSpPr>
            <p:nvPr/>
          </p:nvSpPr>
          <p:spPr bwMode="auto">
            <a:xfrm>
              <a:off x="2208" y="1296"/>
              <a:ext cx="192" cy="432"/>
            </a:xfrm>
            <a:prstGeom prst="curvedRight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AutoShape 74"/>
            <p:cNvSpPr>
              <a:spLocks noChangeArrowheads="1"/>
            </p:cNvSpPr>
            <p:nvPr/>
          </p:nvSpPr>
          <p:spPr bwMode="auto">
            <a:xfrm>
              <a:off x="2208" y="1632"/>
              <a:ext cx="192" cy="624"/>
            </a:xfrm>
            <a:prstGeom prst="curvedRight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2" name="Group 108"/>
          <p:cNvGrpSpPr>
            <a:grpSpLocks/>
          </p:cNvGrpSpPr>
          <p:nvPr/>
        </p:nvGrpSpPr>
        <p:grpSpPr bwMode="auto">
          <a:xfrm>
            <a:off x="5562600" y="3352800"/>
            <a:ext cx="2209800" cy="2667000"/>
            <a:chOff x="3936" y="2400"/>
            <a:chExt cx="1392" cy="1680"/>
          </a:xfrm>
        </p:grpSpPr>
        <p:grpSp>
          <p:nvGrpSpPr>
            <p:cNvPr id="6222" name="Group 78"/>
            <p:cNvGrpSpPr>
              <a:grpSpLocks/>
            </p:cNvGrpSpPr>
            <p:nvPr/>
          </p:nvGrpSpPr>
          <p:grpSpPr bwMode="auto">
            <a:xfrm>
              <a:off x="3936" y="2400"/>
              <a:ext cx="1008" cy="1008"/>
              <a:chOff x="624" y="1152"/>
              <a:chExt cx="1008" cy="1008"/>
            </a:xfrm>
          </p:grpSpPr>
          <p:sp>
            <p:nvSpPr>
              <p:cNvPr id="6223" name="Rectangle 79"/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1008" cy="100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4" name="Line 80"/>
              <p:cNvSpPr>
                <a:spLocks noChangeShapeType="1"/>
              </p:cNvSpPr>
              <p:nvPr/>
            </p:nvSpPr>
            <p:spPr bwMode="auto">
              <a:xfrm>
                <a:off x="960" y="115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Line 81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Line 82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Line 83"/>
              <p:cNvSpPr>
                <a:spLocks noChangeShapeType="1"/>
              </p:cNvSpPr>
              <p:nvPr/>
            </p:nvSpPr>
            <p:spPr bwMode="auto">
              <a:xfrm>
                <a:off x="624" y="182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28" name="Group 84"/>
            <p:cNvGrpSpPr>
              <a:grpSpLocks/>
            </p:cNvGrpSpPr>
            <p:nvPr/>
          </p:nvGrpSpPr>
          <p:grpSpPr bwMode="auto">
            <a:xfrm>
              <a:off x="3936" y="3552"/>
              <a:ext cx="1008" cy="336"/>
              <a:chOff x="624" y="2304"/>
              <a:chExt cx="1008" cy="336"/>
            </a:xfrm>
          </p:grpSpPr>
          <p:sp>
            <p:nvSpPr>
              <p:cNvPr id="6229" name="Rectangle 85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1008" cy="3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0" name="Line 86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Line 87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2" name="Group 88"/>
            <p:cNvGrpSpPr>
              <a:grpSpLocks/>
            </p:cNvGrpSpPr>
            <p:nvPr/>
          </p:nvGrpSpPr>
          <p:grpSpPr bwMode="auto">
            <a:xfrm>
              <a:off x="4104" y="3408"/>
              <a:ext cx="672" cy="144"/>
              <a:chOff x="816" y="2160"/>
              <a:chExt cx="672" cy="144"/>
            </a:xfrm>
          </p:grpSpPr>
          <p:sp>
            <p:nvSpPr>
              <p:cNvPr id="6233" name="Line 89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4" name="Line 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Line 91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6" name="Line 92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Text Box 94"/>
            <p:cNvSpPr txBox="1">
              <a:spLocks noChangeArrowheads="1"/>
            </p:cNvSpPr>
            <p:nvPr/>
          </p:nvSpPr>
          <p:spPr bwMode="auto">
            <a:xfrm>
              <a:off x="5141" y="360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6239" name="Text Box 95"/>
            <p:cNvSpPr txBox="1">
              <a:spLocks noChangeArrowheads="1"/>
            </p:cNvSpPr>
            <p:nvPr/>
          </p:nvSpPr>
          <p:spPr bwMode="auto">
            <a:xfrm>
              <a:off x="4704" y="36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6240" name="Text Box 96"/>
            <p:cNvSpPr txBox="1">
              <a:spLocks noChangeArrowheads="1"/>
            </p:cNvSpPr>
            <p:nvPr/>
          </p:nvSpPr>
          <p:spPr bwMode="auto">
            <a:xfrm>
              <a:off x="4373" y="360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c</a:t>
              </a:r>
            </a:p>
          </p:txBody>
        </p:sp>
        <p:grpSp>
          <p:nvGrpSpPr>
            <p:cNvPr id="6241" name="Group 97"/>
            <p:cNvGrpSpPr>
              <a:grpSpLocks/>
            </p:cNvGrpSpPr>
            <p:nvPr/>
          </p:nvGrpSpPr>
          <p:grpSpPr bwMode="auto">
            <a:xfrm>
              <a:off x="4024" y="2774"/>
              <a:ext cx="850" cy="250"/>
              <a:chOff x="712" y="1862"/>
              <a:chExt cx="850" cy="250"/>
            </a:xfrm>
          </p:grpSpPr>
          <p:sp>
            <p:nvSpPr>
              <p:cNvPr id="6242" name="Text Box 98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g</a:t>
                </a:r>
              </a:p>
            </p:txBody>
          </p:sp>
          <p:sp>
            <p:nvSpPr>
              <p:cNvPr id="6243" name="Text Box 99"/>
              <p:cNvSpPr txBox="1">
                <a:spLocks noChangeArrowheads="1"/>
              </p:cNvSpPr>
              <p:nvPr/>
            </p:nvSpPr>
            <p:spPr bwMode="auto">
              <a:xfrm>
                <a:off x="1030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h</a:t>
                </a:r>
              </a:p>
            </p:txBody>
          </p:sp>
          <p:sp>
            <p:nvSpPr>
              <p:cNvPr id="6244" name="Text Box 100"/>
              <p:cNvSpPr txBox="1">
                <a:spLocks noChangeArrowheads="1"/>
              </p:cNvSpPr>
              <p:nvPr/>
            </p:nvSpPr>
            <p:spPr bwMode="auto">
              <a:xfrm>
                <a:off x="712" y="1862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i</a:t>
                </a:r>
              </a:p>
            </p:txBody>
          </p:sp>
        </p:grpSp>
        <p:grpSp>
          <p:nvGrpSpPr>
            <p:cNvPr id="6245" name="Group 101"/>
            <p:cNvGrpSpPr>
              <a:grpSpLocks/>
            </p:cNvGrpSpPr>
            <p:nvPr/>
          </p:nvGrpSpPr>
          <p:grpSpPr bwMode="auto">
            <a:xfrm>
              <a:off x="4017" y="3120"/>
              <a:ext cx="854" cy="250"/>
              <a:chOff x="708" y="1862"/>
              <a:chExt cx="854" cy="250"/>
            </a:xfrm>
          </p:grpSpPr>
          <p:sp>
            <p:nvSpPr>
              <p:cNvPr id="6246" name="Text Box 102"/>
              <p:cNvSpPr txBox="1">
                <a:spLocks noChangeArrowheads="1"/>
              </p:cNvSpPr>
              <p:nvPr/>
            </p:nvSpPr>
            <p:spPr bwMode="auto">
              <a:xfrm>
                <a:off x="1366" y="18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</a:p>
            </p:txBody>
          </p:sp>
          <p:sp>
            <p:nvSpPr>
              <p:cNvPr id="6247" name="Text Box 103"/>
              <p:cNvSpPr txBox="1">
                <a:spLocks noChangeArrowheads="1"/>
              </p:cNvSpPr>
              <p:nvPr/>
            </p:nvSpPr>
            <p:spPr bwMode="auto">
              <a:xfrm>
                <a:off x="1035" y="186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e</a:t>
                </a:r>
              </a:p>
            </p:txBody>
          </p:sp>
          <p:sp>
            <p:nvSpPr>
              <p:cNvPr id="6248" name="Text Box 104"/>
              <p:cNvSpPr txBox="1">
                <a:spLocks noChangeArrowheads="1"/>
              </p:cNvSpPr>
              <p:nvPr/>
            </p:nvSpPr>
            <p:spPr bwMode="auto">
              <a:xfrm>
                <a:off x="708" y="1862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f</a:t>
                </a:r>
              </a:p>
            </p:txBody>
          </p:sp>
        </p:grpSp>
        <p:sp>
          <p:nvSpPr>
            <p:cNvPr id="6249" name="AutoShape 105"/>
            <p:cNvSpPr>
              <a:spLocks noChangeArrowheads="1"/>
            </p:cNvSpPr>
            <p:nvPr/>
          </p:nvSpPr>
          <p:spPr bwMode="auto">
            <a:xfrm rot="-5400000">
              <a:off x="4200" y="3768"/>
              <a:ext cx="192" cy="432"/>
            </a:xfrm>
            <a:prstGeom prst="curvedRight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AutoShape 106"/>
            <p:cNvSpPr>
              <a:spLocks noChangeArrowheads="1"/>
            </p:cNvSpPr>
            <p:nvPr/>
          </p:nvSpPr>
          <p:spPr bwMode="auto">
            <a:xfrm rot="-5400000">
              <a:off x="4536" y="3768"/>
              <a:ext cx="192" cy="432"/>
            </a:xfrm>
            <a:prstGeom prst="curvedRight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AutoShape 107"/>
            <p:cNvSpPr>
              <a:spLocks noChangeArrowheads="1"/>
            </p:cNvSpPr>
            <p:nvPr/>
          </p:nvSpPr>
          <p:spPr bwMode="auto">
            <a:xfrm rot="-5400000">
              <a:off x="4920" y="3672"/>
              <a:ext cx="192" cy="624"/>
            </a:xfrm>
            <a:prstGeom prst="curvedRight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3" name="Text Box 109"/>
          <p:cNvSpPr txBox="1">
            <a:spLocks noChangeArrowheads="1"/>
          </p:cNvSpPr>
          <p:nvPr/>
        </p:nvSpPr>
        <p:spPr bwMode="auto">
          <a:xfrm>
            <a:off x="1676400" y="5257800"/>
            <a:ext cx="151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Vertical shift</a:t>
            </a:r>
          </a:p>
        </p:txBody>
      </p:sp>
      <p:sp>
        <p:nvSpPr>
          <p:cNvPr id="6254" name="Line 110"/>
          <p:cNvSpPr>
            <a:spLocks noChangeShapeType="1"/>
          </p:cNvSpPr>
          <p:nvPr/>
        </p:nvSpPr>
        <p:spPr bwMode="auto">
          <a:xfrm flipV="1">
            <a:off x="25146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" name="Text Box 111"/>
          <p:cNvSpPr txBox="1">
            <a:spLocks noChangeArrowheads="1"/>
          </p:cNvSpPr>
          <p:nvPr/>
        </p:nvSpPr>
        <p:spPr bwMode="auto">
          <a:xfrm>
            <a:off x="3684588" y="5957888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Horizontal shift</a:t>
            </a:r>
          </a:p>
        </p:txBody>
      </p:sp>
      <p:sp>
        <p:nvSpPr>
          <p:cNvPr id="6256" name="Line 112"/>
          <p:cNvSpPr>
            <a:spLocks noChangeShapeType="1"/>
          </p:cNvSpPr>
          <p:nvPr/>
        </p:nvSpPr>
        <p:spPr bwMode="auto">
          <a:xfrm flipV="1">
            <a:off x="5486400" y="5943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" name="Line 113"/>
          <p:cNvSpPr>
            <a:spLocks noChangeShapeType="1"/>
          </p:cNvSpPr>
          <p:nvPr/>
        </p:nvSpPr>
        <p:spPr bwMode="auto">
          <a:xfrm flipH="1">
            <a:off x="2362200" y="167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8" name="Text Box 114"/>
          <p:cNvSpPr txBox="1">
            <a:spLocks noChangeArrowheads="1"/>
          </p:cNvSpPr>
          <p:nvPr/>
        </p:nvSpPr>
        <p:spPr bwMode="auto">
          <a:xfrm>
            <a:off x="3124200" y="14478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Image pixel</a:t>
            </a:r>
          </a:p>
        </p:txBody>
      </p:sp>
      <p:sp>
        <p:nvSpPr>
          <p:cNvPr id="6259" name="Text Box 115"/>
          <p:cNvSpPr txBox="1">
            <a:spLocks noChangeArrowheads="1"/>
          </p:cNvSpPr>
          <p:nvPr/>
        </p:nvSpPr>
        <p:spPr bwMode="auto">
          <a:xfrm>
            <a:off x="457200" y="4114800"/>
            <a:ext cx="2232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Horizontal transport</a:t>
            </a:r>
          </a:p>
          <a:p>
            <a:pPr algn="ctr"/>
            <a:r>
              <a:rPr lang="en-US" sz="2000"/>
              <a:t>register</a:t>
            </a:r>
          </a:p>
        </p:txBody>
      </p:sp>
      <p:sp>
        <p:nvSpPr>
          <p:cNvPr id="6260" name="Line 116"/>
          <p:cNvSpPr>
            <a:spLocks noChangeShapeType="1"/>
          </p:cNvSpPr>
          <p:nvPr/>
        </p:nvSpPr>
        <p:spPr bwMode="auto">
          <a:xfrm flipV="1">
            <a:off x="15240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1" name="Text Box 117"/>
          <p:cNvSpPr txBox="1">
            <a:spLocks noChangeArrowheads="1"/>
          </p:cNvSpPr>
          <p:nvPr/>
        </p:nvSpPr>
        <p:spPr bwMode="auto">
          <a:xfrm>
            <a:off x="7766050" y="525780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4883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" grpId="0" build="p" autoUpdateAnimBg="0"/>
      <p:bldP spid="6254" grpId="0" animBg="1"/>
      <p:bldP spid="6255" grpId="0" build="p" autoUpdateAnimBg="0"/>
      <p:bldP spid="6256" grpId="0" animBg="1"/>
      <p:bldP spid="6257" grpId="0" animBg="1"/>
      <p:bldP spid="6258" grpId="0" build="p" autoUpdateAnimBg="0"/>
      <p:bldP spid="6259" grpId="0" build="p" autoUpdateAnimBg="0"/>
      <p:bldP spid="6260" grpId="0" animBg="1"/>
      <p:bldP spid="62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2328863" y="1408113"/>
            <a:ext cx="3511550" cy="2722562"/>
            <a:chOff x="1467" y="887"/>
            <a:chExt cx="2212" cy="1715"/>
          </a:xfrm>
        </p:grpSpPr>
        <p:pic>
          <p:nvPicPr>
            <p:cNvPr id="101379" name="Picture 3" descr="snowstorm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" y="887"/>
              <a:ext cx="2212" cy="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380" name="Text Box 4"/>
            <p:cNvSpPr txBox="1">
              <a:spLocks noChangeArrowheads="1"/>
            </p:cNvSpPr>
            <p:nvPr/>
          </p:nvSpPr>
          <p:spPr bwMode="auto">
            <a:xfrm>
              <a:off x="1776" y="2352"/>
              <a:ext cx="18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Image </a:t>
              </a:r>
              <a:r>
                <a:rPr lang="ja-JP" altLang="en-US" sz="2000"/>
                <a:t>“</a:t>
              </a:r>
              <a:r>
                <a:rPr lang="en-US" sz="2000"/>
                <a:t>After snow storm</a:t>
              </a:r>
              <a:r>
                <a:rPr lang="ja-JP" altLang="en-US" sz="2000"/>
                <a:t>”</a:t>
              </a:r>
              <a:endParaRPr lang="en-US" sz="2000"/>
            </a:p>
          </p:txBody>
        </p:sp>
      </p:grp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0" y="0"/>
            <a:ext cx="477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Fundamentals of Digital Images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5254625" y="2941638"/>
            <a:ext cx="69850" cy="6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5324475" y="3011488"/>
            <a:ext cx="1374775" cy="1154112"/>
            <a:chOff x="3354" y="1897"/>
            <a:chExt cx="866" cy="727"/>
          </a:xfrm>
        </p:grpSpPr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 flipH="1" flipV="1">
              <a:off x="3354" y="1897"/>
              <a:ext cx="351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3705" y="233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</p:grp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1981200" y="1066800"/>
            <a:ext cx="4179888" cy="2927350"/>
            <a:chOff x="1248" y="668"/>
            <a:chExt cx="2633" cy="1844"/>
          </a:xfrm>
        </p:grpSpPr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1467" y="887"/>
              <a:ext cx="2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1467" y="887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3661" y="668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248" y="22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57188" y="4191000"/>
            <a:ext cx="84280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 b="1"/>
              <a:t>An image</a:t>
            </a:r>
            <a:r>
              <a:rPr lang="en-US"/>
              <a:t>: </a:t>
            </a:r>
            <a:r>
              <a:rPr lang="en-US" b="1">
                <a:solidFill>
                  <a:schemeClr val="accent2"/>
                </a:solidFill>
              </a:rPr>
              <a:t>a multidimensional function of spatial coordinates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 b="1"/>
              <a:t>Spatial coordinate</a:t>
            </a:r>
            <a:r>
              <a:rPr lang="en-US"/>
              <a:t>: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2D case such as photograph, </a:t>
            </a:r>
          </a:p>
          <a:p>
            <a:r>
              <a:rPr lang="en-US"/>
              <a:t>		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z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3D case such as CT scan images</a:t>
            </a:r>
          </a:p>
          <a:p>
            <a:r>
              <a:rPr lang="en-US"/>
              <a:t>		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movies </a:t>
            </a:r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The function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f </a:t>
            </a:r>
            <a:r>
              <a:rPr lang="en-US"/>
              <a:t>may represent intensity (for monochrome images)</a:t>
            </a:r>
          </a:p>
          <a:p>
            <a:r>
              <a:rPr lang="en-US"/>
              <a:t>    or color (for color images) or other associated values.</a:t>
            </a:r>
          </a:p>
        </p:txBody>
      </p: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1143000" y="1447800"/>
            <a:ext cx="1143000" cy="1066800"/>
            <a:chOff x="720" y="912"/>
            <a:chExt cx="720" cy="672"/>
          </a:xfrm>
        </p:grpSpPr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720" y="1296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Origin</a:t>
              </a:r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 flipV="1">
              <a:off x="1104" y="91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5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0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50888" y="1524000"/>
            <a:ext cx="764063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charset="0"/>
              </a:rPr>
              <a:t>Digital image: an image that</a:t>
            </a:r>
            <a:r>
              <a:rPr lang="en-US">
                <a:solidFill>
                  <a:schemeClr val="accent2"/>
                </a:solidFill>
                <a:sym typeface="Wingdings" charset="0"/>
              </a:rPr>
              <a:t> has been discretized both in</a:t>
            </a:r>
          </a:p>
          <a:p>
            <a:r>
              <a:rPr lang="en-US">
                <a:solidFill>
                  <a:schemeClr val="accent2"/>
                </a:solidFill>
                <a:sym typeface="Wingdings" charset="0"/>
              </a:rPr>
              <a:t>Spatial coordinates and associated value.</a:t>
            </a:r>
          </a:p>
          <a:p>
            <a:endParaRPr lang="en-US">
              <a:solidFill>
                <a:schemeClr val="accent2"/>
              </a:solidFill>
              <a:sym typeface="Wingdings" charset="0"/>
            </a:endParaRPr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 </a:t>
            </a:r>
            <a:r>
              <a:rPr lang="en-US"/>
              <a:t>Consist of 2 sets</a:t>
            </a:r>
            <a:r>
              <a:rPr lang="en-US">
                <a:sym typeface="Wingdings" charset="0"/>
              </a:rPr>
              <a:t>:(1) a point set and (2) a value set</a:t>
            </a:r>
          </a:p>
          <a:p>
            <a:endParaRPr lang="en-US">
              <a:sym typeface="Wingdings" charset="0"/>
            </a:endParaRPr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 </a:t>
            </a:r>
            <a:r>
              <a:rPr lang="en-US">
                <a:sym typeface="Wingdings" charset="0"/>
              </a:rPr>
              <a:t>Can be represented in the form</a:t>
            </a:r>
          </a:p>
          <a:p>
            <a:r>
              <a:rPr lang="en-US"/>
              <a:t>	</a:t>
            </a:r>
            <a:r>
              <a:rPr lang="en-US" i="1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 = {(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)):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</a:rPr>
              <a:t>Î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chemeClr val="accent2"/>
                </a:solidFill>
                <a:latin typeface="Symbol" charset="0"/>
              </a:rPr>
              <a:t>Î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F</a:t>
            </a:r>
            <a:r>
              <a:rPr lang="en-US">
                <a:solidFill>
                  <a:schemeClr val="accent2"/>
                </a:solidFill>
              </a:rPr>
              <a:t>}</a:t>
            </a:r>
          </a:p>
          <a:p>
            <a:r>
              <a:rPr lang="en-US"/>
              <a:t>       where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/>
              <a:t> and </a:t>
            </a:r>
            <a:r>
              <a:rPr lang="en-US" i="1">
                <a:solidFill>
                  <a:schemeClr val="accent2"/>
                </a:solidFill>
              </a:rPr>
              <a:t>F</a:t>
            </a:r>
            <a:r>
              <a:rPr lang="en-US"/>
              <a:t> are a point set and value set, respectively.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 </a:t>
            </a:r>
            <a:r>
              <a:rPr lang="en-US"/>
              <a:t>An element of the image,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))</a:t>
            </a:r>
            <a:r>
              <a:rPr lang="en-US"/>
              <a:t> is called a </a:t>
            </a:r>
            <a:r>
              <a:rPr lang="en-US" b="1" i="1">
                <a:solidFill>
                  <a:schemeClr val="accent2"/>
                </a:solidFill>
              </a:rPr>
              <a:t>pixel</a:t>
            </a:r>
            <a:r>
              <a:rPr lang="en-US"/>
              <a:t> where</a:t>
            </a:r>
          </a:p>
          <a:p>
            <a:r>
              <a:rPr lang="en-US"/>
              <a:t>	-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/>
              <a:t> is called the pixel location and</a:t>
            </a:r>
          </a:p>
          <a:p>
            <a:r>
              <a:rPr lang="en-US"/>
              <a:t>	- 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is the pixel value at the location </a:t>
            </a:r>
            <a:r>
              <a:rPr lang="en-US" i="1">
                <a:solidFill>
                  <a:schemeClr val="accent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60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3"/>
          <a:stretch>
            <a:fillRect/>
          </a:stretch>
        </p:blipFill>
        <p:spPr bwMode="auto">
          <a:xfrm>
            <a:off x="1943100" y="990600"/>
            <a:ext cx="52578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3907" name="Text Box 1027"/>
          <p:cNvSpPr txBox="1">
            <a:spLocks noChangeArrowheads="1"/>
          </p:cNvSpPr>
          <p:nvPr/>
        </p:nvSpPr>
        <p:spPr bwMode="auto">
          <a:xfrm>
            <a:off x="0" y="0"/>
            <a:ext cx="756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Conventional Coordinate for Image Representation</a:t>
            </a:r>
          </a:p>
        </p:txBody>
      </p:sp>
      <p:sp>
        <p:nvSpPr>
          <p:cNvPr id="123908" name="Text Box 102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408621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0"/>
            <a:ext cx="553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 Types : Intensity Image</a:t>
            </a:r>
          </a:p>
        </p:txBody>
      </p:sp>
      <p:pic>
        <p:nvPicPr>
          <p:cNvPr id="117763" name="Picture 3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352800" y="1295400"/>
            <a:ext cx="5502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ngsana New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Intensity image or monochrome image</a:t>
            </a:r>
            <a:endParaRPr lang="en-US"/>
          </a:p>
          <a:p>
            <a:r>
              <a:rPr lang="en-US"/>
              <a:t> 	each pixel corresponds to light intensity</a:t>
            </a:r>
          </a:p>
          <a:p>
            <a:r>
              <a:rPr lang="en-US"/>
              <a:t>normally represented in gray scale (gray </a:t>
            </a:r>
          </a:p>
          <a:p>
            <a:r>
              <a:rPr lang="en-US"/>
              <a:t>level).</a:t>
            </a:r>
          </a:p>
        </p:txBody>
      </p:sp>
      <p:pic>
        <p:nvPicPr>
          <p:cNvPr id="117765" name="Picture 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4" t="45161" r="29033" b="35484"/>
          <a:stretch>
            <a:fillRect/>
          </a:stretch>
        </p:blipFill>
        <p:spPr bwMode="auto">
          <a:xfrm>
            <a:off x="297180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981200" y="2514600"/>
            <a:ext cx="3048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67" name="Group 7"/>
          <p:cNvGrpSpPr>
            <a:grpSpLocks/>
          </p:cNvGrpSpPr>
          <p:nvPr/>
        </p:nvGrpSpPr>
        <p:grpSpPr bwMode="auto">
          <a:xfrm>
            <a:off x="1981200" y="2514600"/>
            <a:ext cx="2590800" cy="2743200"/>
            <a:chOff x="1248" y="1584"/>
            <a:chExt cx="1632" cy="1728"/>
          </a:xfrm>
        </p:grpSpPr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1248" y="1776"/>
              <a:ext cx="62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9" name="Line 9"/>
            <p:cNvSpPr>
              <a:spLocks noChangeShapeType="1"/>
            </p:cNvSpPr>
            <p:nvPr/>
          </p:nvSpPr>
          <p:spPr bwMode="auto">
            <a:xfrm>
              <a:off x="1440" y="1584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657600" y="4419600"/>
            <a:ext cx="228600" cy="2286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71" name="Group 11"/>
          <p:cNvGrpSpPr>
            <a:grpSpLocks/>
          </p:cNvGrpSpPr>
          <p:nvPr/>
        </p:nvGrpSpPr>
        <p:grpSpPr bwMode="auto">
          <a:xfrm>
            <a:off x="3657600" y="4419600"/>
            <a:ext cx="2209800" cy="1524000"/>
            <a:chOff x="2304" y="2784"/>
            <a:chExt cx="1392" cy="960"/>
          </a:xfrm>
        </p:grpSpPr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2448" y="2784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2304" y="2928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6477000" y="4800600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75" name="Picture 1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0" t="52904" r="34195" b="44193"/>
          <a:stretch>
            <a:fillRect/>
          </a:stretch>
        </p:blipFill>
        <p:spPr bwMode="auto">
          <a:xfrm>
            <a:off x="4572000" y="4648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76" name="AutoShape 16"/>
          <p:cNvSpPr>
            <a:spLocks noChangeArrowheads="1"/>
          </p:cNvSpPr>
          <p:nvPr/>
        </p:nvSpPr>
        <p:spPr bwMode="auto">
          <a:xfrm>
            <a:off x="5943600" y="5181600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6248400" y="4267200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Gray scale values</a:t>
            </a:r>
          </a:p>
        </p:txBody>
      </p:sp>
    </p:spTree>
    <p:extLst>
      <p:ext uri="{BB962C8B-B14F-4D97-AF65-F5344CB8AC3E}">
        <p14:creationId xmlns:p14="http://schemas.microsoft.com/office/powerpoint/2010/main" val="29775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70" grpId="0" animBg="1"/>
      <p:bldP spid="117776" grpId="0" animBg="1"/>
      <p:bldP spid="11777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477000" y="5029200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1206360" imgH="914400" progId="Equation.3">
                  <p:embed/>
                </p:oleObj>
              </mc:Choice>
              <mc:Fallback>
                <p:oleObj name="Equation" r:id="rId4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29200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756400" y="5200650"/>
          <a:ext cx="1554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6" imgW="1206360" imgH="914400" progId="Equation.3">
                  <p:embed/>
                </p:oleObj>
              </mc:Choice>
              <mc:Fallback>
                <p:oleObj name="Equation" r:id="rId6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5200650"/>
                        <a:ext cx="1554163" cy="11779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050088" y="5410200"/>
          <a:ext cx="15541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8" imgW="1206360" imgH="914400" progId="Equation.3">
                  <p:embed/>
                </p:oleObj>
              </mc:Choice>
              <mc:Fallback>
                <p:oleObj name="Equation" r:id="rId8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410200"/>
                        <a:ext cx="1554162" cy="11763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0" y="0"/>
            <a:ext cx="495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 Types : RGB Image</a:t>
            </a:r>
          </a:p>
        </p:txBody>
      </p:sp>
      <p:pic>
        <p:nvPicPr>
          <p:cNvPr id="118790" name="Picture 6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611563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91" name="Picture 7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9" t="72871" r="55692" b="14455"/>
          <a:stretch>
            <a:fillRect/>
          </a:stretch>
        </p:blipFill>
        <p:spPr bwMode="auto">
          <a:xfrm>
            <a:off x="2743200" y="3810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92" name="Picture 8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9" t="77541" r="59245" b="19791"/>
          <a:stretch>
            <a:fillRect/>
          </a:stretch>
        </p:blipFill>
        <p:spPr bwMode="auto">
          <a:xfrm>
            <a:off x="3886200" y="4953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1981200" y="3048000"/>
            <a:ext cx="1905000" cy="1905000"/>
            <a:chOff x="1248" y="1920"/>
            <a:chExt cx="1200" cy="1200"/>
          </a:xfrm>
        </p:grpSpPr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7" name="Group 13"/>
          <p:cNvGrpSpPr>
            <a:grpSpLocks/>
          </p:cNvGrpSpPr>
          <p:nvPr/>
        </p:nvGrpSpPr>
        <p:grpSpPr bwMode="auto">
          <a:xfrm>
            <a:off x="3276600" y="4191000"/>
            <a:ext cx="2209800" cy="2362200"/>
            <a:chOff x="2064" y="2640"/>
            <a:chExt cx="1392" cy="1488"/>
          </a:xfrm>
        </p:grpSpPr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276600" y="4191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419600" y="1371600"/>
            <a:ext cx="38211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ngsana New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Color image or RGB image</a:t>
            </a:r>
            <a:r>
              <a:rPr lang="en-US"/>
              <a:t>:</a:t>
            </a:r>
          </a:p>
          <a:p>
            <a:r>
              <a:rPr lang="en-US"/>
              <a:t>each pixel contains a vector</a:t>
            </a:r>
          </a:p>
          <a:p>
            <a:r>
              <a:rPr lang="en-US"/>
              <a:t>representing red, green and</a:t>
            </a:r>
          </a:p>
          <a:p>
            <a:r>
              <a:rPr lang="en-US"/>
              <a:t>blue components.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477000" y="4572000"/>
            <a:ext cx="199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RGB components</a:t>
            </a:r>
          </a:p>
        </p:txBody>
      </p:sp>
    </p:spTree>
    <p:extLst>
      <p:ext uri="{BB962C8B-B14F-4D97-AF65-F5344CB8AC3E}">
        <p14:creationId xmlns:p14="http://schemas.microsoft.com/office/powerpoint/2010/main" val="213992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800" grpId="0" animBg="1"/>
      <p:bldP spid="118801" grpId="0" animBg="1"/>
      <p:bldP spid="1188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0" y="0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Types : Binary Image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5295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ngsana New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Binary image or black and white image</a:t>
            </a:r>
            <a:endParaRPr lang="en-US"/>
          </a:p>
          <a:p>
            <a:r>
              <a:rPr lang="en-US"/>
              <a:t>Each pixel contains one bit :</a:t>
            </a:r>
          </a:p>
          <a:p>
            <a:r>
              <a:rPr lang="en-US"/>
              <a:t>	1 represent white</a:t>
            </a:r>
          </a:p>
          <a:p>
            <a:r>
              <a:rPr lang="en-US"/>
              <a:t>	0 represents black</a:t>
            </a:r>
          </a:p>
        </p:txBody>
      </p:sp>
      <p:pic>
        <p:nvPicPr>
          <p:cNvPr id="119812" name="Picture 4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29552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13" name="Picture 5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8349" r="63538" b="41919"/>
          <a:stretch>
            <a:fillRect/>
          </a:stretch>
        </p:blipFill>
        <p:spPr bwMode="auto">
          <a:xfrm>
            <a:off x="2882900" y="3803650"/>
            <a:ext cx="1452563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676400" y="25908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1676400" y="2590800"/>
            <a:ext cx="2667000" cy="2667000"/>
            <a:chOff x="1056" y="1632"/>
            <a:chExt cx="1680" cy="1680"/>
          </a:xfrm>
        </p:grpSpPr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768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1200" y="1632"/>
              <a:ext cx="1536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9818" name="Picture 10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51950" r="68303" b="46548"/>
          <a:stretch>
            <a:fillRect/>
          </a:stretch>
        </p:blipFill>
        <p:spPr bwMode="auto">
          <a:xfrm>
            <a:off x="4495800" y="5181600"/>
            <a:ext cx="1101725" cy="112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505200" y="43434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20" name="Group 12"/>
          <p:cNvGrpSpPr>
            <a:grpSpLocks/>
          </p:cNvGrpSpPr>
          <p:nvPr/>
        </p:nvGrpSpPr>
        <p:grpSpPr bwMode="auto">
          <a:xfrm>
            <a:off x="3505200" y="4343400"/>
            <a:ext cx="2057400" cy="1981200"/>
            <a:chOff x="2208" y="2736"/>
            <a:chExt cx="1296" cy="1248"/>
          </a:xfrm>
        </p:grpSpPr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52" y="2736"/>
              <a:ext cx="1152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2208" y="2880"/>
              <a:ext cx="624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6680200" y="5181600"/>
          <a:ext cx="11461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5" imgW="888840" imgH="914400" progId="Equation.3">
                  <p:embed/>
                </p:oleObj>
              </mc:Choice>
              <mc:Fallback>
                <p:oleObj name="Equation" r:id="rId5" imgW="88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5181600"/>
                        <a:ext cx="1146175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AutoShape 16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629400" y="4724400"/>
            <a:ext cx="1360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Binary data</a:t>
            </a:r>
          </a:p>
        </p:txBody>
      </p:sp>
    </p:spTree>
    <p:extLst>
      <p:ext uri="{BB962C8B-B14F-4D97-AF65-F5344CB8AC3E}">
        <p14:creationId xmlns:p14="http://schemas.microsoft.com/office/powerpoint/2010/main" val="427116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9" grpId="0" animBg="1"/>
      <p:bldP spid="119824" grpId="0" animBg="1"/>
      <p:bldP spid="11982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Types : Index Image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4325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ngsana New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Index image</a:t>
            </a:r>
            <a:endParaRPr lang="en-US"/>
          </a:p>
          <a:p>
            <a:r>
              <a:rPr lang="en-US"/>
              <a:t>Each pixel contains index number</a:t>
            </a:r>
          </a:p>
          <a:p>
            <a:r>
              <a:rPr lang="en-US"/>
              <a:t>pointing to a color in a color table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3622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676400" y="3429000"/>
            <a:ext cx="228600" cy="228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1676400" y="3429000"/>
            <a:ext cx="2286000" cy="1752600"/>
            <a:chOff x="1056" y="2160"/>
            <a:chExt cx="1440" cy="1104"/>
          </a:xfrm>
        </p:grpSpPr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912" cy="9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1248" y="2160"/>
              <a:ext cx="1248" cy="5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200400" y="4343400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88423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895600" y="5410200"/>
            <a:ext cx="137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Index value</a:t>
            </a:r>
          </a:p>
        </p:txBody>
      </p:sp>
      <p:graphicFrame>
        <p:nvGraphicFramePr>
          <p:cNvPr id="120843" name="Group 11"/>
          <p:cNvGraphicFramePr>
            <a:graphicFrameLocks noGrp="1"/>
          </p:cNvGraphicFramePr>
          <p:nvPr/>
        </p:nvGraphicFramePr>
        <p:xfrm>
          <a:off x="4876800" y="3048000"/>
          <a:ext cx="3276600" cy="283464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914400"/>
                <a:gridCol w="762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Index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Green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Blue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ngsana New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5581650" y="2479675"/>
            <a:ext cx="164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Color Table</a:t>
            </a:r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3429000" y="3886200"/>
            <a:ext cx="13716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3962400" y="4343400"/>
            <a:ext cx="838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>
            <a:off x="3733800" y="4800600"/>
            <a:ext cx="1143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3733800" y="5105400"/>
            <a:ext cx="1066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42" grpId="0" autoUpdateAnimBg="0"/>
      <p:bldP spid="120885" grpId="0" build="p" autoUpdateAnimBg="0"/>
      <p:bldP spid="120886" grpId="0" animBg="1"/>
      <p:bldP spid="120887" grpId="0" animBg="1"/>
      <p:bldP spid="120888" grpId="0" animBg="1"/>
      <p:bldP spid="1208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7"/>
          <a:stretch>
            <a:fillRect/>
          </a:stretch>
        </p:blipFill>
        <p:spPr bwMode="auto">
          <a:xfrm>
            <a:off x="533400" y="685800"/>
            <a:ext cx="8075613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0" y="0"/>
            <a:ext cx="509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 Acquisition Process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88700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3" b="7376"/>
          <a:stretch>
            <a:fillRect/>
          </a:stretch>
        </p:blipFill>
        <p:spPr bwMode="auto">
          <a:xfrm>
            <a:off x="1776413" y="1416050"/>
            <a:ext cx="559117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0" y="0"/>
            <a:ext cx="458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Visual Perception: Human Eye</a:t>
            </a:r>
          </a:p>
        </p:txBody>
      </p:sp>
      <p:sp>
        <p:nvSpPr>
          <p:cNvPr id="49156" name="Text Box 1028"/>
          <p:cNvSpPr txBox="1">
            <a:spLocks noChangeArrowheads="1"/>
          </p:cNvSpPr>
          <p:nvPr/>
        </p:nvSpPr>
        <p:spPr bwMode="auto">
          <a:xfrm>
            <a:off x="4953000" y="5592763"/>
            <a:ext cx="2543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(Picture from Microsoft Encarta 2000)</a:t>
            </a:r>
          </a:p>
        </p:txBody>
      </p:sp>
    </p:spTree>
    <p:extLst>
      <p:ext uri="{BB962C8B-B14F-4D97-AF65-F5344CB8AC3E}">
        <p14:creationId xmlns:p14="http://schemas.microsoft.com/office/powerpoint/2010/main" val="316171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609600"/>
            <a:ext cx="598328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0" y="0"/>
            <a:ext cx="402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Generating a Digital Image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418263" y="5943600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86063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838200"/>
            <a:ext cx="61722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332" name="Text Box 1028"/>
          <p:cNvSpPr txBox="1">
            <a:spLocks noChangeArrowheads="1"/>
          </p:cNvSpPr>
          <p:nvPr/>
        </p:nvSpPr>
        <p:spPr bwMode="auto">
          <a:xfrm>
            <a:off x="0" y="0"/>
            <a:ext cx="507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</p:txBody>
      </p:sp>
      <p:sp>
        <p:nvSpPr>
          <p:cNvPr id="99334" name="Text Box 1030"/>
          <p:cNvSpPr txBox="1">
            <a:spLocks noChangeArrowheads="1"/>
          </p:cNvSpPr>
          <p:nvPr/>
        </p:nvSpPr>
        <p:spPr bwMode="auto">
          <a:xfrm>
            <a:off x="241300" y="5410200"/>
            <a:ext cx="865981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Image sampling</a:t>
            </a:r>
            <a:r>
              <a:rPr lang="en-US"/>
              <a:t>: discretize an image in the spatial domain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Spatial resolution / image resolution</a:t>
            </a:r>
            <a:r>
              <a:rPr lang="en-US"/>
              <a:t>: pixel size or number of pixels</a:t>
            </a:r>
            <a:endParaRPr lang="th-TH"/>
          </a:p>
        </p:txBody>
      </p:sp>
      <p:sp>
        <p:nvSpPr>
          <p:cNvPr id="99335" name="Text Box 103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78614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4930775" y="1782763"/>
            <a:ext cx="2674938" cy="1828800"/>
            <a:chOff x="3106" y="873"/>
            <a:chExt cx="1685" cy="115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3111" y="873"/>
              <a:ext cx="1680" cy="1152"/>
              <a:chOff x="3111" y="873"/>
              <a:chExt cx="1680" cy="1152"/>
            </a:xfrm>
          </p:grpSpPr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311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1" name="Rectangle 5"/>
              <p:cNvSpPr>
                <a:spLocks noChangeArrowheads="1"/>
              </p:cNvSpPr>
              <p:nvPr/>
            </p:nvSpPr>
            <p:spPr bwMode="auto">
              <a:xfrm>
                <a:off x="359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407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Rectangle 7"/>
              <p:cNvSpPr>
                <a:spLocks noChangeArrowheads="1"/>
              </p:cNvSpPr>
              <p:nvPr/>
            </p:nvSpPr>
            <p:spPr bwMode="auto">
              <a:xfrm>
                <a:off x="335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383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4311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4551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106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0" y="0"/>
            <a:ext cx="549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How to choose the spatial resolution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1246188" y="1782763"/>
            <a:ext cx="2667000" cy="1828800"/>
            <a:chOff x="785" y="873"/>
            <a:chExt cx="1680" cy="1152"/>
          </a:xfrm>
        </p:grpSpPr>
        <p:grpSp>
          <p:nvGrpSpPr>
            <p:cNvPr id="24590" name="Group 14"/>
            <p:cNvGrpSpPr>
              <a:grpSpLocks/>
            </p:cNvGrpSpPr>
            <p:nvPr/>
          </p:nvGrpSpPr>
          <p:grpSpPr bwMode="auto">
            <a:xfrm>
              <a:off x="785" y="873"/>
              <a:ext cx="1680" cy="1152"/>
              <a:chOff x="785" y="873"/>
              <a:chExt cx="1680" cy="1152"/>
            </a:xfrm>
          </p:grpSpPr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126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174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102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150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198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222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785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1365250" y="1493838"/>
            <a:ext cx="2819400" cy="2133600"/>
            <a:chOff x="528" y="2448"/>
            <a:chExt cx="1776" cy="1344"/>
          </a:xfrm>
        </p:grpSpPr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720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528" y="2592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1776" y="2448"/>
              <a:ext cx="0" cy="13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528" y="3120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528" y="3648"/>
              <a:ext cx="177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06" name="Group 30"/>
            <p:cNvGrpSpPr>
              <a:grpSpLocks/>
            </p:cNvGrpSpPr>
            <p:nvPr/>
          </p:nvGrpSpPr>
          <p:grpSpPr bwMode="auto">
            <a:xfrm>
              <a:off x="888" y="2760"/>
              <a:ext cx="720" cy="720"/>
              <a:chOff x="864" y="2784"/>
              <a:chExt cx="720" cy="720"/>
            </a:xfrm>
          </p:grpSpPr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864" y="2784"/>
                <a:ext cx="192" cy="192"/>
                <a:chOff x="912" y="2784"/>
                <a:chExt cx="192" cy="192"/>
              </a:xfrm>
            </p:grpSpPr>
            <p:sp>
              <p:nvSpPr>
                <p:cNvPr id="24608" name="Line 32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9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34"/>
              <p:cNvGrpSpPr>
                <a:grpSpLocks/>
              </p:cNvGrpSpPr>
              <p:nvPr/>
            </p:nvGrpSpPr>
            <p:grpSpPr bwMode="auto">
              <a:xfrm>
                <a:off x="1392" y="2784"/>
                <a:ext cx="192" cy="192"/>
                <a:chOff x="912" y="2784"/>
                <a:chExt cx="192" cy="192"/>
              </a:xfrm>
            </p:grpSpPr>
            <p:sp>
              <p:nvSpPr>
                <p:cNvPr id="24611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2" name="Line 36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3" name="Group 37"/>
              <p:cNvGrpSpPr>
                <a:grpSpLocks/>
              </p:cNvGrpSpPr>
              <p:nvPr/>
            </p:nvGrpSpPr>
            <p:grpSpPr bwMode="auto">
              <a:xfrm>
                <a:off x="864" y="3312"/>
                <a:ext cx="192" cy="192"/>
                <a:chOff x="912" y="2784"/>
                <a:chExt cx="192" cy="192"/>
              </a:xfrm>
            </p:grpSpPr>
            <p:sp>
              <p:nvSpPr>
                <p:cNvPr id="24614" name="Line 38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39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16" name="Group 40"/>
              <p:cNvGrpSpPr>
                <a:grpSpLocks/>
              </p:cNvGrpSpPr>
              <p:nvPr/>
            </p:nvGrpSpPr>
            <p:grpSpPr bwMode="auto">
              <a:xfrm>
                <a:off x="1392" y="3312"/>
                <a:ext cx="192" cy="192"/>
                <a:chOff x="912" y="2784"/>
                <a:chExt cx="192" cy="192"/>
              </a:xfrm>
            </p:grpSpPr>
            <p:sp>
              <p:nvSpPr>
                <p:cNvPr id="24617" name="Line 41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4619" name="Group 43"/>
          <p:cNvGrpSpPr>
            <a:grpSpLocks/>
          </p:cNvGrpSpPr>
          <p:nvPr/>
        </p:nvGrpSpPr>
        <p:grpSpPr bwMode="auto">
          <a:xfrm>
            <a:off x="4705350" y="1700213"/>
            <a:ext cx="2819400" cy="2133600"/>
            <a:chOff x="528" y="2448"/>
            <a:chExt cx="1776" cy="1344"/>
          </a:xfrm>
        </p:grpSpPr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720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28" y="2592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1248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1776" y="2448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528" y="3120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528" y="3648"/>
              <a:ext cx="17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26" name="Group 50"/>
            <p:cNvGrpSpPr>
              <a:grpSpLocks/>
            </p:cNvGrpSpPr>
            <p:nvPr/>
          </p:nvGrpSpPr>
          <p:grpSpPr bwMode="auto">
            <a:xfrm>
              <a:off x="888" y="2760"/>
              <a:ext cx="720" cy="720"/>
              <a:chOff x="864" y="2784"/>
              <a:chExt cx="720" cy="720"/>
            </a:xfrm>
          </p:grpSpPr>
          <p:grpSp>
            <p:nvGrpSpPr>
              <p:cNvPr id="24627" name="Group 51"/>
              <p:cNvGrpSpPr>
                <a:grpSpLocks/>
              </p:cNvGrpSpPr>
              <p:nvPr/>
            </p:nvGrpSpPr>
            <p:grpSpPr bwMode="auto">
              <a:xfrm>
                <a:off x="864" y="2784"/>
                <a:ext cx="192" cy="192"/>
                <a:chOff x="912" y="2784"/>
                <a:chExt cx="192" cy="192"/>
              </a:xfrm>
            </p:grpSpPr>
            <p:sp>
              <p:nvSpPr>
                <p:cNvPr id="24628" name="Line 52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9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30" name="Group 54"/>
              <p:cNvGrpSpPr>
                <a:grpSpLocks/>
              </p:cNvGrpSpPr>
              <p:nvPr/>
            </p:nvGrpSpPr>
            <p:grpSpPr bwMode="auto">
              <a:xfrm>
                <a:off x="1392" y="2784"/>
                <a:ext cx="192" cy="192"/>
                <a:chOff x="912" y="2784"/>
                <a:chExt cx="192" cy="192"/>
              </a:xfrm>
            </p:grpSpPr>
            <p:sp>
              <p:nvSpPr>
                <p:cNvPr id="24631" name="Line 55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33" name="Group 57"/>
              <p:cNvGrpSpPr>
                <a:grpSpLocks/>
              </p:cNvGrpSpPr>
              <p:nvPr/>
            </p:nvGrpSpPr>
            <p:grpSpPr bwMode="auto">
              <a:xfrm>
                <a:off x="864" y="3312"/>
                <a:ext cx="192" cy="192"/>
                <a:chOff x="912" y="2784"/>
                <a:chExt cx="192" cy="192"/>
              </a:xfrm>
            </p:grpSpPr>
            <p:sp>
              <p:nvSpPr>
                <p:cNvPr id="24634" name="Line 58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5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36" name="Group 60"/>
              <p:cNvGrpSpPr>
                <a:grpSpLocks/>
              </p:cNvGrpSpPr>
              <p:nvPr/>
            </p:nvGrpSpPr>
            <p:grpSpPr bwMode="auto">
              <a:xfrm>
                <a:off x="1392" y="3312"/>
                <a:ext cx="192" cy="192"/>
                <a:chOff x="912" y="2784"/>
                <a:chExt cx="192" cy="192"/>
              </a:xfrm>
            </p:grpSpPr>
            <p:sp>
              <p:nvSpPr>
                <p:cNvPr id="24637" name="Line 61"/>
                <p:cNvSpPr>
                  <a:spLocks noChangeShapeType="1"/>
                </p:cNvSpPr>
                <p:nvPr/>
              </p:nvSpPr>
              <p:spPr bwMode="auto">
                <a:xfrm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1008" y="27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1882775" y="5041900"/>
            <a:ext cx="842963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2725738" y="5041900"/>
            <a:ext cx="842962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84363" y="4208463"/>
            <a:ext cx="842962" cy="842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725738" y="4191000"/>
            <a:ext cx="842962" cy="8429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1581150" y="3968750"/>
            <a:ext cx="2819400" cy="2133600"/>
            <a:chOff x="3340" y="2527"/>
            <a:chExt cx="1776" cy="1344"/>
          </a:xfrm>
        </p:grpSpPr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3532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>
              <a:off x="3340" y="267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>
              <a:off x="4060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4588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3340" y="319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3340" y="372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50" name="Group 74"/>
          <p:cNvGrpSpPr>
            <a:grpSpLocks/>
          </p:cNvGrpSpPr>
          <p:nvPr/>
        </p:nvGrpSpPr>
        <p:grpSpPr bwMode="auto">
          <a:xfrm>
            <a:off x="5715000" y="1143000"/>
            <a:ext cx="2749550" cy="396875"/>
            <a:chOff x="295" y="3776"/>
            <a:chExt cx="1732" cy="250"/>
          </a:xfrm>
        </p:grpSpPr>
        <p:sp>
          <p:nvSpPr>
            <p:cNvPr id="24651" name="Text Box 75"/>
            <p:cNvSpPr txBox="1">
              <a:spLocks noChangeArrowheads="1"/>
            </p:cNvSpPr>
            <p:nvPr/>
          </p:nvSpPr>
          <p:spPr bwMode="auto">
            <a:xfrm>
              <a:off x="553" y="3776"/>
              <a:ext cx="14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= Sampling locations</a:t>
              </a:r>
            </a:p>
          </p:txBody>
        </p:sp>
        <p:grpSp>
          <p:nvGrpSpPr>
            <p:cNvPr id="24652" name="Group 76"/>
            <p:cNvGrpSpPr>
              <a:grpSpLocks/>
            </p:cNvGrpSpPr>
            <p:nvPr/>
          </p:nvGrpSpPr>
          <p:grpSpPr bwMode="auto">
            <a:xfrm>
              <a:off x="295" y="3804"/>
              <a:ext cx="192" cy="192"/>
              <a:chOff x="912" y="2784"/>
              <a:chExt cx="192" cy="192"/>
            </a:xfrm>
          </p:grpSpPr>
          <p:sp>
            <p:nvSpPr>
              <p:cNvPr id="24653" name="Line 77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Line 78"/>
              <p:cNvSpPr>
                <a:spLocks noChangeShapeType="1"/>
              </p:cNvSpPr>
              <p:nvPr/>
            </p:nvSpPr>
            <p:spPr bwMode="auto">
              <a:xfrm rot="-5400000"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5334000" y="503396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6176963" y="503396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5335588" y="4200525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6176963" y="42021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59" name="Group 83"/>
          <p:cNvGrpSpPr>
            <a:grpSpLocks/>
          </p:cNvGrpSpPr>
          <p:nvPr/>
        </p:nvGrpSpPr>
        <p:grpSpPr bwMode="auto">
          <a:xfrm>
            <a:off x="5027613" y="3968750"/>
            <a:ext cx="2819400" cy="2133600"/>
            <a:chOff x="3340" y="2527"/>
            <a:chExt cx="1776" cy="1344"/>
          </a:xfrm>
        </p:grpSpPr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>
              <a:off x="3532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3340" y="267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4060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4588" y="2527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Line 88"/>
            <p:cNvSpPr>
              <a:spLocks noChangeShapeType="1"/>
            </p:cNvSpPr>
            <p:nvPr/>
          </p:nvSpPr>
          <p:spPr bwMode="auto">
            <a:xfrm>
              <a:off x="3340" y="319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3340" y="372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6" name="Text Box 90"/>
          <p:cNvSpPr txBox="1">
            <a:spLocks noChangeArrowheads="1"/>
          </p:cNvSpPr>
          <p:nvPr/>
        </p:nvSpPr>
        <p:spPr bwMode="auto">
          <a:xfrm rot="-5400000">
            <a:off x="161925" y="2500313"/>
            <a:ext cx="171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Original image</a:t>
            </a:r>
          </a:p>
        </p:txBody>
      </p:sp>
      <p:sp>
        <p:nvSpPr>
          <p:cNvPr id="24667" name="Text Box 91"/>
          <p:cNvSpPr txBox="1">
            <a:spLocks noChangeArrowheads="1"/>
          </p:cNvSpPr>
          <p:nvPr/>
        </p:nvSpPr>
        <p:spPr bwMode="auto">
          <a:xfrm rot="-5400000">
            <a:off x="299244" y="4720431"/>
            <a:ext cx="175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Sampled image</a:t>
            </a:r>
          </a:p>
        </p:txBody>
      </p:sp>
      <p:sp>
        <p:nvSpPr>
          <p:cNvPr id="24668" name="Arc 92"/>
          <p:cNvSpPr>
            <a:spLocks/>
          </p:cNvSpPr>
          <p:nvPr/>
        </p:nvSpPr>
        <p:spPr bwMode="auto">
          <a:xfrm flipH="1">
            <a:off x="1971675" y="2997200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9" name="Arc 93"/>
          <p:cNvSpPr>
            <a:spLocks/>
          </p:cNvSpPr>
          <p:nvPr/>
        </p:nvSpPr>
        <p:spPr bwMode="auto">
          <a:xfrm flipH="1">
            <a:off x="2814638" y="2970213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Arc 94"/>
          <p:cNvSpPr>
            <a:spLocks/>
          </p:cNvSpPr>
          <p:nvPr/>
        </p:nvSpPr>
        <p:spPr bwMode="auto">
          <a:xfrm rot="10800000" flipH="1">
            <a:off x="1812925" y="2146300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Arc 95"/>
          <p:cNvSpPr>
            <a:spLocks/>
          </p:cNvSpPr>
          <p:nvPr/>
        </p:nvSpPr>
        <p:spPr bwMode="auto">
          <a:xfrm rot="10800000" flipH="1">
            <a:off x="2636838" y="2120900"/>
            <a:ext cx="619125" cy="2441575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2" name="Text Box 96"/>
          <p:cNvSpPr txBox="1">
            <a:spLocks noChangeArrowheads="1"/>
          </p:cNvSpPr>
          <p:nvPr/>
        </p:nvSpPr>
        <p:spPr bwMode="auto">
          <a:xfrm>
            <a:off x="1736725" y="61722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Under sampling, we lost some image details!</a:t>
            </a:r>
          </a:p>
        </p:txBody>
      </p:sp>
      <p:sp>
        <p:nvSpPr>
          <p:cNvPr id="24673" name="Arc 97"/>
          <p:cNvSpPr>
            <a:spLocks/>
          </p:cNvSpPr>
          <p:nvPr/>
        </p:nvSpPr>
        <p:spPr bwMode="auto">
          <a:xfrm flipH="1">
            <a:off x="5251450" y="3203575"/>
            <a:ext cx="852488" cy="2227263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Arc 98"/>
          <p:cNvSpPr>
            <a:spLocks/>
          </p:cNvSpPr>
          <p:nvPr/>
        </p:nvSpPr>
        <p:spPr bwMode="auto">
          <a:xfrm flipH="1">
            <a:off x="6111875" y="3203575"/>
            <a:ext cx="852488" cy="2227263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Arc 99"/>
          <p:cNvSpPr>
            <a:spLocks/>
          </p:cNvSpPr>
          <p:nvPr/>
        </p:nvSpPr>
        <p:spPr bwMode="auto">
          <a:xfrm flipV="1">
            <a:off x="5054600" y="2379663"/>
            <a:ext cx="852488" cy="2227262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Arc 100"/>
          <p:cNvSpPr>
            <a:spLocks/>
          </p:cNvSpPr>
          <p:nvPr/>
        </p:nvSpPr>
        <p:spPr bwMode="auto">
          <a:xfrm flipV="1">
            <a:off x="5878513" y="2370138"/>
            <a:ext cx="852487" cy="2227262"/>
          </a:xfrm>
          <a:custGeom>
            <a:avLst/>
            <a:gdLst>
              <a:gd name="G0" fmla="+- 0 0 0"/>
              <a:gd name="G1" fmla="+- 12231 0 0"/>
              <a:gd name="G2" fmla="+- 21600 0 0"/>
              <a:gd name="T0" fmla="*/ 17804 w 21600"/>
              <a:gd name="T1" fmla="*/ 0 h 31356"/>
              <a:gd name="T2" fmla="*/ 10040 w 21600"/>
              <a:gd name="T3" fmla="*/ 31356 h 31356"/>
              <a:gd name="T4" fmla="*/ 0 w 21600"/>
              <a:gd name="T5" fmla="*/ 12231 h 3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56" fill="none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</a:path>
              <a:path w="21600" h="31356" stroke="0" extrusionOk="0">
                <a:moveTo>
                  <a:pt x="17803" y="0"/>
                </a:moveTo>
                <a:cubicBezTo>
                  <a:pt x="20276" y="3599"/>
                  <a:pt x="21600" y="7864"/>
                  <a:pt x="21600" y="12231"/>
                </a:cubicBezTo>
                <a:cubicBezTo>
                  <a:pt x="21600" y="20258"/>
                  <a:pt x="17147" y="27624"/>
                  <a:pt x="10039" y="31355"/>
                </a:cubicBezTo>
                <a:lnTo>
                  <a:pt x="0" y="12231"/>
                </a:lnTo>
                <a:close/>
              </a:path>
            </a:pathLst>
          </a:cu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AutoShape 101"/>
          <p:cNvSpPr>
            <a:spLocks/>
          </p:cNvSpPr>
          <p:nvPr/>
        </p:nvSpPr>
        <p:spPr bwMode="auto">
          <a:xfrm rot="5400000" flipV="1">
            <a:off x="2849562" y="1112838"/>
            <a:ext cx="168275" cy="838200"/>
          </a:xfrm>
          <a:prstGeom prst="leftBrace">
            <a:avLst>
              <a:gd name="adj1" fmla="val 41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" name="Text Box 102"/>
          <p:cNvSpPr txBox="1">
            <a:spLocks noChangeArrowheads="1"/>
          </p:cNvSpPr>
          <p:nvPr/>
        </p:nvSpPr>
        <p:spPr bwMode="auto">
          <a:xfrm>
            <a:off x="2057400" y="1143000"/>
            <a:ext cx="196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Spatial resolution</a:t>
            </a:r>
          </a:p>
        </p:txBody>
      </p:sp>
    </p:spTree>
    <p:extLst>
      <p:ext uri="{BB962C8B-B14F-4D97-AF65-F5344CB8AC3E}">
        <p14:creationId xmlns:p14="http://schemas.microsoft.com/office/powerpoint/2010/main" val="411009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build="p" autoUpdateAnimBg="0"/>
      <p:bldP spid="24639" grpId="0" animBg="1"/>
      <p:bldP spid="24640" grpId="0" animBg="1"/>
      <p:bldP spid="24641" grpId="0" animBg="1"/>
      <p:bldP spid="24642" grpId="0" animBg="1"/>
      <p:bldP spid="24655" grpId="0" animBg="1"/>
      <p:bldP spid="24656" grpId="0" animBg="1"/>
      <p:bldP spid="24657" grpId="0" animBg="1"/>
      <p:bldP spid="24658" grpId="0" animBg="1"/>
      <p:bldP spid="24666" grpId="0" build="p" autoUpdateAnimBg="0"/>
      <p:bldP spid="24667" grpId="0" build="p" autoUpdateAnimBg="0"/>
      <p:bldP spid="24668" grpId="0" animBg="1"/>
      <p:bldP spid="24669" grpId="0" animBg="1"/>
      <p:bldP spid="24670" grpId="0" animBg="1"/>
      <p:bldP spid="24671" grpId="0" animBg="1"/>
      <p:bldP spid="24672" grpId="0" build="p" autoUpdateAnimBg="0"/>
      <p:bldP spid="24673" grpId="0" animBg="1"/>
      <p:bldP spid="24674" grpId="0" animBg="1"/>
      <p:bldP spid="24675" grpId="0" animBg="1"/>
      <p:bldP spid="24676" grpId="0" animBg="1"/>
      <p:bldP spid="24677" grpId="0" animBg="1"/>
      <p:bldP spid="246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762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How to choose the spatial resolution : Nyquist Rate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447800" y="1447800"/>
            <a:ext cx="2667000" cy="1828800"/>
            <a:chOff x="785" y="873"/>
            <a:chExt cx="1680" cy="1152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785" y="873"/>
              <a:ext cx="1680" cy="1152"/>
              <a:chOff x="785" y="873"/>
              <a:chExt cx="1680" cy="1152"/>
            </a:xfrm>
          </p:grpSpPr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78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126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174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102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150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1985" y="873"/>
                <a:ext cx="240" cy="115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225" y="873"/>
                <a:ext cx="240" cy="115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785" y="873"/>
              <a:ext cx="1680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 rot="-5400000">
            <a:off x="312738" y="2103438"/>
            <a:ext cx="171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Original image</a:t>
            </a:r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280988" y="5862638"/>
            <a:ext cx="2749550" cy="396875"/>
            <a:chOff x="295" y="3776"/>
            <a:chExt cx="1732" cy="250"/>
          </a:xfrm>
        </p:grpSpPr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553" y="3776"/>
              <a:ext cx="14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= Sampling locations</a:t>
              </a:r>
            </a:p>
          </p:txBody>
        </p:sp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295" y="3804"/>
              <a:ext cx="192" cy="192"/>
              <a:chOff x="912" y="2784"/>
              <a:chExt cx="192" cy="192"/>
            </a:xfrm>
          </p:grpSpPr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 rot="-5400000">
                <a:off x="1008" y="27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1706563" y="1295400"/>
            <a:ext cx="2103437" cy="2133600"/>
            <a:chOff x="1056" y="816"/>
            <a:chExt cx="1325" cy="1344"/>
          </a:xfrm>
        </p:grpSpPr>
        <p:grpSp>
          <p:nvGrpSpPr>
            <p:cNvPr id="25620" name="Group 20"/>
            <p:cNvGrpSpPr>
              <a:grpSpLocks/>
            </p:cNvGrpSpPr>
            <p:nvPr/>
          </p:nvGrpSpPr>
          <p:grpSpPr bwMode="auto">
            <a:xfrm>
              <a:off x="1056" y="816"/>
              <a:ext cx="1325" cy="1344"/>
              <a:chOff x="883" y="816"/>
              <a:chExt cx="1325" cy="1344"/>
            </a:xfrm>
          </p:grpSpPr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>
                <a:off x="883" y="115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Line 2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26"/>
              <p:cNvSpPr>
                <a:spLocks noChangeShapeType="1"/>
              </p:cNvSpPr>
              <p:nvPr/>
            </p:nvSpPr>
            <p:spPr bwMode="auto">
              <a:xfrm>
                <a:off x="883" y="139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/>
              <p:cNvSpPr>
                <a:spLocks noChangeShapeType="1"/>
              </p:cNvSpPr>
              <p:nvPr/>
            </p:nvSpPr>
            <p:spPr bwMode="auto">
              <a:xfrm>
                <a:off x="883" y="163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Line 28"/>
              <p:cNvSpPr>
                <a:spLocks noChangeShapeType="1"/>
              </p:cNvSpPr>
              <p:nvPr/>
            </p:nvSpPr>
            <p:spPr bwMode="auto">
              <a:xfrm>
                <a:off x="883" y="187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1373" y="1680"/>
              <a:ext cx="144" cy="144"/>
              <a:chOff x="1200" y="1680"/>
              <a:chExt cx="144" cy="144"/>
            </a:xfrm>
          </p:grpSpPr>
          <p:sp>
            <p:nvSpPr>
              <p:cNvPr id="25630" name="Line 30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/>
            <p:cNvGrpSpPr>
              <a:grpSpLocks/>
            </p:cNvGrpSpPr>
            <p:nvPr/>
          </p:nvGrpSpPr>
          <p:grpSpPr bwMode="auto">
            <a:xfrm>
              <a:off x="1613" y="1680"/>
              <a:ext cx="144" cy="144"/>
              <a:chOff x="1200" y="1680"/>
              <a:chExt cx="144" cy="144"/>
            </a:xfrm>
          </p:grpSpPr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5" name="Group 35"/>
            <p:cNvGrpSpPr>
              <a:grpSpLocks/>
            </p:cNvGrpSpPr>
            <p:nvPr/>
          </p:nvGrpSpPr>
          <p:grpSpPr bwMode="auto">
            <a:xfrm>
              <a:off x="1373" y="1440"/>
              <a:ext cx="144" cy="144"/>
              <a:chOff x="1200" y="1680"/>
              <a:chExt cx="144" cy="144"/>
            </a:xfrm>
          </p:grpSpPr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8" name="Group 38"/>
            <p:cNvGrpSpPr>
              <a:grpSpLocks/>
            </p:cNvGrpSpPr>
            <p:nvPr/>
          </p:nvGrpSpPr>
          <p:grpSpPr bwMode="auto">
            <a:xfrm>
              <a:off x="1613" y="1440"/>
              <a:ext cx="144" cy="144"/>
              <a:chOff x="1200" y="1680"/>
              <a:chExt cx="144" cy="144"/>
            </a:xfrm>
          </p:grpSpPr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0" name="Line 40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1" name="Group 41"/>
            <p:cNvGrpSpPr>
              <a:grpSpLocks/>
            </p:cNvGrpSpPr>
            <p:nvPr/>
          </p:nvGrpSpPr>
          <p:grpSpPr bwMode="auto">
            <a:xfrm>
              <a:off x="1373" y="1200"/>
              <a:ext cx="144" cy="144"/>
              <a:chOff x="1200" y="1680"/>
              <a:chExt cx="144" cy="144"/>
            </a:xfrm>
          </p:grpSpPr>
          <p:sp>
            <p:nvSpPr>
              <p:cNvPr id="25642" name="Line 42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Line 43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4" name="Group 44"/>
            <p:cNvGrpSpPr>
              <a:grpSpLocks/>
            </p:cNvGrpSpPr>
            <p:nvPr/>
          </p:nvGrpSpPr>
          <p:grpSpPr bwMode="auto">
            <a:xfrm>
              <a:off x="1853" y="1200"/>
              <a:ext cx="144" cy="144"/>
              <a:chOff x="1200" y="1680"/>
              <a:chExt cx="144" cy="144"/>
            </a:xfrm>
          </p:grpSpPr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Line 46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7" name="Group 47"/>
            <p:cNvGrpSpPr>
              <a:grpSpLocks/>
            </p:cNvGrpSpPr>
            <p:nvPr/>
          </p:nvGrpSpPr>
          <p:grpSpPr bwMode="auto">
            <a:xfrm>
              <a:off x="1853" y="1440"/>
              <a:ext cx="144" cy="144"/>
              <a:chOff x="1200" y="1680"/>
              <a:chExt cx="144" cy="144"/>
            </a:xfrm>
          </p:grpSpPr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Line 49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50" name="Group 50"/>
            <p:cNvGrpSpPr>
              <a:grpSpLocks/>
            </p:cNvGrpSpPr>
            <p:nvPr/>
          </p:nvGrpSpPr>
          <p:grpSpPr bwMode="auto">
            <a:xfrm>
              <a:off x="1853" y="1680"/>
              <a:ext cx="144" cy="144"/>
              <a:chOff x="1200" y="1680"/>
              <a:chExt cx="144" cy="144"/>
            </a:xfrm>
          </p:grpSpPr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53" name="Group 53"/>
            <p:cNvGrpSpPr>
              <a:grpSpLocks/>
            </p:cNvGrpSpPr>
            <p:nvPr/>
          </p:nvGrpSpPr>
          <p:grpSpPr bwMode="auto">
            <a:xfrm>
              <a:off x="1613" y="1200"/>
              <a:ext cx="144" cy="144"/>
              <a:chOff x="1200" y="1680"/>
              <a:chExt cx="144" cy="144"/>
            </a:xfrm>
          </p:grpSpPr>
          <p:sp>
            <p:nvSpPr>
              <p:cNvPr id="25654" name="Line 54"/>
              <p:cNvSpPr>
                <a:spLocks noChangeShapeType="1"/>
              </p:cNvSpPr>
              <p:nvPr/>
            </p:nvSpPr>
            <p:spPr bwMode="auto">
              <a:xfrm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55"/>
              <p:cNvSpPr>
                <a:spLocks noChangeShapeType="1"/>
              </p:cNvSpPr>
              <p:nvPr/>
            </p:nvSpPr>
            <p:spPr bwMode="auto">
              <a:xfrm rot="-5400000">
                <a:off x="1272" y="168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638800" y="2755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5638800" y="3136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019800" y="2755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5638800" y="3517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6019800" y="3517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6019800" y="3136900"/>
            <a:ext cx="381000" cy="38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6400800" y="3136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Rectangle 63"/>
          <p:cNvSpPr>
            <a:spLocks noChangeArrowheads="1"/>
          </p:cNvSpPr>
          <p:nvPr/>
        </p:nvSpPr>
        <p:spPr bwMode="auto">
          <a:xfrm>
            <a:off x="6400800" y="2755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6400800" y="3517900"/>
            <a:ext cx="381000" cy="3810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65" name="Group 65"/>
          <p:cNvGrpSpPr>
            <a:grpSpLocks/>
          </p:cNvGrpSpPr>
          <p:nvPr/>
        </p:nvGrpSpPr>
        <p:grpSpPr bwMode="auto">
          <a:xfrm>
            <a:off x="2895600" y="3429000"/>
            <a:ext cx="381000" cy="762000"/>
            <a:chOff x="1824" y="2160"/>
            <a:chExt cx="240" cy="480"/>
          </a:xfrm>
        </p:grpSpPr>
        <p:sp>
          <p:nvSpPr>
            <p:cNvPr id="25666" name="Line 66"/>
            <p:cNvSpPr>
              <a:spLocks noChangeShapeType="1"/>
            </p:cNvSpPr>
            <p:nvPr/>
          </p:nvSpPr>
          <p:spPr bwMode="auto">
            <a:xfrm>
              <a:off x="1824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67"/>
            <p:cNvSpPr>
              <a:spLocks noChangeShapeType="1"/>
            </p:cNvSpPr>
            <p:nvPr/>
          </p:nvSpPr>
          <p:spPr bwMode="auto">
            <a:xfrm>
              <a:off x="2064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68"/>
            <p:cNvSpPr>
              <a:spLocks noChangeShapeType="1"/>
            </p:cNvSpPr>
            <p:nvPr/>
          </p:nvSpPr>
          <p:spPr bwMode="auto">
            <a:xfrm>
              <a:off x="1824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9" name="Group 69"/>
          <p:cNvGrpSpPr>
            <a:grpSpLocks/>
          </p:cNvGrpSpPr>
          <p:nvPr/>
        </p:nvGrpSpPr>
        <p:grpSpPr bwMode="auto">
          <a:xfrm>
            <a:off x="1447800" y="3276600"/>
            <a:ext cx="762000" cy="762000"/>
            <a:chOff x="912" y="2064"/>
            <a:chExt cx="480" cy="480"/>
          </a:xfrm>
        </p:grpSpPr>
        <p:sp>
          <p:nvSpPr>
            <p:cNvPr id="25670" name="Line 70"/>
            <p:cNvSpPr>
              <a:spLocks noChangeShapeType="1"/>
            </p:cNvSpPr>
            <p:nvPr/>
          </p:nvSpPr>
          <p:spPr bwMode="auto">
            <a:xfrm>
              <a:off x="912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71"/>
            <p:cNvSpPr>
              <a:spLocks noChangeShapeType="1"/>
            </p:cNvSpPr>
            <p:nvPr/>
          </p:nvSpPr>
          <p:spPr bwMode="auto">
            <a:xfrm>
              <a:off x="1392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>
              <a:off x="912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73" name="Group 73"/>
          <p:cNvGrpSpPr>
            <a:grpSpLocks/>
          </p:cNvGrpSpPr>
          <p:nvPr/>
        </p:nvGrpSpPr>
        <p:grpSpPr bwMode="auto">
          <a:xfrm>
            <a:off x="609600" y="3810000"/>
            <a:ext cx="1219200" cy="1616075"/>
            <a:chOff x="384" y="2400"/>
            <a:chExt cx="768" cy="1018"/>
          </a:xfrm>
        </p:grpSpPr>
        <p:sp>
          <p:nvSpPr>
            <p:cNvPr id="25674" name="Text Box 74"/>
            <p:cNvSpPr txBox="1">
              <a:spLocks noChangeArrowheads="1"/>
            </p:cNvSpPr>
            <p:nvPr/>
          </p:nvSpPr>
          <p:spPr bwMode="auto">
            <a:xfrm>
              <a:off x="384" y="2976"/>
              <a:ext cx="7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Minimum</a:t>
              </a:r>
            </a:p>
            <a:p>
              <a:pPr algn="ctr"/>
              <a:r>
                <a:rPr lang="en-US" sz="2000"/>
                <a:t>Period</a:t>
              </a:r>
            </a:p>
          </p:txBody>
        </p:sp>
        <p:sp>
          <p:nvSpPr>
            <p:cNvPr id="25675" name="Line 75"/>
            <p:cNvSpPr>
              <a:spLocks noChangeShapeType="1"/>
            </p:cNvSpPr>
            <p:nvPr/>
          </p:nvSpPr>
          <p:spPr bwMode="auto">
            <a:xfrm flipV="1">
              <a:off x="816" y="2400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76" name="Group 76"/>
          <p:cNvGrpSpPr>
            <a:grpSpLocks/>
          </p:cNvGrpSpPr>
          <p:nvPr/>
        </p:nvGrpSpPr>
        <p:grpSpPr bwMode="auto">
          <a:xfrm>
            <a:off x="2057400" y="3962400"/>
            <a:ext cx="1963738" cy="1616075"/>
            <a:chOff x="1296" y="2496"/>
            <a:chExt cx="1237" cy="1018"/>
          </a:xfrm>
        </p:grpSpPr>
        <p:sp>
          <p:nvSpPr>
            <p:cNvPr id="25677" name="Text Box 77"/>
            <p:cNvSpPr txBox="1">
              <a:spLocks noChangeArrowheads="1"/>
            </p:cNvSpPr>
            <p:nvPr/>
          </p:nvSpPr>
          <p:spPr bwMode="auto">
            <a:xfrm>
              <a:off x="1296" y="3072"/>
              <a:ext cx="123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Spatial resolution</a:t>
              </a:r>
            </a:p>
            <a:p>
              <a:pPr algn="ctr"/>
              <a:r>
                <a:rPr lang="en-US" sz="2000"/>
                <a:t>(sampling rate)</a:t>
              </a:r>
            </a:p>
          </p:txBody>
        </p:sp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1938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330450" y="2017713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0" name="Line 80"/>
          <p:cNvSpPr>
            <a:spLocks noChangeShapeType="1"/>
          </p:cNvSpPr>
          <p:nvPr/>
        </p:nvSpPr>
        <p:spPr bwMode="auto">
          <a:xfrm>
            <a:off x="2706688" y="2035175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1" name="Line 81"/>
          <p:cNvSpPr>
            <a:spLocks noChangeShapeType="1"/>
          </p:cNvSpPr>
          <p:nvPr/>
        </p:nvSpPr>
        <p:spPr bwMode="auto">
          <a:xfrm>
            <a:off x="3092450" y="2035175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2" name="Line 82"/>
          <p:cNvSpPr>
            <a:spLocks noChangeShapeType="1"/>
          </p:cNvSpPr>
          <p:nvPr/>
        </p:nvSpPr>
        <p:spPr bwMode="auto">
          <a:xfrm>
            <a:off x="3074988" y="2411413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3" name="Line 83"/>
          <p:cNvSpPr>
            <a:spLocks noChangeShapeType="1"/>
          </p:cNvSpPr>
          <p:nvPr/>
        </p:nvSpPr>
        <p:spPr bwMode="auto">
          <a:xfrm>
            <a:off x="2706688" y="2413000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4" name="Line 84"/>
          <p:cNvSpPr>
            <a:spLocks noChangeShapeType="1"/>
          </p:cNvSpPr>
          <p:nvPr/>
        </p:nvSpPr>
        <p:spPr bwMode="auto">
          <a:xfrm>
            <a:off x="2339975" y="2430463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5" name="Line 85"/>
          <p:cNvSpPr>
            <a:spLocks noChangeShapeType="1"/>
          </p:cNvSpPr>
          <p:nvPr/>
        </p:nvSpPr>
        <p:spPr bwMode="auto">
          <a:xfrm>
            <a:off x="3101975" y="2787650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6" name="Line 86"/>
          <p:cNvSpPr>
            <a:spLocks noChangeShapeType="1"/>
          </p:cNvSpPr>
          <p:nvPr/>
        </p:nvSpPr>
        <p:spPr bwMode="auto">
          <a:xfrm>
            <a:off x="2706688" y="2789238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7" name="Line 87"/>
          <p:cNvSpPr>
            <a:spLocks noChangeShapeType="1"/>
          </p:cNvSpPr>
          <p:nvPr/>
        </p:nvSpPr>
        <p:spPr bwMode="auto">
          <a:xfrm>
            <a:off x="2320925" y="2789238"/>
            <a:ext cx="3486150" cy="9302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88" name="Group 88"/>
          <p:cNvGrpSpPr>
            <a:grpSpLocks/>
          </p:cNvGrpSpPr>
          <p:nvPr/>
        </p:nvGrpSpPr>
        <p:grpSpPr bwMode="auto">
          <a:xfrm>
            <a:off x="5211763" y="1833563"/>
            <a:ext cx="2103437" cy="2522537"/>
            <a:chOff x="3283" y="1155"/>
            <a:chExt cx="1325" cy="1589"/>
          </a:xfrm>
        </p:grpSpPr>
        <p:grpSp>
          <p:nvGrpSpPr>
            <p:cNvPr id="25689" name="Group 89"/>
            <p:cNvGrpSpPr>
              <a:grpSpLocks/>
            </p:cNvGrpSpPr>
            <p:nvPr/>
          </p:nvGrpSpPr>
          <p:grpSpPr bwMode="auto">
            <a:xfrm>
              <a:off x="3283" y="1400"/>
              <a:ext cx="1325" cy="1344"/>
              <a:chOff x="883" y="816"/>
              <a:chExt cx="1325" cy="1344"/>
            </a:xfrm>
          </p:grpSpPr>
          <p:sp>
            <p:nvSpPr>
              <p:cNvPr id="25690" name="Line 90"/>
              <p:cNvSpPr>
                <a:spLocks noChangeShapeType="1"/>
              </p:cNvSpPr>
              <p:nvPr/>
            </p:nvSpPr>
            <p:spPr bwMode="auto">
              <a:xfrm>
                <a:off x="883" y="115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Line 92"/>
              <p:cNvSpPr>
                <a:spLocks noChangeShapeType="1"/>
              </p:cNvSpPr>
              <p:nvPr/>
            </p:nvSpPr>
            <p:spPr bwMode="auto">
              <a:xfrm>
                <a:off x="139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93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Line 94"/>
              <p:cNvSpPr>
                <a:spLocks noChangeShapeType="1"/>
              </p:cNvSpPr>
              <p:nvPr/>
            </p:nvSpPr>
            <p:spPr bwMode="auto">
              <a:xfrm>
                <a:off x="1872" y="816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95"/>
              <p:cNvSpPr>
                <a:spLocks noChangeShapeType="1"/>
              </p:cNvSpPr>
              <p:nvPr/>
            </p:nvSpPr>
            <p:spPr bwMode="auto">
              <a:xfrm>
                <a:off x="883" y="139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96"/>
              <p:cNvSpPr>
                <a:spLocks noChangeShapeType="1"/>
              </p:cNvSpPr>
              <p:nvPr/>
            </p:nvSpPr>
            <p:spPr bwMode="auto">
              <a:xfrm>
                <a:off x="883" y="163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Line 97"/>
              <p:cNvSpPr>
                <a:spLocks noChangeShapeType="1"/>
              </p:cNvSpPr>
              <p:nvPr/>
            </p:nvSpPr>
            <p:spPr bwMode="auto">
              <a:xfrm>
                <a:off x="883" y="1872"/>
                <a:ext cx="132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98" name="Text Box 98"/>
            <p:cNvSpPr txBox="1">
              <a:spLocks noChangeArrowheads="1"/>
            </p:cNvSpPr>
            <p:nvPr/>
          </p:nvSpPr>
          <p:spPr bwMode="auto">
            <a:xfrm>
              <a:off x="3431" y="1155"/>
              <a:ext cx="11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Sampled image</a:t>
              </a:r>
            </a:p>
          </p:txBody>
        </p:sp>
      </p:grpSp>
      <p:sp>
        <p:nvSpPr>
          <p:cNvPr id="25699" name="Text Box 99"/>
          <p:cNvSpPr txBox="1">
            <a:spLocks noChangeArrowheads="1"/>
          </p:cNvSpPr>
          <p:nvPr/>
        </p:nvSpPr>
        <p:spPr bwMode="auto">
          <a:xfrm>
            <a:off x="5264150" y="4370388"/>
            <a:ext cx="186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No detail is lost!</a:t>
            </a:r>
          </a:p>
        </p:txBody>
      </p:sp>
      <p:sp>
        <p:nvSpPr>
          <p:cNvPr id="25700" name="Text Box 100"/>
          <p:cNvSpPr txBox="1">
            <a:spLocks noChangeArrowheads="1"/>
          </p:cNvSpPr>
          <p:nvPr/>
        </p:nvSpPr>
        <p:spPr bwMode="auto">
          <a:xfrm>
            <a:off x="4438650" y="4784725"/>
            <a:ext cx="43656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/>
              <a:t>Nyquist Rate:</a:t>
            </a:r>
          </a:p>
          <a:p>
            <a:r>
              <a:rPr lang="en-US" sz="2000"/>
              <a:t>   Spatial resolution must be less or equal</a:t>
            </a:r>
          </a:p>
          <a:p>
            <a:r>
              <a:rPr lang="en-US" sz="2000"/>
              <a:t>half of the minimum period of the image</a:t>
            </a:r>
          </a:p>
          <a:p>
            <a:r>
              <a:rPr lang="en-US" sz="2000"/>
              <a:t>or sampling frequency must be greater or</a:t>
            </a:r>
          </a:p>
          <a:p>
            <a:r>
              <a:rPr lang="en-US" sz="2000"/>
              <a:t>Equal twice of the maximum frequency.</a:t>
            </a:r>
          </a:p>
        </p:txBody>
      </p:sp>
      <p:sp>
        <p:nvSpPr>
          <p:cNvPr id="25701" name="Text Box 101"/>
          <p:cNvSpPr txBox="1">
            <a:spLocks noChangeArrowheads="1"/>
          </p:cNvSpPr>
          <p:nvPr/>
        </p:nvSpPr>
        <p:spPr bwMode="auto">
          <a:xfrm>
            <a:off x="1444625" y="3455988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2mm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 rot="-5400000">
            <a:off x="2719388" y="3438525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1mm</a:t>
            </a:r>
          </a:p>
        </p:txBody>
      </p:sp>
    </p:spTree>
    <p:extLst>
      <p:ext uri="{BB962C8B-B14F-4D97-AF65-F5344CB8AC3E}">
        <p14:creationId xmlns:p14="http://schemas.microsoft.com/office/powerpoint/2010/main" val="14673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13" grpId="0" build="p" autoUpdateAnimBg="0"/>
      <p:bldP spid="25656" grpId="0" animBg="1"/>
      <p:bldP spid="25657" grpId="0" animBg="1"/>
      <p:bldP spid="25658" grpId="0" animBg="1"/>
      <p:bldP spid="25659" grpId="0" animBg="1"/>
      <p:bldP spid="25660" grpId="0" animBg="1"/>
      <p:bldP spid="25661" grpId="0" animBg="1"/>
      <p:bldP spid="25662" grpId="0" animBg="1"/>
      <p:bldP spid="25663" grpId="0" animBg="1"/>
      <p:bldP spid="25664" grpId="0" animBg="1"/>
      <p:bldP spid="25679" grpId="0" animBg="1"/>
      <p:bldP spid="25680" grpId="0" animBg="1"/>
      <p:bldP spid="25681" grpId="0" animBg="1"/>
      <p:bldP spid="25682" grpId="0" animBg="1"/>
      <p:bldP spid="25683" grpId="0" animBg="1"/>
      <p:bldP spid="25684" grpId="0" animBg="1"/>
      <p:bldP spid="25685" grpId="0" animBg="1"/>
      <p:bldP spid="25686" grpId="0" animBg="1"/>
      <p:bldP spid="25687" grpId="0" animBg="1"/>
      <p:bldP spid="25699" grpId="0" build="p" autoUpdateAnimBg="0"/>
      <p:bldP spid="25700" grpId="0" build="p" autoUpdateAnimBg="0"/>
      <p:bldP spid="25701" grpId="0" autoUpdateAnimBg="0"/>
      <p:bldP spid="257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/>
          <a:stretch>
            <a:fillRect/>
          </a:stretch>
        </p:blipFill>
        <p:spPr bwMode="auto">
          <a:xfrm>
            <a:off x="130175" y="1066800"/>
            <a:ext cx="627062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5105400" y="762000"/>
          <a:ext cx="28432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5" imgW="1574640" imgH="215640" progId="Equation.3">
                  <p:embed/>
                </p:oleObj>
              </mc:Choice>
              <mc:Fallback>
                <p:oleObj name="Equation" r:id="rId5" imgW="157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0"/>
                        <a:ext cx="28432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Line 5"/>
          <p:cNvSpPr>
            <a:spLocks noChangeShapeType="1"/>
          </p:cNvSpPr>
          <p:nvPr/>
        </p:nvSpPr>
        <p:spPr bwMode="auto">
          <a:xfrm flipH="1">
            <a:off x="4305300" y="1066800"/>
            <a:ext cx="7239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6019800" y="1295400"/>
          <a:ext cx="2889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7" imgW="1600200" imgH="215640" progId="Equation.3">
                  <p:embed/>
                </p:oleObj>
              </mc:Choice>
              <mc:Fallback>
                <p:oleObj name="Equation" r:id="rId7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889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13" name="Line 161"/>
          <p:cNvSpPr>
            <a:spLocks noChangeShapeType="1"/>
          </p:cNvSpPr>
          <p:nvPr/>
        </p:nvSpPr>
        <p:spPr bwMode="auto">
          <a:xfrm flipH="1">
            <a:off x="5105400" y="1600200"/>
            <a:ext cx="91440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15" name="Text Box 163"/>
          <p:cNvSpPr txBox="1">
            <a:spLocks noChangeArrowheads="1"/>
          </p:cNvSpPr>
          <p:nvPr/>
        </p:nvSpPr>
        <p:spPr bwMode="auto">
          <a:xfrm>
            <a:off x="6477000" y="3200400"/>
            <a:ext cx="1966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Sampling rate:</a:t>
            </a:r>
          </a:p>
          <a:p>
            <a:pPr algn="ctr"/>
            <a:r>
              <a:rPr lang="en-US"/>
              <a:t> 5 samples/sec</a:t>
            </a:r>
            <a:endParaRPr lang="th-TH"/>
          </a:p>
        </p:txBody>
      </p:sp>
      <p:sp>
        <p:nvSpPr>
          <p:cNvPr id="126117" name="AutoShape 165"/>
          <p:cNvSpPr>
            <a:spLocks noChangeArrowheads="1"/>
          </p:cNvSpPr>
          <p:nvPr/>
        </p:nvSpPr>
        <p:spPr bwMode="auto">
          <a:xfrm rot="5400000">
            <a:off x="6365875" y="1863725"/>
            <a:ext cx="1289050" cy="1371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118" name="AutoShape 166"/>
          <p:cNvSpPr>
            <a:spLocks noChangeArrowheads="1"/>
          </p:cNvSpPr>
          <p:nvPr/>
        </p:nvSpPr>
        <p:spPr bwMode="auto">
          <a:xfrm rot="10800000">
            <a:off x="6172200" y="4038600"/>
            <a:ext cx="1289050" cy="1371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119" name="Text Box 167"/>
          <p:cNvSpPr txBox="1">
            <a:spLocks noChangeArrowheads="1"/>
          </p:cNvSpPr>
          <p:nvPr/>
        </p:nvSpPr>
        <p:spPr bwMode="auto">
          <a:xfrm>
            <a:off x="0" y="0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Aliased Frequency </a:t>
            </a:r>
          </a:p>
        </p:txBody>
      </p:sp>
      <p:sp>
        <p:nvSpPr>
          <p:cNvPr id="126120" name="Text Box 168"/>
          <p:cNvSpPr txBox="1">
            <a:spLocks noChangeArrowheads="1"/>
          </p:cNvSpPr>
          <p:nvPr/>
        </p:nvSpPr>
        <p:spPr bwMode="auto">
          <a:xfrm>
            <a:off x="609600" y="59436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Two different frequencies but the same results !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8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grpSp>
        <p:nvGrpSpPr>
          <p:cNvPr id="13519" name="Group 207"/>
          <p:cNvGrpSpPr>
            <a:grpSpLocks/>
          </p:cNvGrpSpPr>
          <p:nvPr/>
        </p:nvGrpSpPr>
        <p:grpSpPr bwMode="auto">
          <a:xfrm>
            <a:off x="685800" y="1143000"/>
            <a:ext cx="2339975" cy="5562600"/>
            <a:chOff x="1104" y="720"/>
            <a:chExt cx="1474" cy="350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5" name="Picture 1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3" name="Text Box 201"/>
            <p:cNvSpPr txBox="1">
              <a:spLocks noChangeArrowheads="1"/>
            </p:cNvSpPr>
            <p:nvPr/>
          </p:nvSpPr>
          <p:spPr bwMode="auto">
            <a:xfrm>
              <a:off x="1293" y="2160"/>
              <a:ext cx="10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256x256 pixels</a:t>
              </a:r>
            </a:p>
          </p:txBody>
        </p:sp>
        <p:sp>
          <p:nvSpPr>
            <p:cNvPr id="13515" name="Text Box 203"/>
            <p:cNvSpPr txBox="1">
              <a:spLocks noChangeArrowheads="1"/>
            </p:cNvSpPr>
            <p:nvPr/>
          </p:nvSpPr>
          <p:spPr bwMode="auto">
            <a:xfrm>
              <a:off x="1373" y="3974"/>
              <a:ext cx="9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64x64 pixels</a:t>
              </a:r>
            </a:p>
          </p:txBody>
        </p:sp>
      </p:grpSp>
      <p:grpSp>
        <p:nvGrpSpPr>
          <p:cNvPr id="13518" name="Group 206"/>
          <p:cNvGrpSpPr>
            <a:grpSpLocks/>
          </p:cNvGrpSpPr>
          <p:nvPr/>
        </p:nvGrpSpPr>
        <p:grpSpPr bwMode="auto">
          <a:xfrm>
            <a:off x="3657600" y="1143000"/>
            <a:ext cx="2339975" cy="5562600"/>
            <a:chOff x="3216" y="720"/>
            <a:chExt cx="1474" cy="3504"/>
          </a:xfrm>
        </p:grpSpPr>
        <p:pic>
          <p:nvPicPr>
            <p:cNvPr id="13364" name="Picture 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66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4" name="Text Box 202"/>
            <p:cNvSpPr txBox="1">
              <a:spLocks noChangeArrowheads="1"/>
            </p:cNvSpPr>
            <p:nvPr/>
          </p:nvSpPr>
          <p:spPr bwMode="auto">
            <a:xfrm>
              <a:off x="3405" y="2160"/>
              <a:ext cx="10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128x128 pixels</a:t>
              </a:r>
            </a:p>
          </p:txBody>
        </p:sp>
        <p:sp>
          <p:nvSpPr>
            <p:cNvPr id="13516" name="Text Box 204"/>
            <p:cNvSpPr txBox="1">
              <a:spLocks noChangeArrowheads="1"/>
            </p:cNvSpPr>
            <p:nvPr/>
          </p:nvSpPr>
          <p:spPr bwMode="auto">
            <a:xfrm>
              <a:off x="3485" y="3974"/>
              <a:ext cx="9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32x32 pixels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56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4582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383935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23764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2"/>
          <a:stretch>
            <a:fillRect/>
          </a:stretch>
        </p:blipFill>
        <p:spPr bwMode="auto">
          <a:xfrm>
            <a:off x="655638" y="914400"/>
            <a:ext cx="78311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0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Moire Pattern Effect : Special Case of Sampling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711200" y="5334000"/>
            <a:ext cx="772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Moire patterns occur when frequencies of  two superimposed </a:t>
            </a:r>
          </a:p>
          <a:p>
            <a:r>
              <a:rPr lang="en-US"/>
              <a:t>periodic patterns are close to each other.  </a:t>
            </a:r>
            <a:endParaRPr lang="th-TH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09244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010400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sp>
        <p:nvSpPr>
          <p:cNvPr id="105477" name="Text Box 1029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175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685800"/>
            <a:ext cx="638175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0" y="0"/>
            <a:ext cx="781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Can we increase spatial resolution by interpolation ?</a:t>
            </a:r>
          </a:p>
        </p:txBody>
      </p:sp>
      <p:sp>
        <p:nvSpPr>
          <p:cNvPr id="111621" name="Text Box 1029"/>
          <p:cNvSpPr txBox="1">
            <a:spLocks noChangeArrowheads="1"/>
          </p:cNvSpPr>
          <p:nvPr/>
        </p:nvSpPr>
        <p:spPr bwMode="auto">
          <a:xfrm>
            <a:off x="1905000" y="59436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Down sampling is an irreversible process.</a:t>
            </a:r>
          </a:p>
        </p:txBody>
      </p:sp>
      <p:sp>
        <p:nvSpPr>
          <p:cNvPr id="111622" name="Text Box 1030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9358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5"/>
          <a:stretch>
            <a:fillRect/>
          </a:stretch>
        </p:blipFill>
        <p:spPr bwMode="auto">
          <a:xfrm>
            <a:off x="1747838" y="609600"/>
            <a:ext cx="56483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0" y="0"/>
            <a:ext cx="489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Cross Section of the Human Eye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62326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299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Quantization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69925" y="1489075"/>
            <a:ext cx="79121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Image quantization</a:t>
            </a:r>
            <a:r>
              <a:rPr lang="en-US"/>
              <a:t>: </a:t>
            </a:r>
          </a:p>
          <a:p>
            <a:r>
              <a:rPr lang="en-US"/>
              <a:t>	discretize continuous pixel values into discrete numbers</a:t>
            </a:r>
          </a:p>
          <a:p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Color resolution/ color depth/ levels</a:t>
            </a:r>
            <a:r>
              <a:rPr lang="en-US"/>
              <a:t>: </a:t>
            </a:r>
          </a:p>
          <a:p>
            <a:r>
              <a:rPr lang="en-US"/>
              <a:t>	- No. of colors or gray levels or</a:t>
            </a:r>
          </a:p>
          <a:p>
            <a:r>
              <a:rPr lang="en-US"/>
              <a:t>	- No. of bits representing each pixel value</a:t>
            </a:r>
          </a:p>
          <a:p>
            <a:r>
              <a:rPr lang="en-US"/>
              <a:t>	- No. of colors or gray levels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i="1" baseline="-25000">
                <a:solidFill>
                  <a:schemeClr val="accent2"/>
                </a:solidFill>
              </a:rPr>
              <a:t>c</a:t>
            </a:r>
            <a:r>
              <a:rPr lang="en-US"/>
              <a:t> is given by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741738" y="4394200"/>
          <a:ext cx="1660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4" imgW="507960" imgH="241200" progId="Equation.3">
                  <p:embed/>
                </p:oleObj>
              </mc:Choice>
              <mc:Fallback>
                <p:oleObj name="Equation" r:id="rId4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4394200"/>
                        <a:ext cx="1660525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30388" y="5334000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where </a:t>
            </a:r>
            <a:r>
              <a:rPr lang="en-US" i="1"/>
              <a:t>b</a:t>
            </a:r>
            <a:r>
              <a:rPr lang="en-US"/>
              <a:t> = no. of bits</a:t>
            </a:r>
          </a:p>
        </p:txBody>
      </p:sp>
    </p:spTree>
    <p:extLst>
      <p:ext uri="{BB962C8B-B14F-4D97-AF65-F5344CB8AC3E}">
        <p14:creationId xmlns:p14="http://schemas.microsoft.com/office/powerpoint/2010/main" val="392765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Quantization function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2286000" y="5410200"/>
            <a:ext cx="502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743200" y="16002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743200" y="4876800"/>
            <a:ext cx="533400" cy="533400"/>
            <a:chOff x="1728" y="2688"/>
            <a:chExt cx="336" cy="336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3276600" y="4343400"/>
            <a:ext cx="533400" cy="533400"/>
            <a:chOff x="1728" y="2688"/>
            <a:chExt cx="336" cy="336"/>
          </a:xfrm>
        </p:grpSpPr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810000" y="3810000"/>
            <a:ext cx="533400" cy="533400"/>
            <a:chOff x="1728" y="2688"/>
            <a:chExt cx="336" cy="336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4953000" y="2667000"/>
            <a:ext cx="533400" cy="533400"/>
            <a:chOff x="1728" y="2688"/>
            <a:chExt cx="336" cy="336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5486400" y="2133600"/>
            <a:ext cx="533400" cy="533400"/>
            <a:chOff x="1728" y="2688"/>
            <a:chExt cx="336" cy="336"/>
          </a:xfrm>
        </p:grpSpPr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728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rot="-5400000">
              <a:off x="1896" y="285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019800" y="2133600"/>
            <a:ext cx="533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114800" y="5410200"/>
            <a:ext cx="1668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Light intensity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 rot="-5400000">
            <a:off x="1002506" y="3340894"/>
            <a:ext cx="2049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Quantization level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250825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2508250" y="4648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250825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2133600" y="1828800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N</a:t>
            </a:r>
            <a:r>
              <a:rPr lang="en-US" sz="2000" i="1" baseline="-25000"/>
              <a:t>c</a:t>
            </a:r>
            <a:r>
              <a:rPr lang="en-US" sz="2000"/>
              <a:t>-1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133600" y="2346325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N</a:t>
            </a:r>
            <a:r>
              <a:rPr lang="en-US" sz="2000" i="1" baseline="-25000"/>
              <a:t>c</a:t>
            </a:r>
            <a:r>
              <a:rPr lang="en-US" sz="2000"/>
              <a:t>-2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27432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2743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H="1">
            <a:off x="2743200" y="4343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27432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2286000" y="5851525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Darkest</a:t>
            </a:r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6553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6019800" y="5851525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Brightest</a:t>
            </a:r>
          </a:p>
        </p:txBody>
      </p:sp>
    </p:spTree>
    <p:extLst>
      <p:ext uri="{BB962C8B-B14F-4D97-AF65-F5344CB8AC3E}">
        <p14:creationId xmlns:p14="http://schemas.microsoft.com/office/powerpoint/2010/main" val="72244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436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Quantization Levels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12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57" name="Picture 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2" name="Picture 2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23" name="Text Box 363"/>
          <p:cNvSpPr txBox="1">
            <a:spLocks noChangeArrowheads="1"/>
          </p:cNvSpPr>
          <p:nvPr/>
        </p:nvSpPr>
        <p:spPr bwMode="auto">
          <a:xfrm>
            <a:off x="2312988" y="34131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256 levels</a:t>
            </a:r>
          </a:p>
        </p:txBody>
      </p:sp>
      <p:sp>
        <p:nvSpPr>
          <p:cNvPr id="15724" name="Text Box 364"/>
          <p:cNvSpPr txBox="1">
            <a:spLocks noChangeArrowheads="1"/>
          </p:cNvSpPr>
          <p:nvPr/>
        </p:nvSpPr>
        <p:spPr bwMode="auto">
          <a:xfrm>
            <a:off x="6232525" y="33670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th-TH" sz="2000"/>
          </a:p>
        </p:txBody>
      </p:sp>
      <p:sp>
        <p:nvSpPr>
          <p:cNvPr id="15725" name="Text Box 365"/>
          <p:cNvSpPr txBox="1">
            <a:spLocks noChangeArrowheads="1"/>
          </p:cNvSpPr>
          <p:nvPr/>
        </p:nvSpPr>
        <p:spPr bwMode="auto">
          <a:xfrm>
            <a:off x="5665788" y="34290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128 levels</a:t>
            </a:r>
          </a:p>
        </p:txBody>
      </p:sp>
      <p:sp>
        <p:nvSpPr>
          <p:cNvPr id="15726" name="Text Box 366"/>
          <p:cNvSpPr txBox="1">
            <a:spLocks noChangeArrowheads="1"/>
          </p:cNvSpPr>
          <p:nvPr/>
        </p:nvSpPr>
        <p:spPr bwMode="auto">
          <a:xfrm>
            <a:off x="5729288" y="6149975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32 levels</a:t>
            </a:r>
          </a:p>
        </p:txBody>
      </p:sp>
      <p:sp>
        <p:nvSpPr>
          <p:cNvPr id="15727" name="Text Box 367"/>
          <p:cNvSpPr txBox="1">
            <a:spLocks noChangeArrowheads="1"/>
          </p:cNvSpPr>
          <p:nvPr/>
        </p:nvSpPr>
        <p:spPr bwMode="auto">
          <a:xfrm>
            <a:off x="2376488" y="6149975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64 levels</a:t>
            </a:r>
          </a:p>
        </p:txBody>
      </p:sp>
    </p:spTree>
    <p:extLst>
      <p:ext uri="{BB962C8B-B14F-4D97-AF65-F5344CB8AC3E}">
        <p14:creationId xmlns:p14="http://schemas.microsoft.com/office/powerpoint/2010/main" val="314637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3" grpId="0" build="p" autoUpdateAnimBg="0"/>
      <p:bldP spid="15725" grpId="0" build="p" autoUpdateAnimBg="0"/>
      <p:bldP spid="15726" grpId="0" build="p" autoUpdateAnimBg="0"/>
      <p:bldP spid="1572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537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Quantization Levels (cont.)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76488" y="3413125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16 levels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792788" y="342900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8 levels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92788" y="6149975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 levels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9988" y="6149975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4 levels</a:t>
            </a:r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55563" y="4043363"/>
            <a:ext cx="3057525" cy="1636712"/>
            <a:chOff x="35" y="2547"/>
            <a:chExt cx="1926" cy="1031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5" y="2547"/>
              <a:ext cx="11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   In this image,</a:t>
              </a:r>
            </a:p>
            <a:p>
              <a:r>
                <a:rPr lang="en-US" sz="2000"/>
                <a:t>it is easy to see</a:t>
              </a:r>
            </a:p>
            <a:p>
              <a:r>
                <a:rPr lang="en-US" sz="2000"/>
                <a:t>false contour.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964" y="3090"/>
              <a:ext cx="997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38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2" grpId="0" build="p" autoUpdateAnimBg="0"/>
      <p:bldP spid="16393" grpId="0" build="p" autoUpdateAnimBg="0"/>
      <p:bldP spid="1639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1"/>
          <a:stretch>
            <a:fillRect/>
          </a:stretch>
        </p:blipFill>
        <p:spPr bwMode="auto">
          <a:xfrm>
            <a:off x="592138" y="1524000"/>
            <a:ext cx="79597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6980" name="Text Box 1028"/>
          <p:cNvSpPr txBox="1">
            <a:spLocks noChangeArrowheads="1"/>
          </p:cNvSpPr>
          <p:nvPr/>
        </p:nvSpPr>
        <p:spPr bwMode="auto">
          <a:xfrm>
            <a:off x="0" y="0"/>
            <a:ext cx="849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How to select the suitable size and pixel depth of images </a:t>
            </a:r>
          </a:p>
        </p:txBody>
      </p:sp>
      <p:sp>
        <p:nvSpPr>
          <p:cNvPr id="126981" name="Text Box 1029"/>
          <p:cNvSpPr txBox="1">
            <a:spLocks noChangeArrowheads="1"/>
          </p:cNvSpPr>
          <p:nvPr/>
        </p:nvSpPr>
        <p:spPr bwMode="auto">
          <a:xfrm>
            <a:off x="762000" y="41148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Low detail image</a:t>
            </a:r>
            <a:endParaRPr lang="th-TH"/>
          </a:p>
        </p:txBody>
      </p:sp>
      <p:sp>
        <p:nvSpPr>
          <p:cNvPr id="126982" name="Text Box 1030"/>
          <p:cNvSpPr txBox="1">
            <a:spLocks noChangeArrowheads="1"/>
          </p:cNvSpPr>
          <p:nvPr/>
        </p:nvSpPr>
        <p:spPr bwMode="auto">
          <a:xfrm>
            <a:off x="3200400" y="4114800"/>
            <a:ext cx="278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Medium detail image</a:t>
            </a:r>
            <a:endParaRPr lang="th-TH"/>
          </a:p>
        </p:txBody>
      </p:sp>
      <p:sp>
        <p:nvSpPr>
          <p:cNvPr id="126983" name="Text Box 1031"/>
          <p:cNvSpPr txBox="1">
            <a:spLocks noChangeArrowheads="1"/>
          </p:cNvSpPr>
          <p:nvPr/>
        </p:nvSpPr>
        <p:spPr bwMode="auto">
          <a:xfrm>
            <a:off x="6019800" y="4114800"/>
            <a:ext cx="236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High detail image</a:t>
            </a:r>
            <a:endParaRPr lang="th-TH"/>
          </a:p>
        </p:txBody>
      </p:sp>
      <p:sp>
        <p:nvSpPr>
          <p:cNvPr id="126984" name="Text Box 1032"/>
          <p:cNvSpPr txBox="1">
            <a:spLocks noChangeArrowheads="1"/>
          </p:cNvSpPr>
          <p:nvPr/>
        </p:nvSpPr>
        <p:spPr bwMode="auto">
          <a:xfrm>
            <a:off x="990600" y="4572000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Lena image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3335338" y="4572000"/>
            <a:ext cx="247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Cameraman image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126986" name="Text Box 1034"/>
          <p:cNvSpPr txBox="1">
            <a:spLocks noChangeArrowheads="1"/>
          </p:cNvSpPr>
          <p:nvPr/>
        </p:nvSpPr>
        <p:spPr bwMode="auto">
          <a:xfrm>
            <a:off x="403225" y="5257800"/>
            <a:ext cx="8337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To satisfy human mind</a:t>
            </a:r>
          </a:p>
          <a:p>
            <a:r>
              <a:rPr lang="en-US" sz="2000"/>
              <a:t>1. For images of the same size, the low detail image may need more pixel depth.</a:t>
            </a:r>
          </a:p>
          <a:p>
            <a:r>
              <a:rPr lang="en-US" sz="2000"/>
              <a:t>2. As an image size increase, fewer gray levels may be needed. </a:t>
            </a:r>
            <a:endParaRPr lang="th-TH" sz="2000"/>
          </a:p>
        </p:txBody>
      </p:sp>
      <p:sp>
        <p:nvSpPr>
          <p:cNvPr id="126987" name="Text Box 1035"/>
          <p:cNvSpPr txBox="1">
            <a:spLocks noChangeArrowheads="1"/>
          </p:cNvSpPr>
          <p:nvPr/>
        </p:nvSpPr>
        <p:spPr bwMode="auto">
          <a:xfrm>
            <a:off x="903288" y="685800"/>
            <a:ext cx="733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word </a:t>
            </a:r>
            <a:r>
              <a:rPr lang="ja-JP" altLang="en-US"/>
              <a:t>“</a:t>
            </a:r>
            <a:r>
              <a:rPr lang="en-US"/>
              <a:t>suitable</a:t>
            </a:r>
            <a:r>
              <a:rPr lang="ja-JP" altLang="en-US"/>
              <a:t>”</a:t>
            </a:r>
            <a:r>
              <a:rPr lang="en-US"/>
              <a:t> is subjective: depending on </a:t>
            </a:r>
            <a:r>
              <a:rPr lang="ja-JP" altLang="en-US"/>
              <a:t>“</a:t>
            </a:r>
            <a:r>
              <a:rPr lang="en-US"/>
              <a:t>subject</a:t>
            </a:r>
            <a:r>
              <a:rPr lang="ja-JP" altLang="en-US"/>
              <a:t>”</a:t>
            </a:r>
            <a:r>
              <a:rPr lang="en-US"/>
              <a:t>.</a:t>
            </a:r>
            <a:endParaRPr lang="th-TH"/>
          </a:p>
        </p:txBody>
      </p:sp>
      <p:sp>
        <p:nvSpPr>
          <p:cNvPr id="126988" name="Text Box 103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7459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1336675"/>
            <a:ext cx="57499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0" y="0"/>
            <a:ext cx="683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Human vision: Spatial Frequency vs Contrast </a:t>
            </a:r>
          </a:p>
        </p:txBody>
      </p:sp>
    </p:spTree>
    <p:extLst>
      <p:ext uri="{BB962C8B-B14F-4D97-AF65-F5344CB8AC3E}">
        <p14:creationId xmlns:p14="http://schemas.microsoft.com/office/powerpoint/2010/main" val="386321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28686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73238"/>
            <a:ext cx="28686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73238"/>
            <a:ext cx="2868612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0" y="0"/>
            <a:ext cx="905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Human vision: Distinguish ability for Difference in brightness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247900" y="5465763"/>
            <a:ext cx="492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Regions with 5% brightness difference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87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424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Basic Relationship of Pixels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82700" y="1711325"/>
            <a:ext cx="295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273175" y="1712913"/>
            <a:ext cx="0" cy="215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225925" y="137636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x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854075" y="377983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y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609600" y="13716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(0,0)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2593975" y="5954713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Conventional indexing method</a:t>
            </a:r>
          </a:p>
        </p:txBody>
      </p:sp>
      <p:grpSp>
        <p:nvGrpSpPr>
          <p:cNvPr id="23604" name="Group 52"/>
          <p:cNvGrpSpPr>
            <a:grpSpLocks/>
          </p:cNvGrpSpPr>
          <p:nvPr/>
        </p:nvGrpSpPr>
        <p:grpSpPr bwMode="auto">
          <a:xfrm>
            <a:off x="1643063" y="2036763"/>
            <a:ext cx="3694112" cy="3665537"/>
            <a:chOff x="1035" y="1283"/>
            <a:chExt cx="2327" cy="2309"/>
          </a:xfrm>
        </p:grpSpPr>
        <p:grpSp>
          <p:nvGrpSpPr>
            <p:cNvPr id="23597" name="Group 45"/>
            <p:cNvGrpSpPr>
              <a:grpSpLocks/>
            </p:cNvGrpSpPr>
            <p:nvPr/>
          </p:nvGrpSpPr>
          <p:grpSpPr bwMode="auto">
            <a:xfrm>
              <a:off x="1162" y="1283"/>
              <a:ext cx="2032" cy="2309"/>
              <a:chOff x="1162" y="1372"/>
              <a:chExt cx="2032" cy="2168"/>
            </a:xfrm>
          </p:grpSpPr>
          <p:sp>
            <p:nvSpPr>
              <p:cNvPr id="23593" name="Line 41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Line 42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Line 44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3" name="Group 51"/>
            <p:cNvGrpSpPr>
              <a:grpSpLocks/>
            </p:cNvGrpSpPr>
            <p:nvPr/>
          </p:nvGrpSpPr>
          <p:grpSpPr bwMode="auto">
            <a:xfrm>
              <a:off x="1035" y="1412"/>
              <a:ext cx="2327" cy="2032"/>
              <a:chOff x="1035" y="1412"/>
              <a:chExt cx="2327" cy="2032"/>
            </a:xfrm>
          </p:grpSpPr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972" y="2288"/>
                <a:ext cx="4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560" y="2288"/>
                <a:ext cx="5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1235" y="2288"/>
                <a:ext cx="5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1905" y="1612"/>
                <a:ext cx="53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1878" y="2978"/>
                <a:ext cx="5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493" y="1612"/>
                <a:ext cx="7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1169" y="1612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1141" y="2978"/>
                <a:ext cx="7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466" y="2978"/>
                <a:ext cx="7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grpSp>
            <p:nvGrpSpPr>
              <p:cNvPr id="23598" name="Group 46"/>
              <p:cNvGrpSpPr>
                <a:grpSpLocks/>
              </p:cNvGrpSpPr>
              <p:nvPr/>
            </p:nvGrpSpPr>
            <p:grpSpPr bwMode="auto">
              <a:xfrm rot="-5400000">
                <a:off x="1183" y="1264"/>
                <a:ext cx="2032" cy="2327"/>
                <a:chOff x="1162" y="1372"/>
                <a:chExt cx="2032" cy="2168"/>
              </a:xfrm>
            </p:grpSpPr>
            <p:sp>
              <p:nvSpPr>
                <p:cNvPr id="23599" name="Line 47"/>
                <p:cNvSpPr>
                  <a:spLocks noChangeShapeType="1"/>
                </p:cNvSpPr>
                <p:nvPr/>
              </p:nvSpPr>
              <p:spPr bwMode="auto">
                <a:xfrm>
                  <a:off x="1162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48"/>
                <p:cNvSpPr>
                  <a:spLocks noChangeShapeType="1"/>
                </p:cNvSpPr>
                <p:nvPr/>
              </p:nvSpPr>
              <p:spPr bwMode="auto">
                <a:xfrm>
                  <a:off x="3194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49"/>
                <p:cNvSpPr>
                  <a:spLocks noChangeShapeType="1"/>
                </p:cNvSpPr>
                <p:nvPr/>
              </p:nvSpPr>
              <p:spPr bwMode="auto">
                <a:xfrm>
                  <a:off x="2516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Line 50"/>
                <p:cNvSpPr>
                  <a:spLocks noChangeShapeType="1"/>
                </p:cNvSpPr>
                <p:nvPr/>
              </p:nvSpPr>
              <p:spPr bwMode="auto">
                <a:xfrm>
                  <a:off x="1839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901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</a:t>
            </a:r>
          </a:p>
        </p:txBody>
      </p:sp>
      <p:sp>
        <p:nvSpPr>
          <p:cNvPr id="26715" name="Line 91"/>
          <p:cNvSpPr>
            <a:spLocks noChangeShapeType="1"/>
          </p:cNvSpPr>
          <p:nvPr/>
        </p:nvSpPr>
        <p:spPr bwMode="auto">
          <a:xfrm>
            <a:off x="889000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>
            <a:off x="3446463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25923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17414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0" name="Text Box 96"/>
          <p:cNvSpPr txBox="1">
            <a:spLocks noChangeArrowheads="1"/>
          </p:cNvSpPr>
          <p:nvPr/>
        </p:nvSpPr>
        <p:spPr bwMode="auto">
          <a:xfrm>
            <a:off x="2024063" y="32639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grpSp>
        <p:nvGrpSpPr>
          <p:cNvPr id="26748" name="Group 124"/>
          <p:cNvGrpSpPr>
            <a:grpSpLocks/>
          </p:cNvGrpSpPr>
          <p:nvPr/>
        </p:nvGrpSpPr>
        <p:grpSpPr bwMode="auto">
          <a:xfrm>
            <a:off x="2600325" y="2946400"/>
            <a:ext cx="842963" cy="842963"/>
            <a:chOff x="1638" y="1856"/>
            <a:chExt cx="531" cy="531"/>
          </a:xfrm>
        </p:grpSpPr>
        <p:sp>
          <p:nvSpPr>
            <p:cNvPr id="26737" name="Rectangle 113"/>
            <p:cNvSpPr>
              <a:spLocks noChangeArrowheads="1"/>
            </p:cNvSpPr>
            <p:nvPr/>
          </p:nvSpPr>
          <p:spPr bwMode="auto">
            <a:xfrm>
              <a:off x="1638" y="1856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1" name="Text Box 97"/>
            <p:cNvSpPr txBox="1">
              <a:spLocks noChangeArrowheads="1"/>
            </p:cNvSpPr>
            <p:nvPr/>
          </p:nvSpPr>
          <p:spPr bwMode="auto">
            <a:xfrm>
              <a:off x="1680" y="2056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26747" name="Group 123"/>
          <p:cNvGrpSpPr>
            <a:grpSpLocks/>
          </p:cNvGrpSpPr>
          <p:nvPr/>
        </p:nvGrpSpPr>
        <p:grpSpPr bwMode="auto">
          <a:xfrm>
            <a:off x="895350" y="2947988"/>
            <a:ext cx="842963" cy="842962"/>
            <a:chOff x="564" y="1857"/>
            <a:chExt cx="531" cy="531"/>
          </a:xfrm>
        </p:grpSpPr>
        <p:sp>
          <p:nvSpPr>
            <p:cNvPr id="26736" name="Rectangle 112"/>
            <p:cNvSpPr>
              <a:spLocks noChangeArrowheads="1"/>
            </p:cNvSpPr>
            <p:nvPr/>
          </p:nvSpPr>
          <p:spPr bwMode="auto">
            <a:xfrm>
              <a:off x="564" y="1857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2" name="Text Box 98"/>
            <p:cNvSpPr txBox="1">
              <a:spLocks noChangeArrowheads="1"/>
            </p:cNvSpPr>
            <p:nvPr/>
          </p:nvSpPr>
          <p:spPr bwMode="auto">
            <a:xfrm>
              <a:off x="621" y="2056"/>
              <a:ext cx="4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26746" name="Group 122"/>
          <p:cNvGrpSpPr>
            <a:grpSpLocks/>
          </p:cNvGrpSpPr>
          <p:nvPr/>
        </p:nvGrpSpPr>
        <p:grpSpPr bwMode="auto">
          <a:xfrm>
            <a:off x="1747838" y="2093913"/>
            <a:ext cx="842962" cy="842962"/>
            <a:chOff x="1101" y="1319"/>
            <a:chExt cx="531" cy="531"/>
          </a:xfrm>
        </p:grpSpPr>
        <p:sp>
          <p:nvSpPr>
            <p:cNvPr id="26735" name="Rectangle 111"/>
            <p:cNvSpPr>
              <a:spLocks noChangeArrowheads="1"/>
            </p:cNvSpPr>
            <p:nvPr/>
          </p:nvSpPr>
          <p:spPr bwMode="auto">
            <a:xfrm>
              <a:off x="1101" y="1319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3" name="Text Box 99"/>
            <p:cNvSpPr txBox="1">
              <a:spLocks noChangeArrowheads="1"/>
            </p:cNvSpPr>
            <p:nvPr/>
          </p:nvSpPr>
          <p:spPr bwMode="auto">
            <a:xfrm>
              <a:off x="1153" y="1520"/>
              <a:ext cx="4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26749" name="Group 125"/>
          <p:cNvGrpSpPr>
            <a:grpSpLocks/>
          </p:cNvGrpSpPr>
          <p:nvPr/>
        </p:nvGrpSpPr>
        <p:grpSpPr bwMode="auto">
          <a:xfrm>
            <a:off x="1747838" y="3798888"/>
            <a:ext cx="842962" cy="842962"/>
            <a:chOff x="1101" y="2393"/>
            <a:chExt cx="531" cy="531"/>
          </a:xfrm>
        </p:grpSpPr>
        <p:sp>
          <p:nvSpPr>
            <p:cNvPr id="26734" name="Rectangle 110"/>
            <p:cNvSpPr>
              <a:spLocks noChangeArrowheads="1"/>
            </p:cNvSpPr>
            <p:nvPr/>
          </p:nvSpPr>
          <p:spPr bwMode="auto">
            <a:xfrm>
              <a:off x="1101" y="2393"/>
              <a:ext cx="531" cy="5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4" name="Text Box 100"/>
            <p:cNvSpPr txBox="1">
              <a:spLocks noChangeArrowheads="1"/>
            </p:cNvSpPr>
            <p:nvPr/>
          </p:nvSpPr>
          <p:spPr bwMode="auto">
            <a:xfrm>
              <a:off x="1139" y="2603"/>
              <a:ext cx="4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26729" name="Group 105"/>
          <p:cNvGrpSpPr>
            <a:grpSpLocks/>
          </p:cNvGrpSpPr>
          <p:nvPr/>
        </p:nvGrpSpPr>
        <p:grpSpPr bwMode="auto">
          <a:xfrm rot="-5400000">
            <a:off x="913607" y="1902619"/>
            <a:ext cx="2559050" cy="2928937"/>
            <a:chOff x="1162" y="1372"/>
            <a:chExt cx="2032" cy="2168"/>
          </a:xfrm>
        </p:grpSpPr>
        <p:sp>
          <p:nvSpPr>
            <p:cNvPr id="26730" name="Line 106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7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8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9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4965700" y="2171700"/>
            <a:ext cx="275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4-neighbors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grpSp>
        <p:nvGrpSpPr>
          <p:cNvPr id="26750" name="Group 126"/>
          <p:cNvGrpSpPr>
            <a:grpSpLocks/>
          </p:cNvGrpSpPr>
          <p:nvPr/>
        </p:nvGrpSpPr>
        <p:grpSpPr bwMode="auto">
          <a:xfrm>
            <a:off x="4060825" y="3152775"/>
            <a:ext cx="3074988" cy="1376363"/>
            <a:chOff x="2558" y="1986"/>
            <a:chExt cx="1937" cy="867"/>
          </a:xfrm>
        </p:grpSpPr>
        <p:sp>
          <p:nvSpPr>
            <p:cNvPr id="26739" name="Text Box 115"/>
            <p:cNvSpPr txBox="1">
              <a:spLocks noChangeArrowheads="1"/>
            </p:cNvSpPr>
            <p:nvPr/>
          </p:nvSpPr>
          <p:spPr bwMode="auto">
            <a:xfrm>
              <a:off x="2558" y="2237"/>
              <a:ext cx="8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/>
                <a:t>N</a:t>
              </a:r>
              <a:r>
                <a:rPr lang="en-US" sz="3200" i="1" baseline="-25000"/>
                <a:t>4</a:t>
              </a:r>
              <a:r>
                <a:rPr lang="en-US" sz="3200"/>
                <a:t>(</a:t>
              </a:r>
              <a:r>
                <a:rPr lang="en-US" sz="3200" i="1"/>
                <a:t>p</a:t>
              </a:r>
              <a:r>
                <a:rPr lang="en-US" sz="3200"/>
                <a:t>)</a:t>
              </a:r>
              <a:r>
                <a:rPr lang="en-US" sz="2000"/>
                <a:t> = </a:t>
              </a:r>
            </a:p>
          </p:txBody>
        </p:sp>
        <p:sp>
          <p:nvSpPr>
            <p:cNvPr id="26740" name="AutoShape 116"/>
            <p:cNvSpPr>
              <a:spLocks/>
            </p:cNvSpPr>
            <p:nvPr/>
          </p:nvSpPr>
          <p:spPr bwMode="auto">
            <a:xfrm>
              <a:off x="3484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1" name="AutoShape 117"/>
            <p:cNvSpPr>
              <a:spLocks/>
            </p:cNvSpPr>
            <p:nvPr/>
          </p:nvSpPr>
          <p:spPr bwMode="auto">
            <a:xfrm flipH="1">
              <a:off x="4359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42" name="Text Box 118"/>
          <p:cNvSpPr txBox="1">
            <a:spLocks noChangeArrowheads="1"/>
          </p:cNvSpPr>
          <p:nvPr/>
        </p:nvSpPr>
        <p:spPr bwMode="auto">
          <a:xfrm>
            <a:off x="5791200" y="3040063"/>
            <a:ext cx="1092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1,y)</a:t>
            </a:r>
          </a:p>
          <a:p>
            <a:pPr algn="ctr"/>
            <a:r>
              <a:rPr lang="en-US"/>
              <a:t>(x+1,y)</a:t>
            </a:r>
          </a:p>
          <a:p>
            <a:pPr algn="ctr"/>
            <a:r>
              <a:rPr lang="en-US"/>
              <a:t>(x,y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(x,y+1)</a:t>
            </a:r>
            <a:endParaRPr lang="en-US" sz="2000"/>
          </a:p>
        </p:txBody>
      </p:sp>
      <p:sp>
        <p:nvSpPr>
          <p:cNvPr id="26743" name="Text Box 119"/>
          <p:cNvSpPr txBox="1">
            <a:spLocks noChangeArrowheads="1"/>
          </p:cNvSpPr>
          <p:nvPr/>
        </p:nvSpPr>
        <p:spPr bwMode="auto">
          <a:xfrm>
            <a:off x="730250" y="1066800"/>
            <a:ext cx="7683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 Neighborhood relation is used to tell adjacent pixels. It is </a:t>
            </a:r>
          </a:p>
          <a:p>
            <a:r>
              <a:rPr lang="en-US"/>
              <a:t>useful for analyzing regions. </a:t>
            </a:r>
          </a:p>
        </p:txBody>
      </p:sp>
      <p:sp>
        <p:nvSpPr>
          <p:cNvPr id="26744" name="Text Box 120"/>
          <p:cNvSpPr txBox="1">
            <a:spLocks noChangeArrowheads="1"/>
          </p:cNvSpPr>
          <p:nvPr/>
        </p:nvSpPr>
        <p:spPr bwMode="auto">
          <a:xfrm>
            <a:off x="1068388" y="5826125"/>
            <a:ext cx="442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Note: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i="1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implies 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i="1" baseline="-25000"/>
              <a:t>4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</a:t>
            </a:r>
          </a:p>
        </p:txBody>
      </p:sp>
      <p:sp>
        <p:nvSpPr>
          <p:cNvPr id="26745" name="Text Box 121"/>
          <p:cNvSpPr txBox="1">
            <a:spLocks noChangeArrowheads="1"/>
          </p:cNvSpPr>
          <p:nvPr/>
        </p:nvSpPr>
        <p:spPr bwMode="auto">
          <a:xfrm>
            <a:off x="1101725" y="4979988"/>
            <a:ext cx="694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4-neighborhood relation considers only vertical and </a:t>
            </a:r>
          </a:p>
          <a:p>
            <a:r>
              <a:rPr lang="en-US"/>
              <a:t>horizontal neighbors.</a:t>
            </a:r>
          </a:p>
        </p:txBody>
      </p:sp>
    </p:spTree>
    <p:extLst>
      <p:ext uri="{BB962C8B-B14F-4D97-AF65-F5344CB8AC3E}">
        <p14:creationId xmlns:p14="http://schemas.microsoft.com/office/powerpoint/2010/main" val="29314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896938" y="1533525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600325" y="1533525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896938" y="32369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600325" y="323691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47838" y="3236913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47838" y="1531938"/>
            <a:ext cx="842962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95350" y="2386013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600325" y="2384425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889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446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592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741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024063" y="27019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2667000" y="2701925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</a:t>
            </a:r>
            <a:r>
              <a:rPr lang="en-US" sz="1400" b="1"/>
              <a:t>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985838" y="2701925"/>
            <a:ext cx="661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</a:t>
            </a:r>
            <a:r>
              <a:rPr lang="en-US" sz="1400" b="1"/>
              <a:t>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830388" y="1851025"/>
            <a:ext cx="661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808163" y="3570288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593975" y="1851025"/>
            <a:ext cx="85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914400" y="1851025"/>
            <a:ext cx="809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892175" y="3570288"/>
            <a:ext cx="85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573338" y="35702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 rot="-5400000">
            <a:off x="913607" y="1340644"/>
            <a:ext cx="2559050" cy="2928937"/>
            <a:chOff x="1162" y="1372"/>
            <a:chExt cx="2032" cy="2168"/>
          </a:xfrm>
        </p:grpSpPr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0" y="0"/>
            <a:ext cx="412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 (cont.)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4965700" y="1609725"/>
            <a:ext cx="275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8-neighbors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5630863" y="2478088"/>
            <a:ext cx="14160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(x+1,y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1,y)</a:t>
            </a:r>
          </a:p>
          <a:p>
            <a:pPr algn="ctr"/>
            <a:r>
              <a:rPr lang="en-US"/>
              <a:t>(x+1,y)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1,y+1)</a:t>
            </a:r>
          </a:p>
          <a:p>
            <a:pPr algn="ctr"/>
            <a:r>
              <a:rPr lang="en-US"/>
              <a:t>(x,y+1)</a:t>
            </a:r>
          </a:p>
          <a:p>
            <a:pPr algn="ctr"/>
            <a:r>
              <a:rPr lang="en-US"/>
              <a:t>(x+1,y+1)</a:t>
            </a:r>
            <a:endParaRPr lang="en-US" sz="2000"/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035425" y="3727450"/>
            <a:ext cx="133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/>
              <a:t>N</a:t>
            </a:r>
            <a:r>
              <a:rPr lang="en-US" sz="3200" i="1" baseline="-25000"/>
              <a:t>8</a:t>
            </a:r>
            <a:r>
              <a:rPr lang="en-US" sz="3200"/>
              <a:t>(</a:t>
            </a:r>
            <a:r>
              <a:rPr lang="en-US" sz="3200" i="1"/>
              <a:t>p</a:t>
            </a:r>
            <a:r>
              <a:rPr lang="en-US" sz="3200"/>
              <a:t>)</a:t>
            </a:r>
            <a:r>
              <a:rPr lang="en-US" sz="2000"/>
              <a:t> = </a:t>
            </a: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5530850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 flipH="1">
            <a:off x="6919913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990600" y="5559425"/>
            <a:ext cx="716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8-neighborhood relation considers all neighbor pixels.</a:t>
            </a:r>
          </a:p>
        </p:txBody>
      </p:sp>
    </p:spTree>
    <p:extLst>
      <p:ext uri="{BB962C8B-B14F-4D97-AF65-F5344CB8AC3E}">
        <p14:creationId xmlns:p14="http://schemas.microsoft.com/office/powerpoint/2010/main" val="319630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55638" y="13477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th-TH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85813" y="1066800"/>
            <a:ext cx="7570787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ngsana New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ngsana New" charset="0"/>
                <a:cs typeface="Angsana New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/>
              <a:t>The </a:t>
            </a:r>
            <a:r>
              <a:rPr lang="en-US" sz="2000" b="1" i="1">
                <a:solidFill>
                  <a:schemeClr val="accent2"/>
                </a:solidFill>
              </a:rPr>
              <a:t>lens</a:t>
            </a:r>
            <a:r>
              <a:rPr lang="en-US" sz="2000"/>
              <a:t> contains 60-70% water, 6% of fat.</a:t>
            </a:r>
          </a:p>
          <a:p>
            <a:pPr>
              <a:buFontTx/>
              <a:buAutoNum type="arabicPeriod"/>
            </a:pPr>
            <a:endParaRPr lang="en-US" sz="2000"/>
          </a:p>
          <a:p>
            <a:pPr>
              <a:buFontTx/>
              <a:buAutoNum type="arabicPeriod"/>
            </a:pPr>
            <a:r>
              <a:rPr lang="en-US" sz="2000"/>
              <a:t>The </a:t>
            </a:r>
            <a:r>
              <a:rPr lang="en-US" sz="2000" b="1" i="1">
                <a:solidFill>
                  <a:schemeClr val="accent2"/>
                </a:solidFill>
              </a:rPr>
              <a:t>iris</a:t>
            </a:r>
            <a:r>
              <a:rPr lang="en-US" sz="2000"/>
              <a:t> diaphragm controls amount of light that enters the eye.</a:t>
            </a:r>
          </a:p>
          <a:p>
            <a:pPr>
              <a:buFontTx/>
              <a:buAutoNum type="arabicPeriod"/>
            </a:pPr>
            <a:r>
              <a:rPr lang="en-US" sz="2000" b="1" i="1">
                <a:solidFill>
                  <a:schemeClr val="accent2"/>
                </a:solidFill>
              </a:rPr>
              <a:t>Light receptors</a:t>
            </a:r>
            <a:r>
              <a:rPr lang="en-US" sz="2000"/>
              <a:t> in the </a:t>
            </a:r>
            <a:r>
              <a:rPr lang="en-US" sz="2000" b="1" i="1">
                <a:solidFill>
                  <a:schemeClr val="accent2"/>
                </a:solidFill>
              </a:rPr>
              <a:t>retina</a:t>
            </a:r>
          </a:p>
          <a:p>
            <a:r>
              <a:rPr lang="en-US" sz="2000"/>
              <a:t>	- About 6-7 millions </a:t>
            </a:r>
            <a:r>
              <a:rPr lang="en-US" sz="2000" b="1" i="1">
                <a:solidFill>
                  <a:schemeClr val="accent2"/>
                </a:solidFill>
              </a:rPr>
              <a:t>cones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for bright light vision called </a:t>
            </a:r>
            <a:r>
              <a:rPr lang="en-US" sz="2000" b="1" i="1">
                <a:solidFill>
                  <a:schemeClr val="accent2"/>
                </a:solidFill>
              </a:rPr>
              <a:t>photopic</a:t>
            </a:r>
            <a:r>
              <a:rPr lang="en-US" sz="2000"/>
              <a:t> </a:t>
            </a:r>
          </a:p>
          <a:p>
            <a:pPr lvl="1"/>
            <a:r>
              <a:rPr lang="en-US" sz="2000">
                <a:ea typeface="ＭＳ Ｐゴシック" charset="0"/>
              </a:rPr>
              <a:t>	- Density of cones is about 150,000 elements/mm</a:t>
            </a:r>
            <a:r>
              <a:rPr lang="en-US" sz="2000" baseline="30000">
                <a:ea typeface="ＭＳ Ｐゴシック" charset="0"/>
              </a:rPr>
              <a:t>2</a:t>
            </a:r>
            <a:r>
              <a:rPr lang="en-US" sz="2000">
                <a:ea typeface="ＭＳ Ｐゴシック" charset="0"/>
              </a:rPr>
              <a:t>.</a:t>
            </a:r>
          </a:p>
          <a:p>
            <a:pPr lvl="1"/>
            <a:r>
              <a:rPr lang="en-US" sz="2000">
                <a:ea typeface="ＭＳ Ｐゴシック" charset="0"/>
              </a:rPr>
              <a:t>	- Cones involve in color vision.</a:t>
            </a:r>
          </a:p>
          <a:p>
            <a:pPr lvl="1"/>
            <a:r>
              <a:rPr lang="th-TH" sz="2000">
                <a:ea typeface="ＭＳ Ｐゴシック" charset="0"/>
              </a:rPr>
              <a:t>	</a:t>
            </a:r>
            <a:r>
              <a:rPr lang="en-US" sz="2000">
                <a:ea typeface="ＭＳ Ｐゴシック" charset="0"/>
              </a:rPr>
              <a:t>- Cones are concentrated in </a:t>
            </a:r>
            <a:r>
              <a:rPr lang="en-US" sz="2000" b="1" i="1">
                <a:solidFill>
                  <a:schemeClr val="accent2"/>
                </a:solidFill>
                <a:ea typeface="ＭＳ Ｐゴシック" charset="0"/>
              </a:rPr>
              <a:t>fovea</a:t>
            </a:r>
            <a:r>
              <a:rPr lang="en-US" sz="2000">
                <a:ea typeface="ＭＳ Ｐゴシック" charset="0"/>
              </a:rPr>
              <a:t> about 1.5x1.5 mm</a:t>
            </a:r>
            <a:r>
              <a:rPr lang="en-US" sz="2000" baseline="30000">
                <a:ea typeface="ＭＳ Ｐゴシック" charset="0"/>
              </a:rPr>
              <a:t>2</a:t>
            </a:r>
            <a:r>
              <a:rPr lang="en-US" sz="2000">
                <a:ea typeface="ＭＳ Ｐゴシック" charset="0"/>
              </a:rPr>
              <a:t>.</a:t>
            </a:r>
          </a:p>
          <a:p>
            <a:pPr lvl="1"/>
            <a:r>
              <a:rPr lang="en-US" sz="2000">
                <a:ea typeface="ＭＳ Ｐゴシック" charset="0"/>
              </a:rPr>
              <a:t>- About 75-150 millions</a:t>
            </a:r>
            <a:r>
              <a:rPr lang="en-US" sz="200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ea typeface="ＭＳ Ｐゴシック" charset="0"/>
              </a:rPr>
              <a:t>rods</a:t>
            </a:r>
            <a:r>
              <a:rPr lang="en-US" sz="2000">
                <a:ea typeface="ＭＳ Ｐゴシック" charset="0"/>
              </a:rPr>
              <a:t> for dim light vision called </a:t>
            </a:r>
            <a:r>
              <a:rPr lang="en-US" sz="2000" b="1" i="1">
                <a:solidFill>
                  <a:schemeClr val="accent2"/>
                </a:solidFill>
                <a:ea typeface="ＭＳ Ｐゴシック" charset="0"/>
              </a:rPr>
              <a:t>scotopic</a:t>
            </a:r>
          </a:p>
          <a:p>
            <a:pPr lvl="1"/>
            <a:r>
              <a:rPr lang="en-US" sz="2000">
                <a:ea typeface="ＭＳ Ｐゴシック" charset="0"/>
              </a:rPr>
              <a:t>	- Rods are sensitive to low level of light and are not involved</a:t>
            </a:r>
          </a:p>
          <a:p>
            <a:pPr lvl="1"/>
            <a:r>
              <a:rPr lang="en-US" sz="2000">
                <a:ea typeface="ＭＳ Ｐゴシック" charset="0"/>
              </a:rPr>
              <a:t>	  color vision.</a:t>
            </a:r>
          </a:p>
          <a:p>
            <a:pPr lvl="1"/>
            <a:endParaRPr lang="en-US" sz="2000">
              <a:ea typeface="ＭＳ Ｐゴシック" charset="0"/>
            </a:endParaRPr>
          </a:p>
          <a:p>
            <a:r>
              <a:rPr lang="en-US" sz="2000"/>
              <a:t>4. </a:t>
            </a:r>
            <a:r>
              <a:rPr lang="en-US" sz="2000" b="1" i="1">
                <a:solidFill>
                  <a:schemeClr val="accent2"/>
                </a:solidFill>
              </a:rPr>
              <a:t>Blind spot</a:t>
            </a:r>
            <a:r>
              <a:rPr lang="en-US" sz="2000"/>
              <a:t> is the region of emergence of the optic nerve from the eye.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0"/>
            <a:ext cx="56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Visual Perception: Human Eye (cont.)</a:t>
            </a:r>
          </a:p>
        </p:txBody>
      </p:sp>
    </p:spTree>
    <p:extLst>
      <p:ext uri="{BB962C8B-B14F-4D97-AF65-F5344CB8AC3E}">
        <p14:creationId xmlns:p14="http://schemas.microsoft.com/office/powerpoint/2010/main" val="4174963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2603500" y="3238500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95350" y="3235325"/>
            <a:ext cx="842963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590800" y="1531938"/>
            <a:ext cx="842963" cy="8429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96938" y="1533525"/>
            <a:ext cx="842962" cy="842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889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446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592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741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024063" y="27019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593975" y="1851025"/>
            <a:ext cx="85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914400" y="1851025"/>
            <a:ext cx="809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892175" y="3570288"/>
            <a:ext cx="85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573338" y="35702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 rot="-5400000">
            <a:off x="913607" y="1340644"/>
            <a:ext cx="2559050" cy="2928937"/>
            <a:chOff x="1162" y="1372"/>
            <a:chExt cx="2032" cy="2168"/>
          </a:xfrm>
        </p:grpSpPr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387850" y="1609725"/>
            <a:ext cx="391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Diagonal 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032250" y="2989263"/>
            <a:ext cx="1390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1"/>
              <a:t>N</a:t>
            </a:r>
            <a:r>
              <a:rPr lang="en-US" sz="3200" i="1" baseline="-25000"/>
              <a:t>D</a:t>
            </a:r>
            <a:r>
              <a:rPr lang="en-US" sz="3200"/>
              <a:t>(</a:t>
            </a:r>
            <a:r>
              <a:rPr lang="en-US" sz="3200" i="1"/>
              <a:t>p</a:t>
            </a:r>
            <a:r>
              <a:rPr lang="en-US" sz="3200"/>
              <a:t>)</a:t>
            </a:r>
            <a:r>
              <a:rPr lang="en-US" sz="2000"/>
              <a:t> = </a:t>
            </a:r>
          </a:p>
        </p:txBody>
      </p:sp>
      <p:sp>
        <p:nvSpPr>
          <p:cNvPr id="28698" name="AutoShape 26"/>
          <p:cNvSpPr>
            <a:spLocks/>
          </p:cNvSpPr>
          <p:nvPr/>
        </p:nvSpPr>
        <p:spPr bwMode="auto">
          <a:xfrm>
            <a:off x="5530850" y="2590800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AutoShape 27"/>
          <p:cNvSpPr>
            <a:spLocks/>
          </p:cNvSpPr>
          <p:nvPr/>
        </p:nvSpPr>
        <p:spPr bwMode="auto">
          <a:xfrm flipH="1">
            <a:off x="6919913" y="2590800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630863" y="2478088"/>
            <a:ext cx="1416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(x+1,y</a:t>
            </a:r>
            <a:r>
              <a:rPr lang="en-US">
                <a:latin typeface="Symbol" charset="0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charset="0"/>
              </a:rPr>
              <a:t>-</a:t>
            </a:r>
            <a:r>
              <a:rPr lang="en-US"/>
              <a:t>1,y</a:t>
            </a:r>
            <a:r>
              <a:rPr lang="en-US">
                <a:latin typeface="Symbol" charset="0"/>
              </a:rPr>
              <a:t>+</a:t>
            </a:r>
            <a:r>
              <a:rPr lang="en-US"/>
              <a:t>1)</a:t>
            </a:r>
          </a:p>
          <a:p>
            <a:pPr algn="ctr"/>
            <a:r>
              <a:rPr lang="en-US"/>
              <a:t>(x+1,y+1)</a:t>
            </a:r>
            <a:endParaRPr lang="en-US" sz="20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0" y="0"/>
            <a:ext cx="412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 (cont.)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809625" y="5578475"/>
            <a:ext cx="7524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Diagonal -neighborhood relation considers only diagonal</a:t>
            </a:r>
          </a:p>
          <a:p>
            <a:r>
              <a:rPr lang="en-US"/>
              <a:t>neighbor pixels.</a:t>
            </a:r>
          </a:p>
        </p:txBody>
      </p:sp>
    </p:spTree>
    <p:extLst>
      <p:ext uri="{BB962C8B-B14F-4D97-AF65-F5344CB8AC3E}">
        <p14:creationId xmlns:p14="http://schemas.microsoft.com/office/powerpoint/2010/main" val="184612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Connectivity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8013" y="1189038"/>
            <a:ext cx="78168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	Connectivity is adapted from neighborhood relation. </a:t>
            </a:r>
          </a:p>
          <a:p>
            <a:r>
              <a:rPr lang="en-US"/>
              <a:t>Two pixels are connected if they are in the same class (i.e. the </a:t>
            </a:r>
          </a:p>
          <a:p>
            <a:r>
              <a:rPr lang="en-US"/>
              <a:t>same color or the same range of intensity) and they are </a:t>
            </a:r>
          </a:p>
          <a:p>
            <a:r>
              <a:rPr lang="en-US"/>
              <a:t>neighbors of one another. 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i="1"/>
              <a:t>p </a:t>
            </a:r>
            <a:r>
              <a:rPr lang="en-US"/>
              <a:t>and </a:t>
            </a:r>
            <a:r>
              <a:rPr lang="en-US" i="1"/>
              <a:t>q</a:t>
            </a:r>
            <a:r>
              <a:rPr lang="en-US"/>
              <a:t> from the same class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4-connectivity</a:t>
            </a:r>
            <a:r>
              <a:rPr lang="en-US"/>
              <a:t>: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q</a:t>
            </a:r>
            <a:r>
              <a:rPr lang="en-US"/>
              <a:t> are 4-connected if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</a:t>
            </a:r>
          </a:p>
          <a:p>
            <a:pPr>
              <a:buFont typeface="Wingdings" charset="0"/>
              <a:buChar char="w"/>
            </a:pPr>
            <a:endParaRPr lang="en-US" sz="1000"/>
          </a:p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8-connectivity</a:t>
            </a:r>
            <a:r>
              <a:rPr lang="en-US"/>
              <a:t>: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q</a:t>
            </a:r>
            <a:r>
              <a:rPr lang="en-US"/>
              <a:t> are 8-connected if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baseline="-25000"/>
              <a:t>8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</a:t>
            </a:r>
          </a:p>
          <a:p>
            <a:pPr>
              <a:buFont typeface="Wingdings" charset="0"/>
              <a:buChar char="w"/>
            </a:pPr>
            <a:endParaRPr lang="en-US" sz="1000"/>
          </a:p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>
                <a:solidFill>
                  <a:schemeClr val="accent2"/>
                </a:solidFill>
              </a:rPr>
              <a:t> mixed-connectivity (m-connectivity)</a:t>
            </a:r>
            <a:r>
              <a:rPr lang="en-US"/>
              <a:t>: </a:t>
            </a:r>
          </a:p>
          <a:p>
            <a:pPr>
              <a:buFont typeface="Wingdings" charset="0"/>
              <a:buNone/>
            </a:pPr>
            <a:r>
              <a:rPr lang="en-US" i="1"/>
              <a:t>                            p</a:t>
            </a:r>
            <a:r>
              <a:rPr lang="en-US"/>
              <a:t> and </a:t>
            </a:r>
            <a:r>
              <a:rPr lang="en-US" i="1"/>
              <a:t>q</a:t>
            </a:r>
            <a:r>
              <a:rPr lang="en-US"/>
              <a:t> are m-connected if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or</a:t>
            </a:r>
          </a:p>
          <a:p>
            <a:pPr>
              <a:buFont typeface="Wingdings" charset="0"/>
              <a:buNone/>
            </a:pPr>
            <a:r>
              <a:rPr lang="en-US"/>
              <a:t>                           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charset="0"/>
              </a:rPr>
              <a:t>Î </a:t>
            </a:r>
            <a:r>
              <a:rPr lang="en-US" i="1"/>
              <a:t>N</a:t>
            </a:r>
            <a:r>
              <a:rPr lang="en-US" baseline="-25000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and </a:t>
            </a:r>
            <a:r>
              <a:rPr lang="en-US" i="1"/>
              <a:t>N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>
                <a:latin typeface="Symbol" charset="0"/>
              </a:rPr>
              <a:t>Ç </a:t>
            </a:r>
            <a:r>
              <a:rPr lang="en-US" i="1"/>
              <a:t>N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= </a:t>
            </a:r>
            <a:r>
              <a:rPr lang="en-US">
                <a:latin typeface="Symbol" charset="0"/>
              </a:rPr>
              <a:t>Æ</a:t>
            </a:r>
          </a:p>
          <a:p>
            <a:pPr>
              <a:buFont typeface="Wingdings" charset="0"/>
              <a:buChar char="w"/>
            </a:pPr>
            <a:endParaRPr lang="en-US">
              <a:latin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4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170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Adjacency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50925" y="1181100"/>
            <a:ext cx="70405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A pixel </a:t>
            </a:r>
            <a:r>
              <a:rPr lang="en-US" i="1">
                <a:solidFill>
                  <a:schemeClr val="accent2"/>
                </a:solidFill>
              </a:rPr>
              <a:t>p</a:t>
            </a:r>
            <a:r>
              <a:rPr lang="en-US"/>
              <a:t> is </a:t>
            </a:r>
            <a:r>
              <a:rPr lang="en-US" i="1">
                <a:solidFill>
                  <a:schemeClr val="accent2"/>
                </a:solidFill>
              </a:rPr>
              <a:t>adjacent</a:t>
            </a:r>
            <a:r>
              <a:rPr lang="en-US"/>
              <a:t> to pixel </a:t>
            </a:r>
            <a:r>
              <a:rPr lang="en-US" i="1">
                <a:solidFill>
                  <a:schemeClr val="accent2"/>
                </a:solidFill>
              </a:rPr>
              <a:t>q</a:t>
            </a:r>
            <a:r>
              <a:rPr lang="en-US"/>
              <a:t> is they are connected.</a:t>
            </a:r>
          </a:p>
          <a:p>
            <a:r>
              <a:rPr lang="en-US"/>
              <a:t>Two image subsets 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 i="1" baseline="-25000">
                <a:solidFill>
                  <a:schemeClr val="accent2"/>
                </a:solidFill>
              </a:rPr>
              <a:t>1</a:t>
            </a:r>
            <a:r>
              <a:rPr lang="en-US"/>
              <a:t> and 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 i="1" baseline="-25000">
                <a:solidFill>
                  <a:schemeClr val="accent2"/>
                </a:solidFill>
              </a:rPr>
              <a:t>2</a:t>
            </a:r>
            <a:r>
              <a:rPr lang="en-US"/>
              <a:t> are adjacent if some pixel</a:t>
            </a:r>
          </a:p>
          <a:p>
            <a:r>
              <a:rPr lang="en-US"/>
              <a:t>in 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 i="1" baseline="-25000">
                <a:solidFill>
                  <a:schemeClr val="accent2"/>
                </a:solidFill>
              </a:rPr>
              <a:t>1</a:t>
            </a:r>
            <a:r>
              <a:rPr lang="en-US"/>
              <a:t> is adjacent to some pixel in 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 i="1" baseline="-25000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2667000" y="2743200"/>
            <a:ext cx="3505200" cy="2667000"/>
            <a:chOff x="864" y="1632"/>
            <a:chExt cx="2208" cy="1680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24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44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144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63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44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056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44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824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163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016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2208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2400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400" y="2160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208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2400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2592" y="1968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400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592" y="2544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592" y="2352"/>
              <a:ext cx="192" cy="19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864" y="1680"/>
              <a:ext cx="1344" cy="11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2160" y="1632"/>
              <a:ext cx="912" cy="139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1440" y="28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</a:rPr>
                <a:t>S</a:t>
              </a:r>
              <a:r>
                <a:rPr lang="en-US" i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2496" y="30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accent2"/>
                  </a:solidFill>
                </a:rPr>
                <a:t>S</a:t>
              </a:r>
              <a:r>
                <a:rPr lang="en-US" i="1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863600" y="54864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can define type of adjacency: 4-adjacency, 8-adjacency</a:t>
            </a:r>
          </a:p>
          <a:p>
            <a:r>
              <a:rPr lang="en-US"/>
              <a:t>or m-adjacency depending on type of connectivity.</a:t>
            </a:r>
          </a:p>
        </p:txBody>
      </p:sp>
    </p:spTree>
    <p:extLst>
      <p:ext uri="{BB962C8B-B14F-4D97-AF65-F5344CB8AC3E}">
        <p14:creationId xmlns:p14="http://schemas.microsoft.com/office/powerpoint/2010/main" val="217538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Path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6763" y="1066800"/>
            <a:ext cx="76088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A </a:t>
            </a:r>
            <a:r>
              <a:rPr lang="en-US" b="1" i="1">
                <a:solidFill>
                  <a:schemeClr val="accent2"/>
                </a:solidFill>
              </a:rPr>
              <a:t>path</a:t>
            </a:r>
            <a:r>
              <a:rPr lang="en-US"/>
              <a:t> from pixel </a:t>
            </a:r>
            <a:r>
              <a:rPr lang="en-US" i="1">
                <a:solidFill>
                  <a:schemeClr val="accent2"/>
                </a:solidFill>
              </a:rPr>
              <a:t>p</a:t>
            </a:r>
            <a:r>
              <a:rPr lang="en-US"/>
              <a:t> at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to pixel </a:t>
            </a:r>
            <a:r>
              <a:rPr lang="en-US" i="1">
                <a:solidFill>
                  <a:schemeClr val="accent2"/>
                </a:solidFill>
              </a:rPr>
              <a:t>q</a:t>
            </a:r>
            <a:r>
              <a:rPr lang="en-US"/>
              <a:t> at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is a sequence</a:t>
            </a:r>
          </a:p>
          <a:p>
            <a:r>
              <a:rPr lang="en-US"/>
              <a:t>of distinct pixels:</a:t>
            </a:r>
          </a:p>
          <a:p>
            <a:r>
              <a:rPr lang="en-US"/>
              <a:t>		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), 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),…, 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i="1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i="1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r>
              <a:rPr lang="en-US"/>
              <a:t>such that </a:t>
            </a:r>
          </a:p>
          <a:p>
            <a:r>
              <a:rPr lang="en-US"/>
              <a:t>	    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) = 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i="1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i="1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) = (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r>
              <a:rPr lang="en-US"/>
              <a:t>and </a:t>
            </a:r>
          </a:p>
          <a:p>
            <a:r>
              <a:rPr lang="en-US"/>
              <a:t>           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i="1" baseline="-25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i="1" baseline="-25000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is adjacent to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 i="1" baseline="-25000">
                <a:solidFill>
                  <a:schemeClr val="accent2"/>
                </a:solidFill>
              </a:rPr>
              <a:t>i-1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 i="1" baseline="-25000">
                <a:solidFill>
                  <a:schemeClr val="accent2"/>
                </a:solidFill>
              </a:rPr>
              <a:t>i-1</a:t>
            </a:r>
            <a:r>
              <a:rPr lang="en-US">
                <a:solidFill>
                  <a:schemeClr val="accent2"/>
                </a:solidFill>
              </a:rPr>
              <a:t>),       </a:t>
            </a:r>
            <a:r>
              <a:rPr lang="en-US" i="1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 = 1,…,</a:t>
            </a:r>
            <a:r>
              <a:rPr lang="en-US" i="1">
                <a:solidFill>
                  <a:schemeClr val="accent2"/>
                </a:solidFill>
              </a:rPr>
              <a:t>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029200" y="41910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0292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7244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8100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41148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419600" y="4800600"/>
            <a:ext cx="3048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4893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p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5638800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076325" y="5578475"/>
            <a:ext cx="6989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We can define type of path: 4-path, 8-path or m-path</a:t>
            </a:r>
          </a:p>
          <a:p>
            <a:r>
              <a:rPr lang="en-US"/>
              <a:t>depending on type of adjacency.</a:t>
            </a:r>
          </a:p>
        </p:txBody>
      </p:sp>
    </p:spTree>
    <p:extLst>
      <p:ext uri="{BB962C8B-B14F-4D97-AF65-F5344CB8AC3E}">
        <p14:creationId xmlns:p14="http://schemas.microsoft.com/office/powerpoint/2010/main" val="9757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185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Path (cont.)</a:t>
            </a: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3657600" y="2378075"/>
            <a:ext cx="1250950" cy="1828800"/>
            <a:chOff x="2304" y="960"/>
            <a:chExt cx="788" cy="1152"/>
          </a:xfrm>
        </p:grpSpPr>
        <p:grpSp>
          <p:nvGrpSpPr>
            <p:cNvPr id="32795" name="Group 27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2880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2640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6477000" y="2378075"/>
            <a:ext cx="1250950" cy="1828800"/>
            <a:chOff x="2304" y="960"/>
            <a:chExt cx="788" cy="1152"/>
          </a:xfrm>
        </p:grpSpPr>
        <p:grpSp>
          <p:nvGrpSpPr>
            <p:cNvPr id="32801" name="Group 33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02" name="Rectangle 34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3" name="Rectangle 35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4" name="Rectangle 3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Rectangle 37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2880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2640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1143000" y="2378075"/>
            <a:ext cx="1250950" cy="1828800"/>
            <a:chOff x="2304" y="960"/>
            <a:chExt cx="788" cy="1152"/>
          </a:xfrm>
        </p:grpSpPr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2304" y="1008"/>
              <a:ext cx="576" cy="864"/>
              <a:chOff x="2304" y="1008"/>
              <a:chExt cx="576" cy="864"/>
            </a:xfrm>
          </p:grpSpPr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Rectangle 43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88" cy="28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2880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p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640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q</a:t>
              </a:r>
            </a:p>
          </p:txBody>
        </p:sp>
      </p:grpSp>
      <p:sp>
        <p:nvSpPr>
          <p:cNvPr id="32816" name="Line 48"/>
          <p:cNvSpPr>
            <a:spLocks noChangeShapeType="1"/>
          </p:cNvSpPr>
          <p:nvPr/>
        </p:nvSpPr>
        <p:spPr bwMode="auto">
          <a:xfrm flipH="1">
            <a:off x="38862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38862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38862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Line 51"/>
          <p:cNvSpPr>
            <a:spLocks noChangeShapeType="1"/>
          </p:cNvSpPr>
          <p:nvPr/>
        </p:nvSpPr>
        <p:spPr bwMode="auto">
          <a:xfrm flipH="1">
            <a:off x="3886200" y="26828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6705600" y="2682875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6705600" y="2682875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6705600" y="3140075"/>
            <a:ext cx="4572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914400" y="4876800"/>
            <a:ext cx="3321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  8-path from </a:t>
            </a:r>
            <a:r>
              <a:rPr lang="en-US" i="1"/>
              <a:t>p</a:t>
            </a:r>
            <a:r>
              <a:rPr lang="en-US"/>
              <a:t> to </a:t>
            </a:r>
            <a:r>
              <a:rPr lang="en-US" i="1"/>
              <a:t>q</a:t>
            </a:r>
          </a:p>
          <a:p>
            <a:r>
              <a:rPr lang="en-US"/>
              <a:t>results in some ambiguity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638800" y="4724400"/>
            <a:ext cx="2789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m-path from </a:t>
            </a:r>
            <a:r>
              <a:rPr lang="en-US" i="1"/>
              <a:t>p</a:t>
            </a:r>
            <a:r>
              <a:rPr lang="en-US"/>
              <a:t> to </a:t>
            </a:r>
            <a:r>
              <a:rPr lang="en-US" i="1"/>
              <a:t>q</a:t>
            </a:r>
          </a:p>
          <a:p>
            <a:r>
              <a:rPr lang="en-US"/>
              <a:t>solves this ambiguity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3717925" y="1885950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8-path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6461125" y="188595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m-path</a:t>
            </a:r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 flipV="1">
            <a:off x="3048000" y="2895600"/>
            <a:ext cx="1066800" cy="1905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V="1">
            <a:off x="3048000" y="2819400"/>
            <a:ext cx="83820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Line 63"/>
          <p:cNvSpPr>
            <a:spLocks noChangeShapeType="1"/>
          </p:cNvSpPr>
          <p:nvPr/>
        </p:nvSpPr>
        <p:spPr bwMode="auto">
          <a:xfrm flipV="1">
            <a:off x="6400800" y="2895600"/>
            <a:ext cx="304800" cy="1828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Distance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44538" y="1219200"/>
            <a:ext cx="758666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For pixel </a:t>
            </a:r>
            <a:r>
              <a:rPr lang="en-US" i="1">
                <a:solidFill>
                  <a:schemeClr val="accent2"/>
                </a:solidFill>
              </a:rPr>
              <a:t>p</a:t>
            </a:r>
            <a:r>
              <a:rPr lang="en-US"/>
              <a:t>, </a:t>
            </a:r>
            <a:r>
              <a:rPr lang="en-US" i="1">
                <a:solidFill>
                  <a:schemeClr val="accent2"/>
                </a:solidFill>
              </a:rPr>
              <a:t>q</a:t>
            </a:r>
            <a:r>
              <a:rPr lang="en-US"/>
              <a:t>, and </a:t>
            </a:r>
            <a:r>
              <a:rPr lang="en-US" i="1">
                <a:solidFill>
                  <a:schemeClr val="accent2"/>
                </a:solidFill>
              </a:rPr>
              <a:t>z</a:t>
            </a:r>
            <a:r>
              <a:rPr lang="en-US"/>
              <a:t> with coordinates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), (</a:t>
            </a:r>
            <a:r>
              <a:rPr lang="en-US" i="1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u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v</a:t>
            </a:r>
            <a:r>
              <a:rPr lang="en-US">
                <a:solidFill>
                  <a:schemeClr val="accent2"/>
                </a:solidFill>
              </a:rPr>
              <a:t>),</a:t>
            </a:r>
          </a:p>
          <a:p>
            <a:r>
              <a:rPr lang="en-US" i="1">
                <a:solidFill>
                  <a:schemeClr val="accent2"/>
                </a:solidFill>
              </a:rPr>
              <a:t>D</a:t>
            </a:r>
            <a:r>
              <a:rPr lang="en-US"/>
              <a:t> is a </a:t>
            </a:r>
            <a:r>
              <a:rPr lang="en-US" b="1" i="1">
                <a:solidFill>
                  <a:schemeClr val="accent2"/>
                </a:solidFill>
              </a:rPr>
              <a:t>distance function</a:t>
            </a:r>
            <a:r>
              <a:rPr lang="en-US"/>
              <a:t> or </a:t>
            </a:r>
            <a:r>
              <a:rPr lang="en-US" b="1" i="1">
                <a:solidFill>
                  <a:schemeClr val="accent2"/>
                </a:solidFill>
              </a:rPr>
              <a:t>metric</a:t>
            </a:r>
            <a:r>
              <a:rPr lang="en-US"/>
              <a:t> if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) </a:t>
            </a:r>
            <a:r>
              <a:rPr lang="en-US">
                <a:latin typeface="Symbol" charset="0"/>
              </a:rPr>
              <a:t>³ </a:t>
            </a:r>
            <a:r>
              <a:rPr lang="en-US"/>
              <a:t>0 	(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) = 0 if and only if </a:t>
            </a:r>
            <a:r>
              <a:rPr lang="en-US" i="1"/>
              <a:t>p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) =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/>
              <a:t>) 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charset="0"/>
                <a:sym typeface="Wingdings" charset="0"/>
              </a:rPr>
              <a:t>w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  </a:t>
            </a:r>
            <a:r>
              <a:rPr lang="en-US">
                <a:latin typeface="Symbol" charset="0"/>
              </a:rPr>
              <a:t>£ 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,</a:t>
            </a:r>
            <a:r>
              <a:rPr lang="en-US" i="1"/>
              <a:t>q</a:t>
            </a:r>
            <a:r>
              <a:rPr lang="en-US"/>
              <a:t>) + </a:t>
            </a: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,</a:t>
            </a:r>
            <a:r>
              <a:rPr lang="en-US" i="1"/>
              <a:t>z</a:t>
            </a:r>
            <a:r>
              <a:rPr lang="en-US"/>
              <a:t>)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46125" y="4460875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Example: Euclidean distance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678113" y="5067300"/>
          <a:ext cx="3787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4" imgW="1879560" imgH="279360" progId="Equation.3">
                  <p:embed/>
                </p:oleObj>
              </mc:Choice>
              <mc:Fallback>
                <p:oleObj name="Equation" r:id="rId4" imgW="1879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067300"/>
                        <a:ext cx="3787775" cy="561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20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Distance (cont.)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580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D</a:t>
            </a:r>
            <a:r>
              <a:rPr lang="en-US" b="1" i="1" baseline="-25000">
                <a:solidFill>
                  <a:schemeClr val="accent2"/>
                </a:solidFill>
              </a:rPr>
              <a:t>4</a:t>
            </a:r>
            <a:r>
              <a:rPr lang="en-US" b="1" i="1">
                <a:solidFill>
                  <a:schemeClr val="accent2"/>
                </a:solidFill>
              </a:rPr>
              <a:t>-distance</a:t>
            </a:r>
            <a:r>
              <a:rPr lang="en-US"/>
              <a:t> (</a:t>
            </a:r>
            <a:r>
              <a:rPr lang="en-US" i="1"/>
              <a:t>city-block distance</a:t>
            </a:r>
            <a:r>
              <a:rPr lang="en-US"/>
              <a:t>) is defined as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062288" y="2133600"/>
          <a:ext cx="3019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3" imgW="1498320" imgH="253800" progId="Equation.3">
                  <p:embed/>
                </p:oleObj>
              </mc:Choice>
              <mc:Fallback>
                <p:oleObj name="Equation" r:id="rId3" imgW="1498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2133600"/>
                        <a:ext cx="3019425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3429000" y="3048000"/>
            <a:ext cx="2286000" cy="2286000"/>
            <a:chOff x="768" y="1920"/>
            <a:chExt cx="1440" cy="1440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344" y="2208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632" y="2496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344" y="2496"/>
              <a:ext cx="288" cy="28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1344" y="2784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1632" y="2784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056" y="2496"/>
              <a:ext cx="288" cy="28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1056" y="2208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1344" y="1920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1920" y="2496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768" y="2496"/>
              <a:ext cx="288" cy="28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960563" y="5715000"/>
            <a:ext cx="522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Pixels with </a:t>
            </a:r>
            <a:r>
              <a:rPr lang="en-US" i="1"/>
              <a:t>D</a:t>
            </a:r>
            <a:r>
              <a:rPr lang="en-US" i="1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= 1 is 4-neighbors of </a:t>
            </a:r>
            <a:r>
              <a:rPr lang="en-US" i="1"/>
              <a:t>p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85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Distance (cont.)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599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D</a:t>
            </a:r>
            <a:r>
              <a:rPr lang="en-US" b="1" i="1" baseline="-25000">
                <a:solidFill>
                  <a:schemeClr val="accent2"/>
                </a:solidFill>
              </a:rPr>
              <a:t>8</a:t>
            </a:r>
            <a:r>
              <a:rPr lang="en-US" b="1" i="1">
                <a:solidFill>
                  <a:schemeClr val="accent2"/>
                </a:solidFill>
              </a:rPr>
              <a:t>-distance</a:t>
            </a:r>
            <a:r>
              <a:rPr lang="en-US"/>
              <a:t> (</a:t>
            </a:r>
            <a:r>
              <a:rPr lang="en-US" i="1"/>
              <a:t>chessboard distance</a:t>
            </a:r>
            <a:r>
              <a:rPr lang="en-US"/>
              <a:t>) is defined as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781300" y="2133600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3" imgW="1777680" imgH="253800" progId="Equation.3">
                  <p:embed/>
                </p:oleObj>
              </mc:Choice>
              <mc:Fallback>
                <p:oleObj name="Equation" r:id="rId3" imgW="1777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33600"/>
                        <a:ext cx="3581400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4290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3434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862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886200" y="39624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429000" y="35052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3434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257800" y="39624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3434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429000" y="39624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960563" y="5715000"/>
            <a:ext cx="522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Pixels with </a:t>
            </a:r>
            <a:r>
              <a:rPr lang="en-US" i="1"/>
              <a:t>D</a:t>
            </a:r>
            <a:r>
              <a:rPr lang="en-US" i="1" baseline="-25000"/>
              <a:t>8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= 1 is 8-neighbors of </a:t>
            </a:r>
            <a:r>
              <a:rPr lang="en-US" i="1"/>
              <a:t>p</a:t>
            </a:r>
            <a:r>
              <a:rPr lang="en-US"/>
              <a:t>.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2578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800600" y="30480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4290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257800" y="35052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257800" y="44196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2578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48006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886200" y="4876800"/>
            <a:ext cx="457200" cy="4572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8006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38862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886200" y="44196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800600" y="3505200"/>
            <a:ext cx="457200" cy="4572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086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304800" y="990600"/>
            <a:ext cx="401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067" name="Text Box 1027"/>
          <p:cNvSpPr txBox="1">
            <a:spLocks noChangeArrowheads="1"/>
          </p:cNvSpPr>
          <p:nvPr/>
        </p:nvSpPr>
        <p:spPr bwMode="auto">
          <a:xfrm>
            <a:off x="0" y="0"/>
            <a:ext cx="595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Range of Relative Brightness Sensation</a:t>
            </a:r>
          </a:p>
        </p:txBody>
      </p:sp>
      <p:sp>
        <p:nvSpPr>
          <p:cNvPr id="88068" name="Text Box 1028"/>
          <p:cNvSpPr txBox="1">
            <a:spLocks noChangeArrowheads="1"/>
          </p:cNvSpPr>
          <p:nvPr/>
        </p:nvSpPr>
        <p:spPr bwMode="auto">
          <a:xfrm>
            <a:off x="4572000" y="1066800"/>
            <a:ext cx="4360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Simutaneous range is smaller than</a:t>
            </a:r>
          </a:p>
          <a:p>
            <a:r>
              <a:rPr lang="en-US"/>
              <a:t>Total adaptation range</a:t>
            </a:r>
            <a:endParaRPr lang="th-TH"/>
          </a:p>
        </p:txBody>
      </p:sp>
      <p:sp>
        <p:nvSpPr>
          <p:cNvPr id="88069" name="Text Box 1029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4610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1"/>
          <a:stretch>
            <a:fillRect/>
          </a:stretch>
        </p:blipFill>
        <p:spPr bwMode="auto">
          <a:xfrm>
            <a:off x="815975" y="762000"/>
            <a:ext cx="7512050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0" y="0"/>
            <a:ext cx="666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Distribution of Rods and Cones in the Retina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5897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8"/>
          <a:stretch>
            <a:fillRect/>
          </a:stretch>
        </p:blipFill>
        <p:spPr bwMode="auto">
          <a:xfrm>
            <a:off x="304800" y="685800"/>
            <a:ext cx="86106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0" y="0"/>
            <a:ext cx="527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Formation in the Human Eye</a:t>
            </a:r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3124200"/>
            <a:ext cx="6375400" cy="33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953000" y="6324600"/>
            <a:ext cx="2543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(Picture from Microsoft Encarta 2000)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418263" y="3048000"/>
            <a:ext cx="272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28786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595438" y="914400"/>
            <a:ext cx="5953125" cy="4445000"/>
            <a:chOff x="1473" y="938"/>
            <a:chExt cx="2660" cy="2574"/>
          </a:xfrm>
        </p:grpSpPr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" y="938"/>
              <a:ext cx="2501" cy="1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31" y="2219"/>
              <a:ext cx="2502" cy="1122"/>
              <a:chOff x="1628" y="1397"/>
              <a:chExt cx="2497" cy="1969"/>
            </a:xfrm>
          </p:grpSpPr>
          <p:sp>
            <p:nvSpPr>
              <p:cNvPr id="55302" name="Rectangle 6"/>
              <p:cNvSpPr>
                <a:spLocks noChangeArrowheads="1"/>
              </p:cNvSpPr>
              <p:nvPr/>
            </p:nvSpPr>
            <p:spPr bwMode="auto">
              <a:xfrm>
                <a:off x="1628" y="1397"/>
                <a:ext cx="2496" cy="1968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3" name="Line 7"/>
              <p:cNvSpPr>
                <a:spLocks noChangeShapeType="1"/>
              </p:cNvSpPr>
              <p:nvPr/>
            </p:nvSpPr>
            <p:spPr bwMode="auto">
              <a:xfrm>
                <a:off x="1628" y="1397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4" name="Line 8"/>
              <p:cNvSpPr>
                <a:spLocks noChangeShapeType="1"/>
              </p:cNvSpPr>
              <p:nvPr/>
            </p:nvSpPr>
            <p:spPr bwMode="auto">
              <a:xfrm flipV="1">
                <a:off x="4124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5" name="Line 9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6" name="Line 10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7" name="Line 11"/>
              <p:cNvSpPr>
                <a:spLocks noChangeShapeType="1"/>
              </p:cNvSpPr>
              <p:nvPr/>
            </p:nvSpPr>
            <p:spPr bwMode="auto">
              <a:xfrm>
                <a:off x="1628" y="1397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8" name="Line 12"/>
              <p:cNvSpPr>
                <a:spLocks noChangeShapeType="1"/>
              </p:cNvSpPr>
              <p:nvPr/>
            </p:nvSpPr>
            <p:spPr bwMode="auto">
              <a:xfrm flipV="1">
                <a:off x="4124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9" name="Line 13"/>
              <p:cNvSpPr>
                <a:spLocks noChangeShapeType="1"/>
              </p:cNvSpPr>
              <p:nvPr/>
            </p:nvSpPr>
            <p:spPr bwMode="auto">
              <a:xfrm flipV="1">
                <a:off x="1628" y="1397"/>
                <a:ext cx="1" cy="19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0" name="Freeform 14"/>
              <p:cNvSpPr>
                <a:spLocks/>
              </p:cNvSpPr>
              <p:nvPr/>
            </p:nvSpPr>
            <p:spPr bwMode="auto">
              <a:xfrm>
                <a:off x="1637" y="1397"/>
                <a:ext cx="2487" cy="1968"/>
              </a:xfrm>
              <a:custGeom>
                <a:avLst/>
                <a:gdLst>
                  <a:gd name="T0" fmla="*/ 34 w 2487"/>
                  <a:gd name="T1" fmla="*/ 1968 h 1968"/>
                  <a:gd name="T2" fmla="*/ 72 w 2487"/>
                  <a:gd name="T3" fmla="*/ 1968 h 1968"/>
                  <a:gd name="T4" fmla="*/ 115 w 2487"/>
                  <a:gd name="T5" fmla="*/ 1968 h 1968"/>
                  <a:gd name="T6" fmla="*/ 159 w 2487"/>
                  <a:gd name="T7" fmla="*/ 1968 h 1968"/>
                  <a:gd name="T8" fmla="*/ 197 w 2487"/>
                  <a:gd name="T9" fmla="*/ 1968 h 1968"/>
                  <a:gd name="T10" fmla="*/ 240 w 2487"/>
                  <a:gd name="T11" fmla="*/ 1968 h 1968"/>
                  <a:gd name="T12" fmla="*/ 283 w 2487"/>
                  <a:gd name="T13" fmla="*/ 1747 h 1968"/>
                  <a:gd name="T14" fmla="*/ 322 w 2487"/>
                  <a:gd name="T15" fmla="*/ 1747 h 1968"/>
                  <a:gd name="T16" fmla="*/ 365 w 2487"/>
                  <a:gd name="T17" fmla="*/ 1747 h 1968"/>
                  <a:gd name="T18" fmla="*/ 408 w 2487"/>
                  <a:gd name="T19" fmla="*/ 1747 h 1968"/>
                  <a:gd name="T20" fmla="*/ 447 w 2487"/>
                  <a:gd name="T21" fmla="*/ 1747 h 1968"/>
                  <a:gd name="T22" fmla="*/ 490 w 2487"/>
                  <a:gd name="T23" fmla="*/ 1747 h 1968"/>
                  <a:gd name="T24" fmla="*/ 533 w 2487"/>
                  <a:gd name="T25" fmla="*/ 1531 h 1968"/>
                  <a:gd name="T26" fmla="*/ 572 w 2487"/>
                  <a:gd name="T27" fmla="*/ 1531 h 1968"/>
                  <a:gd name="T28" fmla="*/ 615 w 2487"/>
                  <a:gd name="T29" fmla="*/ 1531 h 1968"/>
                  <a:gd name="T30" fmla="*/ 658 w 2487"/>
                  <a:gd name="T31" fmla="*/ 1531 h 1968"/>
                  <a:gd name="T32" fmla="*/ 696 w 2487"/>
                  <a:gd name="T33" fmla="*/ 1531 h 1968"/>
                  <a:gd name="T34" fmla="*/ 740 w 2487"/>
                  <a:gd name="T35" fmla="*/ 1531 h 1968"/>
                  <a:gd name="T36" fmla="*/ 783 w 2487"/>
                  <a:gd name="T37" fmla="*/ 1311 h 1968"/>
                  <a:gd name="T38" fmla="*/ 821 w 2487"/>
                  <a:gd name="T39" fmla="*/ 1311 h 1968"/>
                  <a:gd name="T40" fmla="*/ 864 w 2487"/>
                  <a:gd name="T41" fmla="*/ 1311 h 1968"/>
                  <a:gd name="T42" fmla="*/ 908 w 2487"/>
                  <a:gd name="T43" fmla="*/ 1311 h 1968"/>
                  <a:gd name="T44" fmla="*/ 946 w 2487"/>
                  <a:gd name="T45" fmla="*/ 1311 h 1968"/>
                  <a:gd name="T46" fmla="*/ 989 w 2487"/>
                  <a:gd name="T47" fmla="*/ 1311 h 1968"/>
                  <a:gd name="T48" fmla="*/ 1032 w 2487"/>
                  <a:gd name="T49" fmla="*/ 1095 h 1968"/>
                  <a:gd name="T50" fmla="*/ 1071 w 2487"/>
                  <a:gd name="T51" fmla="*/ 1095 h 1968"/>
                  <a:gd name="T52" fmla="*/ 1114 w 2487"/>
                  <a:gd name="T53" fmla="*/ 1095 h 1968"/>
                  <a:gd name="T54" fmla="*/ 1157 w 2487"/>
                  <a:gd name="T55" fmla="*/ 1095 h 1968"/>
                  <a:gd name="T56" fmla="*/ 1196 w 2487"/>
                  <a:gd name="T57" fmla="*/ 1095 h 1968"/>
                  <a:gd name="T58" fmla="*/ 1239 w 2487"/>
                  <a:gd name="T59" fmla="*/ 1095 h 1968"/>
                  <a:gd name="T60" fmla="*/ 1282 w 2487"/>
                  <a:gd name="T61" fmla="*/ 874 h 1968"/>
                  <a:gd name="T62" fmla="*/ 1320 w 2487"/>
                  <a:gd name="T63" fmla="*/ 874 h 1968"/>
                  <a:gd name="T64" fmla="*/ 1364 w 2487"/>
                  <a:gd name="T65" fmla="*/ 874 h 1968"/>
                  <a:gd name="T66" fmla="*/ 1407 w 2487"/>
                  <a:gd name="T67" fmla="*/ 874 h 1968"/>
                  <a:gd name="T68" fmla="*/ 1445 w 2487"/>
                  <a:gd name="T69" fmla="*/ 874 h 1968"/>
                  <a:gd name="T70" fmla="*/ 1488 w 2487"/>
                  <a:gd name="T71" fmla="*/ 874 h 1968"/>
                  <a:gd name="T72" fmla="*/ 1532 w 2487"/>
                  <a:gd name="T73" fmla="*/ 658 h 1968"/>
                  <a:gd name="T74" fmla="*/ 1570 w 2487"/>
                  <a:gd name="T75" fmla="*/ 658 h 1968"/>
                  <a:gd name="T76" fmla="*/ 1613 w 2487"/>
                  <a:gd name="T77" fmla="*/ 658 h 1968"/>
                  <a:gd name="T78" fmla="*/ 1656 w 2487"/>
                  <a:gd name="T79" fmla="*/ 658 h 1968"/>
                  <a:gd name="T80" fmla="*/ 1695 w 2487"/>
                  <a:gd name="T81" fmla="*/ 658 h 1968"/>
                  <a:gd name="T82" fmla="*/ 1738 w 2487"/>
                  <a:gd name="T83" fmla="*/ 658 h 1968"/>
                  <a:gd name="T84" fmla="*/ 1781 w 2487"/>
                  <a:gd name="T85" fmla="*/ 437 h 1968"/>
                  <a:gd name="T86" fmla="*/ 1820 w 2487"/>
                  <a:gd name="T87" fmla="*/ 437 h 1968"/>
                  <a:gd name="T88" fmla="*/ 1863 w 2487"/>
                  <a:gd name="T89" fmla="*/ 437 h 1968"/>
                  <a:gd name="T90" fmla="*/ 1906 w 2487"/>
                  <a:gd name="T91" fmla="*/ 437 h 1968"/>
                  <a:gd name="T92" fmla="*/ 1944 w 2487"/>
                  <a:gd name="T93" fmla="*/ 437 h 1968"/>
                  <a:gd name="T94" fmla="*/ 1988 w 2487"/>
                  <a:gd name="T95" fmla="*/ 437 h 1968"/>
                  <a:gd name="T96" fmla="*/ 2031 w 2487"/>
                  <a:gd name="T97" fmla="*/ 221 h 1968"/>
                  <a:gd name="T98" fmla="*/ 2069 w 2487"/>
                  <a:gd name="T99" fmla="*/ 221 h 1968"/>
                  <a:gd name="T100" fmla="*/ 2113 w 2487"/>
                  <a:gd name="T101" fmla="*/ 221 h 1968"/>
                  <a:gd name="T102" fmla="*/ 2156 w 2487"/>
                  <a:gd name="T103" fmla="*/ 221 h 1968"/>
                  <a:gd name="T104" fmla="*/ 2194 w 2487"/>
                  <a:gd name="T105" fmla="*/ 221 h 1968"/>
                  <a:gd name="T106" fmla="*/ 2237 w 2487"/>
                  <a:gd name="T107" fmla="*/ 221 h 1968"/>
                  <a:gd name="T108" fmla="*/ 2281 w 2487"/>
                  <a:gd name="T109" fmla="*/ 0 h 1968"/>
                  <a:gd name="T110" fmla="*/ 2319 w 2487"/>
                  <a:gd name="T111" fmla="*/ 0 h 1968"/>
                  <a:gd name="T112" fmla="*/ 2362 w 2487"/>
                  <a:gd name="T113" fmla="*/ 0 h 1968"/>
                  <a:gd name="T114" fmla="*/ 2405 w 2487"/>
                  <a:gd name="T115" fmla="*/ 0 h 1968"/>
                  <a:gd name="T116" fmla="*/ 2444 w 2487"/>
                  <a:gd name="T117" fmla="*/ 0 h 1968"/>
                  <a:gd name="T118" fmla="*/ 2487 w 2487"/>
                  <a:gd name="T119" fmla="*/ 0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87" h="1968">
                    <a:moveTo>
                      <a:pt x="0" y="1968"/>
                    </a:moveTo>
                    <a:lnTo>
                      <a:pt x="5" y="1968"/>
                    </a:lnTo>
                    <a:lnTo>
                      <a:pt x="15" y="1968"/>
                    </a:lnTo>
                    <a:lnTo>
                      <a:pt x="24" y="1968"/>
                    </a:lnTo>
                    <a:lnTo>
                      <a:pt x="34" y="1968"/>
                    </a:lnTo>
                    <a:lnTo>
                      <a:pt x="39" y="1968"/>
                    </a:lnTo>
                    <a:lnTo>
                      <a:pt x="48" y="1968"/>
                    </a:lnTo>
                    <a:lnTo>
                      <a:pt x="58" y="1968"/>
                    </a:lnTo>
                    <a:lnTo>
                      <a:pt x="67" y="1968"/>
                    </a:lnTo>
                    <a:lnTo>
                      <a:pt x="72" y="1968"/>
                    </a:lnTo>
                    <a:lnTo>
                      <a:pt x="82" y="1968"/>
                    </a:lnTo>
                    <a:lnTo>
                      <a:pt x="91" y="1968"/>
                    </a:lnTo>
                    <a:lnTo>
                      <a:pt x="101" y="1968"/>
                    </a:lnTo>
                    <a:lnTo>
                      <a:pt x="106" y="1968"/>
                    </a:lnTo>
                    <a:lnTo>
                      <a:pt x="115" y="1968"/>
                    </a:lnTo>
                    <a:lnTo>
                      <a:pt x="125" y="1968"/>
                    </a:lnTo>
                    <a:lnTo>
                      <a:pt x="130" y="1968"/>
                    </a:lnTo>
                    <a:lnTo>
                      <a:pt x="139" y="1968"/>
                    </a:lnTo>
                    <a:lnTo>
                      <a:pt x="149" y="1968"/>
                    </a:lnTo>
                    <a:lnTo>
                      <a:pt x="159" y="1968"/>
                    </a:lnTo>
                    <a:lnTo>
                      <a:pt x="163" y="1968"/>
                    </a:lnTo>
                    <a:lnTo>
                      <a:pt x="173" y="1968"/>
                    </a:lnTo>
                    <a:lnTo>
                      <a:pt x="183" y="1968"/>
                    </a:lnTo>
                    <a:lnTo>
                      <a:pt x="192" y="1968"/>
                    </a:lnTo>
                    <a:lnTo>
                      <a:pt x="197" y="1968"/>
                    </a:lnTo>
                    <a:lnTo>
                      <a:pt x="207" y="1968"/>
                    </a:lnTo>
                    <a:lnTo>
                      <a:pt x="216" y="1968"/>
                    </a:lnTo>
                    <a:lnTo>
                      <a:pt x="226" y="1968"/>
                    </a:lnTo>
                    <a:lnTo>
                      <a:pt x="231" y="1968"/>
                    </a:lnTo>
                    <a:lnTo>
                      <a:pt x="240" y="1968"/>
                    </a:lnTo>
                    <a:lnTo>
                      <a:pt x="250" y="1747"/>
                    </a:lnTo>
                    <a:lnTo>
                      <a:pt x="255" y="1747"/>
                    </a:lnTo>
                    <a:lnTo>
                      <a:pt x="264" y="1747"/>
                    </a:lnTo>
                    <a:lnTo>
                      <a:pt x="274" y="1747"/>
                    </a:lnTo>
                    <a:lnTo>
                      <a:pt x="283" y="1747"/>
                    </a:lnTo>
                    <a:lnTo>
                      <a:pt x="288" y="1747"/>
                    </a:lnTo>
                    <a:lnTo>
                      <a:pt x="298" y="1747"/>
                    </a:lnTo>
                    <a:lnTo>
                      <a:pt x="307" y="1747"/>
                    </a:lnTo>
                    <a:lnTo>
                      <a:pt x="317" y="1747"/>
                    </a:lnTo>
                    <a:lnTo>
                      <a:pt x="322" y="1747"/>
                    </a:lnTo>
                    <a:lnTo>
                      <a:pt x="331" y="1747"/>
                    </a:lnTo>
                    <a:lnTo>
                      <a:pt x="341" y="1747"/>
                    </a:lnTo>
                    <a:lnTo>
                      <a:pt x="351" y="1747"/>
                    </a:lnTo>
                    <a:lnTo>
                      <a:pt x="355" y="1747"/>
                    </a:lnTo>
                    <a:lnTo>
                      <a:pt x="365" y="1747"/>
                    </a:lnTo>
                    <a:lnTo>
                      <a:pt x="375" y="1747"/>
                    </a:lnTo>
                    <a:lnTo>
                      <a:pt x="380" y="1747"/>
                    </a:lnTo>
                    <a:lnTo>
                      <a:pt x="389" y="1747"/>
                    </a:lnTo>
                    <a:lnTo>
                      <a:pt x="399" y="1747"/>
                    </a:lnTo>
                    <a:lnTo>
                      <a:pt x="408" y="1747"/>
                    </a:lnTo>
                    <a:lnTo>
                      <a:pt x="413" y="1747"/>
                    </a:lnTo>
                    <a:lnTo>
                      <a:pt x="423" y="1747"/>
                    </a:lnTo>
                    <a:lnTo>
                      <a:pt x="432" y="1747"/>
                    </a:lnTo>
                    <a:lnTo>
                      <a:pt x="442" y="1747"/>
                    </a:lnTo>
                    <a:lnTo>
                      <a:pt x="447" y="1747"/>
                    </a:lnTo>
                    <a:lnTo>
                      <a:pt x="456" y="1747"/>
                    </a:lnTo>
                    <a:lnTo>
                      <a:pt x="466" y="1747"/>
                    </a:lnTo>
                    <a:lnTo>
                      <a:pt x="476" y="1747"/>
                    </a:lnTo>
                    <a:lnTo>
                      <a:pt x="480" y="1747"/>
                    </a:lnTo>
                    <a:lnTo>
                      <a:pt x="490" y="1747"/>
                    </a:lnTo>
                    <a:lnTo>
                      <a:pt x="500" y="1531"/>
                    </a:lnTo>
                    <a:lnTo>
                      <a:pt x="504" y="1531"/>
                    </a:lnTo>
                    <a:lnTo>
                      <a:pt x="514" y="1531"/>
                    </a:lnTo>
                    <a:lnTo>
                      <a:pt x="524" y="1531"/>
                    </a:lnTo>
                    <a:lnTo>
                      <a:pt x="533" y="1531"/>
                    </a:lnTo>
                    <a:lnTo>
                      <a:pt x="538" y="1531"/>
                    </a:lnTo>
                    <a:lnTo>
                      <a:pt x="548" y="1531"/>
                    </a:lnTo>
                    <a:lnTo>
                      <a:pt x="557" y="1531"/>
                    </a:lnTo>
                    <a:lnTo>
                      <a:pt x="567" y="1531"/>
                    </a:lnTo>
                    <a:lnTo>
                      <a:pt x="572" y="1531"/>
                    </a:lnTo>
                    <a:lnTo>
                      <a:pt x="581" y="1531"/>
                    </a:lnTo>
                    <a:lnTo>
                      <a:pt x="591" y="1531"/>
                    </a:lnTo>
                    <a:lnTo>
                      <a:pt x="600" y="1531"/>
                    </a:lnTo>
                    <a:lnTo>
                      <a:pt x="605" y="1531"/>
                    </a:lnTo>
                    <a:lnTo>
                      <a:pt x="615" y="1531"/>
                    </a:lnTo>
                    <a:lnTo>
                      <a:pt x="624" y="1531"/>
                    </a:lnTo>
                    <a:lnTo>
                      <a:pt x="629" y="1531"/>
                    </a:lnTo>
                    <a:lnTo>
                      <a:pt x="639" y="1531"/>
                    </a:lnTo>
                    <a:lnTo>
                      <a:pt x="648" y="1531"/>
                    </a:lnTo>
                    <a:lnTo>
                      <a:pt x="658" y="1531"/>
                    </a:lnTo>
                    <a:lnTo>
                      <a:pt x="663" y="1531"/>
                    </a:lnTo>
                    <a:lnTo>
                      <a:pt x="672" y="1531"/>
                    </a:lnTo>
                    <a:lnTo>
                      <a:pt x="682" y="1531"/>
                    </a:lnTo>
                    <a:lnTo>
                      <a:pt x="692" y="1531"/>
                    </a:lnTo>
                    <a:lnTo>
                      <a:pt x="696" y="1531"/>
                    </a:lnTo>
                    <a:lnTo>
                      <a:pt x="706" y="1531"/>
                    </a:lnTo>
                    <a:lnTo>
                      <a:pt x="716" y="1531"/>
                    </a:lnTo>
                    <a:lnTo>
                      <a:pt x="725" y="1531"/>
                    </a:lnTo>
                    <a:lnTo>
                      <a:pt x="730" y="1531"/>
                    </a:lnTo>
                    <a:lnTo>
                      <a:pt x="740" y="1531"/>
                    </a:lnTo>
                    <a:lnTo>
                      <a:pt x="749" y="1311"/>
                    </a:lnTo>
                    <a:lnTo>
                      <a:pt x="754" y="1311"/>
                    </a:lnTo>
                    <a:lnTo>
                      <a:pt x="764" y="1311"/>
                    </a:lnTo>
                    <a:lnTo>
                      <a:pt x="773" y="1311"/>
                    </a:lnTo>
                    <a:lnTo>
                      <a:pt x="783" y="1311"/>
                    </a:lnTo>
                    <a:lnTo>
                      <a:pt x="788" y="1311"/>
                    </a:lnTo>
                    <a:lnTo>
                      <a:pt x="797" y="1311"/>
                    </a:lnTo>
                    <a:lnTo>
                      <a:pt x="807" y="1311"/>
                    </a:lnTo>
                    <a:lnTo>
                      <a:pt x="816" y="1311"/>
                    </a:lnTo>
                    <a:lnTo>
                      <a:pt x="821" y="1311"/>
                    </a:lnTo>
                    <a:lnTo>
                      <a:pt x="831" y="1311"/>
                    </a:lnTo>
                    <a:lnTo>
                      <a:pt x="840" y="1311"/>
                    </a:lnTo>
                    <a:lnTo>
                      <a:pt x="850" y="1311"/>
                    </a:lnTo>
                    <a:lnTo>
                      <a:pt x="855" y="1311"/>
                    </a:lnTo>
                    <a:lnTo>
                      <a:pt x="864" y="1311"/>
                    </a:lnTo>
                    <a:lnTo>
                      <a:pt x="874" y="1311"/>
                    </a:lnTo>
                    <a:lnTo>
                      <a:pt x="879" y="1311"/>
                    </a:lnTo>
                    <a:lnTo>
                      <a:pt x="888" y="1311"/>
                    </a:lnTo>
                    <a:lnTo>
                      <a:pt x="898" y="1311"/>
                    </a:lnTo>
                    <a:lnTo>
                      <a:pt x="908" y="1311"/>
                    </a:lnTo>
                    <a:lnTo>
                      <a:pt x="912" y="1311"/>
                    </a:lnTo>
                    <a:lnTo>
                      <a:pt x="922" y="1311"/>
                    </a:lnTo>
                    <a:lnTo>
                      <a:pt x="932" y="1311"/>
                    </a:lnTo>
                    <a:lnTo>
                      <a:pt x="941" y="1311"/>
                    </a:lnTo>
                    <a:lnTo>
                      <a:pt x="946" y="1311"/>
                    </a:lnTo>
                    <a:lnTo>
                      <a:pt x="956" y="1311"/>
                    </a:lnTo>
                    <a:lnTo>
                      <a:pt x="965" y="1311"/>
                    </a:lnTo>
                    <a:lnTo>
                      <a:pt x="975" y="1311"/>
                    </a:lnTo>
                    <a:lnTo>
                      <a:pt x="980" y="1311"/>
                    </a:lnTo>
                    <a:lnTo>
                      <a:pt x="989" y="1311"/>
                    </a:lnTo>
                    <a:lnTo>
                      <a:pt x="999" y="1095"/>
                    </a:lnTo>
                    <a:lnTo>
                      <a:pt x="1004" y="1095"/>
                    </a:lnTo>
                    <a:lnTo>
                      <a:pt x="1013" y="1095"/>
                    </a:lnTo>
                    <a:lnTo>
                      <a:pt x="1023" y="1095"/>
                    </a:lnTo>
                    <a:lnTo>
                      <a:pt x="1032" y="1095"/>
                    </a:lnTo>
                    <a:lnTo>
                      <a:pt x="1037" y="1095"/>
                    </a:lnTo>
                    <a:lnTo>
                      <a:pt x="1047" y="1095"/>
                    </a:lnTo>
                    <a:lnTo>
                      <a:pt x="1056" y="1095"/>
                    </a:lnTo>
                    <a:lnTo>
                      <a:pt x="1066" y="1095"/>
                    </a:lnTo>
                    <a:lnTo>
                      <a:pt x="1071" y="1095"/>
                    </a:lnTo>
                    <a:lnTo>
                      <a:pt x="1080" y="1095"/>
                    </a:lnTo>
                    <a:lnTo>
                      <a:pt x="1090" y="1095"/>
                    </a:lnTo>
                    <a:lnTo>
                      <a:pt x="1100" y="1095"/>
                    </a:lnTo>
                    <a:lnTo>
                      <a:pt x="1104" y="1095"/>
                    </a:lnTo>
                    <a:lnTo>
                      <a:pt x="1114" y="1095"/>
                    </a:lnTo>
                    <a:lnTo>
                      <a:pt x="1124" y="1095"/>
                    </a:lnTo>
                    <a:lnTo>
                      <a:pt x="1128" y="1095"/>
                    </a:lnTo>
                    <a:lnTo>
                      <a:pt x="1138" y="1095"/>
                    </a:lnTo>
                    <a:lnTo>
                      <a:pt x="1148" y="1095"/>
                    </a:lnTo>
                    <a:lnTo>
                      <a:pt x="1157" y="1095"/>
                    </a:lnTo>
                    <a:lnTo>
                      <a:pt x="1162" y="1095"/>
                    </a:lnTo>
                    <a:lnTo>
                      <a:pt x="1172" y="1095"/>
                    </a:lnTo>
                    <a:lnTo>
                      <a:pt x="1181" y="1095"/>
                    </a:lnTo>
                    <a:lnTo>
                      <a:pt x="1191" y="1095"/>
                    </a:lnTo>
                    <a:lnTo>
                      <a:pt x="1196" y="1095"/>
                    </a:lnTo>
                    <a:lnTo>
                      <a:pt x="1205" y="1095"/>
                    </a:lnTo>
                    <a:lnTo>
                      <a:pt x="1215" y="1095"/>
                    </a:lnTo>
                    <a:lnTo>
                      <a:pt x="1224" y="1095"/>
                    </a:lnTo>
                    <a:lnTo>
                      <a:pt x="1229" y="1095"/>
                    </a:lnTo>
                    <a:lnTo>
                      <a:pt x="1239" y="1095"/>
                    </a:lnTo>
                    <a:lnTo>
                      <a:pt x="1248" y="874"/>
                    </a:lnTo>
                    <a:lnTo>
                      <a:pt x="1253" y="874"/>
                    </a:lnTo>
                    <a:lnTo>
                      <a:pt x="1263" y="874"/>
                    </a:lnTo>
                    <a:lnTo>
                      <a:pt x="1272" y="874"/>
                    </a:lnTo>
                    <a:lnTo>
                      <a:pt x="1282" y="874"/>
                    </a:lnTo>
                    <a:lnTo>
                      <a:pt x="1287" y="874"/>
                    </a:lnTo>
                    <a:lnTo>
                      <a:pt x="1296" y="874"/>
                    </a:lnTo>
                    <a:lnTo>
                      <a:pt x="1306" y="874"/>
                    </a:lnTo>
                    <a:lnTo>
                      <a:pt x="1316" y="874"/>
                    </a:lnTo>
                    <a:lnTo>
                      <a:pt x="1320" y="874"/>
                    </a:lnTo>
                    <a:lnTo>
                      <a:pt x="1330" y="874"/>
                    </a:lnTo>
                    <a:lnTo>
                      <a:pt x="1340" y="874"/>
                    </a:lnTo>
                    <a:lnTo>
                      <a:pt x="1349" y="874"/>
                    </a:lnTo>
                    <a:lnTo>
                      <a:pt x="1354" y="874"/>
                    </a:lnTo>
                    <a:lnTo>
                      <a:pt x="1364" y="874"/>
                    </a:lnTo>
                    <a:lnTo>
                      <a:pt x="1373" y="874"/>
                    </a:lnTo>
                    <a:lnTo>
                      <a:pt x="1378" y="874"/>
                    </a:lnTo>
                    <a:lnTo>
                      <a:pt x="1388" y="874"/>
                    </a:lnTo>
                    <a:lnTo>
                      <a:pt x="1397" y="874"/>
                    </a:lnTo>
                    <a:lnTo>
                      <a:pt x="1407" y="874"/>
                    </a:lnTo>
                    <a:lnTo>
                      <a:pt x="1412" y="874"/>
                    </a:lnTo>
                    <a:lnTo>
                      <a:pt x="1421" y="874"/>
                    </a:lnTo>
                    <a:lnTo>
                      <a:pt x="1431" y="874"/>
                    </a:lnTo>
                    <a:lnTo>
                      <a:pt x="1440" y="874"/>
                    </a:lnTo>
                    <a:lnTo>
                      <a:pt x="1445" y="874"/>
                    </a:lnTo>
                    <a:lnTo>
                      <a:pt x="1455" y="874"/>
                    </a:lnTo>
                    <a:lnTo>
                      <a:pt x="1464" y="874"/>
                    </a:lnTo>
                    <a:lnTo>
                      <a:pt x="1474" y="874"/>
                    </a:lnTo>
                    <a:lnTo>
                      <a:pt x="1479" y="874"/>
                    </a:lnTo>
                    <a:lnTo>
                      <a:pt x="1488" y="874"/>
                    </a:lnTo>
                    <a:lnTo>
                      <a:pt x="1498" y="658"/>
                    </a:lnTo>
                    <a:lnTo>
                      <a:pt x="1503" y="658"/>
                    </a:lnTo>
                    <a:lnTo>
                      <a:pt x="1512" y="658"/>
                    </a:lnTo>
                    <a:lnTo>
                      <a:pt x="1522" y="658"/>
                    </a:lnTo>
                    <a:lnTo>
                      <a:pt x="1532" y="658"/>
                    </a:lnTo>
                    <a:lnTo>
                      <a:pt x="1536" y="658"/>
                    </a:lnTo>
                    <a:lnTo>
                      <a:pt x="1546" y="658"/>
                    </a:lnTo>
                    <a:lnTo>
                      <a:pt x="1556" y="658"/>
                    </a:lnTo>
                    <a:lnTo>
                      <a:pt x="1565" y="658"/>
                    </a:lnTo>
                    <a:lnTo>
                      <a:pt x="1570" y="658"/>
                    </a:lnTo>
                    <a:lnTo>
                      <a:pt x="1580" y="658"/>
                    </a:lnTo>
                    <a:lnTo>
                      <a:pt x="1589" y="658"/>
                    </a:lnTo>
                    <a:lnTo>
                      <a:pt x="1599" y="658"/>
                    </a:lnTo>
                    <a:lnTo>
                      <a:pt x="1604" y="658"/>
                    </a:lnTo>
                    <a:lnTo>
                      <a:pt x="1613" y="658"/>
                    </a:lnTo>
                    <a:lnTo>
                      <a:pt x="1623" y="658"/>
                    </a:lnTo>
                    <a:lnTo>
                      <a:pt x="1628" y="658"/>
                    </a:lnTo>
                    <a:lnTo>
                      <a:pt x="1637" y="658"/>
                    </a:lnTo>
                    <a:lnTo>
                      <a:pt x="1647" y="658"/>
                    </a:lnTo>
                    <a:lnTo>
                      <a:pt x="1656" y="658"/>
                    </a:lnTo>
                    <a:lnTo>
                      <a:pt x="1661" y="658"/>
                    </a:lnTo>
                    <a:lnTo>
                      <a:pt x="1671" y="658"/>
                    </a:lnTo>
                    <a:lnTo>
                      <a:pt x="1680" y="658"/>
                    </a:lnTo>
                    <a:lnTo>
                      <a:pt x="1690" y="658"/>
                    </a:lnTo>
                    <a:lnTo>
                      <a:pt x="1695" y="658"/>
                    </a:lnTo>
                    <a:lnTo>
                      <a:pt x="1704" y="658"/>
                    </a:lnTo>
                    <a:lnTo>
                      <a:pt x="1714" y="658"/>
                    </a:lnTo>
                    <a:lnTo>
                      <a:pt x="1724" y="658"/>
                    </a:lnTo>
                    <a:lnTo>
                      <a:pt x="1728" y="658"/>
                    </a:lnTo>
                    <a:lnTo>
                      <a:pt x="1738" y="658"/>
                    </a:lnTo>
                    <a:lnTo>
                      <a:pt x="1748" y="437"/>
                    </a:lnTo>
                    <a:lnTo>
                      <a:pt x="1752" y="437"/>
                    </a:lnTo>
                    <a:lnTo>
                      <a:pt x="1762" y="437"/>
                    </a:lnTo>
                    <a:lnTo>
                      <a:pt x="1772" y="437"/>
                    </a:lnTo>
                    <a:lnTo>
                      <a:pt x="1781" y="437"/>
                    </a:lnTo>
                    <a:lnTo>
                      <a:pt x="1786" y="437"/>
                    </a:lnTo>
                    <a:lnTo>
                      <a:pt x="1796" y="437"/>
                    </a:lnTo>
                    <a:lnTo>
                      <a:pt x="1805" y="437"/>
                    </a:lnTo>
                    <a:lnTo>
                      <a:pt x="1815" y="437"/>
                    </a:lnTo>
                    <a:lnTo>
                      <a:pt x="1820" y="437"/>
                    </a:lnTo>
                    <a:lnTo>
                      <a:pt x="1829" y="437"/>
                    </a:lnTo>
                    <a:lnTo>
                      <a:pt x="1839" y="437"/>
                    </a:lnTo>
                    <a:lnTo>
                      <a:pt x="1848" y="437"/>
                    </a:lnTo>
                    <a:lnTo>
                      <a:pt x="1853" y="437"/>
                    </a:lnTo>
                    <a:lnTo>
                      <a:pt x="1863" y="437"/>
                    </a:lnTo>
                    <a:lnTo>
                      <a:pt x="1872" y="437"/>
                    </a:lnTo>
                    <a:lnTo>
                      <a:pt x="1877" y="437"/>
                    </a:lnTo>
                    <a:lnTo>
                      <a:pt x="1887" y="437"/>
                    </a:lnTo>
                    <a:lnTo>
                      <a:pt x="1896" y="437"/>
                    </a:lnTo>
                    <a:lnTo>
                      <a:pt x="1906" y="437"/>
                    </a:lnTo>
                    <a:lnTo>
                      <a:pt x="1911" y="437"/>
                    </a:lnTo>
                    <a:lnTo>
                      <a:pt x="1920" y="437"/>
                    </a:lnTo>
                    <a:lnTo>
                      <a:pt x="1930" y="437"/>
                    </a:lnTo>
                    <a:lnTo>
                      <a:pt x="1940" y="437"/>
                    </a:lnTo>
                    <a:lnTo>
                      <a:pt x="1944" y="437"/>
                    </a:lnTo>
                    <a:lnTo>
                      <a:pt x="1954" y="437"/>
                    </a:lnTo>
                    <a:lnTo>
                      <a:pt x="1964" y="437"/>
                    </a:lnTo>
                    <a:lnTo>
                      <a:pt x="1973" y="437"/>
                    </a:lnTo>
                    <a:lnTo>
                      <a:pt x="1978" y="437"/>
                    </a:lnTo>
                    <a:lnTo>
                      <a:pt x="1988" y="437"/>
                    </a:lnTo>
                    <a:lnTo>
                      <a:pt x="1997" y="221"/>
                    </a:lnTo>
                    <a:lnTo>
                      <a:pt x="2002" y="221"/>
                    </a:lnTo>
                    <a:lnTo>
                      <a:pt x="2012" y="221"/>
                    </a:lnTo>
                    <a:lnTo>
                      <a:pt x="2021" y="221"/>
                    </a:lnTo>
                    <a:lnTo>
                      <a:pt x="2031" y="221"/>
                    </a:lnTo>
                    <a:lnTo>
                      <a:pt x="2036" y="221"/>
                    </a:lnTo>
                    <a:lnTo>
                      <a:pt x="2045" y="221"/>
                    </a:lnTo>
                    <a:lnTo>
                      <a:pt x="2055" y="221"/>
                    </a:lnTo>
                    <a:lnTo>
                      <a:pt x="2065" y="221"/>
                    </a:lnTo>
                    <a:lnTo>
                      <a:pt x="2069" y="221"/>
                    </a:lnTo>
                    <a:lnTo>
                      <a:pt x="2079" y="221"/>
                    </a:lnTo>
                    <a:lnTo>
                      <a:pt x="2089" y="221"/>
                    </a:lnTo>
                    <a:lnTo>
                      <a:pt x="2098" y="221"/>
                    </a:lnTo>
                    <a:lnTo>
                      <a:pt x="2103" y="221"/>
                    </a:lnTo>
                    <a:lnTo>
                      <a:pt x="2113" y="221"/>
                    </a:lnTo>
                    <a:lnTo>
                      <a:pt x="2122" y="221"/>
                    </a:lnTo>
                    <a:lnTo>
                      <a:pt x="2127" y="221"/>
                    </a:lnTo>
                    <a:lnTo>
                      <a:pt x="2137" y="221"/>
                    </a:lnTo>
                    <a:lnTo>
                      <a:pt x="2146" y="221"/>
                    </a:lnTo>
                    <a:lnTo>
                      <a:pt x="2156" y="221"/>
                    </a:lnTo>
                    <a:lnTo>
                      <a:pt x="2161" y="221"/>
                    </a:lnTo>
                    <a:lnTo>
                      <a:pt x="2170" y="221"/>
                    </a:lnTo>
                    <a:lnTo>
                      <a:pt x="2180" y="221"/>
                    </a:lnTo>
                    <a:lnTo>
                      <a:pt x="2189" y="221"/>
                    </a:lnTo>
                    <a:lnTo>
                      <a:pt x="2194" y="221"/>
                    </a:lnTo>
                    <a:lnTo>
                      <a:pt x="2204" y="221"/>
                    </a:lnTo>
                    <a:lnTo>
                      <a:pt x="2213" y="221"/>
                    </a:lnTo>
                    <a:lnTo>
                      <a:pt x="2223" y="221"/>
                    </a:lnTo>
                    <a:lnTo>
                      <a:pt x="2228" y="221"/>
                    </a:lnTo>
                    <a:lnTo>
                      <a:pt x="2237" y="221"/>
                    </a:lnTo>
                    <a:lnTo>
                      <a:pt x="2247" y="0"/>
                    </a:lnTo>
                    <a:lnTo>
                      <a:pt x="2252" y="0"/>
                    </a:lnTo>
                    <a:lnTo>
                      <a:pt x="2261" y="0"/>
                    </a:lnTo>
                    <a:lnTo>
                      <a:pt x="2271" y="0"/>
                    </a:lnTo>
                    <a:lnTo>
                      <a:pt x="2281" y="0"/>
                    </a:lnTo>
                    <a:lnTo>
                      <a:pt x="2285" y="0"/>
                    </a:lnTo>
                    <a:lnTo>
                      <a:pt x="2295" y="0"/>
                    </a:lnTo>
                    <a:lnTo>
                      <a:pt x="2305" y="0"/>
                    </a:lnTo>
                    <a:lnTo>
                      <a:pt x="2314" y="0"/>
                    </a:lnTo>
                    <a:lnTo>
                      <a:pt x="2319" y="0"/>
                    </a:lnTo>
                    <a:lnTo>
                      <a:pt x="2329" y="0"/>
                    </a:lnTo>
                    <a:lnTo>
                      <a:pt x="2338" y="0"/>
                    </a:lnTo>
                    <a:lnTo>
                      <a:pt x="2348" y="0"/>
                    </a:lnTo>
                    <a:lnTo>
                      <a:pt x="2353" y="0"/>
                    </a:lnTo>
                    <a:lnTo>
                      <a:pt x="2362" y="0"/>
                    </a:lnTo>
                    <a:lnTo>
                      <a:pt x="2372" y="0"/>
                    </a:lnTo>
                    <a:lnTo>
                      <a:pt x="2377" y="0"/>
                    </a:lnTo>
                    <a:lnTo>
                      <a:pt x="2386" y="0"/>
                    </a:lnTo>
                    <a:lnTo>
                      <a:pt x="2396" y="0"/>
                    </a:lnTo>
                    <a:lnTo>
                      <a:pt x="2405" y="0"/>
                    </a:lnTo>
                    <a:lnTo>
                      <a:pt x="2410" y="0"/>
                    </a:lnTo>
                    <a:lnTo>
                      <a:pt x="2420" y="0"/>
                    </a:lnTo>
                    <a:lnTo>
                      <a:pt x="2429" y="0"/>
                    </a:lnTo>
                    <a:lnTo>
                      <a:pt x="2439" y="0"/>
                    </a:lnTo>
                    <a:lnTo>
                      <a:pt x="2444" y="0"/>
                    </a:lnTo>
                    <a:lnTo>
                      <a:pt x="2453" y="0"/>
                    </a:lnTo>
                    <a:lnTo>
                      <a:pt x="2463" y="0"/>
                    </a:lnTo>
                    <a:lnTo>
                      <a:pt x="2473" y="0"/>
                    </a:lnTo>
                    <a:lnTo>
                      <a:pt x="2477" y="0"/>
                    </a:lnTo>
                    <a:lnTo>
                      <a:pt x="248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1" name="Line 15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2" name="Line 16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3" name="Line 17"/>
              <p:cNvSpPr>
                <a:spLocks noChangeShapeType="1"/>
              </p:cNvSpPr>
              <p:nvPr/>
            </p:nvSpPr>
            <p:spPr bwMode="auto">
              <a:xfrm>
                <a:off x="1628" y="3365"/>
                <a:ext cx="24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2738" y="3389"/>
              <a:ext cx="2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/>
                <a:t>Position</a:t>
              </a:r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 rot="-5400000">
              <a:off x="1326" y="2729"/>
              <a:ext cx="38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 b="1"/>
                <a:t>Intensity</a:t>
              </a:r>
            </a:p>
          </p:txBody>
        </p:sp>
      </p:grp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0" y="0"/>
            <a:ext cx="839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Brightness Adaptation of Human Eye : Mach Band Effect</a:t>
            </a:r>
          </a:p>
        </p:txBody>
      </p:sp>
    </p:spTree>
    <p:extLst>
      <p:ext uri="{BB962C8B-B14F-4D97-AF65-F5344CB8AC3E}">
        <p14:creationId xmlns:p14="http://schemas.microsoft.com/office/powerpoint/2010/main" val="177865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</TotalTime>
  <Words>2211</Words>
  <Application>Microsoft Macintosh PowerPoint</Application>
  <PresentationFormat>On-screen Show (4:3)</PresentationFormat>
  <Paragraphs>502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Perspective</vt:lpstr>
      <vt:lpstr>Equation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Kwankamon</dc:creator>
  <cp:lastModifiedBy>Kwankamon</cp:lastModifiedBy>
  <cp:revision>2</cp:revision>
  <dcterms:created xsi:type="dcterms:W3CDTF">2017-01-18T17:18:31Z</dcterms:created>
  <dcterms:modified xsi:type="dcterms:W3CDTF">2017-01-25T15:16:08Z</dcterms:modified>
</cp:coreProperties>
</file>