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B180-8EB7-8343-A207-0DA91E0418B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94885B-CAE8-DD4A-B242-E0A67141F3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B180-8EB7-8343-A207-0DA91E0418B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85B-CAE8-DD4A-B242-E0A67141F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B180-8EB7-8343-A207-0DA91E0418B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85B-CAE8-DD4A-B242-E0A67141F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B180-8EB7-8343-A207-0DA91E0418B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85B-CAE8-DD4A-B242-E0A67141F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B180-8EB7-8343-A207-0DA91E0418B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85B-CAE8-DD4A-B242-E0A67141F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B180-8EB7-8343-A207-0DA91E0418B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85B-CAE8-DD4A-B242-E0A67141F3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B180-8EB7-8343-A207-0DA91E0418B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85B-CAE8-DD4A-B242-E0A67141F3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th-TH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B180-8EB7-8343-A207-0DA91E0418B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85B-CAE8-DD4A-B242-E0A67141F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B180-8EB7-8343-A207-0DA91E0418B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85B-CAE8-DD4A-B242-E0A67141F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h-T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B180-8EB7-8343-A207-0DA91E0418B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85B-CAE8-DD4A-B242-E0A67141F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h-TH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B180-8EB7-8343-A207-0DA91E0418B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885B-CAE8-DD4A-B242-E0A67141F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AFFB180-8EB7-8343-A207-0DA91E0418B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94885B-CAE8-DD4A-B242-E0A67141F3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Image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8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6"/>
          <a:stretch>
            <a:fillRect/>
          </a:stretch>
        </p:blipFill>
        <p:spPr bwMode="auto">
          <a:xfrm>
            <a:off x="1790700" y="762000"/>
            <a:ext cx="5562600" cy="27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88"/>
          <a:stretch>
            <a:fillRect/>
          </a:stretch>
        </p:blipFill>
        <p:spPr bwMode="auto">
          <a:xfrm>
            <a:off x="1485900" y="3611563"/>
            <a:ext cx="61722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57200" y="3886200"/>
            <a:ext cx="1731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Washington </a:t>
            </a:r>
          </a:p>
          <a:p>
            <a:r>
              <a:rPr lang="en-US"/>
              <a:t>D.C.</a:t>
            </a:r>
            <a:endParaRPr lang="th-TH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0" y="0"/>
            <a:ext cx="4454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Visible Light and Infrared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301009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67"/>
          <a:stretch>
            <a:fillRect/>
          </a:stretch>
        </p:blipFill>
        <p:spPr bwMode="auto">
          <a:xfrm>
            <a:off x="2057400" y="914400"/>
            <a:ext cx="5027613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3843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Multispectral Imaging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341688" y="60198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Hurricane Andrew</a:t>
            </a:r>
            <a:endParaRPr lang="th-TH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278164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685800"/>
            <a:ext cx="542607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0" y="0"/>
            <a:ext cx="4789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Nighttime light of the world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0" y="6461125"/>
            <a:ext cx="272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96494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685800"/>
            <a:ext cx="7696200" cy="602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0" y="0"/>
            <a:ext cx="597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Nighttime light of the world (cont.)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0" y="6461125"/>
            <a:ext cx="272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360973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674688"/>
            <a:ext cx="5840413" cy="618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0" y="7938"/>
            <a:ext cx="507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Automated Visual Inspection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0" y="6461125"/>
            <a:ext cx="272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178061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762000"/>
            <a:ext cx="5894387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0" y="7938"/>
            <a:ext cx="625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Automated Visual Inspection (cont.)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295181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772400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0" y="0"/>
            <a:ext cx="2005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Microwave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038600" y="4953000"/>
            <a:ext cx="3227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Spaceborne Radar image</a:t>
            </a:r>
            <a:endParaRPr lang="th-TH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177241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248400" cy="415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0"/>
            <a:ext cx="1728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Magnetic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409394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344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0" y="0"/>
            <a:ext cx="3706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Multispectral images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120387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71600"/>
            <a:ext cx="8458200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0" y="0"/>
            <a:ext cx="299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Seismic imaging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429195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105400" y="1295400"/>
          <a:ext cx="3205163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orelPhotoPaint.Image.8" r:id="rId3" imgW="4929524" imgH="1463167" progId="CorelPhotoPaint.Image.8">
                  <p:embed/>
                </p:oleObj>
              </mc:Choice>
              <mc:Fallback>
                <p:oleObj name="CorelPhotoPaint.Image.8" r:id="rId3" imgW="4929524" imgH="1463167" progId="CorelPhotoPaint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5215"/>
                      <a:stretch>
                        <a:fillRect/>
                      </a:stretch>
                    </p:blipFill>
                    <p:spPr bwMode="auto">
                      <a:xfrm>
                        <a:off x="5105400" y="1295400"/>
                        <a:ext cx="3205163" cy="21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33"/>
          <a:stretch>
            <a:fillRect/>
          </a:stretch>
        </p:blipFill>
        <p:spPr bwMode="auto">
          <a:xfrm>
            <a:off x="5021263" y="3659188"/>
            <a:ext cx="1879600" cy="281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826125" y="49307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th-TH"/>
          </a:p>
        </p:txBody>
      </p:sp>
      <p:pic>
        <p:nvPicPr>
          <p:cNvPr id="13318" name="Picture 6" descr="C:\Documents and Settings\Image1\My Documents\My Pictures\Titl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6" t="26538" r="36667" b="42502"/>
          <a:stretch>
            <a:fillRect/>
          </a:stretch>
        </p:blipFill>
        <p:spPr bwMode="auto">
          <a:xfrm>
            <a:off x="762000" y="3200400"/>
            <a:ext cx="3352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0" y="0"/>
            <a:ext cx="474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Digital Images in Early Era </a:t>
            </a:r>
            <a:endParaRPr lang="th-TH" sz="2800" b="1" i="1" dirty="0">
              <a:solidFill>
                <a:schemeClr val="bg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714625" y="1941513"/>
            <a:ext cx="239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Printing industrial</a:t>
            </a:r>
            <a:endParaRPr lang="th-TH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411288" y="2624138"/>
            <a:ext cx="227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Textile industrial</a:t>
            </a:r>
            <a:endParaRPr lang="th-TH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029200" y="819150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1921</a:t>
            </a:r>
            <a:r>
              <a:rPr lang="th-TH" dirty="0"/>
              <a:t> </a:t>
            </a:r>
            <a:r>
              <a:rPr lang="en-US" dirty="0"/>
              <a:t>Telegraphing image</a:t>
            </a:r>
            <a:endParaRPr lang="th-TH" dirty="0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934200" y="3694113"/>
            <a:ext cx="20970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1922: image</a:t>
            </a:r>
          </a:p>
          <a:p>
            <a:r>
              <a:rPr lang="en-US"/>
              <a:t>from</a:t>
            </a:r>
            <a:endParaRPr lang="th-TH"/>
          </a:p>
          <a:p>
            <a:r>
              <a:rPr lang="en-US"/>
              <a:t>Photographic </a:t>
            </a:r>
            <a:endParaRPr lang="th-TH"/>
          </a:p>
          <a:p>
            <a:r>
              <a:rPr lang="en-US"/>
              <a:t>reproduction</a:t>
            </a:r>
          </a:p>
          <a:p>
            <a:r>
              <a:rPr lang="en-US"/>
              <a:t>Using punched </a:t>
            </a:r>
          </a:p>
          <a:p>
            <a:r>
              <a:rPr lang="en-US"/>
              <a:t>tape</a:t>
            </a:r>
            <a:endParaRPr lang="th-TH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0" y="6262688"/>
            <a:ext cx="490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These images are not computerized processed.</a:t>
            </a:r>
            <a:endParaRPr lang="th-TH" sz="2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61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749935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-20638" y="0"/>
            <a:ext cx="3525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Ultrasound imaging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1102644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1066800"/>
            <a:ext cx="6826250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0" y="0"/>
            <a:ext cx="5011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Electron Microscope Images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3037264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4676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0" y="0"/>
            <a:ext cx="3192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Synthesis Images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398459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198688"/>
            <a:ext cx="7770812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0"/>
            <a:ext cx="474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Digital Images in Early Era 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331881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19238"/>
            <a:ext cx="7624762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0" y="0"/>
            <a:ext cx="8450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Digital Image Processing in Early Space Projects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47464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524000"/>
            <a:ext cx="8615363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0" y="0"/>
            <a:ext cx="4792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Energy Sources for Images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47129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7"/>
          <a:stretch>
            <a:fillRect/>
          </a:stretch>
        </p:blipFill>
        <p:spPr bwMode="auto">
          <a:xfrm>
            <a:off x="4724400" y="1219200"/>
            <a:ext cx="3951288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0" y="7938"/>
            <a:ext cx="224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Gamma Ray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28600" y="1676400"/>
            <a:ext cx="28162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External source</a:t>
            </a:r>
          </a:p>
          <a:p>
            <a:r>
              <a:rPr lang="en-US">
                <a:solidFill>
                  <a:schemeClr val="accent2"/>
                </a:solidFill>
              </a:rPr>
              <a:t>	</a:t>
            </a:r>
            <a:r>
              <a:rPr lang="en-US"/>
              <a:t>Radioactive </a:t>
            </a:r>
          </a:p>
          <a:p>
            <a:r>
              <a:rPr lang="en-US"/>
              <a:t>	isotope decay</a:t>
            </a:r>
          </a:p>
          <a:p>
            <a:r>
              <a:rPr lang="en-US">
                <a:solidFill>
                  <a:schemeClr val="accent2"/>
                </a:solidFill>
              </a:rPr>
              <a:t>Internal Source</a:t>
            </a:r>
          </a:p>
          <a:p>
            <a:pPr lvl="1"/>
            <a:r>
              <a:rPr lang="en-US"/>
              <a:t>Positron emission</a:t>
            </a:r>
          </a:p>
          <a:p>
            <a:pPr lvl="1"/>
            <a:r>
              <a:rPr lang="en-US"/>
              <a:t>Star </a:t>
            </a:r>
          </a:p>
          <a:p>
            <a:pPr lvl="1"/>
            <a:r>
              <a:rPr lang="en-US"/>
              <a:t>Nuclear reaction</a:t>
            </a:r>
            <a:endParaRPr lang="th-TH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984750" y="892175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Bone scan</a:t>
            </a:r>
            <a:endParaRPr lang="th-TH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442200" y="881063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PET</a:t>
            </a:r>
            <a:endParaRPr lang="th-TH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856163" y="6226175"/>
            <a:ext cx="173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Cygnus loop</a:t>
            </a:r>
            <a:endParaRPr lang="th-TH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6761163" y="6226175"/>
            <a:ext cx="1865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Reactor valve</a:t>
            </a:r>
            <a:endParaRPr lang="th-TH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0" y="6400800"/>
            <a:ext cx="272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179806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2"/>
          <a:stretch>
            <a:fillRect/>
          </a:stretch>
        </p:blipFill>
        <p:spPr bwMode="auto">
          <a:xfrm>
            <a:off x="4038600" y="838200"/>
            <a:ext cx="4002088" cy="543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0" y="7938"/>
            <a:ext cx="119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X-Ray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62000" y="4648200"/>
            <a:ext cx="26797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Source : X-Ray tube</a:t>
            </a:r>
          </a:p>
          <a:p>
            <a:r>
              <a:rPr lang="en-US">
                <a:solidFill>
                  <a:schemeClr val="accent2"/>
                </a:solidFill>
              </a:rPr>
              <a:t>Star</a:t>
            </a:r>
          </a:p>
          <a:p>
            <a:r>
              <a:rPr lang="en-US">
                <a:solidFill>
                  <a:schemeClr val="accent2"/>
                </a:solidFill>
              </a:rPr>
              <a:t>Nuclear reaction</a:t>
            </a:r>
            <a:endParaRPr lang="th-TH">
              <a:solidFill>
                <a:schemeClr val="accent2"/>
              </a:solidFill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248400" y="6172200"/>
            <a:ext cx="173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Cygnus loop</a:t>
            </a:r>
            <a:endParaRPr lang="th-TH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153400" y="8382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PCB</a:t>
            </a:r>
            <a:endParaRPr lang="th-TH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352800" y="1143000"/>
            <a:ext cx="996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Chest </a:t>
            </a:r>
            <a:endParaRPr lang="th-TH"/>
          </a:p>
          <a:p>
            <a:r>
              <a:rPr lang="en-US"/>
              <a:t>X-Ray</a:t>
            </a:r>
            <a:endParaRPr lang="th-TH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648200" y="6248400"/>
            <a:ext cx="129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Head CT</a:t>
            </a:r>
            <a:endParaRPr lang="th-TH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819400" y="3276600"/>
            <a:ext cx="157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Angiogram</a:t>
            </a:r>
            <a:endParaRPr lang="th-TH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0" y="6461125"/>
            <a:ext cx="272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362102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7"/>
          <a:stretch>
            <a:fillRect/>
          </a:stretch>
        </p:blipFill>
        <p:spPr bwMode="auto">
          <a:xfrm>
            <a:off x="2595563" y="1295400"/>
            <a:ext cx="395128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0" y="0"/>
            <a:ext cx="1925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Ultraviolet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90563" y="2362200"/>
            <a:ext cx="1790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Fluorescence</a:t>
            </a:r>
          </a:p>
          <a:p>
            <a:r>
              <a:rPr lang="en-US">
                <a:solidFill>
                  <a:schemeClr val="accent2"/>
                </a:solidFill>
              </a:rPr>
              <a:t>phenomenon</a:t>
            </a:r>
            <a:endParaRPr lang="th-TH">
              <a:solidFill>
                <a:schemeClr val="accent2"/>
              </a:solidFill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738438" y="949325"/>
            <a:ext cx="173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Normal corn</a:t>
            </a:r>
            <a:endParaRPr lang="th-TH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795838" y="949325"/>
            <a:ext cx="1528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Smut corm</a:t>
            </a:r>
            <a:endParaRPr lang="th-TH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654425" y="6172200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Cygnus Loop</a:t>
            </a:r>
            <a:endParaRPr lang="th-TH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412058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19"/>
          <a:stretch>
            <a:fillRect/>
          </a:stretch>
        </p:blipFill>
        <p:spPr bwMode="auto">
          <a:xfrm>
            <a:off x="2317750" y="1295400"/>
            <a:ext cx="45085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0" y="0"/>
            <a:ext cx="4454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Visible Light and Infrared</a:t>
            </a:r>
            <a:endParaRPr lang="th-TH" sz="2800" b="1" i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357313" y="2105025"/>
            <a:ext cx="893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Taxol</a:t>
            </a:r>
            <a:endParaRPr lang="th-TH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733800" y="838200"/>
            <a:ext cx="158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Cholesterol</a:t>
            </a:r>
            <a:endParaRPr lang="th-TH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858000" y="2133600"/>
            <a:ext cx="209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Microprocessor</a:t>
            </a:r>
            <a:endParaRPr lang="th-TH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57200" y="4572000"/>
            <a:ext cx="1747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Nickel oxide</a:t>
            </a:r>
          </a:p>
          <a:p>
            <a:r>
              <a:rPr lang="en-US"/>
              <a:t>Thin film</a:t>
            </a:r>
            <a:endParaRPr lang="th-TH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495800" y="62484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?</a:t>
            </a:r>
            <a:endParaRPr lang="th-TH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858000" y="4343400"/>
            <a:ext cx="20621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Organic </a:t>
            </a:r>
          </a:p>
          <a:p>
            <a:r>
              <a:rPr lang="en-US"/>
              <a:t>superconductor</a:t>
            </a:r>
            <a:endParaRPr lang="th-TH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/>
              <a:t>(Images from Rafael C. Gonzalez and Richard E. </a:t>
            </a:r>
          </a:p>
          <a:p>
            <a:pPr eaLnBrk="1" hangingPunct="1"/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2967463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31</TotalTime>
  <Words>576</Words>
  <Application>Microsoft Macintosh PowerPoint</Application>
  <PresentationFormat>On-screen Show (4:3)</PresentationFormat>
  <Paragraphs>112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Perspective</vt:lpstr>
      <vt:lpstr>Corel PHOTO-PAINT 8.0 Image</vt:lpstr>
      <vt:lpstr>Chapter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Kwankamon</dc:creator>
  <cp:lastModifiedBy>Kwankamon</cp:lastModifiedBy>
  <cp:revision>2</cp:revision>
  <dcterms:created xsi:type="dcterms:W3CDTF">2017-01-18T16:46:21Z</dcterms:created>
  <dcterms:modified xsi:type="dcterms:W3CDTF">2017-01-18T17:18:13Z</dcterms:modified>
</cp:coreProperties>
</file>