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8"/>
  </p:notesMasterIdLst>
  <p:sldIdLst>
    <p:sldId id="256" r:id="rId2"/>
    <p:sldId id="356" r:id="rId3"/>
    <p:sldId id="434" r:id="rId4"/>
    <p:sldId id="435" r:id="rId5"/>
    <p:sldId id="391" r:id="rId6"/>
    <p:sldId id="392" r:id="rId7"/>
    <p:sldId id="394" r:id="rId8"/>
    <p:sldId id="395" r:id="rId9"/>
    <p:sldId id="397" r:id="rId10"/>
    <p:sldId id="398" r:id="rId11"/>
    <p:sldId id="396" r:id="rId12"/>
    <p:sldId id="393" r:id="rId13"/>
    <p:sldId id="399" r:id="rId14"/>
    <p:sldId id="400" r:id="rId15"/>
    <p:sldId id="401" r:id="rId16"/>
    <p:sldId id="40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EAD9-C543-4CCD-AF03-184212E96E82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0203-F756-4E86-A300-E172D8E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9FF8415-03E6-5541-A0E0-2A96651B53E4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9774EC-ADAD-664E-868B-EFAC6873BB1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33212-B37D-4378-8BAE-748FA5B3726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1642-2209-4602-9322-AB71E812EAF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622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622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DD439-F5C3-4192-97BE-01368FD5DEF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9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16F0D-2289-4732-BBED-27F5B052221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3F140-A880-4EEC-AA53-3C2CDDECC45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4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C94-6823-44FE-8D46-729E9F2EB9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02F3-4BCF-4B22-B04F-BF3C4BBCD03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159-AFE9-4D12-B751-BC4DA5AF9BE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BEBE4-28F4-4EA3-89D0-80553E92CD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9299C-D710-4A7D-A5FB-896D51920F7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7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5D141-B784-4F38-8C84-64B902FE1A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9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85003D-98B1-4C2C-9D91-40D81F5410C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3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glossary.html#term-itera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tutorialspoint.com/python/python_reg_expressions.htm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reg_expressions.ht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.tomuro@cs.depaul.edu" TargetMode="External"/><Relationship Id="rId2" Type="http://schemas.openxmlformats.org/officeDocument/2006/relationships/hyperlink" Target="mailto:noriko.tomuro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F6542C-3763-4C99-B808-5057A2D4C9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CSC 594 Topics in AI –</a:t>
            </a:r>
            <a:br>
              <a:rPr lang="en-US" altLang="en-US" sz="3200" dirty="0" smtClean="0"/>
            </a:br>
            <a:r>
              <a:rPr lang="en-US" altLang="en-US" sz="3200" dirty="0" smtClean="0"/>
              <a:t>Natural Language Processing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236533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Spring </a:t>
            </a:r>
            <a:r>
              <a:rPr lang="en-US" altLang="en-US" dirty="0" smtClean="0"/>
              <a:t>2018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3. Regular Expressions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dirty="0"/>
              <a:t>(Some slides </a:t>
            </a:r>
            <a:r>
              <a:rPr lang="en-US" altLang="en-US" sz="1800" dirty="0" smtClean="0"/>
              <a:t>adapted </a:t>
            </a:r>
            <a:r>
              <a:rPr lang="en-US" altLang="en-US" sz="1800" dirty="0"/>
              <a:t>from </a:t>
            </a:r>
            <a:r>
              <a:rPr lang="en-US" altLang="en-US" sz="1800" dirty="0" err="1" smtClean="0"/>
              <a:t>Jurafsky</a:t>
            </a:r>
            <a:r>
              <a:rPr lang="en-US" altLang="en-US" sz="1800" dirty="0" smtClean="0"/>
              <a:t> &amp; Martin)</a:t>
            </a:r>
            <a:endParaRPr lang="en-US" altLang="en-US" sz="1800" dirty="0"/>
          </a:p>
          <a:p>
            <a:pPr eaLnBrk="1" hangingPunct="1"/>
            <a:endParaRPr lang="en-US" altLang="en-US" dirty="0" smtClean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in Python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54250"/>
          </a:xfrm>
        </p:spPr>
        <p:txBody>
          <a:bodyPr/>
          <a:lstStyle/>
          <a:p>
            <a:r>
              <a:rPr lang="en-US" sz="2000" dirty="0" smtClean="0"/>
              <a:t>Matching a re object against a string is done in several ways.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23664"/>
              </p:ext>
            </p:extLst>
          </p:nvPr>
        </p:nvGraphicFramePr>
        <p:xfrm>
          <a:off x="607512" y="1988037"/>
          <a:ext cx="8229600" cy="2659380"/>
        </p:xfrm>
        <a:graphic>
          <a:graphicData uri="http://schemas.openxmlformats.org/drawingml/2006/table">
            <a:tbl>
              <a:tblPr/>
              <a:tblGrid>
                <a:gridCol w="213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Method/Attribute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Purpose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match()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Determine if the RE matches at the </a:t>
                      </a:r>
                      <a:r>
                        <a:rPr lang="en-US" b="1" dirty="0">
                          <a:effectLst/>
                        </a:rPr>
                        <a:t>beginning</a:t>
                      </a:r>
                      <a:r>
                        <a:rPr lang="en-US" dirty="0">
                          <a:effectLst/>
                        </a:rPr>
                        <a:t> of the string.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search()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Scan through a string, looking for any location where this RE matches.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findall()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Find all substrings where the RE matches, and returns them as a list.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finditer()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Find all substrings where the RE matches, and returns them as </a:t>
                      </a:r>
                      <a:r>
                        <a:rPr lang="en-US" dirty="0" err="1">
                          <a:effectLst/>
                        </a:rPr>
                        <a:t>an</a:t>
                      </a:r>
                      <a:r>
                        <a:rPr lang="en-US" i="1" u="none" strike="noStrike" dirty="0" err="1">
                          <a:solidFill>
                            <a:srgbClr val="355F7C"/>
                          </a:solidFill>
                          <a:effectLst/>
                          <a:hlinkClick r:id="rId2"/>
                        </a:rPr>
                        <a:t>iterator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7134" y="275573"/>
            <a:ext cx="77911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 import re</a:t>
            </a:r>
          </a:p>
          <a:p>
            <a:r>
              <a:rPr lang="en-US" sz="1400" dirty="0"/>
              <a:t>&gt;&gt;&gt; sent = "This book on tennis cost $3.99 at Walmart."</a:t>
            </a:r>
          </a:p>
          <a:p>
            <a:r>
              <a:rPr lang="en-US" sz="1400" dirty="0" smtClean="0"/>
              <a:t>&gt;&gt;&gt; </a:t>
            </a:r>
            <a:r>
              <a:rPr lang="en-US" sz="1400" dirty="0"/>
              <a:t>p1 = </a:t>
            </a:r>
            <a:r>
              <a:rPr lang="en-US" sz="1400" dirty="0" err="1"/>
              <a:t>re.compile</a:t>
            </a:r>
            <a:r>
              <a:rPr lang="en-US" sz="1400" dirty="0"/>
              <a:t>("ten")</a:t>
            </a:r>
          </a:p>
          <a:p>
            <a:r>
              <a:rPr lang="en-US" sz="1400" dirty="0"/>
              <a:t>&gt;&gt;&gt; m1 = p1.match(sent)</a:t>
            </a:r>
          </a:p>
          <a:p>
            <a:r>
              <a:rPr lang="en-US" sz="1400" dirty="0"/>
              <a:t>&gt;&gt;&gt; m1</a:t>
            </a:r>
          </a:p>
          <a:p>
            <a:r>
              <a:rPr lang="en-US" sz="1400" dirty="0"/>
              <a:t>&gt;&gt;&gt; p2 = </a:t>
            </a:r>
            <a:r>
              <a:rPr lang="en-US" sz="1400" dirty="0" err="1"/>
              <a:t>re.compile</a:t>
            </a:r>
            <a:r>
              <a:rPr lang="en-US" sz="1400" dirty="0"/>
              <a:t>(".*ten.*")</a:t>
            </a:r>
          </a:p>
          <a:p>
            <a:r>
              <a:rPr lang="en-US" sz="1400" dirty="0"/>
              <a:t>&gt;&gt;&gt; m2 = p2.match(sent)</a:t>
            </a:r>
          </a:p>
          <a:p>
            <a:r>
              <a:rPr lang="en-US" sz="1400" dirty="0"/>
              <a:t>&gt;&gt;&gt; m2</a:t>
            </a:r>
          </a:p>
          <a:p>
            <a:r>
              <a:rPr lang="en-US" sz="1400" dirty="0"/>
              <a:t>&lt;_</a:t>
            </a:r>
            <a:r>
              <a:rPr lang="en-US" sz="1400" dirty="0" err="1"/>
              <a:t>sre.SRE_Match</a:t>
            </a:r>
            <a:r>
              <a:rPr lang="en-US" sz="1400" dirty="0"/>
              <a:t> object; span=(0, 42), match='This book on tennis cost $3.99 at Walmart.'&gt;</a:t>
            </a:r>
          </a:p>
          <a:p>
            <a:r>
              <a:rPr lang="en-US" sz="1400" dirty="0"/>
              <a:t>&gt;&gt;&gt; m3 = </a:t>
            </a:r>
            <a:r>
              <a:rPr lang="en-US" sz="1400" dirty="0" err="1"/>
              <a:t>re.search</a:t>
            </a:r>
            <a:r>
              <a:rPr lang="en-US" sz="1400" dirty="0"/>
              <a:t>(p1,sent)</a:t>
            </a:r>
          </a:p>
          <a:p>
            <a:r>
              <a:rPr lang="en-US" sz="1400" dirty="0"/>
              <a:t>&gt;&gt;&gt; m3</a:t>
            </a:r>
          </a:p>
          <a:p>
            <a:r>
              <a:rPr lang="en-US" sz="1400" dirty="0"/>
              <a:t>&lt;_</a:t>
            </a:r>
            <a:r>
              <a:rPr lang="en-US" sz="1400" dirty="0" err="1"/>
              <a:t>sre.SRE_Match</a:t>
            </a:r>
            <a:r>
              <a:rPr lang="en-US" sz="1400" dirty="0"/>
              <a:t> object; span=(13, 16), match='ten'&gt;</a:t>
            </a:r>
          </a:p>
          <a:p>
            <a:r>
              <a:rPr lang="en-US" sz="1400" dirty="0"/>
              <a:t>&gt;&gt;&gt; m4 = </a:t>
            </a:r>
            <a:r>
              <a:rPr lang="en-US" sz="1400" dirty="0" err="1"/>
              <a:t>re.search</a:t>
            </a:r>
            <a:r>
              <a:rPr lang="en-US" sz="1400" dirty="0"/>
              <a:t>(p2,sent)</a:t>
            </a:r>
          </a:p>
          <a:p>
            <a:r>
              <a:rPr lang="en-US" sz="1400" dirty="0"/>
              <a:t>&gt;&gt;&gt; m4</a:t>
            </a:r>
          </a:p>
          <a:p>
            <a:r>
              <a:rPr lang="en-US" sz="1400" dirty="0"/>
              <a:t>&lt;_</a:t>
            </a:r>
            <a:r>
              <a:rPr lang="en-US" sz="1400" dirty="0" err="1"/>
              <a:t>sre.SRE_Match</a:t>
            </a:r>
            <a:r>
              <a:rPr lang="en-US" sz="1400" dirty="0"/>
              <a:t> object; span=(0, 42), match='This book on tennis cost $3.99 at Walmart.'&gt;</a:t>
            </a:r>
          </a:p>
          <a:p>
            <a:r>
              <a:rPr lang="en-US" sz="1400" dirty="0"/>
              <a:t>&gt;&gt;&gt; pp1 = </a:t>
            </a:r>
            <a:r>
              <a:rPr lang="en-US" sz="1400" dirty="0" err="1"/>
              <a:t>re.compile</a:t>
            </a:r>
            <a:r>
              <a:rPr lang="en-US" sz="1400" dirty="0"/>
              <a:t>("is")</a:t>
            </a:r>
          </a:p>
          <a:p>
            <a:r>
              <a:rPr lang="en-US" sz="1400" dirty="0"/>
              <a:t>&gt;&gt;&gt; m5 = </a:t>
            </a:r>
            <a:r>
              <a:rPr lang="en-US" sz="1400" dirty="0" err="1"/>
              <a:t>re.findall</a:t>
            </a:r>
            <a:r>
              <a:rPr lang="en-US" sz="1400" dirty="0"/>
              <a:t>(pp1, sent)</a:t>
            </a:r>
          </a:p>
          <a:p>
            <a:r>
              <a:rPr lang="en-US" sz="1400" dirty="0"/>
              <a:t>&gt;&gt;&gt; m5</a:t>
            </a:r>
          </a:p>
          <a:p>
            <a:r>
              <a:rPr lang="en-US" sz="1400" dirty="0"/>
              <a:t>['is', 'is']</a:t>
            </a:r>
          </a:p>
          <a:p>
            <a:r>
              <a:rPr lang="en-US" sz="1400" dirty="0" smtClean="0"/>
              <a:t>&gt;&gt;&gt; </a:t>
            </a:r>
            <a:r>
              <a:rPr lang="en-US" sz="1400" dirty="0"/>
              <a:t>pp2 = </a:t>
            </a:r>
            <a:r>
              <a:rPr lang="en-US" sz="1400" dirty="0" err="1"/>
              <a:t>re.compile</a:t>
            </a:r>
            <a:r>
              <a:rPr lang="en-US" sz="1400" dirty="0"/>
              <a:t>("\\d")</a:t>
            </a:r>
          </a:p>
          <a:p>
            <a:r>
              <a:rPr lang="en-US" sz="1400" dirty="0"/>
              <a:t>&gt;&gt;&gt; m6 = </a:t>
            </a:r>
            <a:r>
              <a:rPr lang="en-US" sz="1400" dirty="0" err="1"/>
              <a:t>re.search</a:t>
            </a:r>
            <a:r>
              <a:rPr lang="en-US" sz="1400" dirty="0"/>
              <a:t>(pp2, sent)</a:t>
            </a:r>
          </a:p>
          <a:p>
            <a:r>
              <a:rPr lang="en-US" sz="1400" dirty="0"/>
              <a:t>&gt;&gt;&gt; m6</a:t>
            </a:r>
          </a:p>
          <a:p>
            <a:r>
              <a:rPr lang="en-US" sz="1400" dirty="0"/>
              <a:t>&lt;_</a:t>
            </a:r>
            <a:r>
              <a:rPr lang="en-US" sz="1400" dirty="0" err="1"/>
              <a:t>sre.SRE_Match</a:t>
            </a:r>
            <a:r>
              <a:rPr lang="en-US" sz="1400" dirty="0"/>
              <a:t> object; span=(26, 27), match='3'&gt;</a:t>
            </a:r>
          </a:p>
          <a:p>
            <a:r>
              <a:rPr lang="en-US" sz="1400" dirty="0"/>
              <a:t>&gt;&gt;&gt; pp3 = </a:t>
            </a:r>
            <a:r>
              <a:rPr lang="en-US" sz="1400" dirty="0" err="1"/>
              <a:t>re.compile</a:t>
            </a:r>
            <a:r>
              <a:rPr lang="en-US" sz="1400" dirty="0"/>
              <a:t>("\\d+")</a:t>
            </a:r>
          </a:p>
          <a:p>
            <a:r>
              <a:rPr lang="en-US" sz="1400" dirty="0"/>
              <a:t>&gt;&gt;&gt; m7 = </a:t>
            </a:r>
            <a:r>
              <a:rPr lang="en-US" sz="1400" dirty="0" err="1"/>
              <a:t>re.search</a:t>
            </a:r>
            <a:r>
              <a:rPr lang="en-US" sz="1400" dirty="0"/>
              <a:t>(pp3, sent)</a:t>
            </a:r>
          </a:p>
          <a:p>
            <a:r>
              <a:rPr lang="en-US" sz="1400" dirty="0"/>
              <a:t>&gt;&gt;&gt; m7</a:t>
            </a:r>
          </a:p>
          <a:p>
            <a:r>
              <a:rPr lang="en-US" sz="1400" dirty="0"/>
              <a:t>&lt;_</a:t>
            </a:r>
            <a:r>
              <a:rPr lang="en-US" sz="1400" dirty="0" err="1"/>
              <a:t>sre.SRE_Match</a:t>
            </a:r>
            <a:r>
              <a:rPr lang="en-US" sz="1400" dirty="0"/>
              <a:t> object; span=(26, 27), match='3</a:t>
            </a:r>
            <a:r>
              <a:rPr lang="en-US" sz="1400" dirty="0" smtClean="0"/>
              <a:t>'&gt;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77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926" y="926926"/>
            <a:ext cx="7202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&gt;&gt;&gt; </a:t>
            </a:r>
            <a:r>
              <a:rPr lang="en-US" sz="1400" dirty="0"/>
              <a:t>pp3 = </a:t>
            </a:r>
            <a:r>
              <a:rPr lang="en-US" sz="1400" dirty="0" err="1"/>
              <a:t>re.compile</a:t>
            </a:r>
            <a:r>
              <a:rPr lang="en-US" sz="1400" dirty="0"/>
              <a:t>("\\$\\d+\\.\\d\\d")</a:t>
            </a:r>
          </a:p>
          <a:p>
            <a:r>
              <a:rPr lang="en-US" sz="1400" dirty="0"/>
              <a:t>&gt;&gt;&gt; m8 = </a:t>
            </a:r>
            <a:r>
              <a:rPr lang="en-US" sz="1400" dirty="0" err="1"/>
              <a:t>re.search</a:t>
            </a:r>
            <a:r>
              <a:rPr lang="en-US" sz="1400" dirty="0"/>
              <a:t>(pp3, sent)</a:t>
            </a:r>
          </a:p>
          <a:p>
            <a:r>
              <a:rPr lang="en-US" sz="1400" dirty="0"/>
              <a:t>&gt;&gt;&gt; m8</a:t>
            </a:r>
          </a:p>
          <a:p>
            <a:r>
              <a:rPr lang="en-US" sz="1400" dirty="0"/>
              <a:t>&lt;_</a:t>
            </a:r>
            <a:r>
              <a:rPr lang="en-US" sz="1400" dirty="0" err="1"/>
              <a:t>sre.SRE_Match</a:t>
            </a:r>
            <a:r>
              <a:rPr lang="en-US" sz="1400" dirty="0"/>
              <a:t> object; span=(25, 30), match='$3.99'&gt;</a:t>
            </a:r>
          </a:p>
          <a:p>
            <a:r>
              <a:rPr lang="en-US" sz="1400" dirty="0"/>
              <a:t>&gt;&gt;&gt; pp4 = </a:t>
            </a:r>
            <a:r>
              <a:rPr lang="en-US" sz="1400" dirty="0" err="1"/>
              <a:t>re.compile</a:t>
            </a:r>
            <a:r>
              <a:rPr lang="en-US" sz="1400" dirty="0"/>
              <a:t>(r"\$\d+\.\d\d")</a:t>
            </a:r>
          </a:p>
          <a:p>
            <a:r>
              <a:rPr lang="en-US" sz="1400" dirty="0"/>
              <a:t>&gt;&gt;&gt; m9 = </a:t>
            </a:r>
            <a:r>
              <a:rPr lang="en-US" sz="1400" dirty="0" err="1"/>
              <a:t>re.search</a:t>
            </a:r>
            <a:r>
              <a:rPr lang="en-US" sz="1400" dirty="0"/>
              <a:t>(pp4, sent)</a:t>
            </a:r>
          </a:p>
          <a:p>
            <a:r>
              <a:rPr lang="en-US" sz="1400" dirty="0"/>
              <a:t>&gt;&gt;&gt; m9</a:t>
            </a:r>
          </a:p>
          <a:p>
            <a:r>
              <a:rPr lang="en-US" sz="1400" dirty="0"/>
              <a:t>&lt;_</a:t>
            </a:r>
            <a:r>
              <a:rPr lang="en-US" sz="1400" dirty="0" err="1"/>
              <a:t>sre.SRE_Match</a:t>
            </a:r>
            <a:r>
              <a:rPr lang="en-US" sz="1400" dirty="0"/>
              <a:t> object; span=(25, 30), match='$3.99'&gt;</a:t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3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in Python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54250"/>
          </a:xfrm>
        </p:spPr>
        <p:txBody>
          <a:bodyPr/>
          <a:lstStyle/>
          <a:p>
            <a:r>
              <a:rPr lang="en-US" sz="2000" dirty="0" smtClean="0"/>
              <a:t>Grouping – You can retrieve the matched substrings using parentheses.</a:t>
            </a:r>
          </a:p>
          <a:p>
            <a:r>
              <a:rPr lang="en-US" sz="2000" smtClean="0"/>
              <a:t>Capturing </a:t>
            </a:r>
            <a:r>
              <a:rPr lang="en-US" sz="2000" dirty="0"/>
              <a:t>groups are numbered by counting their </a:t>
            </a:r>
            <a:r>
              <a:rPr lang="en-US" sz="2000" b="1" dirty="0"/>
              <a:t>opening parentheses from left to right</a:t>
            </a:r>
            <a:r>
              <a:rPr lang="en-US" sz="2000" dirty="0"/>
              <a:t>. In the expression ((A)(B(C))), for example, there are four such groups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1600" dirty="0" smtClean="0"/>
              <a:t>((</a:t>
            </a:r>
            <a:r>
              <a:rPr lang="en-US" sz="1600" dirty="0"/>
              <a:t>A)(B(C)))</a:t>
            </a:r>
          </a:p>
          <a:p>
            <a:pPr lvl="1"/>
            <a:r>
              <a:rPr lang="en-US" sz="1600" dirty="0" smtClean="0"/>
              <a:t>(</a:t>
            </a:r>
            <a:r>
              <a:rPr lang="en-US" sz="1600" dirty="0"/>
              <a:t>A)</a:t>
            </a:r>
          </a:p>
          <a:p>
            <a:pPr lvl="1"/>
            <a:r>
              <a:rPr lang="en-US" sz="1600" dirty="0" smtClean="0"/>
              <a:t>(</a:t>
            </a:r>
            <a:r>
              <a:rPr lang="en-US" sz="1600" dirty="0"/>
              <a:t>B(C))</a:t>
            </a:r>
          </a:p>
          <a:p>
            <a:pPr lvl="1"/>
            <a:r>
              <a:rPr lang="en-US" sz="1600" dirty="0" smtClean="0"/>
              <a:t>(</a:t>
            </a:r>
            <a:r>
              <a:rPr lang="en-US" sz="1600" dirty="0"/>
              <a:t>C)</a:t>
            </a:r>
          </a:p>
          <a:p>
            <a:r>
              <a:rPr lang="en-US" sz="2000" dirty="0"/>
              <a:t>Group zero always stands for the entire </a:t>
            </a:r>
            <a:r>
              <a:rPr lang="en-US" sz="2000" dirty="0" smtClean="0"/>
              <a:t>expression.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926" y="926926"/>
            <a:ext cx="72024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&gt;&gt;&gt; </a:t>
            </a:r>
            <a:r>
              <a:rPr lang="en-US" sz="1400" dirty="0"/>
              <a:t>ppp1 = </a:t>
            </a:r>
            <a:r>
              <a:rPr lang="en-US" sz="1400" dirty="0" err="1"/>
              <a:t>re.compile</a:t>
            </a:r>
            <a:r>
              <a:rPr lang="en-US" sz="1400" dirty="0"/>
              <a:t>("(\\w+) cost (\\$\\d+\\.\\d\\d)")</a:t>
            </a:r>
          </a:p>
          <a:p>
            <a:r>
              <a:rPr lang="en-US" sz="1400" dirty="0"/>
              <a:t>&gt;&gt;&gt; mm1 = </a:t>
            </a:r>
            <a:r>
              <a:rPr lang="en-US" sz="1400" dirty="0" err="1"/>
              <a:t>re.search</a:t>
            </a:r>
            <a:r>
              <a:rPr lang="en-US" sz="1400" dirty="0"/>
              <a:t>(ppp1, sent)</a:t>
            </a:r>
          </a:p>
          <a:p>
            <a:r>
              <a:rPr lang="en-US" sz="1400" dirty="0"/>
              <a:t>&gt;&gt;&gt; mm1</a:t>
            </a:r>
          </a:p>
          <a:p>
            <a:r>
              <a:rPr lang="en-US" sz="1400" dirty="0"/>
              <a:t>&lt;_</a:t>
            </a:r>
            <a:r>
              <a:rPr lang="en-US" sz="1400" dirty="0" err="1"/>
              <a:t>sre.SRE_Match</a:t>
            </a:r>
            <a:r>
              <a:rPr lang="en-US" sz="1400" dirty="0"/>
              <a:t> object; span=(13, 30), match='tennis cost $3.99'&gt;</a:t>
            </a:r>
          </a:p>
          <a:p>
            <a:r>
              <a:rPr lang="en-US" sz="1400" dirty="0"/>
              <a:t>&gt;&gt;&gt; mm1.</a:t>
            </a:r>
            <a:r>
              <a:rPr lang="en-US" sz="1400" b="1" dirty="0"/>
              <a:t>group</a:t>
            </a:r>
            <a:r>
              <a:rPr lang="en-US" sz="1400" dirty="0"/>
              <a:t>(0)</a:t>
            </a:r>
          </a:p>
          <a:p>
            <a:r>
              <a:rPr lang="en-US" sz="1400" dirty="0"/>
              <a:t>'tennis cost $3.99'</a:t>
            </a:r>
          </a:p>
          <a:p>
            <a:r>
              <a:rPr lang="en-US" sz="1400" dirty="0"/>
              <a:t>&gt;&gt;&gt; mm1.group(1)</a:t>
            </a:r>
          </a:p>
          <a:p>
            <a:r>
              <a:rPr lang="en-US" sz="1400" dirty="0"/>
              <a:t>'tennis'</a:t>
            </a:r>
          </a:p>
          <a:p>
            <a:r>
              <a:rPr lang="en-US" sz="1400" dirty="0"/>
              <a:t>&gt;&gt;&gt; mm1.group(2)</a:t>
            </a:r>
          </a:p>
          <a:p>
            <a:r>
              <a:rPr lang="en-US" sz="1400" dirty="0"/>
              <a:t>'$3.99'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604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 smtClean="0">
                <a:solidFill>
                  <a:srgbClr val="000000"/>
                </a:solidFill>
              </a:rPr>
              <a:t>TutorialsPoint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hlinkClick r:id="rId2"/>
              </a:rPr>
              <a:t>http://</a:t>
            </a:r>
            <a:r>
              <a:rPr lang="en-US" altLang="en-US" dirty="0" smtClean="0">
                <a:solidFill>
                  <a:srgbClr val="000000"/>
                </a:solidFill>
                <a:hlinkClick r:id="rId2"/>
              </a:rPr>
              <a:t>www.tutorialspoint.com/python/python_reg_expressions.htm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2BEBE4-28F4-4EA3-89D0-80553E92CDC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8" y="764088"/>
            <a:ext cx="8443822" cy="480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08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>
                <a:solidFill>
                  <a:srgbClr val="000000"/>
                </a:solidFill>
              </a:rPr>
              <a:t>TutorialsPoint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hlinkClick r:id="rId2"/>
              </a:rPr>
              <a:t>http://www.tutorialspoint.com/python/python_reg_expressions.htm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2BEBE4-28F4-4EA3-89D0-80553E92CDC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564"/>
              </p:ext>
            </p:extLst>
          </p:nvPr>
        </p:nvGraphicFramePr>
        <p:xfrm>
          <a:off x="1169357" y="2080309"/>
          <a:ext cx="6709514" cy="38404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15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Modifier</a:t>
                      </a:r>
                      <a:endParaRPr lang="en-US" sz="1400" dirty="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re.I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Performs case-insensitive matching.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re.L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Interprets words according to the current locale. This interpretation affects the alphabetic group (\w and \W), as well as word boundary behavior (\b and \B).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re.M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Makes $ match the end of a line (not just the end of the string) and makes ^ match the start of any line (not just the start of the string).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re.S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Makes a period (dot) match any character, including a newline.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re.U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Interprets letters according to the Unicode character set. This flag affects the behavior of \w, \W, \b, \B.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re.X</a:t>
                      </a:r>
                      <a:endParaRPr lang="en-US" sz="140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Permits "cuter" regular expression syntax. It ignores whitespace (except inside a set [] or when escaped by a backslash) and treats </a:t>
                      </a:r>
                      <a:r>
                        <a:rPr lang="en-US" sz="1400" dirty="0" err="1">
                          <a:effectLst/>
                        </a:rPr>
                        <a:t>unescaped</a:t>
                      </a:r>
                      <a:r>
                        <a:rPr lang="en-US" sz="1400" dirty="0">
                          <a:effectLst/>
                        </a:rPr>
                        <a:t> # as a comment marker.</a:t>
                      </a:r>
                      <a:endParaRPr lang="en-US" sz="1400" dirty="0">
                        <a:effectLst/>
                        <a:latin typeface="Calibri"/>
                        <a:ea typeface="MS PGothic"/>
                        <a:cs typeface="Arial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5024" y="624751"/>
            <a:ext cx="67891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Regular Expression Modifiers: Option Flags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Regular expression literals may include an optional modifier to control various aspects of matching. The modifiers are specified as an optional flag. You can provide multiple modifiers using exclusive OR (|), as shown previously and may be represented by one of these −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1AA32D-27BB-4BDB-AF3A-80C53B84EA8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Search</a:t>
            </a:r>
            <a:endParaRPr lang="en-US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4230"/>
            <a:ext cx="8229600" cy="47786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‘Information Retrieval (IR)’ implies a query (e.g. search terms)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For a given query, </a:t>
            </a:r>
            <a:r>
              <a:rPr lang="en-US" altLang="en-US" sz="1800" i="1" dirty="0" smtClean="0"/>
              <a:t>relevant or similar</a:t>
            </a:r>
            <a:r>
              <a:rPr lang="en-US" altLang="en-US" sz="1800" dirty="0" smtClean="0"/>
              <a:t> documents are returned</a:t>
            </a:r>
            <a:r>
              <a:rPr lang="en-US" altLang="en-US" sz="16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But most basic document retrieval technique is </a:t>
            </a:r>
            <a:r>
              <a:rPr lang="en-US" altLang="en-US" sz="2000" b="1" dirty="0" smtClean="0"/>
              <a:t>keyword/search term matching</a:t>
            </a:r>
            <a:r>
              <a:rPr lang="en-US" altLang="en-US" sz="20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Retrieve all (or selected) documents which contain the search terms -- by string matching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Python example: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&gt;&gt;&gt; </a:t>
            </a:r>
            <a:r>
              <a:rPr lang="en-US" sz="1600" dirty="0"/>
              <a:t>s1 = 'public'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&gt;&gt;&gt; </a:t>
            </a:r>
            <a:r>
              <a:rPr lang="en-US" sz="1600" dirty="0"/>
              <a:t>s2 = 'public'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&gt;&gt;&gt; </a:t>
            </a:r>
            <a:r>
              <a:rPr lang="en-US" sz="1600" dirty="0"/>
              <a:t>s2 </a:t>
            </a:r>
            <a:r>
              <a:rPr lang="en-US" sz="1600" dirty="0" smtClean="0"/>
              <a:t>== </a:t>
            </a:r>
            <a:r>
              <a:rPr lang="en-US" sz="1600" dirty="0"/>
              <a:t>s1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True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altLang="en-US" sz="1600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en-US" sz="1600" dirty="0" err="1" smtClean="0"/>
              <a:t>myword</a:t>
            </a:r>
            <a:r>
              <a:rPr lang="en-US" altLang="en-US" sz="1600" dirty="0" smtClean="0"/>
              <a:t> = “month python”</a:t>
            </a:r>
            <a:br>
              <a:rPr lang="en-US" altLang="en-US" sz="1600" dirty="0" smtClean="0"/>
            </a:br>
            <a:r>
              <a:rPr lang="en-US" altLang="en-US" sz="1600" dirty="0" smtClean="0"/>
              <a:t>with </a:t>
            </a:r>
            <a:r>
              <a:rPr lang="en-US" altLang="en-US" sz="1600" dirty="0"/>
              <a:t>open("textfile.txt") as </a:t>
            </a:r>
            <a:r>
              <a:rPr lang="en-US" altLang="en-US" sz="1600" dirty="0" err="1"/>
              <a:t>openfile</a:t>
            </a:r>
            <a:r>
              <a:rPr lang="en-US" altLang="en-US" sz="1600" dirty="0"/>
              <a:t>: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en-US" sz="1600" dirty="0"/>
              <a:t>    for l</a:t>
            </a:r>
            <a:r>
              <a:rPr lang="en-US" altLang="en-US" sz="1600" dirty="0" smtClean="0"/>
              <a:t>ine </a:t>
            </a:r>
            <a:r>
              <a:rPr lang="en-US" altLang="en-US" sz="1600" dirty="0"/>
              <a:t>in </a:t>
            </a:r>
            <a:r>
              <a:rPr lang="en-US" altLang="en-US" sz="1600" dirty="0" err="1"/>
              <a:t>openfile</a:t>
            </a:r>
            <a:r>
              <a:rPr lang="en-US" altLang="en-US" sz="1600" dirty="0"/>
              <a:t>: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en-US" sz="1600" dirty="0" smtClean="0"/>
              <a:t>       if </a:t>
            </a:r>
            <a:r>
              <a:rPr lang="en-US" altLang="en-US" sz="1600" dirty="0" err="1" smtClean="0"/>
              <a:t>myword</a:t>
            </a:r>
            <a:r>
              <a:rPr lang="en-US" altLang="en-US" sz="1600" dirty="0" smtClean="0"/>
              <a:t> in line:</a:t>
            </a:r>
            <a:endParaRPr lang="en-US" altLang="en-US" sz="1600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en-US" sz="1600" dirty="0"/>
              <a:t>                print </a:t>
            </a:r>
            <a:r>
              <a:rPr lang="en-US" altLang="en-US" sz="1600" dirty="0" smtClean="0"/>
              <a:t>line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598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Regular Expressions and Text Searching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096" y="1747383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Regular </a:t>
            </a:r>
            <a:r>
              <a:rPr lang="en-US" dirty="0">
                <a:ea typeface="ＭＳ Ｐゴシック" charset="0"/>
                <a:cs typeface="ＭＳ Ｐゴシック" charset="0"/>
              </a:rPr>
              <a:t>expressions are a compact textual representation of a set of strings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that constitute a </a:t>
            </a:r>
            <a:r>
              <a:rPr lang="en-US" dirty="0">
                <a:ea typeface="ＭＳ Ｐゴシック" charset="0"/>
                <a:cs typeface="ＭＳ Ｐゴシック" charset="0"/>
              </a:rPr>
              <a:t>language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In the simplest case, regular expressions describe </a:t>
            </a:r>
            <a:r>
              <a:rPr lang="en-US" dirty="0">
                <a:solidFill>
                  <a:srgbClr val="A50021"/>
                </a:solidFill>
                <a:ea typeface="ＭＳ Ｐゴシック" charset="0"/>
              </a:rPr>
              <a:t>regular languages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Here, a </a:t>
            </a:r>
            <a:r>
              <a:rPr lang="en-US" dirty="0" smtClean="0">
                <a:solidFill>
                  <a:srgbClr val="D9574E"/>
                </a:solidFill>
                <a:ea typeface="ＭＳ Ｐゴシック" charset="0"/>
              </a:rPr>
              <a:t>language </a:t>
            </a:r>
            <a:r>
              <a:rPr lang="en-US" dirty="0">
                <a:ea typeface="ＭＳ Ｐゴシック" charset="0"/>
              </a:rPr>
              <a:t>means a set of strings given some alphabet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Extremely versatile and widely used technology</a:t>
            </a:r>
          </a:p>
          <a:p>
            <a:pPr lvl="1" eaLnBrk="1" hangingPunct="1">
              <a:defRPr/>
            </a:pPr>
            <a:r>
              <a:rPr lang="en-US" dirty="0" err="1" smtClean="0">
                <a:ea typeface="ＭＳ Ｐゴシック" charset="0"/>
              </a:rPr>
              <a:t>Emacs</a:t>
            </a:r>
            <a:r>
              <a:rPr lang="en-US" dirty="0" smtClean="0">
                <a:ea typeface="ＭＳ Ｐゴシック" charset="0"/>
              </a:rPr>
              <a:t>, vi, </a:t>
            </a:r>
            <a:r>
              <a:rPr lang="en-US" dirty="0" err="1" smtClean="0">
                <a:ea typeface="ＭＳ Ｐゴシック" charset="0"/>
              </a:rPr>
              <a:t>perl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grep</a:t>
            </a:r>
            <a:r>
              <a:rPr lang="en-US" dirty="0" smtClean="0">
                <a:ea typeface="ＭＳ Ｐゴシック" charset="0"/>
              </a:rPr>
              <a:t>, etc.</a:t>
            </a:r>
          </a:p>
          <a:p>
            <a:pPr marL="0" indent="0" eaLnBrk="1" hangingPunct="1">
              <a:buFont typeface="Time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fld id="{EE1AA32D-27BB-4BDB-AF3A-80C53B84EA8B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15400" cy="1066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Find all the instances of the word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the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in a text.</a:t>
            </a:r>
            <a:endParaRPr lang="en-US" altLang="ja-JP" dirty="0">
              <a:solidFill>
                <a:srgbClr val="A50021"/>
              </a:solidFill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A50021"/>
                </a:solidFill>
                <a:ea typeface="ＭＳ Ｐゴシック" charset="0"/>
              </a:rPr>
              <a:t>/the/</a:t>
            </a:r>
            <a:endParaRPr lang="en-US" dirty="0">
              <a:solidFill>
                <a:srgbClr val="009900"/>
              </a:solidFill>
              <a:ea typeface="ＭＳ Ｐゴシック" charset="0"/>
            </a:endParaRPr>
          </a:p>
          <a:p>
            <a:pPr lvl="1" eaLnBrk="1" hangingPunct="1"/>
            <a:r>
              <a:rPr lang="en-US" dirty="0">
                <a:solidFill>
                  <a:srgbClr val="009900"/>
                </a:solidFill>
                <a:ea typeface="ＭＳ Ｐゴシック" charset="0"/>
              </a:rPr>
              <a:t>/[</a:t>
            </a:r>
            <a:r>
              <a:rPr lang="en-US" dirty="0" err="1">
                <a:solidFill>
                  <a:srgbClr val="009900"/>
                </a:solidFill>
                <a:ea typeface="ＭＳ Ｐゴシック" charset="0"/>
              </a:rPr>
              <a:t>tT</a:t>
            </a:r>
            <a:r>
              <a:rPr lang="en-US" dirty="0">
                <a:solidFill>
                  <a:srgbClr val="009900"/>
                </a:solidFill>
                <a:ea typeface="ＭＳ Ｐゴシック" charset="0"/>
              </a:rPr>
              <a:t>]he/</a:t>
            </a:r>
          </a:p>
          <a:p>
            <a:pPr lvl="1" eaLnBrk="1" hangingPunct="1"/>
            <a:r>
              <a:rPr lang="en-US" dirty="0">
                <a:solidFill>
                  <a:srgbClr val="CC00CC"/>
                </a:solidFill>
                <a:ea typeface="ＭＳ Ｐゴシック" charset="0"/>
              </a:rPr>
              <a:t>/\b[</a:t>
            </a:r>
            <a:r>
              <a:rPr lang="en-US" dirty="0" err="1">
                <a:solidFill>
                  <a:srgbClr val="CC00CC"/>
                </a:solidFill>
                <a:ea typeface="ＭＳ Ｐゴシック" charset="0"/>
              </a:rPr>
              <a:t>tT</a:t>
            </a:r>
            <a:r>
              <a:rPr lang="en-US" dirty="0">
                <a:solidFill>
                  <a:srgbClr val="CC00CC"/>
                </a:solidFill>
                <a:ea typeface="ＭＳ Ｐゴシック" charset="0"/>
              </a:rPr>
              <a:t>]he\b/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fld id="{EE1AA32D-27BB-4BDB-AF3A-80C53B84EA8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1AA32D-27BB-4BDB-AF3A-80C53B84EA8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String Matching Using Patterns</a:t>
            </a:r>
            <a:endParaRPr lang="en-US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4230"/>
            <a:ext cx="8229600" cy="47786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Often, we wish to find a substring which matches a </a:t>
            </a:r>
            <a:r>
              <a:rPr lang="en-US" altLang="en-US" sz="2000" dirty="0" smtClean="0"/>
              <a:t>pattern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e.g. E-mail addresses: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 smtClean="0"/>
              <a:t>Any </a:t>
            </a:r>
            <a:r>
              <a:rPr lang="en-US" altLang="en-US" sz="1800" dirty="0"/>
              <a:t>number of alphanumeric characters and/or dots (not a dot at beginning </a:t>
            </a:r>
            <a:r>
              <a:rPr lang="en-US" altLang="en-US" sz="1800" dirty="0" smtClean="0"/>
              <a:t>or end</a:t>
            </a:r>
            <a:r>
              <a:rPr lang="en-US" altLang="en-US" sz="1800" dirty="0"/>
              <a:t>)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 smtClean="0"/>
              <a:t>@</a:t>
            </a:r>
            <a:endParaRPr lang="en-US" altLang="en-US" sz="1800" dirty="0"/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1800" dirty="0" smtClean="0"/>
              <a:t>Any </a:t>
            </a:r>
            <a:r>
              <a:rPr lang="en-US" altLang="en-US" sz="1800" dirty="0"/>
              <a:t>number of alphanumeric characters and/or dots (not a dot at beginning </a:t>
            </a:r>
            <a:r>
              <a:rPr lang="en-US" altLang="en-US" sz="1800" dirty="0" smtClean="0"/>
              <a:t>or end</a:t>
            </a:r>
            <a:r>
              <a:rPr lang="en-US" altLang="en-US" sz="1800" dirty="0"/>
              <a:t>); must be at least one dot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valid: tomuro@cs.depaul.edu</a:t>
            </a:r>
            <a:r>
              <a:rPr lang="en-US" altLang="en-US" sz="1800" dirty="0"/>
              <a:t>, </a:t>
            </a:r>
            <a:r>
              <a:rPr lang="en-US" altLang="en-US" sz="1800" dirty="0" smtClean="0">
                <a:hlinkClick r:id="rId2"/>
              </a:rPr>
              <a:t>noriko.tomuro@gmail.com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Invalid: </a:t>
            </a:r>
            <a:r>
              <a:rPr lang="en-US" altLang="en-US" sz="1800" dirty="0" smtClean="0">
                <a:hlinkClick r:id="rId3"/>
              </a:rPr>
              <a:t>.tomuro@cs.depaul.edu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tomuro@depaul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But if you want to specify search words by patterns, regular expressions are commonly used.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45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49289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Regular expression is an algebra for defining patterns.  For example, a regular expression “a*b” matches with a string “</a:t>
            </a:r>
            <a:r>
              <a:rPr lang="en-US" sz="2000" dirty="0" err="1" smtClean="0"/>
              <a:t>aaaab</a:t>
            </a:r>
            <a:r>
              <a:rPr lang="en-US" sz="2000" dirty="0" smtClean="0"/>
              <a:t>”.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But without going through the formal definitions, here is a (partial) summary.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Simple Patterns</a:t>
            </a:r>
          </a:p>
          <a:p>
            <a:pPr marL="857250" lvl="1" indent="-457200"/>
            <a:r>
              <a:rPr lang="en-US" sz="1600" dirty="0" smtClean="0"/>
              <a:t>Characters match themselves.  Note the chars are case-sensitive.</a:t>
            </a:r>
          </a:p>
          <a:p>
            <a:pPr marL="857250" lvl="1" indent="-457200"/>
            <a:r>
              <a:rPr lang="en-US" sz="1600" dirty="0" err="1" smtClean="0"/>
              <a:t>Metacharacters</a:t>
            </a:r>
            <a:r>
              <a:rPr lang="en-US" sz="1600" dirty="0" smtClean="0"/>
              <a:t> – not to be used literally </a:t>
            </a:r>
            <a:r>
              <a:rPr lang="en-US" sz="1600" dirty="0"/>
              <a:t>_as is_</a:t>
            </a:r>
            <a:br>
              <a:rPr lang="en-US" sz="1600" dirty="0"/>
            </a:br>
            <a:r>
              <a:rPr lang="en-US" sz="1600" dirty="0"/>
              <a:t>  . ^ $ * + ? { } [ ] \ | ( </a:t>
            </a:r>
            <a:r>
              <a:rPr lang="en-US" sz="1600" dirty="0" smtClean="0"/>
              <a:t>)</a:t>
            </a:r>
          </a:p>
          <a:p>
            <a:pPr marL="857250" lvl="1" indent="-457200"/>
            <a:r>
              <a:rPr lang="en-US" sz="1600" dirty="0" smtClean="0"/>
              <a:t>To use a </a:t>
            </a:r>
            <a:r>
              <a:rPr lang="en-US" sz="1600" dirty="0" err="1" smtClean="0"/>
              <a:t>metacharacter</a:t>
            </a:r>
            <a:r>
              <a:rPr lang="en-US" sz="1600" dirty="0" smtClean="0"/>
              <a:t>, a back-slash has to be given before it</a:t>
            </a:r>
            <a:br>
              <a:rPr lang="en-US" sz="1600" dirty="0" smtClean="0"/>
            </a:br>
            <a:r>
              <a:rPr lang="en-US" sz="1600" dirty="0" smtClean="0"/>
              <a:t>  \. \^ \+ etc.</a:t>
            </a:r>
          </a:p>
          <a:p>
            <a:pPr marL="857250" lvl="1" indent="-457200"/>
            <a:r>
              <a:rPr lang="en-US" sz="1600" dirty="0" smtClean="0"/>
              <a:t>Other special characters</a:t>
            </a:r>
            <a:br>
              <a:rPr lang="en-US" sz="1600" dirty="0" smtClean="0"/>
            </a:br>
            <a:r>
              <a:rPr lang="en-US" sz="1600" dirty="0" smtClean="0"/>
              <a:t>  \t, \n, \r, \f etc.</a:t>
            </a:r>
          </a:p>
          <a:p>
            <a:pPr marL="857250" lvl="1" indent="-457200"/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5425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 smtClean="0"/>
              <a:t>Character classes</a:t>
            </a:r>
          </a:p>
          <a:p>
            <a:pPr marL="857250" lvl="1" indent="-457200"/>
            <a:r>
              <a:rPr lang="en-US" sz="1600" dirty="0" smtClean="0"/>
              <a:t>[</a:t>
            </a:r>
            <a:r>
              <a:rPr lang="en-US" sz="1600" dirty="0" err="1" smtClean="0"/>
              <a:t>abc</a:t>
            </a:r>
            <a:r>
              <a:rPr lang="en-US" sz="1600" dirty="0" smtClean="0"/>
              <a:t>] – a, b, or c</a:t>
            </a:r>
          </a:p>
          <a:p>
            <a:pPr marL="857250" lvl="1" indent="-457200"/>
            <a:r>
              <a:rPr lang="en-US" sz="1600" dirty="0" smtClean="0"/>
              <a:t>[^</a:t>
            </a:r>
            <a:r>
              <a:rPr lang="en-US" sz="1600" dirty="0" err="1" smtClean="0"/>
              <a:t>abc</a:t>
            </a:r>
            <a:r>
              <a:rPr lang="en-US" sz="1600" dirty="0" smtClean="0"/>
              <a:t>] – any character except a, b, or c.</a:t>
            </a:r>
          </a:p>
          <a:p>
            <a:pPr marL="857250" lvl="1" indent="-457200"/>
            <a:r>
              <a:rPr lang="en-US" sz="1600" dirty="0" smtClean="0"/>
              <a:t>[a-</a:t>
            </a:r>
            <a:r>
              <a:rPr lang="en-US" sz="1600" dirty="0" err="1" smtClean="0"/>
              <a:t>zA</a:t>
            </a:r>
            <a:r>
              <a:rPr lang="en-US" sz="1600" dirty="0" smtClean="0"/>
              <a:t>-Z] – a </a:t>
            </a:r>
            <a:r>
              <a:rPr lang="en-US" sz="1600" dirty="0" err="1" smtClean="0"/>
              <a:t>throughx</a:t>
            </a:r>
            <a:r>
              <a:rPr lang="en-US" sz="1600" dirty="0" smtClean="0"/>
              <a:t>, or A through Z inclusive (range)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Predefined character classes</a:t>
            </a:r>
          </a:p>
          <a:p>
            <a:pPr marL="857250" lvl="1" indent="-457200"/>
            <a:r>
              <a:rPr lang="en-US" sz="1600" dirty="0" smtClean="0"/>
              <a:t>. (dot) – any character </a:t>
            </a:r>
          </a:p>
          <a:p>
            <a:pPr marL="857250" lvl="1" indent="-457200"/>
            <a:r>
              <a:rPr lang="en-US" sz="1600" dirty="0" smtClean="0"/>
              <a:t>\d – a digit ([0-9])</a:t>
            </a:r>
          </a:p>
          <a:p>
            <a:pPr marL="857250" lvl="1" indent="-457200"/>
            <a:r>
              <a:rPr lang="en-US" sz="1600" dirty="0" smtClean="0"/>
              <a:t>\D – a non-digit ([^0-9])</a:t>
            </a:r>
          </a:p>
          <a:p>
            <a:pPr marL="857250" lvl="1" indent="-457200"/>
            <a:r>
              <a:rPr lang="en-US" sz="1600" dirty="0" smtClean="0"/>
              <a:t>\s – a whitespace character (e.g. space, \t, \n, \r)</a:t>
            </a:r>
          </a:p>
          <a:p>
            <a:pPr marL="857250" lvl="1" indent="-457200"/>
            <a:r>
              <a:rPr lang="en-US" sz="1600" dirty="0" smtClean="0"/>
              <a:t>\S – a non-whitespace character</a:t>
            </a:r>
          </a:p>
          <a:p>
            <a:pPr marL="857250" lvl="1" indent="-457200"/>
            <a:r>
              <a:rPr lang="en-US" sz="1600" dirty="0" smtClean="0"/>
              <a:t>\w – a word character ([a-zA-Z_0-9])</a:t>
            </a:r>
          </a:p>
          <a:p>
            <a:pPr marL="857250" lvl="1" indent="-457200"/>
            <a:r>
              <a:rPr lang="en-US" sz="1600" dirty="0" smtClean="0"/>
              <a:t>\W – a non-word character ([^\w])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smtClean="0"/>
              <a:t>Boundary matchers</a:t>
            </a:r>
          </a:p>
          <a:p>
            <a:pPr marL="857250" lvl="1" indent="-457200"/>
            <a:r>
              <a:rPr lang="en-US" sz="1600" dirty="0" smtClean="0"/>
              <a:t>^ -- the beginning of a line</a:t>
            </a:r>
          </a:p>
          <a:p>
            <a:pPr marL="857250" lvl="1" indent="-457200"/>
            <a:r>
              <a:rPr lang="en-US" sz="1600" dirty="0" smtClean="0"/>
              <a:t>$ -- the end of a line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5425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 smtClean="0"/>
              <a:t>Greedy quantifiers</a:t>
            </a:r>
          </a:p>
          <a:p>
            <a:pPr marL="857250" lvl="1" indent="-457200"/>
            <a:r>
              <a:rPr lang="en-US" sz="1600" dirty="0" smtClean="0"/>
              <a:t>X? – X, once or not at all</a:t>
            </a:r>
          </a:p>
          <a:p>
            <a:pPr marL="857250" lvl="1" indent="-457200"/>
            <a:r>
              <a:rPr lang="en-US" sz="1600" dirty="0" smtClean="0"/>
              <a:t>Z* -- X, zero or more times</a:t>
            </a:r>
          </a:p>
          <a:p>
            <a:pPr marL="857250" lvl="1" indent="-457200"/>
            <a:r>
              <a:rPr lang="en-US" sz="1600" dirty="0" smtClean="0"/>
              <a:t>X+ -- X, one or more times</a:t>
            </a:r>
          </a:p>
          <a:p>
            <a:pPr marL="857250" lvl="1" indent="-457200"/>
            <a:r>
              <a:rPr lang="en-US" sz="1600" dirty="0" smtClean="0"/>
              <a:t>X{n} – X, exactly n times</a:t>
            </a:r>
          </a:p>
          <a:p>
            <a:pPr marL="857250" lvl="1" indent="-457200"/>
            <a:r>
              <a:rPr lang="en-US" sz="1600" dirty="0" smtClean="0"/>
              <a:t>X{</a:t>
            </a:r>
            <a:r>
              <a:rPr lang="en-US" sz="1600" dirty="0" err="1" smtClean="0"/>
              <a:t>n,m</a:t>
            </a:r>
            <a:r>
              <a:rPr lang="en-US" sz="1600" dirty="0" smtClean="0"/>
              <a:t>} – X, at least n but no more than m times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 smtClean="0"/>
              <a:t>Logical operators</a:t>
            </a:r>
          </a:p>
          <a:p>
            <a:pPr marL="857250" lvl="1" indent="-457200"/>
            <a:r>
              <a:rPr lang="en-US" sz="1600" dirty="0" smtClean="0"/>
              <a:t>XY – X followed by Y</a:t>
            </a:r>
          </a:p>
          <a:p>
            <a:pPr marL="857250" lvl="1" indent="-457200"/>
            <a:r>
              <a:rPr lang="en-US" sz="1600" dirty="0" smtClean="0"/>
              <a:t>X|Y – either X or Y</a:t>
            </a:r>
          </a:p>
          <a:p>
            <a:pPr marL="857250" lvl="1" indent="-457200"/>
            <a:r>
              <a:rPr lang="en-US" sz="1600" dirty="0" smtClean="0"/>
              <a:t>(X) – X, as a capturing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in Python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54250"/>
          </a:xfrm>
        </p:spPr>
        <p:txBody>
          <a:bodyPr/>
          <a:lstStyle/>
          <a:p>
            <a:r>
              <a:rPr lang="en-US" sz="2000" dirty="0" smtClean="0"/>
              <a:t>Regular expressions are in the ‘re’ package.</a:t>
            </a:r>
          </a:p>
          <a:p>
            <a:r>
              <a:rPr lang="en-US" sz="2000" dirty="0" smtClean="0"/>
              <a:t>Notation for patterns is slightly different from other languages – using </a:t>
            </a:r>
            <a:r>
              <a:rPr lang="en-US" sz="2000" b="1" dirty="0">
                <a:solidFill>
                  <a:srgbClr val="FF0000"/>
                </a:solidFill>
              </a:rPr>
              <a:t>r</a:t>
            </a:r>
            <a:r>
              <a:rPr lang="en-US" sz="2000" b="1" dirty="0" smtClean="0">
                <a:solidFill>
                  <a:srgbClr val="FF0000"/>
                </a:solidFill>
              </a:rPr>
              <a:t>aw string</a:t>
            </a:r>
            <a:r>
              <a:rPr lang="en-US" sz="2000" dirty="0" smtClean="0"/>
              <a:t> as an alternative to Regular string.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First compile an expression (into an re object).  Then match it against a </a:t>
            </a:r>
            <a:r>
              <a:rPr lang="en-US" sz="2000" dirty="0"/>
              <a:t>string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 smtClean="0"/>
              <a:t>&gt;&gt;&gt; </a:t>
            </a:r>
            <a:r>
              <a:rPr lang="en-US" sz="1600" dirty="0"/>
              <a:t>import </a:t>
            </a:r>
            <a:r>
              <a:rPr lang="en-US" sz="1600" dirty="0" smtClean="0"/>
              <a:t>re</a:t>
            </a:r>
            <a:br>
              <a:rPr lang="en-US" sz="1600" dirty="0" smtClean="0"/>
            </a:br>
            <a:r>
              <a:rPr lang="en-US" sz="1600" dirty="0" smtClean="0"/>
              <a:t>&gt;&gt;&gt; </a:t>
            </a:r>
            <a:r>
              <a:rPr lang="en-US" sz="1600" dirty="0"/>
              <a:t>p = </a:t>
            </a:r>
            <a:r>
              <a:rPr lang="en-US" sz="1600" dirty="0" err="1"/>
              <a:t>re.compile</a:t>
            </a:r>
            <a:r>
              <a:rPr lang="en-US" sz="1600" dirty="0"/>
              <a:t>('ab*')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93595"/>
              </p:ext>
            </p:extLst>
          </p:nvPr>
        </p:nvGraphicFramePr>
        <p:xfrm>
          <a:off x="2292263" y="2633961"/>
          <a:ext cx="3670126" cy="1249680"/>
        </p:xfrm>
        <a:graphic>
          <a:graphicData uri="http://schemas.openxmlformats.org/drawingml/2006/table">
            <a:tbl>
              <a:tblPr/>
              <a:tblGrid>
                <a:gridCol w="187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Regular String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Raw string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"ab*"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r"ab</a:t>
                      </a:r>
                      <a:r>
                        <a:rPr lang="en-US" dirty="0">
                          <a:effectLst/>
                        </a:rPr>
                        <a:t>*"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"\\\\section"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r"\\section"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"\\w+\\s+\\1"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r"\w+\s+\1"</a:t>
                      </a:r>
                    </a:p>
                  </a:txBody>
                  <a:tcPr marL="47625" marR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</TotalTime>
  <Words>1233</Words>
  <Application>Microsoft Office PowerPoint</Application>
  <PresentationFormat>On-screen Show (4:3)</PresentationFormat>
  <Paragraphs>193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Times</vt:lpstr>
      <vt:lpstr>Times New Roman</vt:lpstr>
      <vt:lpstr>Verdana</vt:lpstr>
      <vt:lpstr>Default Design</vt:lpstr>
      <vt:lpstr>CSC 594 Topics in AI – Natural Language Processing</vt:lpstr>
      <vt:lpstr>Document Search</vt:lpstr>
      <vt:lpstr>Regular Expressions and Text Searching</vt:lpstr>
      <vt:lpstr>Example</vt:lpstr>
      <vt:lpstr>String Matching Using Patterns</vt:lpstr>
      <vt:lpstr>Regular Expressions (1)</vt:lpstr>
      <vt:lpstr>Regular Expressions (2)</vt:lpstr>
      <vt:lpstr>Regular Expressions (3)</vt:lpstr>
      <vt:lpstr>Regular Expression in Python (1)</vt:lpstr>
      <vt:lpstr>Regular Expression in Python (2)</vt:lpstr>
      <vt:lpstr>PowerPoint Presentation</vt:lpstr>
      <vt:lpstr>PowerPoint Presentation</vt:lpstr>
      <vt:lpstr>Regular Expression in Python (3)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</dc:creator>
  <cp:lastModifiedBy>ntomuro</cp:lastModifiedBy>
  <cp:revision>130</cp:revision>
  <dcterms:created xsi:type="dcterms:W3CDTF">2013-12-04T03:05:47Z</dcterms:created>
  <dcterms:modified xsi:type="dcterms:W3CDTF">2018-03-27T03:50:01Z</dcterms:modified>
</cp:coreProperties>
</file>