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2"/>
  </p:notesMasterIdLst>
  <p:sldIdLst>
    <p:sldId id="256" r:id="rId2"/>
    <p:sldId id="257" r:id="rId3"/>
    <p:sldId id="258" r:id="rId4"/>
    <p:sldId id="259" r:id="rId5"/>
    <p:sldId id="260" r:id="rId6"/>
    <p:sldId id="261" r:id="rId7"/>
    <p:sldId id="262" r:id="rId8"/>
    <p:sldId id="264"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D775EC-B4C6-4474-9D8E-7265CE63A967}" v="81" dt="2023-07-19T02:33:26.130"/>
    <p1510:client id="{9A5263F0-BF61-4A31-B3A2-4CDFE3064523}" v="117" dt="2023-07-12T04:02:51.9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FAC643-323B-4A19-B7B0-052784F7185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31A475B-AD62-431B-AC21-3494CE16E3C8}">
      <dgm:prSet/>
      <dgm:spPr/>
      <dgm:t>
        <a:bodyPr/>
        <a:lstStyle/>
        <a:p>
          <a:pPr>
            <a:defRPr cap="all"/>
          </a:pPr>
          <a:r>
            <a:rPr lang="en-US" baseline="0"/>
            <a:t>Definition</a:t>
          </a:r>
          <a:endParaRPr lang="en-US"/>
        </a:p>
      </dgm:t>
    </dgm:pt>
    <dgm:pt modelId="{D38764B5-CF9C-42E8-8F21-4DA9D0647720}" type="parTrans" cxnId="{188A6A8B-B251-4441-A3B4-08FDFEBC5AEB}">
      <dgm:prSet/>
      <dgm:spPr/>
      <dgm:t>
        <a:bodyPr/>
        <a:lstStyle/>
        <a:p>
          <a:endParaRPr lang="en-US"/>
        </a:p>
      </dgm:t>
    </dgm:pt>
    <dgm:pt modelId="{DDAD3552-5EBE-4691-B9C9-8FD696E7AA87}" type="sibTrans" cxnId="{188A6A8B-B251-4441-A3B4-08FDFEBC5AEB}">
      <dgm:prSet/>
      <dgm:spPr/>
      <dgm:t>
        <a:bodyPr/>
        <a:lstStyle/>
        <a:p>
          <a:endParaRPr lang="en-US"/>
        </a:p>
      </dgm:t>
    </dgm:pt>
    <dgm:pt modelId="{0A91F119-94FC-46E6-B8E4-4C877F0E4D03}">
      <dgm:prSet/>
      <dgm:spPr/>
      <dgm:t>
        <a:bodyPr/>
        <a:lstStyle/>
        <a:p>
          <a:pPr>
            <a:defRPr cap="all"/>
          </a:pPr>
          <a:r>
            <a:rPr lang="en-US" baseline="0"/>
            <a:t>Advantage</a:t>
          </a:r>
          <a:endParaRPr lang="en-US"/>
        </a:p>
      </dgm:t>
    </dgm:pt>
    <dgm:pt modelId="{8850B276-77C1-44D1-9F1B-3D79217999CC}" type="parTrans" cxnId="{3DD00318-83E5-49FE-91C3-0CDCE17E16CD}">
      <dgm:prSet/>
      <dgm:spPr/>
      <dgm:t>
        <a:bodyPr/>
        <a:lstStyle/>
        <a:p>
          <a:endParaRPr lang="en-US"/>
        </a:p>
      </dgm:t>
    </dgm:pt>
    <dgm:pt modelId="{031250E0-6288-4862-8293-FE121DD29EB4}" type="sibTrans" cxnId="{3DD00318-83E5-49FE-91C3-0CDCE17E16CD}">
      <dgm:prSet/>
      <dgm:spPr/>
      <dgm:t>
        <a:bodyPr/>
        <a:lstStyle/>
        <a:p>
          <a:endParaRPr lang="en-US"/>
        </a:p>
      </dgm:t>
    </dgm:pt>
    <dgm:pt modelId="{7D7C8FFB-D51B-4FD0-A1F1-B7334ABD6C7E}">
      <dgm:prSet/>
      <dgm:spPr/>
      <dgm:t>
        <a:bodyPr/>
        <a:lstStyle/>
        <a:p>
          <a:pPr>
            <a:defRPr cap="all"/>
          </a:pPr>
          <a:r>
            <a:rPr lang="en-US" baseline="0"/>
            <a:t>Techniques used for on-device deployment</a:t>
          </a:r>
          <a:endParaRPr lang="en-US"/>
        </a:p>
      </dgm:t>
    </dgm:pt>
    <dgm:pt modelId="{8B751D59-2A44-4683-AEAD-FD8825C39811}" type="parTrans" cxnId="{41C75D88-9C82-4201-BF99-2818A3129D5D}">
      <dgm:prSet/>
      <dgm:spPr/>
      <dgm:t>
        <a:bodyPr/>
        <a:lstStyle/>
        <a:p>
          <a:endParaRPr lang="en-US"/>
        </a:p>
      </dgm:t>
    </dgm:pt>
    <dgm:pt modelId="{2E657787-B911-4C71-A42C-2C80813E555B}" type="sibTrans" cxnId="{41C75D88-9C82-4201-BF99-2818A3129D5D}">
      <dgm:prSet/>
      <dgm:spPr/>
      <dgm:t>
        <a:bodyPr/>
        <a:lstStyle/>
        <a:p>
          <a:endParaRPr lang="en-US"/>
        </a:p>
      </dgm:t>
    </dgm:pt>
    <dgm:pt modelId="{BB4E3C4B-20BC-4FEB-A45D-078ECF9D740B}" type="pres">
      <dgm:prSet presAssocID="{C8FAC643-323B-4A19-B7B0-052784F7185A}" presName="root" presStyleCnt="0">
        <dgm:presLayoutVars>
          <dgm:dir/>
          <dgm:resizeHandles val="exact"/>
        </dgm:presLayoutVars>
      </dgm:prSet>
      <dgm:spPr/>
    </dgm:pt>
    <dgm:pt modelId="{2D3CFD1D-806C-4925-9E5E-DEB34A70AEC1}" type="pres">
      <dgm:prSet presAssocID="{F31A475B-AD62-431B-AC21-3494CE16E3C8}" presName="compNode" presStyleCnt="0"/>
      <dgm:spPr/>
    </dgm:pt>
    <dgm:pt modelId="{63DCE379-C025-4E17-ADF5-ED5507F3FABA}" type="pres">
      <dgm:prSet presAssocID="{F31A475B-AD62-431B-AC21-3494CE16E3C8}" presName="iconBgRect" presStyleLbl="bgShp" presStyleIdx="0" presStyleCnt="3"/>
      <dgm:spPr/>
    </dgm:pt>
    <dgm:pt modelId="{866BAB5A-295A-427B-B7A2-C919715A22BF}" type="pres">
      <dgm:prSet presAssocID="{F31A475B-AD62-431B-AC21-3494CE16E3C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5AABB3DA-DF81-474C-916A-1D7CE7DA8F5F}" type="pres">
      <dgm:prSet presAssocID="{F31A475B-AD62-431B-AC21-3494CE16E3C8}" presName="spaceRect" presStyleCnt="0"/>
      <dgm:spPr/>
    </dgm:pt>
    <dgm:pt modelId="{D2DCD163-A121-4FF6-B960-D9285188F070}" type="pres">
      <dgm:prSet presAssocID="{F31A475B-AD62-431B-AC21-3494CE16E3C8}" presName="textRect" presStyleLbl="revTx" presStyleIdx="0" presStyleCnt="3">
        <dgm:presLayoutVars>
          <dgm:chMax val="1"/>
          <dgm:chPref val="1"/>
        </dgm:presLayoutVars>
      </dgm:prSet>
      <dgm:spPr/>
    </dgm:pt>
    <dgm:pt modelId="{8F4C5B5D-A805-4D44-ACAC-BED73D560283}" type="pres">
      <dgm:prSet presAssocID="{DDAD3552-5EBE-4691-B9C9-8FD696E7AA87}" presName="sibTrans" presStyleCnt="0"/>
      <dgm:spPr/>
    </dgm:pt>
    <dgm:pt modelId="{5C24C9E2-F490-4E73-B033-5CED48CDEEB7}" type="pres">
      <dgm:prSet presAssocID="{0A91F119-94FC-46E6-B8E4-4C877F0E4D03}" presName="compNode" presStyleCnt="0"/>
      <dgm:spPr/>
    </dgm:pt>
    <dgm:pt modelId="{7D563FDD-7306-475A-B450-BD43F81E0708}" type="pres">
      <dgm:prSet presAssocID="{0A91F119-94FC-46E6-B8E4-4C877F0E4D03}" presName="iconBgRect" presStyleLbl="bgShp" presStyleIdx="1" presStyleCnt="3"/>
      <dgm:spPr/>
    </dgm:pt>
    <dgm:pt modelId="{F4172218-E58F-4407-8A98-3E3801A180D7}" type="pres">
      <dgm:prSet presAssocID="{0A91F119-94FC-46E6-B8E4-4C877F0E4D0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1501388B-4AA4-4898-BAA9-0D2FE4C0D784}" type="pres">
      <dgm:prSet presAssocID="{0A91F119-94FC-46E6-B8E4-4C877F0E4D03}" presName="spaceRect" presStyleCnt="0"/>
      <dgm:spPr/>
    </dgm:pt>
    <dgm:pt modelId="{0BB3D7C9-13DE-4023-AC91-1ADF4DA3F1E2}" type="pres">
      <dgm:prSet presAssocID="{0A91F119-94FC-46E6-B8E4-4C877F0E4D03}" presName="textRect" presStyleLbl="revTx" presStyleIdx="1" presStyleCnt="3">
        <dgm:presLayoutVars>
          <dgm:chMax val="1"/>
          <dgm:chPref val="1"/>
        </dgm:presLayoutVars>
      </dgm:prSet>
      <dgm:spPr/>
    </dgm:pt>
    <dgm:pt modelId="{706A5492-3A82-4944-8BAE-98AE50DA9625}" type="pres">
      <dgm:prSet presAssocID="{031250E0-6288-4862-8293-FE121DD29EB4}" presName="sibTrans" presStyleCnt="0"/>
      <dgm:spPr/>
    </dgm:pt>
    <dgm:pt modelId="{1E7E94C8-BADA-4D96-AD78-EE90536E9307}" type="pres">
      <dgm:prSet presAssocID="{7D7C8FFB-D51B-4FD0-A1F1-B7334ABD6C7E}" presName="compNode" presStyleCnt="0"/>
      <dgm:spPr/>
    </dgm:pt>
    <dgm:pt modelId="{0D46A783-D428-41A9-B195-1F9DE0F5324F}" type="pres">
      <dgm:prSet presAssocID="{7D7C8FFB-D51B-4FD0-A1F1-B7334ABD6C7E}" presName="iconBgRect" presStyleLbl="bgShp" presStyleIdx="2" presStyleCnt="3"/>
      <dgm:spPr/>
    </dgm:pt>
    <dgm:pt modelId="{EAF21213-5F27-42C7-8F8D-11100D5CA455}" type="pres">
      <dgm:prSet presAssocID="{7D7C8FFB-D51B-4FD0-A1F1-B7334ABD6C7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A6D80D9F-9262-4DEA-9333-18ED6CE4BB0A}" type="pres">
      <dgm:prSet presAssocID="{7D7C8FFB-D51B-4FD0-A1F1-B7334ABD6C7E}" presName="spaceRect" presStyleCnt="0"/>
      <dgm:spPr/>
    </dgm:pt>
    <dgm:pt modelId="{737C36A8-63CE-4220-B8DF-998BAA2BFAC1}" type="pres">
      <dgm:prSet presAssocID="{7D7C8FFB-D51B-4FD0-A1F1-B7334ABD6C7E}" presName="textRect" presStyleLbl="revTx" presStyleIdx="2" presStyleCnt="3">
        <dgm:presLayoutVars>
          <dgm:chMax val="1"/>
          <dgm:chPref val="1"/>
        </dgm:presLayoutVars>
      </dgm:prSet>
      <dgm:spPr/>
    </dgm:pt>
  </dgm:ptLst>
  <dgm:cxnLst>
    <dgm:cxn modelId="{3DD00318-83E5-49FE-91C3-0CDCE17E16CD}" srcId="{C8FAC643-323B-4A19-B7B0-052784F7185A}" destId="{0A91F119-94FC-46E6-B8E4-4C877F0E4D03}" srcOrd="1" destOrd="0" parTransId="{8850B276-77C1-44D1-9F1B-3D79217999CC}" sibTransId="{031250E0-6288-4862-8293-FE121DD29EB4}"/>
    <dgm:cxn modelId="{31D06936-1272-4E50-954B-130C8BE781F5}" type="presOf" srcId="{7D7C8FFB-D51B-4FD0-A1F1-B7334ABD6C7E}" destId="{737C36A8-63CE-4220-B8DF-998BAA2BFAC1}" srcOrd="0" destOrd="0" presId="urn:microsoft.com/office/officeart/2018/5/layout/IconCircleLabelList"/>
    <dgm:cxn modelId="{41C75D88-9C82-4201-BF99-2818A3129D5D}" srcId="{C8FAC643-323B-4A19-B7B0-052784F7185A}" destId="{7D7C8FFB-D51B-4FD0-A1F1-B7334ABD6C7E}" srcOrd="2" destOrd="0" parTransId="{8B751D59-2A44-4683-AEAD-FD8825C39811}" sibTransId="{2E657787-B911-4C71-A42C-2C80813E555B}"/>
    <dgm:cxn modelId="{188A6A8B-B251-4441-A3B4-08FDFEBC5AEB}" srcId="{C8FAC643-323B-4A19-B7B0-052784F7185A}" destId="{F31A475B-AD62-431B-AC21-3494CE16E3C8}" srcOrd="0" destOrd="0" parTransId="{D38764B5-CF9C-42E8-8F21-4DA9D0647720}" sibTransId="{DDAD3552-5EBE-4691-B9C9-8FD696E7AA87}"/>
    <dgm:cxn modelId="{24BE47A8-DBA8-42FD-AE88-FC888858BF3A}" type="presOf" srcId="{C8FAC643-323B-4A19-B7B0-052784F7185A}" destId="{BB4E3C4B-20BC-4FEB-A45D-078ECF9D740B}" srcOrd="0" destOrd="0" presId="urn:microsoft.com/office/officeart/2018/5/layout/IconCircleLabelList"/>
    <dgm:cxn modelId="{747553BB-5155-4DB0-9EEC-FEEDDC4105BC}" type="presOf" srcId="{F31A475B-AD62-431B-AC21-3494CE16E3C8}" destId="{D2DCD163-A121-4FF6-B960-D9285188F070}" srcOrd="0" destOrd="0" presId="urn:microsoft.com/office/officeart/2018/5/layout/IconCircleLabelList"/>
    <dgm:cxn modelId="{4D5E85FD-E083-4063-9FC4-CD2B1B9456C8}" type="presOf" srcId="{0A91F119-94FC-46E6-B8E4-4C877F0E4D03}" destId="{0BB3D7C9-13DE-4023-AC91-1ADF4DA3F1E2}" srcOrd="0" destOrd="0" presId="urn:microsoft.com/office/officeart/2018/5/layout/IconCircleLabelList"/>
    <dgm:cxn modelId="{64766DA3-671A-403E-884B-DB3DF77CF9A1}" type="presParOf" srcId="{BB4E3C4B-20BC-4FEB-A45D-078ECF9D740B}" destId="{2D3CFD1D-806C-4925-9E5E-DEB34A70AEC1}" srcOrd="0" destOrd="0" presId="urn:microsoft.com/office/officeart/2018/5/layout/IconCircleLabelList"/>
    <dgm:cxn modelId="{2AE9AC74-7E8E-419C-AA83-CA49C05D8D31}" type="presParOf" srcId="{2D3CFD1D-806C-4925-9E5E-DEB34A70AEC1}" destId="{63DCE379-C025-4E17-ADF5-ED5507F3FABA}" srcOrd="0" destOrd="0" presId="urn:microsoft.com/office/officeart/2018/5/layout/IconCircleLabelList"/>
    <dgm:cxn modelId="{CB9F1F8C-7673-4DDC-A220-ECA30A01E5EE}" type="presParOf" srcId="{2D3CFD1D-806C-4925-9E5E-DEB34A70AEC1}" destId="{866BAB5A-295A-427B-B7A2-C919715A22BF}" srcOrd="1" destOrd="0" presId="urn:microsoft.com/office/officeart/2018/5/layout/IconCircleLabelList"/>
    <dgm:cxn modelId="{C8AAEFCD-325F-42E1-9327-37E86F96CEB5}" type="presParOf" srcId="{2D3CFD1D-806C-4925-9E5E-DEB34A70AEC1}" destId="{5AABB3DA-DF81-474C-916A-1D7CE7DA8F5F}" srcOrd="2" destOrd="0" presId="urn:microsoft.com/office/officeart/2018/5/layout/IconCircleLabelList"/>
    <dgm:cxn modelId="{6417E26F-B1FD-4A3F-BCB1-C5D4321DC097}" type="presParOf" srcId="{2D3CFD1D-806C-4925-9E5E-DEB34A70AEC1}" destId="{D2DCD163-A121-4FF6-B960-D9285188F070}" srcOrd="3" destOrd="0" presId="urn:microsoft.com/office/officeart/2018/5/layout/IconCircleLabelList"/>
    <dgm:cxn modelId="{85945302-1636-4753-BA25-1A1D473C204D}" type="presParOf" srcId="{BB4E3C4B-20BC-4FEB-A45D-078ECF9D740B}" destId="{8F4C5B5D-A805-4D44-ACAC-BED73D560283}" srcOrd="1" destOrd="0" presId="urn:microsoft.com/office/officeart/2018/5/layout/IconCircleLabelList"/>
    <dgm:cxn modelId="{40D6243D-47C7-4002-A9C2-1B243ACFD251}" type="presParOf" srcId="{BB4E3C4B-20BC-4FEB-A45D-078ECF9D740B}" destId="{5C24C9E2-F490-4E73-B033-5CED48CDEEB7}" srcOrd="2" destOrd="0" presId="urn:microsoft.com/office/officeart/2018/5/layout/IconCircleLabelList"/>
    <dgm:cxn modelId="{B13A79B7-4D48-4733-BDCB-5F23F1A40A77}" type="presParOf" srcId="{5C24C9E2-F490-4E73-B033-5CED48CDEEB7}" destId="{7D563FDD-7306-475A-B450-BD43F81E0708}" srcOrd="0" destOrd="0" presId="urn:microsoft.com/office/officeart/2018/5/layout/IconCircleLabelList"/>
    <dgm:cxn modelId="{3C416DA6-5FAD-4F7D-A7CC-11EB119600D3}" type="presParOf" srcId="{5C24C9E2-F490-4E73-B033-5CED48CDEEB7}" destId="{F4172218-E58F-4407-8A98-3E3801A180D7}" srcOrd="1" destOrd="0" presId="urn:microsoft.com/office/officeart/2018/5/layout/IconCircleLabelList"/>
    <dgm:cxn modelId="{A80D7353-0C2E-48D3-AE92-83651BBF31EB}" type="presParOf" srcId="{5C24C9E2-F490-4E73-B033-5CED48CDEEB7}" destId="{1501388B-4AA4-4898-BAA9-0D2FE4C0D784}" srcOrd="2" destOrd="0" presId="urn:microsoft.com/office/officeart/2018/5/layout/IconCircleLabelList"/>
    <dgm:cxn modelId="{F9903B56-1E01-4A38-81AE-54CCF8A5B1FE}" type="presParOf" srcId="{5C24C9E2-F490-4E73-B033-5CED48CDEEB7}" destId="{0BB3D7C9-13DE-4023-AC91-1ADF4DA3F1E2}" srcOrd="3" destOrd="0" presId="urn:microsoft.com/office/officeart/2018/5/layout/IconCircleLabelList"/>
    <dgm:cxn modelId="{A8F0AF54-EABF-4FB8-B51C-D73632127618}" type="presParOf" srcId="{BB4E3C4B-20BC-4FEB-A45D-078ECF9D740B}" destId="{706A5492-3A82-4944-8BAE-98AE50DA9625}" srcOrd="3" destOrd="0" presId="urn:microsoft.com/office/officeart/2018/5/layout/IconCircleLabelList"/>
    <dgm:cxn modelId="{5AC16AE4-AD99-4B18-BC69-4F718A3254AD}" type="presParOf" srcId="{BB4E3C4B-20BC-4FEB-A45D-078ECF9D740B}" destId="{1E7E94C8-BADA-4D96-AD78-EE90536E9307}" srcOrd="4" destOrd="0" presId="urn:microsoft.com/office/officeart/2018/5/layout/IconCircleLabelList"/>
    <dgm:cxn modelId="{4E6B875D-86F9-4DD4-AB8A-7C61AB86913A}" type="presParOf" srcId="{1E7E94C8-BADA-4D96-AD78-EE90536E9307}" destId="{0D46A783-D428-41A9-B195-1F9DE0F5324F}" srcOrd="0" destOrd="0" presId="urn:microsoft.com/office/officeart/2018/5/layout/IconCircleLabelList"/>
    <dgm:cxn modelId="{C2CC6138-F68D-4557-8A97-1C82D41BA339}" type="presParOf" srcId="{1E7E94C8-BADA-4D96-AD78-EE90536E9307}" destId="{EAF21213-5F27-42C7-8F8D-11100D5CA455}" srcOrd="1" destOrd="0" presId="urn:microsoft.com/office/officeart/2018/5/layout/IconCircleLabelList"/>
    <dgm:cxn modelId="{B5208474-6C47-40F7-B7D9-36EAA30227B9}" type="presParOf" srcId="{1E7E94C8-BADA-4D96-AD78-EE90536E9307}" destId="{A6D80D9F-9262-4DEA-9333-18ED6CE4BB0A}" srcOrd="2" destOrd="0" presId="urn:microsoft.com/office/officeart/2018/5/layout/IconCircleLabelList"/>
    <dgm:cxn modelId="{BB85C243-F823-4769-9FCA-08A5B7173C9C}" type="presParOf" srcId="{1E7E94C8-BADA-4D96-AD78-EE90536E9307}" destId="{737C36A8-63CE-4220-B8DF-998BAA2BFAC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C5416C-92F0-41F2-B6FC-6BB5EEDC563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9A1B292-1597-48E1-AD0F-3F03AD46B849}">
      <dgm:prSet/>
      <dgm:spPr/>
      <dgm:t>
        <a:bodyPr/>
        <a:lstStyle/>
        <a:p>
          <a:pPr>
            <a:defRPr cap="all"/>
          </a:pPr>
          <a:r>
            <a:rPr lang="en-US" baseline="0"/>
            <a:t>Mobile-optimized models</a:t>
          </a:r>
          <a:endParaRPr lang="en-US"/>
        </a:p>
      </dgm:t>
    </dgm:pt>
    <dgm:pt modelId="{78060D2E-10EF-43F3-8C3C-B97CB51C36EE}" type="parTrans" cxnId="{F99EEE40-6A04-490D-9AA8-880D81C89B38}">
      <dgm:prSet/>
      <dgm:spPr/>
      <dgm:t>
        <a:bodyPr/>
        <a:lstStyle/>
        <a:p>
          <a:endParaRPr lang="en-US"/>
        </a:p>
      </dgm:t>
    </dgm:pt>
    <dgm:pt modelId="{C287950F-FA80-46D5-B605-EF2E9A3371C5}" type="sibTrans" cxnId="{F99EEE40-6A04-490D-9AA8-880D81C89B38}">
      <dgm:prSet/>
      <dgm:spPr/>
      <dgm:t>
        <a:bodyPr/>
        <a:lstStyle/>
        <a:p>
          <a:endParaRPr lang="en-US"/>
        </a:p>
      </dgm:t>
    </dgm:pt>
    <dgm:pt modelId="{96D58EF9-138B-445B-9795-3BB4877778E2}">
      <dgm:prSet/>
      <dgm:spPr/>
      <dgm:t>
        <a:bodyPr/>
        <a:lstStyle/>
        <a:p>
          <a:pPr>
            <a:defRPr cap="all"/>
          </a:pPr>
          <a:r>
            <a:rPr lang="en-US" baseline="0"/>
            <a:t>Edge computing</a:t>
          </a:r>
          <a:endParaRPr lang="en-US"/>
        </a:p>
      </dgm:t>
    </dgm:pt>
    <dgm:pt modelId="{5A78C521-8AEE-422E-BC67-82070CCEE45E}" type="parTrans" cxnId="{24A0742B-0341-420A-9FAB-E6682FA64AC8}">
      <dgm:prSet/>
      <dgm:spPr/>
      <dgm:t>
        <a:bodyPr/>
        <a:lstStyle/>
        <a:p>
          <a:endParaRPr lang="en-US"/>
        </a:p>
      </dgm:t>
    </dgm:pt>
    <dgm:pt modelId="{1A1B3933-14C3-44F0-AE77-7D5FA1C9ACEE}" type="sibTrans" cxnId="{24A0742B-0341-420A-9FAB-E6682FA64AC8}">
      <dgm:prSet/>
      <dgm:spPr/>
      <dgm:t>
        <a:bodyPr/>
        <a:lstStyle/>
        <a:p>
          <a:endParaRPr lang="en-US"/>
        </a:p>
      </dgm:t>
    </dgm:pt>
    <dgm:pt modelId="{92E61E79-395F-4325-B764-3CB3880248AA}">
      <dgm:prSet/>
      <dgm:spPr/>
      <dgm:t>
        <a:bodyPr/>
        <a:lstStyle/>
        <a:p>
          <a:pPr>
            <a:defRPr cap="all"/>
          </a:pPr>
          <a:r>
            <a:rPr lang="en-US" baseline="0"/>
            <a:t>Federated learning</a:t>
          </a:r>
          <a:endParaRPr lang="en-US"/>
        </a:p>
      </dgm:t>
    </dgm:pt>
    <dgm:pt modelId="{6C1D0C05-0A0E-4C84-967B-0F5E9BB05FA2}" type="parTrans" cxnId="{782E2DD4-1A55-48AD-86CB-972EFEF4DEDA}">
      <dgm:prSet/>
      <dgm:spPr/>
      <dgm:t>
        <a:bodyPr/>
        <a:lstStyle/>
        <a:p>
          <a:endParaRPr lang="en-US"/>
        </a:p>
      </dgm:t>
    </dgm:pt>
    <dgm:pt modelId="{EA42CB2A-C663-4A39-B798-51108DD59801}" type="sibTrans" cxnId="{782E2DD4-1A55-48AD-86CB-972EFEF4DEDA}">
      <dgm:prSet/>
      <dgm:spPr/>
      <dgm:t>
        <a:bodyPr/>
        <a:lstStyle/>
        <a:p>
          <a:endParaRPr lang="en-US"/>
        </a:p>
      </dgm:t>
    </dgm:pt>
    <dgm:pt modelId="{FDDCC267-4D5D-4749-AC19-5322F6ED8454}" type="pres">
      <dgm:prSet presAssocID="{34C5416C-92F0-41F2-B6FC-6BB5EEDC5634}" presName="root" presStyleCnt="0">
        <dgm:presLayoutVars>
          <dgm:dir/>
          <dgm:resizeHandles val="exact"/>
        </dgm:presLayoutVars>
      </dgm:prSet>
      <dgm:spPr/>
    </dgm:pt>
    <dgm:pt modelId="{5BF789CB-DC1E-4E00-875D-1550EF4D05D9}" type="pres">
      <dgm:prSet presAssocID="{29A1B292-1597-48E1-AD0F-3F03AD46B849}" presName="compNode" presStyleCnt="0"/>
      <dgm:spPr/>
    </dgm:pt>
    <dgm:pt modelId="{100FA4B8-DDCD-499B-B840-3D57E66D34D0}" type="pres">
      <dgm:prSet presAssocID="{29A1B292-1597-48E1-AD0F-3F03AD46B849}" presName="iconBgRect" presStyleLbl="bgShp" presStyleIdx="0" presStyleCnt="3"/>
      <dgm:spPr/>
    </dgm:pt>
    <dgm:pt modelId="{9336871D-1AC2-4C67-86B7-FD75C380C12E}" type="pres">
      <dgm:prSet presAssocID="{29A1B292-1597-48E1-AD0F-3F03AD46B84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90AFE33F-91A4-4A0D-AC89-FF3C1EB214A3}" type="pres">
      <dgm:prSet presAssocID="{29A1B292-1597-48E1-AD0F-3F03AD46B849}" presName="spaceRect" presStyleCnt="0"/>
      <dgm:spPr/>
    </dgm:pt>
    <dgm:pt modelId="{C0FF5407-1DA4-4DD9-ADF5-EAEBFB27E4B9}" type="pres">
      <dgm:prSet presAssocID="{29A1B292-1597-48E1-AD0F-3F03AD46B849}" presName="textRect" presStyleLbl="revTx" presStyleIdx="0" presStyleCnt="3">
        <dgm:presLayoutVars>
          <dgm:chMax val="1"/>
          <dgm:chPref val="1"/>
        </dgm:presLayoutVars>
      </dgm:prSet>
      <dgm:spPr/>
    </dgm:pt>
    <dgm:pt modelId="{7D1C4ABB-BF2F-4504-BDD3-2DFE009CB161}" type="pres">
      <dgm:prSet presAssocID="{C287950F-FA80-46D5-B605-EF2E9A3371C5}" presName="sibTrans" presStyleCnt="0"/>
      <dgm:spPr/>
    </dgm:pt>
    <dgm:pt modelId="{8E535E38-0872-43B6-8D1F-3BC061E2B167}" type="pres">
      <dgm:prSet presAssocID="{96D58EF9-138B-445B-9795-3BB4877778E2}" presName="compNode" presStyleCnt="0"/>
      <dgm:spPr/>
    </dgm:pt>
    <dgm:pt modelId="{D707D73E-504A-489A-B6A3-779BEFAA4C72}" type="pres">
      <dgm:prSet presAssocID="{96D58EF9-138B-445B-9795-3BB4877778E2}" presName="iconBgRect" presStyleLbl="bgShp" presStyleIdx="1" presStyleCnt="3"/>
      <dgm:spPr/>
    </dgm:pt>
    <dgm:pt modelId="{A0D6593A-02F4-4303-B1E6-D65C5EF76CCC}" type="pres">
      <dgm:prSet presAssocID="{96D58EF9-138B-445B-9795-3BB4877778E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a:ext>
      </dgm:extLst>
    </dgm:pt>
    <dgm:pt modelId="{B9B1F8F7-8902-49F4-AD3D-7A6DCF7E4BE1}" type="pres">
      <dgm:prSet presAssocID="{96D58EF9-138B-445B-9795-3BB4877778E2}" presName="spaceRect" presStyleCnt="0"/>
      <dgm:spPr/>
    </dgm:pt>
    <dgm:pt modelId="{943586D6-03A7-4578-84C0-033462248DFC}" type="pres">
      <dgm:prSet presAssocID="{96D58EF9-138B-445B-9795-3BB4877778E2}" presName="textRect" presStyleLbl="revTx" presStyleIdx="1" presStyleCnt="3">
        <dgm:presLayoutVars>
          <dgm:chMax val="1"/>
          <dgm:chPref val="1"/>
        </dgm:presLayoutVars>
      </dgm:prSet>
      <dgm:spPr/>
    </dgm:pt>
    <dgm:pt modelId="{F72197EB-9C15-4580-97C4-CE7ECBF6CA18}" type="pres">
      <dgm:prSet presAssocID="{1A1B3933-14C3-44F0-AE77-7D5FA1C9ACEE}" presName="sibTrans" presStyleCnt="0"/>
      <dgm:spPr/>
    </dgm:pt>
    <dgm:pt modelId="{EDF2FA88-9CD7-4C37-9395-49CD785879F1}" type="pres">
      <dgm:prSet presAssocID="{92E61E79-395F-4325-B764-3CB3880248AA}" presName="compNode" presStyleCnt="0"/>
      <dgm:spPr/>
    </dgm:pt>
    <dgm:pt modelId="{70C64C75-52A4-457A-B5BF-24CA80EC8CFE}" type="pres">
      <dgm:prSet presAssocID="{92E61E79-395F-4325-B764-3CB3880248AA}" presName="iconBgRect" presStyleLbl="bgShp" presStyleIdx="2" presStyleCnt="3"/>
      <dgm:spPr/>
    </dgm:pt>
    <dgm:pt modelId="{BFE2B02C-2DFC-432C-B021-3B66E680E149}" type="pres">
      <dgm:prSet presAssocID="{92E61E79-395F-4325-B764-3CB3880248A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E808A00E-FB6A-4F47-8744-00C9BEC6D5D7}" type="pres">
      <dgm:prSet presAssocID="{92E61E79-395F-4325-B764-3CB3880248AA}" presName="spaceRect" presStyleCnt="0"/>
      <dgm:spPr/>
    </dgm:pt>
    <dgm:pt modelId="{E3BBB8BB-9785-4396-85BC-F84B6B9BF575}" type="pres">
      <dgm:prSet presAssocID="{92E61E79-395F-4325-B764-3CB3880248AA}" presName="textRect" presStyleLbl="revTx" presStyleIdx="2" presStyleCnt="3">
        <dgm:presLayoutVars>
          <dgm:chMax val="1"/>
          <dgm:chPref val="1"/>
        </dgm:presLayoutVars>
      </dgm:prSet>
      <dgm:spPr/>
    </dgm:pt>
  </dgm:ptLst>
  <dgm:cxnLst>
    <dgm:cxn modelId="{AF01F914-B040-4208-958E-C4E27EC3523E}" type="presOf" srcId="{29A1B292-1597-48E1-AD0F-3F03AD46B849}" destId="{C0FF5407-1DA4-4DD9-ADF5-EAEBFB27E4B9}" srcOrd="0" destOrd="0" presId="urn:microsoft.com/office/officeart/2018/5/layout/IconCircleLabelList"/>
    <dgm:cxn modelId="{0DD89C1D-C8F9-47D7-9CFA-38F0FF310358}" type="presOf" srcId="{34C5416C-92F0-41F2-B6FC-6BB5EEDC5634}" destId="{FDDCC267-4D5D-4749-AC19-5322F6ED8454}" srcOrd="0" destOrd="0" presId="urn:microsoft.com/office/officeart/2018/5/layout/IconCircleLabelList"/>
    <dgm:cxn modelId="{24A0742B-0341-420A-9FAB-E6682FA64AC8}" srcId="{34C5416C-92F0-41F2-B6FC-6BB5EEDC5634}" destId="{96D58EF9-138B-445B-9795-3BB4877778E2}" srcOrd="1" destOrd="0" parTransId="{5A78C521-8AEE-422E-BC67-82070CCEE45E}" sibTransId="{1A1B3933-14C3-44F0-AE77-7D5FA1C9ACEE}"/>
    <dgm:cxn modelId="{F99EEE40-6A04-490D-9AA8-880D81C89B38}" srcId="{34C5416C-92F0-41F2-B6FC-6BB5EEDC5634}" destId="{29A1B292-1597-48E1-AD0F-3F03AD46B849}" srcOrd="0" destOrd="0" parTransId="{78060D2E-10EF-43F3-8C3C-B97CB51C36EE}" sibTransId="{C287950F-FA80-46D5-B605-EF2E9A3371C5}"/>
    <dgm:cxn modelId="{58502087-9BD1-4A33-B00B-B4BCFEA6E5EC}" type="presOf" srcId="{92E61E79-395F-4325-B764-3CB3880248AA}" destId="{E3BBB8BB-9785-4396-85BC-F84B6B9BF575}" srcOrd="0" destOrd="0" presId="urn:microsoft.com/office/officeart/2018/5/layout/IconCircleLabelList"/>
    <dgm:cxn modelId="{782E2DD4-1A55-48AD-86CB-972EFEF4DEDA}" srcId="{34C5416C-92F0-41F2-B6FC-6BB5EEDC5634}" destId="{92E61E79-395F-4325-B764-3CB3880248AA}" srcOrd="2" destOrd="0" parTransId="{6C1D0C05-0A0E-4C84-967B-0F5E9BB05FA2}" sibTransId="{EA42CB2A-C663-4A39-B798-51108DD59801}"/>
    <dgm:cxn modelId="{5CAB87E7-D82B-4AD1-97A3-32AE706C6C46}" type="presOf" srcId="{96D58EF9-138B-445B-9795-3BB4877778E2}" destId="{943586D6-03A7-4578-84C0-033462248DFC}" srcOrd="0" destOrd="0" presId="urn:microsoft.com/office/officeart/2018/5/layout/IconCircleLabelList"/>
    <dgm:cxn modelId="{9044465B-E3BB-42EB-A75D-C1CF8906518E}" type="presParOf" srcId="{FDDCC267-4D5D-4749-AC19-5322F6ED8454}" destId="{5BF789CB-DC1E-4E00-875D-1550EF4D05D9}" srcOrd="0" destOrd="0" presId="urn:microsoft.com/office/officeart/2018/5/layout/IconCircleLabelList"/>
    <dgm:cxn modelId="{4845C1D4-F21A-47E6-AC2D-5990A18B03B6}" type="presParOf" srcId="{5BF789CB-DC1E-4E00-875D-1550EF4D05D9}" destId="{100FA4B8-DDCD-499B-B840-3D57E66D34D0}" srcOrd="0" destOrd="0" presId="urn:microsoft.com/office/officeart/2018/5/layout/IconCircleLabelList"/>
    <dgm:cxn modelId="{710FD1D4-3AC5-43D3-94A5-7D8B0E926A54}" type="presParOf" srcId="{5BF789CB-DC1E-4E00-875D-1550EF4D05D9}" destId="{9336871D-1AC2-4C67-86B7-FD75C380C12E}" srcOrd="1" destOrd="0" presId="urn:microsoft.com/office/officeart/2018/5/layout/IconCircleLabelList"/>
    <dgm:cxn modelId="{0496809C-2FA6-4111-8C34-62AE205D52B1}" type="presParOf" srcId="{5BF789CB-DC1E-4E00-875D-1550EF4D05D9}" destId="{90AFE33F-91A4-4A0D-AC89-FF3C1EB214A3}" srcOrd="2" destOrd="0" presId="urn:microsoft.com/office/officeart/2018/5/layout/IconCircleLabelList"/>
    <dgm:cxn modelId="{396BF272-2ADE-479C-AA67-9E1D1A69E937}" type="presParOf" srcId="{5BF789CB-DC1E-4E00-875D-1550EF4D05D9}" destId="{C0FF5407-1DA4-4DD9-ADF5-EAEBFB27E4B9}" srcOrd="3" destOrd="0" presId="urn:microsoft.com/office/officeart/2018/5/layout/IconCircleLabelList"/>
    <dgm:cxn modelId="{DCA4613D-E741-4395-A22D-B6767E0A4BED}" type="presParOf" srcId="{FDDCC267-4D5D-4749-AC19-5322F6ED8454}" destId="{7D1C4ABB-BF2F-4504-BDD3-2DFE009CB161}" srcOrd="1" destOrd="0" presId="urn:microsoft.com/office/officeart/2018/5/layout/IconCircleLabelList"/>
    <dgm:cxn modelId="{80306A41-8DB9-4CB4-9B62-9B1682122329}" type="presParOf" srcId="{FDDCC267-4D5D-4749-AC19-5322F6ED8454}" destId="{8E535E38-0872-43B6-8D1F-3BC061E2B167}" srcOrd="2" destOrd="0" presId="urn:microsoft.com/office/officeart/2018/5/layout/IconCircleLabelList"/>
    <dgm:cxn modelId="{2455D4EC-5268-431D-AE0E-AABA3B582DC4}" type="presParOf" srcId="{8E535E38-0872-43B6-8D1F-3BC061E2B167}" destId="{D707D73E-504A-489A-B6A3-779BEFAA4C72}" srcOrd="0" destOrd="0" presId="urn:microsoft.com/office/officeart/2018/5/layout/IconCircleLabelList"/>
    <dgm:cxn modelId="{3282F3C0-0397-4074-AA36-123ADD800D2B}" type="presParOf" srcId="{8E535E38-0872-43B6-8D1F-3BC061E2B167}" destId="{A0D6593A-02F4-4303-B1E6-D65C5EF76CCC}" srcOrd="1" destOrd="0" presId="urn:microsoft.com/office/officeart/2018/5/layout/IconCircleLabelList"/>
    <dgm:cxn modelId="{18D88967-83A1-4E90-ACBE-4D79537C9302}" type="presParOf" srcId="{8E535E38-0872-43B6-8D1F-3BC061E2B167}" destId="{B9B1F8F7-8902-49F4-AD3D-7A6DCF7E4BE1}" srcOrd="2" destOrd="0" presId="urn:microsoft.com/office/officeart/2018/5/layout/IconCircleLabelList"/>
    <dgm:cxn modelId="{D308EB38-D7BF-419B-93CD-224596CECC20}" type="presParOf" srcId="{8E535E38-0872-43B6-8D1F-3BC061E2B167}" destId="{943586D6-03A7-4578-84C0-033462248DFC}" srcOrd="3" destOrd="0" presId="urn:microsoft.com/office/officeart/2018/5/layout/IconCircleLabelList"/>
    <dgm:cxn modelId="{4A6332A1-E8DF-441C-A9CD-22A1E506AD9C}" type="presParOf" srcId="{FDDCC267-4D5D-4749-AC19-5322F6ED8454}" destId="{F72197EB-9C15-4580-97C4-CE7ECBF6CA18}" srcOrd="3" destOrd="0" presId="urn:microsoft.com/office/officeart/2018/5/layout/IconCircleLabelList"/>
    <dgm:cxn modelId="{44C3E7D9-6966-4071-A1B0-C7BB197A1908}" type="presParOf" srcId="{FDDCC267-4D5D-4749-AC19-5322F6ED8454}" destId="{EDF2FA88-9CD7-4C37-9395-49CD785879F1}" srcOrd="4" destOrd="0" presId="urn:microsoft.com/office/officeart/2018/5/layout/IconCircleLabelList"/>
    <dgm:cxn modelId="{9DA47243-CD40-4EB3-B0F8-7A97E9C44B20}" type="presParOf" srcId="{EDF2FA88-9CD7-4C37-9395-49CD785879F1}" destId="{70C64C75-52A4-457A-B5BF-24CA80EC8CFE}" srcOrd="0" destOrd="0" presId="urn:microsoft.com/office/officeart/2018/5/layout/IconCircleLabelList"/>
    <dgm:cxn modelId="{75623E45-DF30-43AD-9866-680D09B98829}" type="presParOf" srcId="{EDF2FA88-9CD7-4C37-9395-49CD785879F1}" destId="{BFE2B02C-2DFC-432C-B021-3B66E680E149}" srcOrd="1" destOrd="0" presId="urn:microsoft.com/office/officeart/2018/5/layout/IconCircleLabelList"/>
    <dgm:cxn modelId="{2DF52BA6-D75C-47AD-9C2E-A9454723FD2B}" type="presParOf" srcId="{EDF2FA88-9CD7-4C37-9395-49CD785879F1}" destId="{E808A00E-FB6A-4F47-8744-00C9BEC6D5D7}" srcOrd="2" destOrd="0" presId="urn:microsoft.com/office/officeart/2018/5/layout/IconCircleLabelList"/>
    <dgm:cxn modelId="{D4295560-2B15-466F-A966-E7E4E6E22E39}" type="presParOf" srcId="{EDF2FA88-9CD7-4C37-9395-49CD785879F1}" destId="{E3BBB8BB-9785-4396-85BC-F84B6B9BF57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CE379-C025-4E17-ADF5-ED5507F3FABA}">
      <dsp:nvSpPr>
        <dsp:cNvPr id="0" name=""/>
        <dsp:cNvSpPr/>
      </dsp:nvSpPr>
      <dsp:spPr>
        <a:xfrm>
          <a:off x="722193" y="224918"/>
          <a:ext cx="1990125" cy="19901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6BAB5A-295A-427B-B7A2-C919715A22BF}">
      <dsp:nvSpPr>
        <dsp:cNvPr id="0" name=""/>
        <dsp:cNvSpPr/>
      </dsp:nvSpPr>
      <dsp:spPr>
        <a:xfrm>
          <a:off x="1146318" y="649043"/>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DCD163-A121-4FF6-B960-D9285188F070}">
      <dsp:nvSpPr>
        <dsp:cNvPr id="0" name=""/>
        <dsp:cNvSpPr/>
      </dsp:nvSpPr>
      <dsp:spPr>
        <a:xfrm>
          <a:off x="86006" y="2834918"/>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baseline="0"/>
            <a:t>Definition</a:t>
          </a:r>
          <a:endParaRPr lang="en-US" sz="2000" kern="1200"/>
        </a:p>
      </dsp:txBody>
      <dsp:txXfrm>
        <a:off x="86006" y="2834918"/>
        <a:ext cx="3262500" cy="720000"/>
      </dsp:txXfrm>
    </dsp:sp>
    <dsp:sp modelId="{7D563FDD-7306-475A-B450-BD43F81E0708}">
      <dsp:nvSpPr>
        <dsp:cNvPr id="0" name=""/>
        <dsp:cNvSpPr/>
      </dsp:nvSpPr>
      <dsp:spPr>
        <a:xfrm>
          <a:off x="4555631" y="224918"/>
          <a:ext cx="1990125" cy="19901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172218-E58F-4407-8A98-3E3801A180D7}">
      <dsp:nvSpPr>
        <dsp:cNvPr id="0" name=""/>
        <dsp:cNvSpPr/>
      </dsp:nvSpPr>
      <dsp:spPr>
        <a:xfrm>
          <a:off x="4979756" y="649043"/>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B3D7C9-13DE-4023-AC91-1ADF4DA3F1E2}">
      <dsp:nvSpPr>
        <dsp:cNvPr id="0" name=""/>
        <dsp:cNvSpPr/>
      </dsp:nvSpPr>
      <dsp:spPr>
        <a:xfrm>
          <a:off x="3919443" y="2834918"/>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baseline="0"/>
            <a:t>Advantage</a:t>
          </a:r>
          <a:endParaRPr lang="en-US" sz="2000" kern="1200"/>
        </a:p>
      </dsp:txBody>
      <dsp:txXfrm>
        <a:off x="3919443" y="2834918"/>
        <a:ext cx="3262500" cy="720000"/>
      </dsp:txXfrm>
    </dsp:sp>
    <dsp:sp modelId="{0D46A783-D428-41A9-B195-1F9DE0F5324F}">
      <dsp:nvSpPr>
        <dsp:cNvPr id="0" name=""/>
        <dsp:cNvSpPr/>
      </dsp:nvSpPr>
      <dsp:spPr>
        <a:xfrm>
          <a:off x="8389069" y="224918"/>
          <a:ext cx="1990125" cy="19901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F21213-5F27-42C7-8F8D-11100D5CA455}">
      <dsp:nvSpPr>
        <dsp:cNvPr id="0" name=""/>
        <dsp:cNvSpPr/>
      </dsp:nvSpPr>
      <dsp:spPr>
        <a:xfrm>
          <a:off x="8813194" y="649043"/>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7C36A8-63CE-4220-B8DF-998BAA2BFAC1}">
      <dsp:nvSpPr>
        <dsp:cNvPr id="0" name=""/>
        <dsp:cNvSpPr/>
      </dsp:nvSpPr>
      <dsp:spPr>
        <a:xfrm>
          <a:off x="7752881" y="2834918"/>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baseline="0"/>
            <a:t>Techniques used for on-device deployment</a:t>
          </a:r>
          <a:endParaRPr lang="en-US" sz="2000" kern="1200"/>
        </a:p>
      </dsp:txBody>
      <dsp:txXfrm>
        <a:off x="7752881" y="2834918"/>
        <a:ext cx="3262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0FA4B8-DDCD-499B-B840-3D57E66D34D0}">
      <dsp:nvSpPr>
        <dsp:cNvPr id="0" name=""/>
        <dsp:cNvSpPr/>
      </dsp:nvSpPr>
      <dsp:spPr>
        <a:xfrm>
          <a:off x="722193" y="224918"/>
          <a:ext cx="1990125" cy="19901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6871D-1AC2-4C67-86B7-FD75C380C12E}">
      <dsp:nvSpPr>
        <dsp:cNvPr id="0" name=""/>
        <dsp:cNvSpPr/>
      </dsp:nvSpPr>
      <dsp:spPr>
        <a:xfrm>
          <a:off x="1146318" y="649043"/>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FF5407-1DA4-4DD9-ADF5-EAEBFB27E4B9}">
      <dsp:nvSpPr>
        <dsp:cNvPr id="0" name=""/>
        <dsp:cNvSpPr/>
      </dsp:nvSpPr>
      <dsp:spPr>
        <a:xfrm>
          <a:off x="86006" y="2834918"/>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baseline="0"/>
            <a:t>Mobile-optimized models</a:t>
          </a:r>
          <a:endParaRPr lang="en-US" sz="2500" kern="1200"/>
        </a:p>
      </dsp:txBody>
      <dsp:txXfrm>
        <a:off x="86006" y="2834918"/>
        <a:ext cx="3262500" cy="720000"/>
      </dsp:txXfrm>
    </dsp:sp>
    <dsp:sp modelId="{D707D73E-504A-489A-B6A3-779BEFAA4C72}">
      <dsp:nvSpPr>
        <dsp:cNvPr id="0" name=""/>
        <dsp:cNvSpPr/>
      </dsp:nvSpPr>
      <dsp:spPr>
        <a:xfrm>
          <a:off x="4555631" y="224918"/>
          <a:ext cx="1990125" cy="19901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D6593A-02F4-4303-B1E6-D65C5EF76CCC}">
      <dsp:nvSpPr>
        <dsp:cNvPr id="0" name=""/>
        <dsp:cNvSpPr/>
      </dsp:nvSpPr>
      <dsp:spPr>
        <a:xfrm>
          <a:off x="4979756" y="649043"/>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3586D6-03A7-4578-84C0-033462248DFC}">
      <dsp:nvSpPr>
        <dsp:cNvPr id="0" name=""/>
        <dsp:cNvSpPr/>
      </dsp:nvSpPr>
      <dsp:spPr>
        <a:xfrm>
          <a:off x="3919443" y="2834918"/>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baseline="0"/>
            <a:t>Edge computing</a:t>
          </a:r>
          <a:endParaRPr lang="en-US" sz="2500" kern="1200"/>
        </a:p>
      </dsp:txBody>
      <dsp:txXfrm>
        <a:off x="3919443" y="2834918"/>
        <a:ext cx="3262500" cy="720000"/>
      </dsp:txXfrm>
    </dsp:sp>
    <dsp:sp modelId="{70C64C75-52A4-457A-B5BF-24CA80EC8CFE}">
      <dsp:nvSpPr>
        <dsp:cNvPr id="0" name=""/>
        <dsp:cNvSpPr/>
      </dsp:nvSpPr>
      <dsp:spPr>
        <a:xfrm>
          <a:off x="8389069" y="224918"/>
          <a:ext cx="1990125" cy="19901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E2B02C-2DFC-432C-B021-3B66E680E149}">
      <dsp:nvSpPr>
        <dsp:cNvPr id="0" name=""/>
        <dsp:cNvSpPr/>
      </dsp:nvSpPr>
      <dsp:spPr>
        <a:xfrm>
          <a:off x="8813194" y="649043"/>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BBB8BB-9785-4396-85BC-F84B6B9BF575}">
      <dsp:nvSpPr>
        <dsp:cNvPr id="0" name=""/>
        <dsp:cNvSpPr/>
      </dsp:nvSpPr>
      <dsp:spPr>
        <a:xfrm>
          <a:off x="7752881" y="2834918"/>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baseline="0"/>
            <a:t>Federated learning</a:t>
          </a:r>
          <a:endParaRPr lang="en-US" sz="2500" kern="1200"/>
        </a:p>
      </dsp:txBody>
      <dsp:txXfrm>
        <a:off x="7752881" y="2834918"/>
        <a:ext cx="32625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FE14D8-B7AB-4A25-B2F2-3C3BB4820F0F}" type="datetimeFigureOut">
              <a:t>7/18/2023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1F9C98-3F00-4BE9-84F5-B1CA6766BEEE}" type="slidenum">
              <a:t>‹#›</a:t>
            </a:fld>
            <a:endParaRPr lang="en-US"/>
          </a:p>
        </p:txBody>
      </p:sp>
    </p:spTree>
    <p:extLst>
      <p:ext uri="{BB962C8B-B14F-4D97-AF65-F5344CB8AC3E}">
        <p14:creationId xmlns:p14="http://schemas.microsoft.com/office/powerpoint/2010/main" val="290403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Latency refers to the time delay between when a request is made and when a response is received. In computer networking, latency is typically measured as the time it takes for a packet of data to travel from one point in a network to another.</a:t>
            </a:r>
          </a:p>
          <a:p>
            <a:r>
              <a:rPr lang="en-US" dirty="0"/>
              <a:t> </a:t>
            </a:r>
            <a:endParaRPr lang="en-US" dirty="0">
              <a:cs typeface="Calibri"/>
            </a:endParaRPr>
          </a:p>
          <a:p>
            <a:r>
              <a:rPr lang="en-US" dirty="0"/>
              <a:t>Latency can be affected by a number of factors, including the physical distance between the two points, the number of intermediate devices the packet must pass through, the processing time required by each device, and the speed of the network links. In general, lower latency is better, as it means that responses to requests are received more quickly, resulting in a more responsive and interactive user experience.</a:t>
            </a:r>
            <a:endParaRPr lang="en-US" dirty="0">
              <a:cs typeface="Calibri"/>
            </a:endParaRPr>
          </a:p>
          <a:p>
            <a:r>
              <a:rPr lang="en-US" dirty="0"/>
              <a:t> </a:t>
            </a:r>
            <a:endParaRPr lang="en-US" dirty="0">
              <a:cs typeface="Calibri"/>
            </a:endParaRPr>
          </a:p>
          <a:p>
            <a:r>
              <a:rPr lang="en-US" dirty="0"/>
              <a:t>Latency is particularly important in real-time applications such as online gaming, video conferencing, and financial trading, where even small delays can have a significant impact on user experience or financial outcomes.</a:t>
            </a:r>
            <a:endParaRPr lang="en-US" dirty="0">
              <a:cs typeface="Calibri"/>
            </a:endParaRPr>
          </a:p>
        </p:txBody>
      </p:sp>
      <p:sp>
        <p:nvSpPr>
          <p:cNvPr id="4" name="Slide Number Placeholder 3"/>
          <p:cNvSpPr>
            <a:spLocks noGrp="1"/>
          </p:cNvSpPr>
          <p:nvPr>
            <p:ph type="sldNum" sz="quarter" idx="5"/>
          </p:nvPr>
        </p:nvSpPr>
        <p:spPr/>
        <p:txBody>
          <a:bodyPr/>
          <a:lstStyle/>
          <a:p>
            <a:fld id="{2D1F9C98-3F00-4BE9-84F5-B1CA6766BEEE}" type="slidenum">
              <a:t>4</a:t>
            </a:fld>
            <a:endParaRPr lang="en-US"/>
          </a:p>
        </p:txBody>
      </p:sp>
    </p:spTree>
    <p:extLst>
      <p:ext uri="{BB962C8B-B14F-4D97-AF65-F5344CB8AC3E}">
        <p14:creationId xmlns:p14="http://schemas.microsoft.com/office/powerpoint/2010/main" val="1848103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Quantization, pruning, and distillation are all techniques used in machine learning to reduce the size and computational complexity of neural networks while maintaining or even improving their performance.</a:t>
            </a:r>
          </a:p>
          <a:p>
            <a:pPr marL="285750" indent="-285750">
              <a:buFont typeface="Arial"/>
              <a:buChar char="•"/>
            </a:pPr>
            <a:r>
              <a:rPr lang="en-US" dirty="0"/>
              <a:t>Quantization: Quantization is the process of reducing the number of bits used to represent the weights and activations in a neural network. By using fewer bits to represent these values, the size of the model can be significantly reduced, which can lead to faster inference times and lower memory requirements. However, reducing the precision of the weights and activations can also result in a loss of accuracy. To mitigate this, specialized training techniques, such as quantization-aware training, can be used to train models with reduced precision weights and activations while minimizing the loss in accuracy.</a:t>
            </a:r>
            <a:endParaRPr lang="en-US" dirty="0">
              <a:cs typeface="Calibri"/>
            </a:endParaRPr>
          </a:p>
          <a:p>
            <a:pPr marL="285750" indent="-285750">
              <a:buFont typeface="Arial"/>
              <a:buChar char="•"/>
            </a:pPr>
            <a:r>
              <a:rPr lang="en-US" dirty="0"/>
              <a:t>Pruning: Pruning is the process of removing unimportant weights from a neural network. During training, some weights may become less important than others, and pruning is a way to remove these redundant connections. By doing so, the size of the model can be reduced, which can lead to faster inference times and lower memory requirements. Pruning can be done in a number of ways, such as by removing weights with small magnitudes, or by using a more sophisticated criteria, such as magnitude-based pruning or sensitivity-based pruning.</a:t>
            </a:r>
            <a:endParaRPr lang="en-US" dirty="0">
              <a:cs typeface="Calibri"/>
            </a:endParaRPr>
          </a:p>
          <a:p>
            <a:pPr marL="285750" indent="-285750">
              <a:buFont typeface="Arial"/>
              <a:buChar char="•"/>
            </a:pPr>
            <a:r>
              <a:rPr lang="en-US" dirty="0"/>
              <a:t>Distillation: Distillation is the process of training a smaller or simpler model to mimic the behavior of a larger or more complex model. The idea is to use the larger model as a teacher to guide the training of the smaller model, with the goal of transferring the knowledge learned by the larger model to the smaller model. This can be done by training the smaller model to predict the outputs of the larger model, or by training the smaller model to match the internal representations learned by the larger model. By doing so, the smaller model can often achieve similar performance to the larger model while using fewer resources.</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2D1F9C98-3F00-4BE9-84F5-B1CA6766BEEE}" type="slidenum">
              <a:t>7</a:t>
            </a:fld>
            <a:endParaRPr lang="en-US"/>
          </a:p>
        </p:txBody>
      </p:sp>
    </p:spTree>
    <p:extLst>
      <p:ext uri="{BB962C8B-B14F-4D97-AF65-F5344CB8AC3E}">
        <p14:creationId xmlns:p14="http://schemas.microsoft.com/office/powerpoint/2010/main" val="2717889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 computing refers to the practice of processing data locally on devices or servers located at the network edge, rather than sending all data to a centralized cloud server for processing. This can lead to faster response times, reduced network bandwidth usage, and improved data privacy and security. Here are some edge computing techniques:</a:t>
            </a:r>
          </a:p>
          <a:p>
            <a:pPr marL="285750" indent="-285750">
              <a:buFont typeface="Arial"/>
              <a:buChar char="•"/>
            </a:pPr>
            <a:r>
              <a:rPr lang="en-US" dirty="0"/>
              <a:t>Edge devices: Edge devices are small, low-power computing devices that are capable of processing data locally. These devices can be embedded in sensors, cameras, or other IoT devices to perform local data processing and decision-making.</a:t>
            </a:r>
            <a:endParaRPr lang="en-US" dirty="0">
              <a:cs typeface="Calibri"/>
            </a:endParaRPr>
          </a:p>
          <a:p>
            <a:pPr marL="285750" indent="-285750">
              <a:buFont typeface="Arial"/>
              <a:buChar char="•"/>
            </a:pPr>
            <a:r>
              <a:rPr lang="en-US" dirty="0"/>
              <a:t>Edge servers: Edge servers are more powerful computing devices that are located closer to the network edge, such as in a local data center or on-premises server. They are used to perform more complex data processing tasks and to aggregate data from multiple edge devices.</a:t>
            </a:r>
            <a:endParaRPr lang="en-US" dirty="0">
              <a:cs typeface="Calibri"/>
            </a:endParaRPr>
          </a:p>
          <a:p>
            <a:pPr marL="285750" indent="-285750">
              <a:buFont typeface="Arial"/>
              <a:buChar char="•"/>
            </a:pPr>
            <a:r>
              <a:rPr lang="en-US" dirty="0"/>
              <a:t>Edge AI: Edge AI involves running machine learning algorithms on edge devices or servers to perform real-time data analysis and decision-making. This can be used for applications such as object detection in video streams, predictive maintenance on industrial equipment, or anomaly detection in IoT sensor data.</a:t>
            </a:r>
            <a:endParaRPr lang="en-US" dirty="0">
              <a:cs typeface="Calibri"/>
            </a:endParaRPr>
          </a:p>
          <a:p>
            <a:pPr marL="285750" indent="-285750">
              <a:buFont typeface="Arial"/>
              <a:buChar char="•"/>
            </a:pPr>
            <a:r>
              <a:rPr lang="en-US" dirty="0"/>
              <a:t>Serverless computing: Serverless computing allows developers to write and deploy code without needing to manage the underlying infrastructure. This can be used for edge computing by running serverless functions on edge devices or servers to perform specific tasks, such as image recognition or data filtering.</a:t>
            </a:r>
            <a:endParaRPr lang="en-US" dirty="0">
              <a:cs typeface="Calibri"/>
            </a:endParaRPr>
          </a:p>
          <a:p>
            <a:pPr marL="285750" indent="-285750">
              <a:buFont typeface="Arial"/>
              <a:buChar char="•"/>
            </a:pPr>
            <a:r>
              <a:rPr lang="en-US" dirty="0"/>
              <a:t>Distributed computing: Distributed computing involves breaking down a large computing task into smaller sub-tasks that can be executed in parallel on multiple devices or servers. This can be used for edge computing by distributing data processing tasks across multiple edge devices or servers to improve performance and reduce latency.</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2D1F9C98-3F00-4BE9-84F5-B1CA6766BEEE}" type="slidenum">
              <a:t>8</a:t>
            </a:fld>
            <a:endParaRPr lang="en-US"/>
          </a:p>
        </p:txBody>
      </p:sp>
    </p:spTree>
    <p:extLst>
      <p:ext uri="{BB962C8B-B14F-4D97-AF65-F5344CB8AC3E}">
        <p14:creationId xmlns:p14="http://schemas.microsoft.com/office/powerpoint/2010/main" val="1114227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Federated learning is a machine learning technique that allows multiple devices to collaboratively train a model without sharing their data with each other or a central server. This helps to address data privacy concerns while still allowing for the benefits of machine learning. Here are some federated learning techniques:</a:t>
            </a:r>
          </a:p>
          <a:p>
            <a:pPr marL="285750" indent="-285750">
              <a:buFont typeface="Arial"/>
              <a:buChar char="•"/>
            </a:pPr>
            <a:r>
              <a:rPr lang="en-US"/>
              <a:t>Horizontal Federated Learning: In horizontal federated learning, multiple devices with similar data types and features collaborate to train a shared model. Each device trains the model on its own data and sends the updated model weights to a central server, where the weights are averaged and the updated model is sent back to the devices. This process is repeated until the shared model converges.</a:t>
            </a:r>
          </a:p>
          <a:p>
            <a:pPr marL="285750" indent="-285750">
              <a:buFont typeface="Arial"/>
              <a:buChar char="•"/>
            </a:pPr>
            <a:r>
              <a:rPr lang="en-US" dirty="0"/>
              <a:t>Vertical Federated Learning: In vertical federated learning, multiple devices with different data types or features collaborate to train a shared model. This is typically used when sensitive or confidential data is involved, such as in healthcare or financial applications. The data from each device is partitioned into common features, which are used to train a shared model without sharing the sensitive data.</a:t>
            </a:r>
            <a:endParaRPr lang="en-US" dirty="0">
              <a:cs typeface="Calibri"/>
            </a:endParaRPr>
          </a:p>
          <a:p>
            <a:pPr marL="285750" indent="-285750">
              <a:buFont typeface="Arial"/>
              <a:buChar char="•"/>
            </a:pPr>
            <a:r>
              <a:rPr lang="en-US" dirty="0"/>
              <a:t>Federated Transfer Learning: Federated transfer learning is a technique that allows for the transfer of knowledge between different federated learning tasks. This is done by initializing a new federated learning task with the weights of a pre-trained model, which can help to improve the convergence and generalization of the new model.</a:t>
            </a:r>
            <a:endParaRPr lang="en-US" dirty="0">
              <a:cs typeface="Calibri"/>
            </a:endParaRPr>
          </a:p>
          <a:p>
            <a:pPr marL="285750" indent="-285750">
              <a:buFont typeface="Arial"/>
              <a:buChar char="•"/>
            </a:pPr>
            <a:r>
              <a:rPr lang="en-US" dirty="0"/>
              <a:t>Secure Aggregation: Secure aggregation is a technique used to ensure that the aggregated model weights remain private and secure. This is done by using cryptographic techniques such as secure multi-party computation or homomorphic encryption to allow devices to share their model weights without revealing their data.</a:t>
            </a:r>
            <a:endParaRPr lang="en-US" dirty="0">
              <a:cs typeface="Calibri"/>
            </a:endParaRPr>
          </a:p>
          <a:p>
            <a:pPr marL="285750" indent="-285750">
              <a:buFont typeface="Arial"/>
              <a:buChar char="•"/>
            </a:pPr>
            <a:r>
              <a:rPr lang="en-US" dirty="0"/>
              <a:t>Client Selection: Client selection is a technique used to select the most appropriate devices to participate in a federated learning task. This can be done based on factors such as the quality of the device's data and its computational power, to ensure that the most useful and capable devices are selected for training the shared model.</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2D1F9C98-3F00-4BE9-84F5-B1CA6766BEEE}" type="slidenum">
              <a:t>9</a:t>
            </a:fld>
            <a:endParaRPr lang="en-US"/>
          </a:p>
        </p:txBody>
      </p:sp>
    </p:spTree>
    <p:extLst>
      <p:ext uri="{BB962C8B-B14F-4D97-AF65-F5344CB8AC3E}">
        <p14:creationId xmlns:p14="http://schemas.microsoft.com/office/powerpoint/2010/main" val="2636732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7/18/2023</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6876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7/18/2023</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685277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7/18/2023</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77666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7/18/2023</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470469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7/18/2023</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638963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7/18/2023</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800146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7/18/2023</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92977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7/18/2023</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369270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7/18/2023</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461065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7/18/2023</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704855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7/18/2023</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781172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7/18/2023</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1855940646"/>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74"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2" name="Rectangle 11">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E6384BF9-D2B4-1918-AE97-EA4651BAA590}"/>
              </a:ext>
            </a:extLst>
          </p:cNvPr>
          <p:cNvSpPr>
            <a:spLocks noGrp="1"/>
          </p:cNvSpPr>
          <p:nvPr>
            <p:ph type="ctrTitle"/>
          </p:nvPr>
        </p:nvSpPr>
        <p:spPr>
          <a:xfrm>
            <a:off x="540000" y="540000"/>
            <a:ext cx="4500561" cy="4259814"/>
          </a:xfrm>
        </p:spPr>
        <p:txBody>
          <a:bodyPr>
            <a:normAutofit/>
          </a:bodyPr>
          <a:lstStyle/>
          <a:p>
            <a:r>
              <a:rPr lang="en-US" sz="5500">
                <a:ea typeface="Calibri Light"/>
                <a:cs typeface="Calibri Light"/>
              </a:rPr>
              <a:t>ML Deployment Method:</a:t>
            </a:r>
            <a:br>
              <a:rPr lang="en-US" sz="5500">
                <a:ea typeface="Calibri Light"/>
                <a:cs typeface="Calibri Light"/>
              </a:rPr>
            </a:br>
            <a:r>
              <a:rPr lang="en-US" sz="5500">
                <a:ea typeface="+mj-lt"/>
                <a:cs typeface="+mj-lt"/>
              </a:rPr>
              <a:t>On-device deployment</a:t>
            </a:r>
            <a:endParaRPr lang="en-US" sz="5500"/>
          </a:p>
        </p:txBody>
      </p:sp>
      <p:sp>
        <p:nvSpPr>
          <p:cNvPr id="3" name="Subtitle 2">
            <a:extLst>
              <a:ext uri="{FF2B5EF4-FFF2-40B4-BE49-F238E27FC236}">
                <a16:creationId xmlns:a16="http://schemas.microsoft.com/office/drawing/2014/main" id="{FF04814D-35B5-E148-0850-7F55CD89DF43}"/>
              </a:ext>
            </a:extLst>
          </p:cNvPr>
          <p:cNvSpPr>
            <a:spLocks noGrp="1"/>
          </p:cNvSpPr>
          <p:nvPr>
            <p:ph type="subTitle" idx="1"/>
          </p:nvPr>
        </p:nvSpPr>
        <p:spPr>
          <a:xfrm>
            <a:off x="540000" y="4988476"/>
            <a:ext cx="4500561" cy="1320249"/>
          </a:xfrm>
        </p:spPr>
        <p:txBody>
          <a:bodyPr vert="horz" lIns="91440" tIns="45720" rIns="91440" bIns="45720" rtlCol="0">
            <a:normAutofit/>
          </a:bodyPr>
          <a:lstStyle/>
          <a:p>
            <a:r>
              <a:rPr lang="en-US" dirty="0">
                <a:ea typeface="Calibri"/>
                <a:cs typeface="Calibri"/>
              </a:rPr>
              <a:t>Touch Sopheak</a:t>
            </a:r>
            <a:endParaRPr lang="en-US" dirty="0"/>
          </a:p>
        </p:txBody>
      </p:sp>
      <p:grpSp>
        <p:nvGrpSpPr>
          <p:cNvPr id="25" name="Group 24">
            <a:extLst>
              <a:ext uri="{FF2B5EF4-FFF2-40B4-BE49-F238E27FC236}">
                <a16:creationId xmlns:a16="http://schemas.microsoft.com/office/drawing/2014/main" id="{3C16EB93-E299-481D-A004-769603D375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37600" y="3600"/>
            <a:ext cx="6854400" cy="6854400"/>
            <a:chOff x="0" y="3600"/>
            <a:chExt cx="6854400" cy="6854400"/>
          </a:xfrm>
        </p:grpSpPr>
        <p:sp>
          <p:nvSpPr>
            <p:cNvPr id="26" name="Oval 25">
              <a:extLst>
                <a:ext uri="{FF2B5EF4-FFF2-40B4-BE49-F238E27FC236}">
                  <a16:creationId xmlns:a16="http://schemas.microsoft.com/office/drawing/2014/main" id="{6CD13B55-E709-4E18-924B-655433A928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A3B2E1D-0135-45FF-990A-436697D207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2BD9E0F-507C-49AD-B619-B42B4D342D6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Robot operating a machine">
            <a:extLst>
              <a:ext uri="{FF2B5EF4-FFF2-40B4-BE49-F238E27FC236}">
                <a16:creationId xmlns:a16="http://schemas.microsoft.com/office/drawing/2014/main" id="{F8CB1845-160D-DC55-ABCD-99C86958991B}"/>
              </a:ext>
            </a:extLst>
          </p:cNvPr>
          <p:cNvPicPr>
            <a:picLocks noChangeAspect="1"/>
          </p:cNvPicPr>
          <p:nvPr/>
        </p:nvPicPr>
        <p:blipFill rotWithShape="1">
          <a:blip r:embed="rId2"/>
          <a:srcRect l="10400" r="12796" b="4"/>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48382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3" name="Rectangle 12">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1" name="Rectangle 20">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9" name="Rectangle 18">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7" name="Graphic 6" descr="Smiling Face with No Fill">
            <a:extLst>
              <a:ext uri="{FF2B5EF4-FFF2-40B4-BE49-F238E27FC236}">
                <a16:creationId xmlns:a16="http://schemas.microsoft.com/office/drawing/2014/main" id="{00D0AE77-0F4D-4D00-8973-AAF525D66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0494" y="540000"/>
            <a:ext cx="5768725" cy="5768725"/>
          </a:xfrm>
          <a:prstGeom prst="rect">
            <a:avLst/>
          </a:prstGeom>
        </p:spPr>
      </p:pic>
      <p:sp>
        <p:nvSpPr>
          <p:cNvPr id="3" name="Content Placeholder 2">
            <a:extLst>
              <a:ext uri="{FF2B5EF4-FFF2-40B4-BE49-F238E27FC236}">
                <a16:creationId xmlns:a16="http://schemas.microsoft.com/office/drawing/2014/main" id="{ECC02093-6058-EBC0-6B88-75647A9E6706}"/>
              </a:ext>
            </a:extLst>
          </p:cNvPr>
          <p:cNvSpPr>
            <a:spLocks noGrp="1"/>
          </p:cNvSpPr>
          <p:nvPr>
            <p:ph idx="1"/>
          </p:nvPr>
        </p:nvSpPr>
        <p:spPr>
          <a:xfrm>
            <a:off x="7104063" y="2947121"/>
            <a:ext cx="4537073" cy="3361604"/>
          </a:xfrm>
        </p:spPr>
        <p:txBody>
          <a:bodyPr vert="horz" lIns="91440" tIns="45720" rIns="91440" bIns="45720" rtlCol="0" anchor="t">
            <a:normAutofit/>
          </a:bodyPr>
          <a:lstStyle/>
          <a:p>
            <a:pPr marL="0" indent="0">
              <a:buNone/>
            </a:pPr>
            <a:r>
              <a:rPr lang="en-US" sz="3600" dirty="0"/>
              <a:t>THANK YOU!</a:t>
            </a:r>
            <a:endParaRPr lang="en-US" sz="3600"/>
          </a:p>
        </p:txBody>
      </p:sp>
    </p:spTree>
    <p:extLst>
      <p:ext uri="{BB962C8B-B14F-4D97-AF65-F5344CB8AC3E}">
        <p14:creationId xmlns:p14="http://schemas.microsoft.com/office/powerpoint/2010/main" val="1401765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97ABDC-9C40-66B1-A81A-0084A0FE3F95}"/>
              </a:ext>
            </a:extLst>
          </p:cNvPr>
          <p:cNvSpPr>
            <a:spLocks noGrp="1"/>
          </p:cNvSpPr>
          <p:nvPr>
            <p:ph type="title"/>
          </p:nvPr>
        </p:nvSpPr>
        <p:spPr>
          <a:xfrm>
            <a:off x="540000" y="540000"/>
            <a:ext cx="11101135" cy="1809500"/>
          </a:xfrm>
        </p:spPr>
        <p:txBody>
          <a:bodyPr anchor="t">
            <a:normAutofit/>
          </a:bodyPr>
          <a:lstStyle/>
          <a:p>
            <a:r>
              <a:rPr lang="en-US" dirty="0"/>
              <a:t>Content</a:t>
            </a:r>
          </a:p>
        </p:txBody>
      </p:sp>
      <p:graphicFrame>
        <p:nvGraphicFramePr>
          <p:cNvPr id="5" name="Content Placeholder 2">
            <a:extLst>
              <a:ext uri="{FF2B5EF4-FFF2-40B4-BE49-F238E27FC236}">
                <a16:creationId xmlns:a16="http://schemas.microsoft.com/office/drawing/2014/main" id="{8D56942D-1829-24AD-2963-B3E5338601C8}"/>
              </a:ext>
            </a:extLst>
          </p:cNvPr>
          <p:cNvGraphicFramePr>
            <a:graphicFrameLocks noGrp="1"/>
          </p:cNvGraphicFramePr>
          <p:nvPr>
            <p:ph idx="1"/>
            <p:extLst>
              <p:ext uri="{D42A27DB-BD31-4B8C-83A1-F6EECF244321}">
                <p14:modId xmlns:p14="http://schemas.microsoft.com/office/powerpoint/2010/main" val="2671765155"/>
              </p:ext>
            </p:extLst>
          </p:nvPr>
        </p:nvGraphicFramePr>
        <p:xfrm>
          <a:off x="539750" y="2528888"/>
          <a:ext cx="11101388" cy="3779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5940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4F9B187-EC02-44E0-99C7-5D629D664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64E54E3-4CC3-CBB0-D18F-5CA2014624ED}"/>
              </a:ext>
            </a:extLst>
          </p:cNvPr>
          <p:cNvSpPr>
            <a:spLocks noGrp="1"/>
          </p:cNvSpPr>
          <p:nvPr>
            <p:ph type="title"/>
          </p:nvPr>
        </p:nvSpPr>
        <p:spPr>
          <a:xfrm>
            <a:off x="7086315" y="540000"/>
            <a:ext cx="4554821" cy="2186096"/>
          </a:xfrm>
        </p:spPr>
        <p:txBody>
          <a:bodyPr anchor="t">
            <a:normAutofit/>
          </a:bodyPr>
          <a:lstStyle/>
          <a:p>
            <a:r>
              <a:rPr lang="en-US" dirty="0"/>
              <a:t>Definition</a:t>
            </a:r>
          </a:p>
        </p:txBody>
      </p:sp>
      <p:grpSp>
        <p:nvGrpSpPr>
          <p:cNvPr id="25" name="Group 24">
            <a:extLst>
              <a:ext uri="{FF2B5EF4-FFF2-40B4-BE49-F238E27FC236}">
                <a16:creationId xmlns:a16="http://schemas.microsoft.com/office/drawing/2014/main" id="{7B4E221E-E4F3-4D25-8DC8-8A3D08C830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491700" y="811038"/>
            <a:ext cx="6131951" cy="5783897"/>
            <a:chOff x="4925125" y="3600"/>
            <a:chExt cx="7266875" cy="6854400"/>
          </a:xfrm>
        </p:grpSpPr>
        <p:sp>
          <p:nvSpPr>
            <p:cNvPr id="26" name="Oval 25">
              <a:extLst>
                <a:ext uri="{FF2B5EF4-FFF2-40B4-BE49-F238E27FC236}">
                  <a16:creationId xmlns:a16="http://schemas.microsoft.com/office/drawing/2014/main" id="{1DCB79C8-6A25-43E7-AC87-D1D7C60710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BABC8D9-79F4-4665-99B3-4EA1B520E5C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08BC036-0C59-4D8B-8F96-46D122C906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CPU with binary numbers and blueprint">
            <a:extLst>
              <a:ext uri="{FF2B5EF4-FFF2-40B4-BE49-F238E27FC236}">
                <a16:creationId xmlns:a16="http://schemas.microsoft.com/office/drawing/2014/main" id="{663349CB-3632-3BD1-443B-E933627E0CE3}"/>
              </a:ext>
            </a:extLst>
          </p:cNvPr>
          <p:cNvPicPr>
            <a:picLocks noChangeAspect="1"/>
          </p:cNvPicPr>
          <p:nvPr/>
        </p:nvPicPr>
        <p:blipFill rotWithShape="1">
          <a:blip r:embed="rId2"/>
          <a:srcRect l="24838" r="18911" b="-2"/>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
        <p:nvSpPr>
          <p:cNvPr id="3" name="Content Placeholder 2">
            <a:extLst>
              <a:ext uri="{FF2B5EF4-FFF2-40B4-BE49-F238E27FC236}">
                <a16:creationId xmlns:a16="http://schemas.microsoft.com/office/drawing/2014/main" id="{8EB1C51B-3140-E430-99A1-2FA9CC16A6AF}"/>
              </a:ext>
            </a:extLst>
          </p:cNvPr>
          <p:cNvSpPr>
            <a:spLocks noGrp="1"/>
          </p:cNvSpPr>
          <p:nvPr>
            <p:ph idx="1"/>
          </p:nvPr>
        </p:nvSpPr>
        <p:spPr>
          <a:xfrm>
            <a:off x="6757699" y="1746394"/>
            <a:ext cx="5021981" cy="3361604"/>
          </a:xfrm>
        </p:spPr>
        <p:txBody>
          <a:bodyPr vert="horz" lIns="91440" tIns="45720" rIns="91440" bIns="45720" rtlCol="0" anchor="t">
            <a:noAutofit/>
          </a:bodyPr>
          <a:lstStyle/>
          <a:p>
            <a:pPr marL="0" indent="0" algn="just">
              <a:buNone/>
            </a:pPr>
            <a:r>
              <a:rPr lang="en-US" sz="2400" dirty="0"/>
              <a:t>On-device deployment for machine learning refers to the deployment of machine learning models directly on the device, such as a smartphone or a smartwatch, rather than on a server or in the cloud. </a:t>
            </a:r>
            <a:endParaRPr lang="en-US"/>
          </a:p>
        </p:txBody>
      </p:sp>
    </p:spTree>
    <p:extLst>
      <p:ext uri="{BB962C8B-B14F-4D97-AF65-F5344CB8AC3E}">
        <p14:creationId xmlns:p14="http://schemas.microsoft.com/office/powerpoint/2010/main" val="1819633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39D745-5BA0-BCCA-BA96-51407E0C2A6C}"/>
              </a:ext>
            </a:extLst>
          </p:cNvPr>
          <p:cNvSpPr>
            <a:spLocks noGrp="1"/>
          </p:cNvSpPr>
          <p:nvPr>
            <p:ph type="title"/>
          </p:nvPr>
        </p:nvSpPr>
        <p:spPr>
          <a:xfrm>
            <a:off x="540000" y="540000"/>
            <a:ext cx="4500561" cy="2181946"/>
          </a:xfrm>
        </p:spPr>
        <p:txBody>
          <a:bodyPr anchor="t">
            <a:normAutofit/>
          </a:bodyPr>
          <a:lstStyle/>
          <a:p>
            <a:r>
              <a:rPr lang="en-US" dirty="0"/>
              <a:t>Advantage</a:t>
            </a:r>
          </a:p>
        </p:txBody>
      </p:sp>
      <p:sp>
        <p:nvSpPr>
          <p:cNvPr id="3" name="Content Placeholder 2">
            <a:extLst>
              <a:ext uri="{FF2B5EF4-FFF2-40B4-BE49-F238E27FC236}">
                <a16:creationId xmlns:a16="http://schemas.microsoft.com/office/drawing/2014/main" id="{FF471165-2F50-F7D9-E7F4-E5796358DA03}"/>
              </a:ext>
            </a:extLst>
          </p:cNvPr>
          <p:cNvSpPr>
            <a:spLocks noGrp="1"/>
          </p:cNvSpPr>
          <p:nvPr>
            <p:ph idx="1"/>
          </p:nvPr>
        </p:nvSpPr>
        <p:spPr>
          <a:xfrm>
            <a:off x="539318" y="1584758"/>
            <a:ext cx="5274106" cy="4874058"/>
          </a:xfrm>
        </p:spPr>
        <p:txBody>
          <a:bodyPr vert="horz" lIns="91440" tIns="45720" rIns="91440" bIns="45720" rtlCol="0" anchor="t">
            <a:noAutofit/>
          </a:bodyPr>
          <a:lstStyle/>
          <a:p>
            <a:pPr marL="285750" indent="-285750">
              <a:lnSpc>
                <a:spcPct val="115000"/>
              </a:lnSpc>
            </a:pPr>
            <a:r>
              <a:rPr lang="en-US" sz="2000" b="1" dirty="0"/>
              <a:t>Privacy</a:t>
            </a:r>
            <a:r>
              <a:rPr lang="en-US" sz="2000" dirty="0"/>
              <a:t>: On-device deployment allows data to be processed locally on the device, without the need to send data to a remote server. This can help to protect user privacy and prevent sensitive data from being leaked.</a:t>
            </a:r>
          </a:p>
          <a:p>
            <a:pPr marL="269875" indent="-269875">
              <a:lnSpc>
                <a:spcPct val="115000"/>
              </a:lnSpc>
            </a:pPr>
            <a:r>
              <a:rPr lang="en-US" sz="2000" b="1" dirty="0"/>
              <a:t>Speed</a:t>
            </a:r>
            <a:r>
              <a:rPr lang="en-US" sz="2000" dirty="0"/>
              <a:t>: On-device deployment can offer faster processing speeds than cloud-based deployment, as there is no need to send data to a remote server for processing. This can be particularly important for applications that require real-time processing or low latency.</a:t>
            </a:r>
          </a:p>
        </p:txBody>
      </p:sp>
      <p:grpSp>
        <p:nvGrpSpPr>
          <p:cNvPr id="11" name="Group 10">
            <a:extLst>
              <a:ext uri="{FF2B5EF4-FFF2-40B4-BE49-F238E27FC236}">
                <a16:creationId xmlns:a16="http://schemas.microsoft.com/office/drawing/2014/main" id="{000A5F84-BD20-4A3E-81BA-9F4444101C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2" name="Oval 11">
              <a:extLst>
                <a:ext uri="{FF2B5EF4-FFF2-40B4-BE49-F238E27FC236}">
                  <a16:creationId xmlns:a16="http://schemas.microsoft.com/office/drawing/2014/main" id="{FF62F19C-23B5-44FC-88CF-01A4308726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82D9667-DCFB-45CA-8EDC-7E5E0EE42A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E8752FF-502D-43D5-9828-8C42166483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Illuminated server room panel">
            <a:extLst>
              <a:ext uri="{FF2B5EF4-FFF2-40B4-BE49-F238E27FC236}">
                <a16:creationId xmlns:a16="http://schemas.microsoft.com/office/drawing/2014/main" id="{C2ECF129-F962-C24B-7944-2084EF17C81C}"/>
              </a:ext>
            </a:extLst>
          </p:cNvPr>
          <p:cNvPicPr>
            <a:picLocks noChangeAspect="1"/>
          </p:cNvPicPr>
          <p:nvPr/>
        </p:nvPicPr>
        <p:blipFill rotWithShape="1">
          <a:blip r:embed="rId3"/>
          <a:srcRect l="9821" r="23526" b="-3"/>
          <a:stretch/>
        </p:blipFill>
        <p:spPr>
          <a:xfrm>
            <a:off x="5277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3225186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4F9B187-EC02-44E0-99C7-5D629D664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839D745-5BA0-BCCA-BA96-51407E0C2A6C}"/>
              </a:ext>
            </a:extLst>
          </p:cNvPr>
          <p:cNvSpPr>
            <a:spLocks noGrp="1"/>
          </p:cNvSpPr>
          <p:nvPr>
            <p:ph type="title"/>
          </p:nvPr>
        </p:nvSpPr>
        <p:spPr>
          <a:xfrm>
            <a:off x="7086315" y="540000"/>
            <a:ext cx="4554821" cy="2186096"/>
          </a:xfrm>
        </p:spPr>
        <p:txBody>
          <a:bodyPr anchor="t">
            <a:normAutofit/>
          </a:bodyPr>
          <a:lstStyle/>
          <a:p>
            <a:r>
              <a:rPr lang="en-US" dirty="0"/>
              <a:t>Advantage</a:t>
            </a:r>
          </a:p>
        </p:txBody>
      </p:sp>
      <p:grpSp>
        <p:nvGrpSpPr>
          <p:cNvPr id="25" name="Group 24">
            <a:extLst>
              <a:ext uri="{FF2B5EF4-FFF2-40B4-BE49-F238E27FC236}">
                <a16:creationId xmlns:a16="http://schemas.microsoft.com/office/drawing/2014/main" id="{7B4E221E-E4F3-4D25-8DC8-8A3D08C830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491700" y="811038"/>
            <a:ext cx="6131951" cy="5783897"/>
            <a:chOff x="4925125" y="3600"/>
            <a:chExt cx="7266875" cy="6854400"/>
          </a:xfrm>
        </p:grpSpPr>
        <p:sp>
          <p:nvSpPr>
            <p:cNvPr id="26" name="Oval 25">
              <a:extLst>
                <a:ext uri="{FF2B5EF4-FFF2-40B4-BE49-F238E27FC236}">
                  <a16:creationId xmlns:a16="http://schemas.microsoft.com/office/drawing/2014/main" id="{1DCB79C8-6A25-43E7-AC87-D1D7C60710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BABC8D9-79F4-4665-99B3-4EA1B520E5C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08BC036-0C59-4D8B-8F96-46D122C906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Sphere of mesh and nodes">
            <a:extLst>
              <a:ext uri="{FF2B5EF4-FFF2-40B4-BE49-F238E27FC236}">
                <a16:creationId xmlns:a16="http://schemas.microsoft.com/office/drawing/2014/main" id="{7A0505D4-4CA1-A661-8299-A32A90E03B7E}"/>
              </a:ext>
            </a:extLst>
          </p:cNvPr>
          <p:cNvPicPr>
            <a:picLocks noChangeAspect="1"/>
          </p:cNvPicPr>
          <p:nvPr/>
        </p:nvPicPr>
        <p:blipFill rotWithShape="1">
          <a:blip r:embed="rId2"/>
          <a:srcRect l="24999" r="3" b="3"/>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
        <p:nvSpPr>
          <p:cNvPr id="3" name="Content Placeholder 2">
            <a:extLst>
              <a:ext uri="{FF2B5EF4-FFF2-40B4-BE49-F238E27FC236}">
                <a16:creationId xmlns:a16="http://schemas.microsoft.com/office/drawing/2014/main" id="{FF471165-2F50-F7D9-E7F4-E5796358DA03}"/>
              </a:ext>
            </a:extLst>
          </p:cNvPr>
          <p:cNvSpPr>
            <a:spLocks noGrp="1"/>
          </p:cNvSpPr>
          <p:nvPr>
            <p:ph idx="1"/>
          </p:nvPr>
        </p:nvSpPr>
        <p:spPr>
          <a:xfrm>
            <a:off x="6642246" y="1711759"/>
            <a:ext cx="5391435" cy="4827875"/>
          </a:xfrm>
        </p:spPr>
        <p:txBody>
          <a:bodyPr vert="horz" lIns="91440" tIns="45720" rIns="91440" bIns="45720" rtlCol="0" anchor="t">
            <a:noAutofit/>
          </a:bodyPr>
          <a:lstStyle/>
          <a:p>
            <a:pPr marL="269875" indent="-269875">
              <a:lnSpc>
                <a:spcPct val="115000"/>
              </a:lnSpc>
            </a:pPr>
            <a:r>
              <a:rPr lang="en-US" sz="2000" b="1" dirty="0"/>
              <a:t>Offline Functionality</a:t>
            </a:r>
            <a:r>
              <a:rPr lang="en-US" sz="2000" dirty="0"/>
              <a:t>: On-device deployment allows the machine learning model to function even when the device is offline or has poor connectivity. This can be important for applications that need to function in areas with limited or no network connectivity.</a:t>
            </a:r>
            <a:endParaRPr lang="en-US" sz="2000"/>
          </a:p>
          <a:p>
            <a:pPr marL="269875" indent="-269875">
              <a:lnSpc>
                <a:spcPct val="115000"/>
              </a:lnSpc>
            </a:pPr>
            <a:r>
              <a:rPr lang="en-US" sz="2000" b="1" dirty="0"/>
              <a:t>Cost</a:t>
            </a:r>
            <a:r>
              <a:rPr lang="en-US" sz="2000" dirty="0"/>
              <a:t>: On-device deployment can be more cost-effective than cloud-based deployment, as there is no need to pay for cloud infrastructure or data transfer costs.</a:t>
            </a:r>
          </a:p>
        </p:txBody>
      </p:sp>
    </p:spTree>
    <p:extLst>
      <p:ext uri="{BB962C8B-B14F-4D97-AF65-F5344CB8AC3E}">
        <p14:creationId xmlns:p14="http://schemas.microsoft.com/office/powerpoint/2010/main" val="4190050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807C163-87AF-4BC4-ADE2-4E5EAFEEE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3F696E8E-5A50-4F12-9E0B-502F850615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AB8A07F7-656D-4B06-860B-4290325213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D932A44-B2F8-4EA5-A529-D1EF350CB6F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4211287-5AF6-4DE8-9550-CE2475D62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935D3D5B-2BDE-4FFA-AD19-2A6FA11B44F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65141913-6183-49C2-BACE-61AF50181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CBF2F32-98FF-4601-8322-C5E0724D9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1AF3E2D8-35DA-4B2D-891A-A1594F7DB5D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4543934E-E678-45FF-8C62-1EF71BABE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9B54ED7-1C7F-4C59-B1CB-84D3D9C21C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6ABFC7E0-9992-4076-88C6-3354EB12EBA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19C03209-5BD8-4B0B-847E-430FFF592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100000">
                <a:schemeClr val="bg2">
                  <a:alpha val="80000"/>
                </a:scheme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E82E8122-0178-903C-68A8-2464FABA9F3A}"/>
              </a:ext>
            </a:extLst>
          </p:cNvPr>
          <p:cNvSpPr>
            <a:spLocks noGrp="1"/>
          </p:cNvSpPr>
          <p:nvPr>
            <p:ph type="title"/>
          </p:nvPr>
        </p:nvSpPr>
        <p:spPr>
          <a:xfrm>
            <a:off x="550863" y="540001"/>
            <a:ext cx="11075080" cy="1809500"/>
          </a:xfrm>
        </p:spPr>
        <p:txBody>
          <a:bodyPr anchor="t">
            <a:normAutofit/>
          </a:bodyPr>
          <a:lstStyle/>
          <a:p>
            <a:r>
              <a:rPr lang="en-US" dirty="0"/>
              <a:t>Techniques used for on-device deployment</a:t>
            </a:r>
          </a:p>
        </p:txBody>
      </p:sp>
      <p:graphicFrame>
        <p:nvGraphicFramePr>
          <p:cNvPr id="5" name="Content Placeholder 2">
            <a:extLst>
              <a:ext uri="{FF2B5EF4-FFF2-40B4-BE49-F238E27FC236}">
                <a16:creationId xmlns:a16="http://schemas.microsoft.com/office/drawing/2014/main" id="{4347348A-E113-5C94-5E48-C07ED737A648}"/>
              </a:ext>
            </a:extLst>
          </p:cNvPr>
          <p:cNvGraphicFramePr>
            <a:graphicFrameLocks noGrp="1"/>
          </p:cNvGraphicFramePr>
          <p:nvPr>
            <p:ph idx="1"/>
            <p:extLst>
              <p:ext uri="{D42A27DB-BD31-4B8C-83A1-F6EECF244321}">
                <p14:modId xmlns:p14="http://schemas.microsoft.com/office/powerpoint/2010/main" val="528232941"/>
              </p:ext>
            </p:extLst>
          </p:nvPr>
        </p:nvGraphicFramePr>
        <p:xfrm>
          <a:off x="539750" y="2528888"/>
          <a:ext cx="11101388" cy="3779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7986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D3D85-E9F0-C93F-09A1-946AD2A046B4}"/>
              </a:ext>
            </a:extLst>
          </p:cNvPr>
          <p:cNvSpPr>
            <a:spLocks noGrp="1"/>
          </p:cNvSpPr>
          <p:nvPr>
            <p:ph type="title"/>
          </p:nvPr>
        </p:nvSpPr>
        <p:spPr/>
        <p:txBody>
          <a:bodyPr/>
          <a:lstStyle/>
          <a:p>
            <a:r>
              <a:rPr lang="en-US" dirty="0"/>
              <a:t>Techniques used for on-device deployment</a:t>
            </a:r>
          </a:p>
        </p:txBody>
      </p:sp>
      <p:sp>
        <p:nvSpPr>
          <p:cNvPr id="3" name="Content Placeholder 2">
            <a:extLst>
              <a:ext uri="{FF2B5EF4-FFF2-40B4-BE49-F238E27FC236}">
                <a16:creationId xmlns:a16="http://schemas.microsoft.com/office/drawing/2014/main" id="{D69BE7FB-3632-E34E-7F3A-BBB74668D0F1}"/>
              </a:ext>
            </a:extLst>
          </p:cNvPr>
          <p:cNvSpPr>
            <a:spLocks noGrp="1"/>
          </p:cNvSpPr>
          <p:nvPr>
            <p:ph idx="1"/>
          </p:nvPr>
        </p:nvSpPr>
        <p:spPr/>
        <p:txBody>
          <a:bodyPr vert="horz" lIns="91440" tIns="45720" rIns="91440" bIns="45720" rtlCol="0" anchor="t">
            <a:normAutofit/>
          </a:bodyPr>
          <a:lstStyle/>
          <a:p>
            <a:pPr marL="269875" indent="-269875"/>
            <a:r>
              <a:rPr lang="en-US" sz="2400" b="1" dirty="0"/>
              <a:t>Mobile-optimized models</a:t>
            </a:r>
            <a:r>
              <a:rPr lang="en-US" sz="2400" dirty="0"/>
              <a:t>: Machine learning models can be optimized for mobile devices by reducing their size and complexity, without sacrificing accuracy. This can be done using techniques such as quantization, pruning, and distillation.</a:t>
            </a:r>
          </a:p>
          <a:p>
            <a:pPr marL="269875" indent="-269875"/>
            <a:endParaRPr lang="en-US" dirty="0"/>
          </a:p>
          <a:p>
            <a:pPr marL="269875" indent="-269875"/>
            <a:endParaRPr lang="en-US" dirty="0"/>
          </a:p>
          <a:p>
            <a:pPr marL="269875" indent="-269875"/>
            <a:endParaRPr lang="en-US" dirty="0"/>
          </a:p>
        </p:txBody>
      </p:sp>
    </p:spTree>
    <p:extLst>
      <p:ext uri="{BB962C8B-B14F-4D97-AF65-F5344CB8AC3E}">
        <p14:creationId xmlns:p14="http://schemas.microsoft.com/office/powerpoint/2010/main" val="2647166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D3D85-E9F0-C93F-09A1-946AD2A046B4}"/>
              </a:ext>
            </a:extLst>
          </p:cNvPr>
          <p:cNvSpPr>
            <a:spLocks noGrp="1"/>
          </p:cNvSpPr>
          <p:nvPr>
            <p:ph type="title"/>
          </p:nvPr>
        </p:nvSpPr>
        <p:spPr/>
        <p:txBody>
          <a:bodyPr/>
          <a:lstStyle/>
          <a:p>
            <a:r>
              <a:rPr lang="en-US" dirty="0"/>
              <a:t>Techniques used for on-device deployment</a:t>
            </a:r>
          </a:p>
        </p:txBody>
      </p:sp>
      <p:sp>
        <p:nvSpPr>
          <p:cNvPr id="3" name="Content Placeholder 2">
            <a:extLst>
              <a:ext uri="{FF2B5EF4-FFF2-40B4-BE49-F238E27FC236}">
                <a16:creationId xmlns:a16="http://schemas.microsoft.com/office/drawing/2014/main" id="{D69BE7FB-3632-E34E-7F3A-BBB74668D0F1}"/>
              </a:ext>
            </a:extLst>
          </p:cNvPr>
          <p:cNvSpPr>
            <a:spLocks noGrp="1"/>
          </p:cNvSpPr>
          <p:nvPr>
            <p:ph idx="1"/>
          </p:nvPr>
        </p:nvSpPr>
        <p:spPr/>
        <p:txBody>
          <a:bodyPr vert="horz" lIns="91440" tIns="45720" rIns="91440" bIns="45720" rtlCol="0" anchor="t">
            <a:normAutofit/>
          </a:bodyPr>
          <a:lstStyle/>
          <a:p>
            <a:pPr marL="269875" indent="-269875"/>
            <a:r>
              <a:rPr lang="en-US" sz="2400" b="1" dirty="0"/>
              <a:t>Edge computing</a:t>
            </a:r>
            <a:r>
              <a:rPr lang="en-US" sz="2400" dirty="0"/>
              <a:t>: Edge computing refers to the deployment of computing resources closer to the device, such as on a local server or a gateway device. Edge computing can be used to offload some of the processing from the device, while still maintaining the benefits of on-device deployment.</a:t>
            </a:r>
          </a:p>
          <a:p>
            <a:pPr marL="269875" indent="-269875"/>
            <a:endParaRPr lang="en-US" dirty="0"/>
          </a:p>
          <a:p>
            <a:pPr marL="269875" indent="-269875"/>
            <a:endParaRPr lang="en-US" dirty="0"/>
          </a:p>
          <a:p>
            <a:pPr marL="269875" indent="-269875"/>
            <a:endParaRPr lang="en-US" dirty="0"/>
          </a:p>
        </p:txBody>
      </p:sp>
    </p:spTree>
    <p:extLst>
      <p:ext uri="{BB962C8B-B14F-4D97-AF65-F5344CB8AC3E}">
        <p14:creationId xmlns:p14="http://schemas.microsoft.com/office/powerpoint/2010/main" val="2788355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D3D85-E9F0-C93F-09A1-946AD2A046B4}"/>
              </a:ext>
            </a:extLst>
          </p:cNvPr>
          <p:cNvSpPr>
            <a:spLocks noGrp="1"/>
          </p:cNvSpPr>
          <p:nvPr>
            <p:ph type="title"/>
          </p:nvPr>
        </p:nvSpPr>
        <p:spPr/>
        <p:txBody>
          <a:bodyPr/>
          <a:lstStyle/>
          <a:p>
            <a:r>
              <a:rPr lang="en-US" dirty="0"/>
              <a:t>Techniques used for on-device deployment</a:t>
            </a:r>
          </a:p>
        </p:txBody>
      </p:sp>
      <p:sp>
        <p:nvSpPr>
          <p:cNvPr id="3" name="Content Placeholder 2">
            <a:extLst>
              <a:ext uri="{FF2B5EF4-FFF2-40B4-BE49-F238E27FC236}">
                <a16:creationId xmlns:a16="http://schemas.microsoft.com/office/drawing/2014/main" id="{D69BE7FB-3632-E34E-7F3A-BBB74668D0F1}"/>
              </a:ext>
            </a:extLst>
          </p:cNvPr>
          <p:cNvSpPr>
            <a:spLocks noGrp="1"/>
          </p:cNvSpPr>
          <p:nvPr>
            <p:ph idx="1"/>
          </p:nvPr>
        </p:nvSpPr>
        <p:spPr/>
        <p:txBody>
          <a:bodyPr vert="horz" lIns="91440" tIns="45720" rIns="91440" bIns="45720" rtlCol="0" anchor="t">
            <a:normAutofit/>
          </a:bodyPr>
          <a:lstStyle/>
          <a:p>
            <a:pPr marL="269875" indent="-269875"/>
            <a:r>
              <a:rPr lang="en-US" sz="2400" b="1" dirty="0"/>
              <a:t>Federated learning</a:t>
            </a:r>
            <a:r>
              <a:rPr lang="en-US" sz="2400" dirty="0"/>
              <a:t>: Federated learning is a distributed machine learning technique that allows machine learning models to be trained on data that is distributed across multiple devices. This can be useful for applications that require personalized models or that need to maintain user privacy.</a:t>
            </a:r>
          </a:p>
          <a:p>
            <a:pPr marL="269875" indent="-269875"/>
            <a:endParaRPr lang="en-US" dirty="0"/>
          </a:p>
          <a:p>
            <a:pPr marL="269875" indent="-269875"/>
            <a:endParaRPr lang="en-US" dirty="0"/>
          </a:p>
        </p:txBody>
      </p:sp>
    </p:spTree>
    <p:extLst>
      <p:ext uri="{BB962C8B-B14F-4D97-AF65-F5344CB8AC3E}">
        <p14:creationId xmlns:p14="http://schemas.microsoft.com/office/powerpoint/2010/main" val="3888119832"/>
      </p:ext>
    </p:extLst>
  </p:cSld>
  <p:clrMapOvr>
    <a:masterClrMapping/>
  </p:clrMapOvr>
</p:sld>
</file>

<file path=ppt/theme/theme1.xml><?xml version="1.0" encoding="utf-8"?>
<a:theme xmlns:a="http://schemas.openxmlformats.org/drawingml/2006/main" name="GlowVTI">
  <a:themeElements>
    <a:clrScheme name="AnalogousFromDarkSeedLeftStep">
      <a:dk1>
        <a:srgbClr val="000000"/>
      </a:dk1>
      <a:lt1>
        <a:srgbClr val="FFFFFF"/>
      </a:lt1>
      <a:dk2>
        <a:srgbClr val="1A212F"/>
      </a:dk2>
      <a:lt2>
        <a:srgbClr val="F0F3F1"/>
      </a:lt2>
      <a:accent1>
        <a:srgbClr val="C34D9C"/>
      </a:accent1>
      <a:accent2>
        <a:srgbClr val="A83BB1"/>
      </a:accent2>
      <a:accent3>
        <a:srgbClr val="884DC3"/>
      </a:accent3>
      <a:accent4>
        <a:srgbClr val="493FB3"/>
      </a:accent4>
      <a:accent5>
        <a:srgbClr val="4D74C3"/>
      </a:accent5>
      <a:accent6>
        <a:srgbClr val="3B94B1"/>
      </a:accent6>
      <a:hlink>
        <a:srgbClr val="3F54BF"/>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4</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GlowVTI</vt:lpstr>
      <vt:lpstr>ML Deployment Method: On-device deployment</vt:lpstr>
      <vt:lpstr>Content</vt:lpstr>
      <vt:lpstr>Definition</vt:lpstr>
      <vt:lpstr>Advantage</vt:lpstr>
      <vt:lpstr>Advantage</vt:lpstr>
      <vt:lpstr>Techniques used for on-device deployment</vt:lpstr>
      <vt:lpstr>Techniques used for on-device deployment</vt:lpstr>
      <vt:lpstr>Techniques used for on-device deployment</vt:lpstr>
      <vt:lpstr>Techniques used for on-device deployment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116</cp:revision>
  <dcterms:created xsi:type="dcterms:W3CDTF">2013-07-15T20:26:40Z</dcterms:created>
  <dcterms:modified xsi:type="dcterms:W3CDTF">2023-07-19T02:39:24Z</dcterms:modified>
</cp:coreProperties>
</file>