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73" r:id="rId6"/>
    <p:sldId id="274" r:id="rId7"/>
    <p:sldId id="275" r:id="rId8"/>
    <p:sldId id="276"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25137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42682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27894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42781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99400F-72E6-44A4-A229-6E37699656A8}"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178276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99400F-72E6-44A4-A229-6E37699656A8}"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12431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99400F-72E6-44A4-A229-6E37699656A8}"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256247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99400F-72E6-44A4-A229-6E37699656A8}"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243509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9400F-72E6-44A4-A229-6E37699656A8}"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6297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99400F-72E6-44A4-A229-6E37699656A8}"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9509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99400F-72E6-44A4-A229-6E37699656A8}"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141014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9400F-72E6-44A4-A229-6E37699656A8}" type="datetimeFigureOut">
              <a:rPr lang="en-US" smtClean="0"/>
              <a:t>12/8/2022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45710-46D9-4315-8B73-FE7364D2DB4A}" type="slidenum">
              <a:rPr lang="en-US" smtClean="0"/>
              <a:t>‹#›</a:t>
            </a:fld>
            <a:endParaRPr lang="en-US"/>
          </a:p>
        </p:txBody>
      </p:sp>
    </p:spTree>
    <p:extLst>
      <p:ext uri="{BB962C8B-B14F-4D97-AF65-F5344CB8AC3E}">
        <p14:creationId xmlns:p14="http://schemas.microsoft.com/office/powerpoint/2010/main" val="1350589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51" y="526474"/>
            <a:ext cx="1468581" cy="14685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2342574" y="1386851"/>
            <a:ext cx="7506852"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Master of Data Science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743200" y="2312571"/>
            <a:ext cx="6442364"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Programming for Data Science</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2743200" y="3569211"/>
            <a:ext cx="6442364" cy="52322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Date Retrieving and Cleaning</a:t>
            </a:r>
            <a:endPar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3853569" y="4550682"/>
            <a:ext cx="4484862"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Instructed by: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 CHAN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Sophal</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p:cNvSpPr txBox="1"/>
          <p:nvPr/>
        </p:nvSpPr>
        <p:spPr>
          <a:xfrm>
            <a:off x="4928762" y="5619368"/>
            <a:ext cx="4256802" cy="553998"/>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LENG SENG HAK 		</a:t>
            </a:r>
            <a:r>
              <a:rPr lang="en-US" sz="2000" b="1" dirty="0" smtClean="0">
                <a:latin typeface="Times New Roman" panose="02020603050405020304" pitchFamily="18" charset="0"/>
                <a:cs typeface="Times New Roman" panose="02020603050405020304" pitchFamily="18" charset="0"/>
              </a:rPr>
              <a:t>M080102</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251364" y="819220"/>
            <a:ext cx="7689272"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Technology of Cambodia</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2433784" y="5665534"/>
            <a:ext cx="2650842" cy="461665"/>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 by:</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246020" y="641866"/>
            <a:ext cx="1364394" cy="1472184"/>
          </a:xfrm>
          <a:prstGeom prst="rect">
            <a:avLst/>
          </a:prstGeom>
        </p:spPr>
      </p:pic>
    </p:spTree>
    <p:extLst>
      <p:ext uri="{BB962C8B-B14F-4D97-AF65-F5344CB8AC3E}">
        <p14:creationId xmlns:p14="http://schemas.microsoft.com/office/powerpoint/2010/main" val="3735807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0" y="6664036"/>
            <a:ext cx="12192000" cy="193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3161360" y="972783"/>
            <a:ext cx="5869280"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640080" y="2031578"/>
            <a:ext cx="9322525" cy="3416320"/>
          </a:xfrm>
          <a:prstGeom prst="rect">
            <a:avLst/>
          </a:prstGeom>
          <a:noFill/>
        </p:spPr>
        <p:txBody>
          <a:bodyPr wrap="square" rtlCol="0">
            <a:spAutoFit/>
          </a:bodyPr>
          <a:lstStyle/>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Case Study Overview</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Overall Structure and Framework</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Retrieving</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Rearrangement</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a:p>
            <a:pPr marL="457200" indent="-457200">
              <a:lnSpc>
                <a:spcPct val="150000"/>
              </a:lnSpc>
              <a:buAutoNum type="arabicPeriod"/>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6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Case Study Overview</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843808" y="1943202"/>
            <a:ext cx="10590546" cy="3139321"/>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Topic:</a:t>
            </a:r>
            <a:r>
              <a:rPr lang="en-US" sz="2200" dirty="0" smtClean="0">
                <a:latin typeface="Times New Roman" panose="02020603050405020304" pitchFamily="18" charset="0"/>
                <a:cs typeface="Times New Roman" panose="02020603050405020304" pitchFamily="18" charset="0"/>
              </a:rPr>
              <a:t> Empirical Investigation of Gold Price Prediction using ARIMA and LSTM Model</a:t>
            </a:r>
          </a:p>
          <a:p>
            <a:pPr marL="285750" indent="-28575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Data Needed: </a:t>
            </a:r>
            <a:r>
              <a:rPr lang="en-US" sz="2200" dirty="0" smtClean="0">
                <a:latin typeface="Times New Roman" panose="02020603050405020304" pitchFamily="18" charset="0"/>
                <a:cs typeface="Times New Roman" panose="02020603050405020304" pitchFamily="18" charset="0"/>
              </a:rPr>
              <a:t>Gold Price (Daily or Monthly)</a:t>
            </a:r>
          </a:p>
          <a:p>
            <a:pPr marL="285750" indent="-28575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Data Source: </a:t>
            </a:r>
            <a:r>
              <a:rPr lang="en-US" sz="2200" dirty="0" smtClean="0">
                <a:latin typeface="Times New Roman" panose="02020603050405020304" pitchFamily="18" charset="0"/>
                <a:cs typeface="Times New Roman" panose="02020603050405020304" pitchFamily="18" charset="0"/>
              </a:rPr>
              <a:t>Global Gold Price based Website</a:t>
            </a:r>
          </a:p>
          <a:p>
            <a:pPr marL="285750" indent="-28575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Research Question: </a:t>
            </a:r>
            <a:r>
              <a:rPr lang="en-US" sz="2200" dirty="0" smtClean="0">
                <a:latin typeface="Times New Roman" panose="02020603050405020304" pitchFamily="18" charset="0"/>
                <a:cs typeface="Times New Roman" panose="02020603050405020304" pitchFamily="18" charset="0"/>
              </a:rPr>
              <a:t>Which machine learning algorithm provide better accuracy for the study case,</a:t>
            </a:r>
          </a:p>
          <a:p>
            <a:pPr marL="285750" indent="-28575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7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755851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Overall Structure of Framework (Roadmap)</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Oval 1"/>
          <p:cNvSpPr/>
          <p:nvPr/>
        </p:nvSpPr>
        <p:spPr>
          <a:xfrm>
            <a:off x="444136" y="2489015"/>
            <a:ext cx="1637211" cy="1010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Define research objectives</a:t>
            </a:r>
            <a:endParaRPr lang="en-US" dirty="0"/>
          </a:p>
        </p:txBody>
      </p:sp>
      <p:sp>
        <p:nvSpPr>
          <p:cNvPr id="10" name="Oval 9"/>
          <p:cNvSpPr/>
          <p:nvPr/>
        </p:nvSpPr>
        <p:spPr>
          <a:xfrm>
            <a:off x="3073664" y="1400443"/>
            <a:ext cx="1855388" cy="101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Define which data is needed</a:t>
            </a:r>
          </a:p>
        </p:txBody>
      </p:sp>
      <p:sp>
        <p:nvSpPr>
          <p:cNvPr id="3" name="Right Arrow 2"/>
          <p:cNvSpPr/>
          <p:nvPr/>
        </p:nvSpPr>
        <p:spPr>
          <a:xfrm rot="20021899">
            <a:off x="2081347" y="2133600"/>
            <a:ext cx="661853" cy="3554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Oval 10"/>
          <p:cNvSpPr/>
          <p:nvPr/>
        </p:nvSpPr>
        <p:spPr>
          <a:xfrm>
            <a:off x="6095999" y="1400443"/>
            <a:ext cx="2020389" cy="101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reliable source and Retrieve data</a:t>
            </a:r>
          </a:p>
        </p:txBody>
      </p:sp>
      <p:sp>
        <p:nvSpPr>
          <p:cNvPr id="12" name="Right Arrow 11"/>
          <p:cNvSpPr/>
          <p:nvPr/>
        </p:nvSpPr>
        <p:spPr>
          <a:xfrm>
            <a:off x="5215033" y="1649343"/>
            <a:ext cx="661853" cy="3554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3" name="Oval 12"/>
          <p:cNvSpPr/>
          <p:nvPr/>
        </p:nvSpPr>
        <p:spPr>
          <a:xfrm>
            <a:off x="8860970" y="2420052"/>
            <a:ext cx="2020389" cy="101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Rearrange Structure and clean</a:t>
            </a:r>
          </a:p>
        </p:txBody>
      </p:sp>
      <p:sp>
        <p:nvSpPr>
          <p:cNvPr id="14" name="Right Arrow 13"/>
          <p:cNvSpPr/>
          <p:nvPr/>
        </p:nvSpPr>
        <p:spPr>
          <a:xfrm rot="1344332">
            <a:off x="8258678" y="2117477"/>
            <a:ext cx="661853" cy="3554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5" name="Oval 14"/>
          <p:cNvSpPr/>
          <p:nvPr/>
        </p:nvSpPr>
        <p:spPr>
          <a:xfrm>
            <a:off x="5855903" y="3705155"/>
            <a:ext cx="2360021" cy="101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data across multiple source</a:t>
            </a:r>
          </a:p>
        </p:txBody>
      </p:sp>
      <p:sp>
        <p:nvSpPr>
          <p:cNvPr id="16" name="Oval 15"/>
          <p:cNvSpPr/>
          <p:nvPr/>
        </p:nvSpPr>
        <p:spPr>
          <a:xfrm>
            <a:off x="2585983" y="4140510"/>
            <a:ext cx="2020389" cy="101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and Analysis</a:t>
            </a:r>
          </a:p>
        </p:txBody>
      </p:sp>
      <p:sp>
        <p:nvSpPr>
          <p:cNvPr id="17" name="Oval 16"/>
          <p:cNvSpPr/>
          <p:nvPr/>
        </p:nvSpPr>
        <p:spPr>
          <a:xfrm>
            <a:off x="5085804" y="5588010"/>
            <a:ext cx="2020389" cy="1010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Discuss and Conclude</a:t>
            </a:r>
          </a:p>
        </p:txBody>
      </p:sp>
      <p:sp>
        <p:nvSpPr>
          <p:cNvPr id="18" name="Right Arrow 17"/>
          <p:cNvSpPr/>
          <p:nvPr/>
        </p:nvSpPr>
        <p:spPr>
          <a:xfrm rot="8859574">
            <a:off x="8284381" y="3391240"/>
            <a:ext cx="661853" cy="3554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 name="Right Arrow 18"/>
          <p:cNvSpPr/>
          <p:nvPr/>
        </p:nvSpPr>
        <p:spPr>
          <a:xfrm rot="9572897">
            <a:off x="4844323" y="4333881"/>
            <a:ext cx="661853" cy="3554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0" name="Right Arrow 19"/>
          <p:cNvSpPr/>
          <p:nvPr/>
        </p:nvSpPr>
        <p:spPr>
          <a:xfrm rot="1344332">
            <a:off x="4381198" y="5439320"/>
            <a:ext cx="661853" cy="3554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08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Data Retrieving</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843808" y="1506191"/>
            <a:ext cx="10337998" cy="3785652"/>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Things to consider before retrieving data:</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Daily of Monthly</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Start  time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Is the source reliable</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Different techniques can be used for the data retrieving for the gold price are: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Download from open source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Do the web scrapping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468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6044672"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Data Rearrangement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687977" y="1593675"/>
            <a:ext cx="9753600" cy="2400657"/>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After retrieving data, the data can be in different format (XML, CSV or HTML…). Therefore, we have to convert the obtained data into one based format and rearrange in the table into a structure type data. The steps involve:</a:t>
            </a:r>
          </a:p>
          <a:p>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Convert each data into the same format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Arrange the data in the same row and columns for each files (Price, time stamp)</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Tool can used are: Pandas and </a:t>
            </a:r>
            <a:r>
              <a:rPr lang="en-US" sz="2000" dirty="0" err="1" smtClean="0">
                <a:latin typeface="Times New Roman" panose="02020603050405020304" pitchFamily="18" charset="0"/>
                <a:cs typeface="Times New Roman" panose="02020603050405020304" pitchFamily="18" charset="0"/>
              </a:rPr>
              <a:t>Numpy</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503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Data Cleaning</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43808" y="1308188"/>
            <a:ext cx="9753600" cy="498663"/>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There are several problem in the retrieved data. The common problems are:</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905845" y="2258943"/>
            <a:ext cx="7629525" cy="3352800"/>
          </a:xfrm>
          <a:prstGeom prst="rect">
            <a:avLst/>
          </a:prstGeom>
        </p:spPr>
      </p:pic>
    </p:spTree>
    <p:extLst>
      <p:ext uri="{BB962C8B-B14F-4D97-AF65-F5344CB8AC3E}">
        <p14:creationId xmlns:p14="http://schemas.microsoft.com/office/powerpoint/2010/main" val="728993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Data </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Cleaning (Cont.)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43808" y="1210531"/>
            <a:ext cx="9753600" cy="2862322"/>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There are several techniques to deal with the missing value. For example:</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KNN Imputer</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Replace with Mean Value </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Fill use the domain knowledge</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Replace with Mode</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Delete the whole row</a:t>
            </a:r>
          </a:p>
        </p:txBody>
      </p:sp>
      <p:sp>
        <p:nvSpPr>
          <p:cNvPr id="2" name="TextBox 1"/>
          <p:cNvSpPr txBox="1"/>
          <p:nvPr/>
        </p:nvSpPr>
        <p:spPr>
          <a:xfrm>
            <a:off x="843808" y="4170510"/>
            <a:ext cx="10354491" cy="2345322"/>
          </a:xfrm>
          <a:prstGeom prst="rect">
            <a:avLst/>
          </a:prstGeom>
          <a:noFill/>
        </p:spPr>
        <p:txBody>
          <a:bodyPr wrap="square" rtlCol="0">
            <a:spAutoFit/>
          </a:bodyPr>
          <a:lstStyle/>
          <a:p>
            <a:pPr algn="thaiDist">
              <a:lnSpc>
                <a:spcPct val="150000"/>
              </a:lnSpc>
            </a:pPr>
            <a:r>
              <a:rPr lang="en-US" sz="2000" dirty="0" smtClean="0">
                <a:latin typeface="Times New Roman" panose="02020603050405020304" pitchFamily="18" charset="0"/>
                <a:cs typeface="Times New Roman" panose="02020603050405020304" pitchFamily="18" charset="0"/>
              </a:rPr>
              <a:t>For Time Series data type, the missing value can be deal with several methods as</a:t>
            </a:r>
          </a:p>
          <a:p>
            <a:pPr marL="342900" indent="-342900" algn="thaiDi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Autoregressive</a:t>
            </a:r>
          </a:p>
          <a:p>
            <a:pPr marL="342900" indent="-342900" algn="thaiDi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Moving Average</a:t>
            </a:r>
          </a:p>
          <a:p>
            <a:pPr marL="342900" indent="-342900" algn="thaiDist">
              <a:lnSpc>
                <a:spcPct val="150000"/>
              </a:lnSpc>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Kalman</a:t>
            </a:r>
            <a:r>
              <a:rPr lang="en-US" sz="2000" dirty="0" smtClean="0">
                <a:latin typeface="Times New Roman" panose="02020603050405020304" pitchFamily="18" charset="0"/>
                <a:cs typeface="Times New Roman" panose="02020603050405020304" pitchFamily="18" charset="0"/>
              </a:rPr>
              <a:t> Filter</a:t>
            </a:r>
          </a:p>
          <a:p>
            <a:pPr marL="342900" indent="-342900" algn="thaiDi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And so 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727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ectangle 2"/>
          <p:cNvSpPr/>
          <p:nvPr/>
        </p:nvSpPr>
        <p:spPr>
          <a:xfrm>
            <a:off x="0" y="6664036"/>
            <a:ext cx="12192000" cy="193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p:cNvSpPr/>
          <p:nvPr/>
        </p:nvSpPr>
        <p:spPr>
          <a:xfrm>
            <a:off x="2006258" y="1773396"/>
            <a:ext cx="8179483"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dirty="0" smtClean="0">
                <a:ln/>
                <a:solidFill>
                  <a:schemeClr val="accent4"/>
                </a:solidFill>
              </a:rPr>
              <a:t>Thank you for your Attention!!!</a:t>
            </a:r>
            <a:endParaRPr lang="en-US" sz="4800" b="1" dirty="0">
              <a:ln/>
              <a:solidFill>
                <a:schemeClr val="accent4"/>
              </a:solidFill>
            </a:endParaRPr>
          </a:p>
        </p:txBody>
      </p:sp>
      <p:sp>
        <p:nvSpPr>
          <p:cNvPr id="6" name="Rectangle 5"/>
          <p:cNvSpPr/>
          <p:nvPr/>
        </p:nvSpPr>
        <p:spPr>
          <a:xfrm>
            <a:off x="4200546" y="3727410"/>
            <a:ext cx="379091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smtClean="0">
                <a:ln/>
                <a:solidFill>
                  <a:schemeClr val="accent4"/>
                </a:solidFill>
              </a:rPr>
              <a:t>Any Question!?</a:t>
            </a:r>
            <a:endParaRPr lang="en-US" sz="4400" b="1" dirty="0">
              <a:ln/>
              <a:solidFill>
                <a:schemeClr val="accent4"/>
              </a:solidFill>
            </a:endParaRPr>
          </a:p>
        </p:txBody>
      </p:sp>
    </p:spTree>
    <p:extLst>
      <p:ext uri="{BB962C8B-B14F-4D97-AF65-F5344CB8AC3E}">
        <p14:creationId xmlns:p14="http://schemas.microsoft.com/office/powerpoint/2010/main" val="3811126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1990</TotalTime>
  <Words>353</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lengsenghak07@gmail.com</cp:lastModifiedBy>
  <cp:revision>138</cp:revision>
  <dcterms:created xsi:type="dcterms:W3CDTF">2020-11-29T23:52:23Z</dcterms:created>
  <dcterms:modified xsi:type="dcterms:W3CDTF">2022-12-08T07:40:30Z</dcterms:modified>
</cp:coreProperties>
</file>