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4" r:id="rId4"/>
    <p:sldId id="266" r:id="rId5"/>
    <p:sldId id="257" r:id="rId6"/>
    <p:sldId id="258" r:id="rId7"/>
    <p:sldId id="261" r:id="rId8"/>
    <p:sldId id="259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2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21" Type="http://schemas.openxmlformats.org/officeDocument/2006/relationships/image" Target="../media/image3.png"/><Relationship Id="rId25" Type="http://schemas.openxmlformats.org/officeDocument/2006/relationships/image" Target="../media/image14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15" Type="http://schemas.openxmlformats.org/officeDocument/2006/relationships/image" Target="../media/image25.svg"/><Relationship Id="rId5" Type="http://schemas.openxmlformats.org/officeDocument/2006/relationships/image" Target="../media/image33.svg"/><Relationship Id="rId23" Type="http://schemas.openxmlformats.org/officeDocument/2006/relationships/image" Target="../media/image44.svg"/><Relationship Id="rId28" Type="http://schemas.openxmlformats.org/officeDocument/2006/relationships/image" Target="../media/image31.svg"/><Relationship Id="rId19" Type="http://schemas.openxmlformats.org/officeDocument/2006/relationships/image" Target="../media/image18.svg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40.svg"/><Relationship Id="rId21" Type="http://schemas.openxmlformats.org/officeDocument/2006/relationships/image" Target="../media/image3.png"/><Relationship Id="rId3" Type="http://schemas.openxmlformats.org/officeDocument/2006/relationships/image" Target="../media/image13.svg"/><Relationship Id="rId25" Type="http://schemas.openxmlformats.org/officeDocument/2006/relationships/image" Target="../media/image14.svg"/><Relationship Id="rId33" Type="http://schemas.openxmlformats.org/officeDocument/2006/relationships/image" Target="../media/image15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32" Type="http://schemas.openxmlformats.org/officeDocument/2006/relationships/image" Target="../media/image11.png"/><Relationship Id="rId15" Type="http://schemas.openxmlformats.org/officeDocument/2006/relationships/image" Target="../media/image25.svg"/><Relationship Id="rId5" Type="http://schemas.openxmlformats.org/officeDocument/2006/relationships/image" Target="../media/image33.svg"/><Relationship Id="rId23" Type="http://schemas.openxmlformats.org/officeDocument/2006/relationships/image" Target="../media/image44.svg"/><Relationship Id="rId28" Type="http://schemas.openxmlformats.org/officeDocument/2006/relationships/image" Target="../media/image31.svg"/><Relationship Id="rId19" Type="http://schemas.openxmlformats.org/officeDocument/2006/relationships/image" Target="../media/image18.svg"/><Relationship Id="rId31" Type="http://schemas.openxmlformats.org/officeDocument/2006/relationships/image" Target="../media/image10.png"/><Relationship Id="rId22" Type="http://schemas.openxmlformats.org/officeDocument/2006/relationships/image" Target="../media/image4.png"/><Relationship Id="rId27" Type="http://schemas.openxmlformats.org/officeDocument/2006/relationships/image" Target="../media/image7.png"/><Relationship Id="rId3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400.svg"/><Relationship Id="rId21" Type="http://schemas.openxmlformats.org/officeDocument/2006/relationships/image" Target="../media/image3.png"/><Relationship Id="rId3" Type="http://schemas.openxmlformats.org/officeDocument/2006/relationships/image" Target="../media/image130.svg"/><Relationship Id="rId34" Type="http://schemas.openxmlformats.org/officeDocument/2006/relationships/image" Target="../media/image12.png"/><Relationship Id="rId25" Type="http://schemas.openxmlformats.org/officeDocument/2006/relationships/image" Target="../media/image140.svg"/><Relationship Id="rId33" Type="http://schemas.openxmlformats.org/officeDocument/2006/relationships/image" Target="../media/image150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32" Type="http://schemas.openxmlformats.org/officeDocument/2006/relationships/image" Target="../media/image11.png"/><Relationship Id="rId15" Type="http://schemas.openxmlformats.org/officeDocument/2006/relationships/image" Target="../media/image250.svg"/><Relationship Id="rId5" Type="http://schemas.openxmlformats.org/officeDocument/2006/relationships/image" Target="../media/image330.svg"/><Relationship Id="rId23" Type="http://schemas.openxmlformats.org/officeDocument/2006/relationships/image" Target="../media/image440.svg"/><Relationship Id="rId28" Type="http://schemas.openxmlformats.org/officeDocument/2006/relationships/image" Target="../media/image310.svg"/><Relationship Id="rId19" Type="http://schemas.openxmlformats.org/officeDocument/2006/relationships/image" Target="../media/image180.svg"/><Relationship Id="rId31" Type="http://schemas.openxmlformats.org/officeDocument/2006/relationships/image" Target="../media/image10.png"/><Relationship Id="rId22" Type="http://schemas.openxmlformats.org/officeDocument/2006/relationships/image" Target="../media/image4.png"/><Relationship Id="rId27" Type="http://schemas.openxmlformats.org/officeDocument/2006/relationships/image" Target="../media/image7.png"/><Relationship Id="rId3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svg"/><Relationship Id="rId3" Type="http://schemas.openxmlformats.org/officeDocument/2006/relationships/image" Target="../media/image4.png"/><Relationship Id="rId25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23" Type="http://schemas.openxmlformats.org/officeDocument/2006/relationships/image" Target="../media/image44.svg"/><Relationship Id="rId15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.png"/><Relationship Id="rId3" Type="http://schemas.openxmlformats.org/officeDocument/2006/relationships/image" Target="../media/image5.png"/><Relationship Id="rId21" Type="http://schemas.openxmlformats.org/officeDocument/2006/relationships/image" Target="../media/image31.svg"/><Relationship Id="rId25" Type="http://schemas.openxmlformats.org/officeDocument/2006/relationships/image" Target="../media/image14.svg"/><Relationship Id="rId2" Type="http://schemas.openxmlformats.org/officeDocument/2006/relationships/image" Target="../media/image16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5.svg"/><Relationship Id="rId28" Type="http://schemas.openxmlformats.org/officeDocument/2006/relationships/image" Target="../media/image6.png"/><Relationship Id="rId19" Type="http://schemas.openxmlformats.org/officeDocument/2006/relationships/image" Target="../media/image18.svg"/><Relationship Id="rId27" Type="http://schemas.openxmlformats.org/officeDocument/2006/relationships/image" Target="../media/image2.png"/><Relationship Id="rId30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CE2 Instances Scheduler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596" y="1837113"/>
            <a:ext cx="10115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severless</a:t>
            </a:r>
            <a:r>
              <a:rPr lang="en-US" dirty="0" smtClean="0"/>
              <a:t> function to manage stop/start  EC2 instances base on the schedule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solution will reduce </a:t>
            </a:r>
            <a:r>
              <a:rPr lang="en-US" dirty="0" err="1" smtClean="0"/>
              <a:t>aws</a:t>
            </a:r>
            <a:r>
              <a:rPr lang="en-US" dirty="0" smtClean="0"/>
              <a:t> cost by stopping the EC2 resources when they are not in use and starting the resources </a:t>
            </a:r>
            <a:r>
              <a:rPr lang="en-US" dirty="0"/>
              <a:t>when their capacity is </a:t>
            </a:r>
            <a:r>
              <a:rPr lang="en-US" dirty="0" smtClean="0"/>
              <a:t>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2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i-y6Ij5joMhQBHJBqfto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4" y="966356"/>
            <a:ext cx="7372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1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98429" y="3370972"/>
            <a:ext cx="3323790" cy="1812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" y="132370"/>
            <a:ext cx="7640782" cy="383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manage Schedule Model?</a:t>
            </a:r>
            <a:endParaRPr lang="en-US" dirty="0"/>
          </a:p>
        </p:txBody>
      </p:sp>
      <p:pic>
        <p:nvPicPr>
          <p:cNvPr id="6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73156" y="2150034"/>
            <a:ext cx="544611" cy="54461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5402883" y="2186526"/>
            <a:ext cx="846075" cy="754340"/>
            <a:chOff x="8412303" y="2612267"/>
            <a:chExt cx="846075" cy="7543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9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2128756" y="2738716"/>
            <a:ext cx="103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Infra team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17767" y="2440586"/>
            <a:ext cx="2654095" cy="116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4596" y="4172989"/>
            <a:ext cx="1122219" cy="573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Portal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>
            <a:off x="2645461" y="2738716"/>
            <a:ext cx="879135" cy="17210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4646815" y="2694645"/>
            <a:ext cx="1179106" cy="17651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50999" y="2184180"/>
            <a:ext cx="209325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699097" y="359191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144309" y="38103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813743" y="515390"/>
            <a:ext cx="309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Option 1 : it is current solution</a:t>
            </a:r>
            <a:r>
              <a:rPr lang="en-US" dirty="0"/>
              <a:t> </a:t>
            </a:r>
            <a:r>
              <a:rPr lang="en-US" dirty="0" smtClean="0"/>
              <a:t>for now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Option build a web portal UI : later version but it is </a:t>
            </a:r>
            <a:r>
              <a:rPr lang="en-US" dirty="0" err="1" smtClean="0"/>
              <a:t>trad</a:t>
            </a:r>
            <a:r>
              <a:rPr lang="en-US" dirty="0" smtClean="0"/>
              <a:t>-off do we really need this tool just populate the schedule model?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91519" y="2184180"/>
            <a:ext cx="41712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Schedule Model </a:t>
            </a:r>
            <a:r>
              <a:rPr lang="en-US" sz="1400" dirty="0" err="1" smtClean="0"/>
              <a:t>json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"</a:t>
            </a:r>
            <a:r>
              <a:rPr lang="en-US" sz="1400" dirty="0" err="1"/>
              <a:t>allDays</a:t>
            </a:r>
            <a:r>
              <a:rPr lang="en-US" sz="1400" dirty="0"/>
              <a:t>": false,</a:t>
            </a:r>
          </a:p>
          <a:p>
            <a:r>
              <a:rPr lang="en-US" sz="1400" dirty="0"/>
              <a:t>    "days": [</a:t>
            </a:r>
          </a:p>
          <a:p>
            <a:r>
              <a:rPr lang="en-US" sz="1400" dirty="0"/>
              <a:t>      "mon",</a:t>
            </a:r>
          </a:p>
          <a:p>
            <a:r>
              <a:rPr lang="en-US" sz="1400" dirty="0"/>
              <a:t>      "</a:t>
            </a:r>
            <a:r>
              <a:rPr lang="en-US" sz="1400" dirty="0" err="1"/>
              <a:t>tue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"wed",</a:t>
            </a:r>
          </a:p>
          <a:p>
            <a:r>
              <a:rPr lang="en-US" sz="1400" dirty="0"/>
              <a:t>      "</a:t>
            </a:r>
            <a:r>
              <a:rPr lang="en-US" sz="1400" dirty="0" err="1"/>
              <a:t>thu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</a:t>
            </a:r>
            <a:r>
              <a:rPr lang="en-US" sz="1400" dirty="0" err="1"/>
              <a:t>fri</a:t>
            </a:r>
            <a:r>
              <a:rPr lang="en-US" sz="1400" dirty="0"/>
              <a:t>"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stopTime</a:t>
            </a:r>
            <a:r>
              <a:rPr lang="en-US" sz="1400" dirty="0"/>
              <a:t>": "00:00",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startTime</a:t>
            </a:r>
            <a:r>
              <a:rPr lang="en-US" sz="1400" dirty="0"/>
              <a:t>": "08:00",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instanceIds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"</a:t>
            </a:r>
            <a:r>
              <a:rPr lang="en-US" sz="1400" dirty="0" smtClean="0"/>
              <a:t>i-0c462d535xxxx",</a:t>
            </a:r>
            <a:endParaRPr lang="en-US" sz="1400" dirty="0"/>
          </a:p>
          <a:p>
            <a:r>
              <a:rPr lang="en-US" sz="1400" dirty="0"/>
              <a:t>      "</a:t>
            </a:r>
            <a:r>
              <a:rPr lang="en-US" sz="1400" dirty="0" smtClean="0"/>
              <a:t>i-0d62303xxxx",</a:t>
            </a:r>
            <a:endParaRPr lang="en-US" sz="1400" dirty="0"/>
          </a:p>
          <a:p>
            <a:r>
              <a:rPr lang="en-US" sz="1400" dirty="0"/>
              <a:t>      "</a:t>
            </a:r>
            <a:r>
              <a:rPr lang="en-US" sz="1400" dirty="0" smtClean="0"/>
              <a:t>i-0af520axxxxx"</a:t>
            </a:r>
            <a:endParaRPr lang="en-US" sz="1400" dirty="0"/>
          </a:p>
          <a:p>
            <a:r>
              <a:rPr lang="en-US" sz="1400" dirty="0"/>
              <a:t>    ]</a:t>
            </a:r>
          </a:p>
          <a:p>
            <a:r>
              <a:rPr lang="en-U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920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92131" y="1604025"/>
            <a:ext cx="521227" cy="521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1433599" y="1660682"/>
            <a:ext cx="103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endParaRPr lang="en-US" dirty="0" smtClean="0"/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363458" y="2898181"/>
            <a:ext cx="1236792" cy="553998"/>
            <a:chOff x="1576785" y="2584760"/>
            <a:chExt cx="1236792" cy="553998"/>
          </a:xfrm>
        </p:grpSpPr>
        <p:pic>
          <p:nvPicPr>
            <p:cNvPr id="7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1576785" y="2584760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Ec2-scheduler </a:t>
              </a:r>
            </a:p>
            <a:p>
              <a:r>
                <a:rPr lang="en-US" dirty="0" smtClean="0"/>
                <a:t>java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924170" y="4561991"/>
            <a:ext cx="846075" cy="754340"/>
            <a:chOff x="8412303" y="2612267"/>
            <a:chExt cx="846075" cy="7543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3094723" y="2921122"/>
            <a:ext cx="530032" cy="777278"/>
            <a:chOff x="3262432" y="2893253"/>
            <a:chExt cx="530032" cy="777278"/>
          </a:xfrm>
        </p:grpSpPr>
        <p:pic>
          <p:nvPicPr>
            <p:cNvPr id="13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726386" y="2870426"/>
            <a:ext cx="1193421" cy="553998"/>
            <a:chOff x="2305458" y="2584336"/>
            <a:chExt cx="1193421" cy="553998"/>
          </a:xfrm>
        </p:grpSpPr>
        <p:pic>
          <p:nvPicPr>
            <p:cNvPr id="16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9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721408" y="4557687"/>
            <a:ext cx="511900" cy="511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46191" y="2125252"/>
            <a:ext cx="6554" cy="8004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1346191" y="3433807"/>
            <a:ext cx="1018" cy="11281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600250" y="3175182"/>
            <a:ext cx="1494473" cy="45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602842" y="3152417"/>
            <a:ext cx="1123544" cy="227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977358" y="3406476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579441" y="5042036"/>
            <a:ext cx="79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49957" y="234880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540560" y="38962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303004" y="289818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43549" y="2928755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4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026477" y="388172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5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215080" y="36635"/>
            <a:ext cx="3866470" cy="86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Overview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9038712" y="944794"/>
            <a:ext cx="2814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will do the action stop/start EC2 received from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err="1" smtClean="0"/>
              <a:t>CloudWatch</a:t>
            </a:r>
            <a:r>
              <a:rPr lang="en-US" dirty="0" smtClean="0"/>
              <a:t> Event will listen to any instances 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Cloudwatch</a:t>
            </a:r>
            <a:r>
              <a:rPr lang="en-US" dirty="0" smtClean="0"/>
              <a:t>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end user will receive the message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8235984" y="4541343"/>
            <a:ext cx="1340278" cy="553998"/>
            <a:chOff x="2305458" y="2584336"/>
            <a:chExt cx="1185108" cy="553998"/>
          </a:xfrm>
        </p:grpSpPr>
        <p:pic>
          <p:nvPicPr>
            <p:cNvPr id="34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33308" y="4813637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6995259" y="4823333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693263" y="454134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6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6183892" y="5132538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</a:t>
            </a:r>
            <a:r>
              <a:rPr lang="en-US" dirty="0" err="1" smtClean="0"/>
              <a:t>cloudwatch</a:t>
            </a:r>
            <a:r>
              <a:rPr lang="en-US" dirty="0" smtClean="0"/>
              <a:t>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25023" y="5840424"/>
            <a:ext cx="788279" cy="65689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 flipH="1">
            <a:off x="8519163" y="5077393"/>
            <a:ext cx="4146" cy="7630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7489262" y="4546799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7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8201935" y="5240332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8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7959" y="1496934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09886" y="2928851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28438" y="5968817"/>
            <a:ext cx="400111" cy="40011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8" idx="1"/>
            <a:endCxn id="21" idx="3"/>
          </p:cNvCxnSpPr>
          <p:nvPr/>
        </p:nvCxnSpPr>
        <p:spPr>
          <a:xfrm flipH="1">
            <a:off x="8913302" y="6168873"/>
            <a:ext cx="141513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8044498" y="6429722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5105" y="4385816"/>
            <a:ext cx="704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92131" y="1604025"/>
            <a:ext cx="521227" cy="521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1433599" y="1660682"/>
            <a:ext cx="103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endParaRPr lang="en-US" dirty="0" smtClean="0"/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363458" y="2898181"/>
            <a:ext cx="1236792" cy="553998"/>
            <a:chOff x="1576785" y="2584760"/>
            <a:chExt cx="1236792" cy="553998"/>
          </a:xfrm>
        </p:grpSpPr>
        <p:pic>
          <p:nvPicPr>
            <p:cNvPr id="7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1576785" y="2584760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Ec2-scheduler </a:t>
              </a:r>
            </a:p>
            <a:p>
              <a:r>
                <a:rPr lang="en-US" dirty="0" smtClean="0"/>
                <a:t>java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924170" y="4561991"/>
            <a:ext cx="846075" cy="754340"/>
            <a:chOff x="8412303" y="2612267"/>
            <a:chExt cx="846075" cy="7543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3094723" y="2921122"/>
            <a:ext cx="530032" cy="777278"/>
            <a:chOff x="3262432" y="2893253"/>
            <a:chExt cx="530032" cy="777278"/>
          </a:xfrm>
        </p:grpSpPr>
        <p:pic>
          <p:nvPicPr>
            <p:cNvPr id="13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726386" y="2870426"/>
            <a:ext cx="1193421" cy="553998"/>
            <a:chOff x="2305458" y="2584336"/>
            <a:chExt cx="1193421" cy="553998"/>
          </a:xfrm>
        </p:grpSpPr>
        <p:pic>
          <p:nvPicPr>
            <p:cNvPr id="16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9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721408" y="4557687"/>
            <a:ext cx="511900" cy="511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46191" y="2125252"/>
            <a:ext cx="6554" cy="8004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1346191" y="3433807"/>
            <a:ext cx="1018" cy="11281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600250" y="3175182"/>
            <a:ext cx="1494473" cy="45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602842" y="3152417"/>
            <a:ext cx="1123544" cy="227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977358" y="3406476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579441" y="5042036"/>
            <a:ext cx="79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49957" y="234880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540560" y="38962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303004" y="289818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43549" y="2928755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4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026477" y="388172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5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215079" y="36635"/>
            <a:ext cx="5329509" cy="86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</a:t>
            </a:r>
            <a:r>
              <a:rPr lang="en-US" sz="3200" dirty="0" smtClean="0"/>
              <a:t>Overview (future)</a:t>
            </a:r>
            <a:endParaRPr lang="en-US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9279258" y="72618"/>
            <a:ext cx="2814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will do the action stop/start EC2 received from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err="1" smtClean="0"/>
              <a:t>CloudWatch</a:t>
            </a:r>
            <a:r>
              <a:rPr lang="en-US" dirty="0" smtClean="0"/>
              <a:t> Event will listen to any instances 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Cloudwatch</a:t>
            </a:r>
            <a:r>
              <a:rPr lang="en-US" dirty="0" smtClean="0"/>
              <a:t>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end user will receive the message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9898168" y="4515589"/>
            <a:ext cx="1340278" cy="553998"/>
            <a:chOff x="2305458" y="2584336"/>
            <a:chExt cx="1185108" cy="553998"/>
          </a:xfrm>
        </p:grpSpPr>
        <p:pic>
          <p:nvPicPr>
            <p:cNvPr id="34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33308" y="4813637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6995259" y="4823333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693263" y="454134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6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6183892" y="5132538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</a:t>
            </a:r>
            <a:r>
              <a:rPr lang="en-US" dirty="0" err="1" smtClean="0"/>
              <a:t>cloudwatch</a:t>
            </a:r>
            <a:r>
              <a:rPr lang="en-US" dirty="0" smtClean="0"/>
              <a:t>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73229" y="5838299"/>
            <a:ext cx="625746" cy="5214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10185493" y="5051639"/>
            <a:ext cx="609" cy="7866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7489262" y="4546799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7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9163072" y="4850917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8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7959" y="1496934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09886" y="2928851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430892" y="5901978"/>
            <a:ext cx="400111" cy="40011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8" idx="1"/>
            <a:endCxn id="21" idx="3"/>
          </p:cNvCxnSpPr>
          <p:nvPr/>
        </p:nvCxnSpPr>
        <p:spPr>
          <a:xfrm flipH="1" flipV="1">
            <a:off x="10498975" y="6099027"/>
            <a:ext cx="931917" cy="30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9786411" y="6259727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5105" y="4385816"/>
            <a:ext cx="704850" cy="6762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5219B0AA-1D12-4333-9371-18BE0F3E3FBC}"/>
              </a:ext>
            </a:extLst>
          </p:cNvPr>
          <p:cNvGrpSpPr/>
          <p:nvPr/>
        </p:nvGrpSpPr>
        <p:grpSpPr>
          <a:xfrm>
            <a:off x="8240455" y="4557687"/>
            <a:ext cx="508119" cy="762841"/>
            <a:chOff x="7646030" y="2612267"/>
            <a:chExt cx="508119" cy="76284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F5C864-22E9-49F2-9999-AF51C9AAC18F}"/>
                </a:ext>
              </a:extLst>
            </p:cNvPr>
            <p:cNvSpPr txBox="1"/>
            <p:nvPr/>
          </p:nvSpPr>
          <p:spPr>
            <a:xfrm>
              <a:off x="7646030" y="3128887"/>
              <a:ext cx="5081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SNS</a:t>
              </a:r>
            </a:p>
          </p:txBody>
        </p:sp>
        <p:pic>
          <p:nvPicPr>
            <p:cNvPr id="53" name="Graphic 34">
              <a:extLst>
                <a:ext uri="{FF2B5EF4-FFF2-40B4-BE49-F238E27FC236}">
                  <a16:creationId xmlns:a16="http://schemas.microsoft.com/office/drawing/2014/main" id="{DEF71966-B49F-4BA6-ABA4-7AB1F0AD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6030" y="2612267"/>
              <a:ext cx="508119" cy="508119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8748574" y="4797580"/>
            <a:ext cx="1149594" cy="141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91">
            <a:extLst>
              <a:ext uri="{FF2B5EF4-FFF2-40B4-BE49-F238E27FC236}">
                <a16:creationId xmlns:a16="http://schemas.microsoft.com/office/drawing/2014/main" id="{0867AF54-7D9B-4D36-8640-6D552B30C90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725" y="3841724"/>
            <a:ext cx="571500" cy="571500"/>
          </a:xfrm>
          <a:prstGeom prst="rect">
            <a:avLst/>
          </a:prstGeom>
        </p:spPr>
      </p:pic>
      <p:pic>
        <p:nvPicPr>
          <p:cNvPr id="62" name="Graphic 96">
            <a:extLst>
              <a:ext uri="{FF2B5EF4-FFF2-40B4-BE49-F238E27FC236}">
                <a16:creationId xmlns:a16="http://schemas.microsoft.com/office/drawing/2014/main" id="{15F50901-6B20-452B-BF46-ABD5F50E5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553478" y="3865440"/>
            <a:ext cx="469900" cy="4699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609513" y="3841724"/>
            <a:ext cx="1821379" cy="13514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279696" y="540642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9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787022" y="5792227"/>
            <a:ext cx="451424" cy="25844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10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2131" y="1604025"/>
            <a:ext cx="521227" cy="521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1433599" y="1660682"/>
            <a:ext cx="103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endParaRPr lang="en-US" dirty="0" smtClean="0"/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363458" y="2898181"/>
            <a:ext cx="1236792" cy="553998"/>
            <a:chOff x="1576785" y="2584760"/>
            <a:chExt cx="1236792" cy="553998"/>
          </a:xfrm>
        </p:grpSpPr>
        <p:pic>
          <p:nvPicPr>
            <p:cNvPr id="7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1576785" y="2584760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Ec2-scheduler </a:t>
              </a:r>
            </a:p>
            <a:p>
              <a:r>
                <a:rPr lang="en-US" dirty="0" smtClean="0"/>
                <a:t>java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924170" y="4561991"/>
            <a:ext cx="846075" cy="754340"/>
            <a:chOff x="8412303" y="2612267"/>
            <a:chExt cx="846075" cy="7543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3094723" y="2921122"/>
            <a:ext cx="530032" cy="777278"/>
            <a:chOff x="3262432" y="2893253"/>
            <a:chExt cx="530032" cy="777278"/>
          </a:xfrm>
        </p:grpSpPr>
        <p:pic>
          <p:nvPicPr>
            <p:cNvPr id="13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726386" y="2870426"/>
            <a:ext cx="1193421" cy="553998"/>
            <a:chOff x="2305458" y="2584336"/>
            <a:chExt cx="1193421" cy="553998"/>
          </a:xfrm>
        </p:grpSpPr>
        <p:pic>
          <p:nvPicPr>
            <p:cNvPr id="16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9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21408" y="4557687"/>
            <a:ext cx="511900" cy="511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46191" y="2125252"/>
            <a:ext cx="6554" cy="8004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1346191" y="3433807"/>
            <a:ext cx="1018" cy="11281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600250" y="3175182"/>
            <a:ext cx="1494473" cy="45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602842" y="3152417"/>
            <a:ext cx="1123544" cy="227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977358" y="3406476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579441" y="5042036"/>
            <a:ext cx="79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49957" y="234880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540560" y="38962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303004" y="289818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43549" y="2928755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4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026477" y="388172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5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6995259" y="444931"/>
            <a:ext cx="4820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will do the action stop/start EC2 received from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CloudWatch Event will listen to any instances 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When Cloudwatch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end user will receive the message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9898168" y="4515589"/>
            <a:ext cx="1340278" cy="553998"/>
            <a:chOff x="2305458" y="2584336"/>
            <a:chExt cx="1185108" cy="553998"/>
          </a:xfrm>
        </p:grpSpPr>
        <p:pic>
          <p:nvPicPr>
            <p:cNvPr id="34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33308" y="4813637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6995259" y="4823333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693263" y="454134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6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6183892" y="5132538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(cloudwatch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73229" y="5838299"/>
            <a:ext cx="625746" cy="5214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10185493" y="5051639"/>
            <a:ext cx="609" cy="7866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7489262" y="4546799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7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9163072" y="4850917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8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7959" y="1496934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09886" y="2928851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1430892" y="5901978"/>
            <a:ext cx="400111" cy="40011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8" idx="1"/>
            <a:endCxn id="21" idx="3"/>
          </p:cNvCxnSpPr>
          <p:nvPr/>
        </p:nvCxnSpPr>
        <p:spPr>
          <a:xfrm flipH="1" flipV="1">
            <a:off x="10498975" y="6099027"/>
            <a:ext cx="931917" cy="30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9786411" y="6259727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5105" y="4385816"/>
            <a:ext cx="704850" cy="6762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5219B0AA-1D12-4333-9371-18BE0F3E3FBC}"/>
              </a:ext>
            </a:extLst>
          </p:cNvPr>
          <p:cNvGrpSpPr/>
          <p:nvPr/>
        </p:nvGrpSpPr>
        <p:grpSpPr>
          <a:xfrm>
            <a:off x="8240455" y="4557687"/>
            <a:ext cx="508119" cy="762841"/>
            <a:chOff x="7646030" y="2612267"/>
            <a:chExt cx="508119" cy="76284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F5C864-22E9-49F2-9999-AF51C9AAC18F}"/>
                </a:ext>
              </a:extLst>
            </p:cNvPr>
            <p:cNvSpPr txBox="1"/>
            <p:nvPr/>
          </p:nvSpPr>
          <p:spPr>
            <a:xfrm>
              <a:off x="7646030" y="3128887"/>
              <a:ext cx="5081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SNS</a:t>
              </a:r>
            </a:p>
          </p:txBody>
        </p:sp>
        <p:pic>
          <p:nvPicPr>
            <p:cNvPr id="53" name="Graphic 34">
              <a:extLst>
                <a:ext uri="{FF2B5EF4-FFF2-40B4-BE49-F238E27FC236}">
                  <a16:creationId xmlns:a16="http://schemas.microsoft.com/office/drawing/2014/main" id="{DEF71966-B49F-4BA6-ABA4-7AB1F0AD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646030" y="2612267"/>
              <a:ext cx="508119" cy="508119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8748574" y="4797580"/>
            <a:ext cx="1149594" cy="141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91">
            <a:extLst>
              <a:ext uri="{FF2B5EF4-FFF2-40B4-BE49-F238E27FC236}">
                <a16:creationId xmlns:a16="http://schemas.microsoft.com/office/drawing/2014/main" id="{0867AF54-7D9B-4D36-8640-6D552B30C90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68725" y="3841724"/>
            <a:ext cx="571500" cy="571500"/>
          </a:xfrm>
          <a:prstGeom prst="rect">
            <a:avLst/>
          </a:prstGeom>
        </p:spPr>
      </p:pic>
      <p:pic>
        <p:nvPicPr>
          <p:cNvPr id="62" name="Graphic 96">
            <a:extLst>
              <a:ext uri="{FF2B5EF4-FFF2-40B4-BE49-F238E27FC236}">
                <a16:creationId xmlns:a16="http://schemas.microsoft.com/office/drawing/2014/main" id="{15F50901-6B20-452B-BF46-ABD5F50E5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10553478" y="3865440"/>
            <a:ext cx="469900" cy="4699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609513" y="3841724"/>
            <a:ext cx="1821379" cy="13514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279696" y="540642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9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787022" y="5792227"/>
            <a:ext cx="451424" cy="25844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10</a:t>
            </a:r>
            <a:endParaRPr lang="en-AU" sz="1000" dirty="0">
              <a:solidFill>
                <a:schemeClr val="tx1"/>
              </a:solidFill>
            </a:endParaRPr>
          </a:p>
        </p:txBody>
      </p:sp>
      <p:pic>
        <p:nvPicPr>
          <p:cNvPr id="5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159292" y="6025327"/>
            <a:ext cx="400111" cy="400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flipV="1">
            <a:off x="9135443" y="5921009"/>
            <a:ext cx="470499" cy="35603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8915797" y="6302089"/>
            <a:ext cx="9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stack channel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9370693" y="5002218"/>
            <a:ext cx="628482" cy="91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8" idx="0"/>
            <a:endCxn id="10" idx="2"/>
          </p:cNvCxnSpPr>
          <p:nvPr/>
        </p:nvCxnSpPr>
        <p:spPr>
          <a:xfrm flipH="1" flipV="1">
            <a:off x="1347208" y="5316331"/>
            <a:ext cx="12140" cy="7089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902726" y="6423606"/>
            <a:ext cx="9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Infra team</a:t>
            </a:r>
            <a:endParaRPr lang="en-US" dirty="0"/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2521674" y="917636"/>
            <a:ext cx="4431736" cy="53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Stop/start EC2 instances scheduler</a:t>
            </a:r>
            <a:endParaRPr lang="en-US" sz="1800" dirty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-135" y="-121529"/>
            <a:ext cx="5329509" cy="86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</a:t>
            </a:r>
            <a:r>
              <a:rPr lang="en-US" sz="3200" dirty="0" smtClean="0"/>
              <a:t>Overview (</a:t>
            </a:r>
            <a:r>
              <a:rPr lang="en-US" sz="3200" dirty="0" smtClean="0"/>
              <a:t>future2)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28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47" y="248748"/>
            <a:ext cx="7183582" cy="607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 service instances 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63" y="4769731"/>
            <a:ext cx="3248646" cy="1453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" y="1083859"/>
            <a:ext cx="4010025" cy="468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631388" y="1583785"/>
            <a:ext cx="281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</p:txBody>
      </p:sp>
    </p:spTree>
    <p:extLst>
      <p:ext uri="{BB962C8B-B14F-4D97-AF65-F5344CB8AC3E}">
        <p14:creationId xmlns:p14="http://schemas.microsoft.com/office/powerpoint/2010/main" val="110110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365125"/>
            <a:ext cx="11145982" cy="1325563"/>
          </a:xfrm>
        </p:spPr>
        <p:txBody>
          <a:bodyPr/>
          <a:lstStyle/>
          <a:p>
            <a:r>
              <a:rPr lang="en-US" dirty="0" smtClean="0"/>
              <a:t>Micro-services - stop/start EC2 instances lambda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90" y="4564255"/>
            <a:ext cx="4108219" cy="178639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958353" y="2648975"/>
            <a:ext cx="530032" cy="777278"/>
            <a:chOff x="3262432" y="2893253"/>
            <a:chExt cx="530032" cy="777278"/>
          </a:xfrm>
        </p:grpSpPr>
        <p:pic>
          <p:nvPicPr>
            <p:cNvPr id="5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2598328" y="2621044"/>
            <a:ext cx="1193421" cy="553998"/>
            <a:chOff x="2305458" y="2584336"/>
            <a:chExt cx="1193421" cy="553998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0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593350" y="4308305"/>
            <a:ext cx="511900" cy="511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466472" y="2903035"/>
            <a:ext cx="11318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849300" y="3157094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539423" y="1941233"/>
            <a:ext cx="309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message will pull from SQS and </a:t>
            </a:r>
            <a:r>
              <a:rPr lang="en-US" dirty="0"/>
              <a:t>trigger </a:t>
            </a:r>
            <a:r>
              <a:rPr lang="en-US" dirty="0" smtClean="0"/>
              <a:t>lambda </a:t>
            </a:r>
            <a:r>
              <a:rPr lang="en-US" dirty="0"/>
              <a:t>stop/start </a:t>
            </a:r>
            <a:r>
              <a:rPr lang="en-US" dirty="0" smtClean="0"/>
              <a:t>EC2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lambda will do the action stop/start EC2 received from SQS</a:t>
            </a:r>
          </a:p>
          <a:p>
            <a:pPr algn="l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923065" y="262104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502655" y="3595327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983" y="4780542"/>
            <a:ext cx="418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24291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63" y="5195004"/>
            <a:ext cx="4147531" cy="1524970"/>
          </a:xfrm>
          <a:prstGeom prst="rect">
            <a:avLst/>
          </a:prstGeom>
        </p:spPr>
      </p:pic>
      <p:pic>
        <p:nvPicPr>
          <p:cNvPr id="5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656484" y="2279999"/>
            <a:ext cx="511900" cy="511900"/>
          </a:xfrm>
          <a:prstGeom prst="rect">
            <a:avLst/>
          </a:prstGeom>
        </p:spPr>
      </p:pic>
      <p:pic>
        <p:nvPicPr>
          <p:cNvPr id="6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2375060" y="2279999"/>
            <a:ext cx="521227" cy="5212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171060" y="2263655"/>
            <a:ext cx="1340278" cy="707886"/>
            <a:chOff x="2305458" y="2584336"/>
            <a:chExt cx="1185108" cy="707886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1168384" y="2535949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2930335" y="2545645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60099" y="3562736"/>
            <a:ext cx="788279" cy="656899"/>
          </a:xfrm>
          <a:prstGeom prst="rect">
            <a:avLst/>
          </a:prstGeom>
        </p:spPr>
      </p:pic>
      <p:pic>
        <p:nvPicPr>
          <p:cNvPr id="13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63514" y="3691129"/>
            <a:ext cx="400111" cy="4001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4848378" y="3891185"/>
            <a:ext cx="141513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 flipH="1">
            <a:off x="4454238" y="2781757"/>
            <a:ext cx="4146" cy="7630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665371" y="262104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4927" y="283971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EC2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380730" y="261237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2082567" y="2921689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</a:t>
            </a:r>
            <a:r>
              <a:rPr lang="en-US" dirty="0" err="1" smtClean="0"/>
              <a:t>cloudwatch</a:t>
            </a:r>
            <a:r>
              <a:rPr lang="en-US" dirty="0" smtClean="0"/>
              <a:t>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004220" y="4289871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755554" y="1824051"/>
            <a:ext cx="30900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err="1"/>
              <a:t>CloudWatch</a:t>
            </a:r>
            <a:r>
              <a:rPr lang="en-US" dirty="0"/>
              <a:t> Event will listen to any </a:t>
            </a:r>
            <a:r>
              <a:rPr lang="en-US" dirty="0" smtClean="0"/>
              <a:t>EC2 instances </a:t>
            </a:r>
            <a:r>
              <a:rPr lang="en-US" dirty="0"/>
              <a:t>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Cloudwatch</a:t>
            </a:r>
            <a:r>
              <a:rPr lang="en-US" dirty="0"/>
              <a:t>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The end user will receive the message</a:t>
            </a:r>
          </a:p>
          <a:p>
            <a:pPr algn="l"/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07818" y="365125"/>
            <a:ext cx="111459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Micro-services – send-notification MS-Team lambda</a:t>
            </a:r>
            <a:endParaRPr lang="en-US" sz="4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12648" y="2207507"/>
            <a:ext cx="704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831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Instance-Schedule (id, </a:t>
            </a:r>
            <a:r>
              <a:rPr lang="en-US" sz="1800" dirty="0" smtClean="0"/>
              <a:t>name, days</a:t>
            </a:r>
            <a:r>
              <a:rPr lang="en-US" sz="1800" dirty="0" smtClean="0"/>
              <a:t>, </a:t>
            </a:r>
            <a:r>
              <a:rPr lang="en-US" sz="1800" dirty="0" err="1" smtClean="0"/>
              <a:t>allDays</a:t>
            </a:r>
            <a:r>
              <a:rPr lang="en-US" sz="1800" dirty="0" smtClean="0"/>
              <a:t>, </a:t>
            </a:r>
            <a:r>
              <a:rPr lang="en-US" sz="1800" dirty="0" err="1" smtClean="0"/>
              <a:t>instanceIds</a:t>
            </a:r>
            <a:r>
              <a:rPr lang="en-US" sz="1800" dirty="0" smtClean="0"/>
              <a:t>, </a:t>
            </a:r>
            <a:r>
              <a:rPr lang="en-US" sz="1800" dirty="0" err="1" smtClean="0"/>
              <a:t>stopTime</a:t>
            </a:r>
            <a:r>
              <a:rPr lang="en-US" sz="1800" dirty="0" smtClean="0"/>
              <a:t>, 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76" y="3757334"/>
            <a:ext cx="8918047" cy="24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estimation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61896"/>
              </p:ext>
            </p:extLst>
          </p:nvPr>
        </p:nvGraphicFramePr>
        <p:xfrm>
          <a:off x="1293783" y="2258724"/>
          <a:ext cx="6811126" cy="3152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101">
                  <a:extLst>
                    <a:ext uri="{9D8B030D-6E8A-4147-A177-3AD203B41FA5}">
                      <a16:colId xmlns:a16="http://schemas.microsoft.com/office/drawing/2014/main" val="779088186"/>
                    </a:ext>
                  </a:extLst>
                </a:gridCol>
                <a:gridCol w="3443348">
                  <a:extLst>
                    <a:ext uri="{9D8B030D-6E8A-4147-A177-3AD203B41FA5}">
                      <a16:colId xmlns:a16="http://schemas.microsoft.com/office/drawing/2014/main" val="1453709789"/>
                    </a:ext>
                  </a:extLst>
                </a:gridCol>
                <a:gridCol w="1606677">
                  <a:extLst>
                    <a:ext uri="{9D8B030D-6E8A-4147-A177-3AD203B41FA5}">
                      <a16:colId xmlns:a16="http://schemas.microsoft.com/office/drawing/2014/main" val="2036021596"/>
                    </a:ext>
                  </a:extLst>
                </a:gridCol>
              </a:tblGrid>
              <a:tr h="2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AWS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Dimensions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(per month)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961150"/>
                  </a:ext>
                </a:extLst>
              </a:tr>
              <a:tr h="2660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941664"/>
                  </a:ext>
                </a:extLst>
              </a:tr>
              <a:tr h="359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Lambda 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run every 15min -  96 run / 24hours  ( under free quota)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165446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AWS </a:t>
                      </a:r>
                      <a:r>
                        <a:rPr lang="en-US" sz="1100" u="none" strike="noStrike" dirty="0" err="1">
                          <a:effectLst/>
                        </a:rPr>
                        <a:t>DynamoDB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1,080,000 (Read/ month)($0.5 per million requests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free quota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less 1000 read / month as 5-10 records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11245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DynamoDB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&lt;1GB(First 25 GB is free)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81141"/>
                  </a:ext>
                </a:extLst>
              </a:tr>
              <a:tr h="651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Standard Queue:  1000 request / month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654169"/>
                  </a:ext>
                </a:extLst>
              </a:tr>
              <a:tr h="2660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884185"/>
                  </a:ext>
                </a:extLst>
              </a:tr>
              <a:tr h="26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EventBridge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Free quota - if 1.00/million custom events published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89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38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941</Words>
  <Application>Microsoft Office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Courier New</vt:lpstr>
      <vt:lpstr>Office Theme</vt:lpstr>
      <vt:lpstr>CE2 Instances Scheduler </vt:lpstr>
      <vt:lpstr>PowerPoint Presentation</vt:lpstr>
      <vt:lpstr>PowerPoint Presentation</vt:lpstr>
      <vt:lpstr>PowerPoint Presentation</vt:lpstr>
      <vt:lpstr>Micro service instances lambda</vt:lpstr>
      <vt:lpstr>Micro-services - stop/start EC2 instances lambda</vt:lpstr>
      <vt:lpstr>Micro-services – send-notification MS-Team lambda</vt:lpstr>
      <vt:lpstr>Dynamodb</vt:lpstr>
      <vt:lpstr>Billing estimation</vt:lpstr>
      <vt:lpstr>PowerPoint Presentation</vt:lpstr>
      <vt:lpstr>How to manage Schedule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Sophea Mak</dc:creator>
  <cp:lastModifiedBy>Sophea Mak</cp:lastModifiedBy>
  <cp:revision>48</cp:revision>
  <dcterms:created xsi:type="dcterms:W3CDTF">2021-05-07T08:35:37Z</dcterms:created>
  <dcterms:modified xsi:type="dcterms:W3CDTF">2021-07-14T14:28:38Z</dcterms:modified>
</cp:coreProperties>
</file>