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6858000" cx="12192000"/>
  <p:notesSz cx="6858000" cy="9144000"/>
  <p:embeddedFontLst>
    <p:embeddedFont>
      <p:font typeface="Quattrocento Sans"/>
      <p:regular r:id="rId73"/>
      <p:bold r:id="rId74"/>
      <p:italic r:id="rId75"/>
      <p:boldItalic r:id="rId76"/>
    </p:embeddedFont>
    <p:embeddedFont>
      <p:font typeface="Gill Sans"/>
      <p:regular r:id="rId77"/>
      <p:bold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9" roundtripDataSignature="AMtx7mhnF7BnDXW3AZHorcFfjGQuJl++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862DFA-299B-4DFB-92FD-84F51810205E}">
  <a:tblStyle styleId="{B5862DFA-299B-4DFB-92FD-84F51810205E}"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3E2FA9F-1E44-49DC-8064-59FBE30395C6}" styleName="Table_1">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20000"/>
            </a:schemeClr>
          </a:solidFill>
        </a:fill>
      </a:tcStyle>
    </a:band1H>
    <a:band2H>
      <a:tcTxStyle b="off" i="off"/>
    </a:band2H>
    <a:band1V>
      <a:tcTxStyle b="off" i="off"/>
      <a:tcStyle>
        <a:fill>
          <a:solidFill>
            <a:schemeClr val="accent1">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B56C4F77-0ADF-4C75-9B8D-3E731F74794A}" styleName="Table_2">
    <a:wholeTbl>
      <a:tcTxStyle b="off" i="off">
        <a:font>
          <a:latin typeface="Arial"/>
          <a:ea typeface="Arial"/>
          <a:cs typeface="Arial"/>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b="off" i="off"/>
    </a:band2H>
    <a:band1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b="off" i="off"/>
    </a:seCell>
    <a:swCell>
      <a:tcTxStyle b="off" i="off"/>
    </a:swCell>
    <a:firstRow>
      <a:tcTxStyle b="on" i="off">
        <a:font>
          <a:latin typeface="Arial"/>
          <a:ea typeface="Arial"/>
          <a:cs typeface="Arial"/>
        </a:font>
        <a:schemeClr val="lt1"/>
      </a:tcTxStyle>
      <a:tcStyle>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QuattrocentoSans-regular.fntdata"/><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QuattrocentoSans-italic.fntdata"/><Relationship Id="rId30" Type="http://schemas.openxmlformats.org/officeDocument/2006/relationships/slide" Target="slides/slide25.xml"/><Relationship Id="rId74" Type="http://schemas.openxmlformats.org/officeDocument/2006/relationships/font" Target="fonts/QuattrocentoSans-bold.fntdata"/><Relationship Id="rId33" Type="http://schemas.openxmlformats.org/officeDocument/2006/relationships/slide" Target="slides/slide28.xml"/><Relationship Id="rId77" Type="http://schemas.openxmlformats.org/officeDocument/2006/relationships/font" Target="fonts/GillSans-regular.fntdata"/><Relationship Id="rId32" Type="http://schemas.openxmlformats.org/officeDocument/2006/relationships/slide" Target="slides/slide27.xml"/><Relationship Id="rId76" Type="http://schemas.openxmlformats.org/officeDocument/2006/relationships/font" Target="fonts/QuattrocentoSans-boldItalic.fntdata"/><Relationship Id="rId35" Type="http://schemas.openxmlformats.org/officeDocument/2006/relationships/slide" Target="slides/slide30.xml"/><Relationship Id="rId79" Type="http://customschemas.google.com/relationships/presentationmetadata" Target="metadata"/><Relationship Id="rId34" Type="http://schemas.openxmlformats.org/officeDocument/2006/relationships/slide" Target="slides/slide29.xml"/><Relationship Id="rId78" Type="http://schemas.openxmlformats.org/officeDocument/2006/relationships/font" Target="fonts/GillSans-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07" name="Google Shape;10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75" name="Google Shape;17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2400" u="none" cap="none" strike="noStrike">
                <a:solidFill>
                  <a:srgbClr val="FF0000"/>
                </a:solidFill>
                <a:latin typeface="Calibri"/>
                <a:ea typeface="Calibri"/>
                <a:cs typeface="Calibri"/>
                <a:sym typeface="Calibri"/>
              </a:rPr>
              <a:t>Tip</a:t>
            </a:r>
            <a:r>
              <a:rPr b="0" i="0" lang="en-US" sz="2400" u="none" cap="none" strike="noStrike">
                <a:solidFill>
                  <a:srgbClr val="FF0000"/>
                </a:solidFill>
                <a:latin typeface="Calibri"/>
                <a:ea typeface="Calibri"/>
                <a:cs typeface="Calibri"/>
                <a:sym typeface="Calibri"/>
              </a:rPr>
              <a:t>: In XHTML, all elements must be closed. Adding a slash inside the start tag, like &lt;br /&gt;, is the proper way of closing empty elements in XHTML (and XML).</a:t>
            </a:r>
            <a:endParaRPr sz="2400"/>
          </a:p>
          <a:p>
            <a:pPr indent="0" lvl="0" marL="0" marR="0" rtl="0" algn="l">
              <a:lnSpc>
                <a:spcPct val="100000"/>
              </a:lnSpc>
              <a:spcBef>
                <a:spcPts val="0"/>
              </a:spcBef>
              <a:spcAft>
                <a:spcPts val="0"/>
              </a:spcAft>
              <a:buSzPts val="1400"/>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t/>
            </a:r>
            <a:endParaRPr b="0" i="0" sz="2400" u="none" cap="none" strike="noStrike">
              <a:solidFill>
                <a:schemeClr val="dk1"/>
              </a:solidFill>
              <a:latin typeface="Arial"/>
              <a:ea typeface="Arial"/>
              <a:cs typeface="Arial"/>
              <a:sym typeface="Arial"/>
            </a:endParaRPr>
          </a:p>
        </p:txBody>
      </p:sp>
      <p:sp>
        <p:nvSpPr>
          <p:cNvPr id="182" name="Google Shape;18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89" name="Google Shape;18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03" name="Google Shape;20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http://www.w3schools.com/html/html_xhtml.asp</a:t>
            </a:r>
            <a:endParaRPr/>
          </a:p>
          <a:p>
            <a:pPr indent="0" lvl="0" marL="0" marR="0" rtl="0" algn="l">
              <a:lnSpc>
                <a:spcPct val="100000"/>
              </a:lnSpc>
              <a:spcBef>
                <a:spcPts val="0"/>
              </a:spcBef>
              <a:spcAft>
                <a:spcPts val="0"/>
              </a:spcAft>
              <a:buClr>
                <a:schemeClr val="dk1"/>
              </a:buClr>
              <a:buSzPts val="1400"/>
              <a:buFont typeface="Arial"/>
              <a:buNone/>
            </a:pPr>
            <a:r>
              <a:rPr b="0" i="0" lang="en-US" sz="1200" u="none" cap="none" strike="noStrike">
                <a:solidFill>
                  <a:schemeClr val="dk1"/>
                </a:solidFill>
                <a:latin typeface="Arial"/>
                <a:ea typeface="Arial"/>
                <a:cs typeface="Arial"/>
                <a:sym typeface="Arial"/>
              </a:rPr>
              <a:t>XHTML stands for E</a:t>
            </a:r>
            <a:r>
              <a:rPr b="1" i="0" lang="en-US" sz="1200" u="none" cap="none" strike="noStrike">
                <a:solidFill>
                  <a:schemeClr val="dk1"/>
                </a:solidFill>
                <a:latin typeface="Arial"/>
                <a:ea typeface="Arial"/>
                <a:cs typeface="Arial"/>
                <a:sym typeface="Arial"/>
              </a:rPr>
              <a:t>X</a:t>
            </a:r>
            <a:r>
              <a:rPr b="0" i="0" lang="en-US" sz="1200" u="none" cap="none" strike="noStrike">
                <a:solidFill>
                  <a:schemeClr val="dk1"/>
                </a:solidFill>
                <a:latin typeface="Arial"/>
                <a:ea typeface="Arial"/>
                <a:cs typeface="Arial"/>
                <a:sym typeface="Arial"/>
              </a:rPr>
              <a:t>tensible </a:t>
            </a:r>
            <a:r>
              <a:rPr b="1" i="0" lang="en-US" sz="1200" u="none" cap="none" strike="noStrike">
                <a:solidFill>
                  <a:schemeClr val="dk1"/>
                </a:solidFill>
                <a:latin typeface="Arial"/>
                <a:ea typeface="Arial"/>
                <a:cs typeface="Arial"/>
                <a:sym typeface="Arial"/>
              </a:rPr>
              <a:t>H</a:t>
            </a:r>
            <a:r>
              <a:rPr b="0" i="0" lang="en-US" sz="1200" u="none" cap="none" strike="noStrike">
                <a:solidFill>
                  <a:schemeClr val="dk1"/>
                </a:solidFill>
                <a:latin typeface="Arial"/>
                <a:ea typeface="Arial"/>
                <a:cs typeface="Arial"/>
                <a:sym typeface="Arial"/>
              </a:rPr>
              <a:t>yper</a:t>
            </a:r>
            <a:r>
              <a:rPr b="1" i="0" lang="en-US" sz="1200" u="none" cap="none" strike="noStrike">
                <a:solidFill>
                  <a:schemeClr val="dk1"/>
                </a:solidFill>
                <a:latin typeface="Arial"/>
                <a:ea typeface="Arial"/>
                <a:cs typeface="Arial"/>
                <a:sym typeface="Arial"/>
              </a:rPr>
              <a:t>T</a:t>
            </a:r>
            <a:r>
              <a:rPr b="0" i="0" lang="en-US" sz="1200" u="none" cap="none" strike="noStrike">
                <a:solidFill>
                  <a:schemeClr val="dk1"/>
                </a:solidFill>
                <a:latin typeface="Arial"/>
                <a:ea typeface="Arial"/>
                <a:cs typeface="Arial"/>
                <a:sym typeface="Arial"/>
              </a:rPr>
              <a:t>ext </a:t>
            </a:r>
            <a:r>
              <a:rPr b="1" i="0" lang="en-US" sz="1200" u="none" cap="none" strike="noStrike">
                <a:solidFill>
                  <a:schemeClr val="dk1"/>
                </a:solidFill>
                <a:latin typeface="Arial"/>
                <a:ea typeface="Arial"/>
                <a:cs typeface="Arial"/>
                <a:sym typeface="Arial"/>
              </a:rPr>
              <a:t>M</a:t>
            </a:r>
            <a:r>
              <a:rPr b="0" i="0" lang="en-US" sz="1200" u="none" cap="none" strike="noStrike">
                <a:solidFill>
                  <a:schemeClr val="dk1"/>
                </a:solidFill>
                <a:latin typeface="Arial"/>
                <a:ea typeface="Arial"/>
                <a:cs typeface="Arial"/>
                <a:sym typeface="Arial"/>
              </a:rPr>
              <a:t>arkup </a:t>
            </a:r>
            <a:r>
              <a:rPr b="1" i="0" lang="en-US" sz="1200" u="none" cap="none" strike="noStrike">
                <a:solidFill>
                  <a:schemeClr val="dk1"/>
                </a:solidFill>
                <a:latin typeface="Arial"/>
                <a:ea typeface="Arial"/>
                <a:cs typeface="Arial"/>
                <a:sym typeface="Arial"/>
              </a:rPr>
              <a:t>L</a:t>
            </a:r>
            <a:r>
              <a:rPr b="0" i="0" lang="en-US" sz="1200" u="none" cap="none" strike="noStrike">
                <a:solidFill>
                  <a:schemeClr val="dk1"/>
                </a:solidFill>
                <a:latin typeface="Arial"/>
                <a:ea typeface="Arial"/>
                <a:cs typeface="Arial"/>
                <a:sym typeface="Arial"/>
              </a:rPr>
              <a:t>anguage\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The Most Important Differences from HTML: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Document Structure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XHTML DOCTYPE is </a:t>
            </a:r>
            <a:r>
              <a:rPr b="1" i="0" lang="en-US" sz="1200" u="none" cap="none" strike="noStrike">
                <a:solidFill>
                  <a:schemeClr val="dk1"/>
                </a:solidFill>
                <a:latin typeface="Arial"/>
                <a:ea typeface="Arial"/>
                <a:cs typeface="Arial"/>
                <a:sym typeface="Arial"/>
              </a:rPr>
              <a:t>mandatory</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The xmlns attribute in &lt;html&gt; is </a:t>
            </a:r>
            <a:r>
              <a:rPr b="1" i="0" lang="en-US" sz="1200" u="none" cap="none" strike="noStrike">
                <a:solidFill>
                  <a:schemeClr val="dk1"/>
                </a:solidFill>
                <a:latin typeface="Arial"/>
                <a:ea typeface="Arial"/>
                <a:cs typeface="Arial"/>
                <a:sym typeface="Arial"/>
              </a:rPr>
              <a:t>mandatory</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&lt;html&gt;, &lt;head&gt;, &lt;title&gt;, and &lt;body&gt; are </a:t>
            </a:r>
            <a:r>
              <a:rPr b="1" i="0" lang="en-US" sz="1200" u="none" cap="none" strike="noStrike">
                <a:solidFill>
                  <a:schemeClr val="dk1"/>
                </a:solidFill>
                <a:latin typeface="Arial"/>
                <a:ea typeface="Arial"/>
                <a:cs typeface="Arial"/>
                <a:sym typeface="Arial"/>
              </a:rPr>
              <a:t>mandatory</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XHTML Elements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XHTML elements must be </a:t>
            </a:r>
            <a:r>
              <a:rPr b="1" i="0" lang="en-US" sz="1200" u="none" cap="none" strike="noStrike">
                <a:solidFill>
                  <a:schemeClr val="dk1"/>
                </a:solidFill>
                <a:latin typeface="Arial"/>
                <a:ea typeface="Arial"/>
                <a:cs typeface="Arial"/>
                <a:sym typeface="Arial"/>
              </a:rPr>
              <a:t>properly nested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XHTML elements must always be </a:t>
            </a:r>
            <a:r>
              <a:rPr b="1" i="0" lang="en-US" sz="1200" u="none" cap="none" strike="noStrike">
                <a:solidFill>
                  <a:schemeClr val="dk1"/>
                </a:solidFill>
                <a:latin typeface="Arial"/>
                <a:ea typeface="Arial"/>
                <a:cs typeface="Arial"/>
                <a:sym typeface="Arial"/>
              </a:rPr>
              <a:t>closed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XHTML elements must be in </a:t>
            </a:r>
            <a:r>
              <a:rPr b="1" i="0" lang="en-US" sz="1200" u="none" cap="none" strike="noStrike">
                <a:solidFill>
                  <a:schemeClr val="dk1"/>
                </a:solidFill>
                <a:latin typeface="Arial"/>
                <a:ea typeface="Arial"/>
                <a:cs typeface="Arial"/>
                <a:sym typeface="Arial"/>
              </a:rPr>
              <a:t>lowercase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XHTML documents must have </a:t>
            </a:r>
            <a:r>
              <a:rPr b="1" i="0" lang="en-US" sz="1200" u="none" cap="none" strike="noStrike">
                <a:solidFill>
                  <a:schemeClr val="dk1"/>
                </a:solidFill>
                <a:latin typeface="Arial"/>
                <a:ea typeface="Arial"/>
                <a:cs typeface="Arial"/>
                <a:sym typeface="Arial"/>
              </a:rPr>
              <a:t>one root element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XHTML Attributes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Attribute names must be in </a:t>
            </a:r>
            <a:r>
              <a:rPr b="1" i="0" lang="en-US" sz="1200" u="none" cap="none" strike="noStrike">
                <a:solidFill>
                  <a:schemeClr val="dk1"/>
                </a:solidFill>
                <a:latin typeface="Arial"/>
                <a:ea typeface="Arial"/>
                <a:cs typeface="Arial"/>
                <a:sym typeface="Arial"/>
              </a:rPr>
              <a:t>lower case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Attribute values must be </a:t>
            </a:r>
            <a:r>
              <a:rPr b="1" i="0" lang="en-US" sz="1200" u="none" cap="none" strike="noStrike">
                <a:solidFill>
                  <a:schemeClr val="dk1"/>
                </a:solidFill>
                <a:latin typeface="Arial"/>
                <a:ea typeface="Arial"/>
                <a:cs typeface="Arial"/>
                <a:sym typeface="Arial"/>
              </a:rPr>
              <a:t>quoted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Attribute minimization is </a:t>
            </a:r>
            <a:r>
              <a:rPr b="1" i="0" lang="en-US" sz="1200" u="none" cap="none" strike="noStrike">
                <a:solidFill>
                  <a:schemeClr val="dk1"/>
                </a:solidFill>
                <a:latin typeface="Arial"/>
                <a:ea typeface="Arial"/>
                <a:cs typeface="Arial"/>
                <a:sym typeface="Arial"/>
              </a:rPr>
              <a:t>forbidden</a:t>
            </a:r>
            <a:endParaRPr b="0" i="0" sz="1200" u="none" cap="none" strike="noStrike">
              <a:solidFill>
                <a:schemeClr val="dk1"/>
              </a:solidFill>
              <a:latin typeface="Arial"/>
              <a:ea typeface="Arial"/>
              <a:cs typeface="Arial"/>
              <a:sym typeface="Arial"/>
            </a:endParaRPr>
          </a:p>
        </p:txBody>
      </p:sp>
      <p:sp>
        <p:nvSpPr>
          <p:cNvPr id="210" name="Google Shape;21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17" name="Google Shape;21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24" name="Google Shape;22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31" name="Google Shape;23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8: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38" name="Google Shape;23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425bda92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425bda92a_0_0: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c425bda92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45" name="Google Shape;24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&lt;b&gt; and &lt;strong&gt; , &lt;i&gt; and &lt;em&gt; are similar and same in most browser but in some case (Blind reader, in some browsers) it shows different especially for Blind reader and stylesheet.</a:t>
            </a:r>
            <a:endParaRPr b="0" i="0" sz="1200" u="none" cap="none" strike="noStrike">
              <a:solidFill>
                <a:schemeClr val="dk1"/>
              </a:solidFill>
              <a:latin typeface="Arial"/>
              <a:ea typeface="Arial"/>
              <a:cs typeface="Arial"/>
              <a:sym typeface="Arial"/>
            </a:endParaRPr>
          </a:p>
        </p:txBody>
      </p:sp>
      <p:sp>
        <p:nvSpPr>
          <p:cNvPr id="252" name="Google Shape;25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400550"/>
            <a:ext cx="54864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8" name="Google Shape;25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2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65" name="Google Shape;26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72" name="Google Shape;27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79" name="Google Shape;27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6:notes"/>
          <p:cNvSpPr txBox="1"/>
          <p:nvPr>
            <p:ph idx="1" type="body"/>
          </p:nvPr>
        </p:nvSpPr>
        <p:spPr>
          <a:xfrm>
            <a:off x="685800" y="4400550"/>
            <a:ext cx="54864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5" name="Google Shape;28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2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95" name="Google Shape;29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2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02" name="Google Shape;302;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3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09" name="Google Shape;309;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Markup tag is a set of tags assigned to elements of a text to indicate their relation to the rest of the text or dictate how they should be displayed.</a:t>
            </a:r>
            <a:endParaRPr/>
          </a:p>
          <a:p>
            <a:pPr indent="0" lvl="0" marL="0" marR="0" rtl="0" algn="l">
              <a:lnSpc>
                <a:spcPct val="100000"/>
              </a:lnSpc>
              <a:spcBef>
                <a:spcPts val="0"/>
              </a:spcBef>
              <a:spcAft>
                <a:spcPts val="0"/>
              </a:spcAft>
              <a:buSzPts val="1400"/>
              <a:buNone/>
            </a:pPr>
            <a:r>
              <a:rPr b="1" i="0" lang="en-US" sz="1200" u="none" cap="none" strike="noStrike">
                <a:solidFill>
                  <a:schemeClr val="dk1"/>
                </a:solidFill>
                <a:latin typeface="Arial"/>
                <a:ea typeface="Arial"/>
                <a:cs typeface="Arial"/>
                <a:sym typeface="Arial"/>
              </a:rPr>
              <a:t>Markup tag indicate its related text the way to be displayed.</a:t>
            </a:r>
            <a:endParaRPr b="1" i="0" sz="1200" u="none" cap="none" strike="noStrike">
              <a:solidFill>
                <a:schemeClr val="dk1"/>
              </a:solidFill>
              <a:latin typeface="Arial"/>
              <a:ea typeface="Arial"/>
              <a:cs typeface="Arial"/>
              <a:sym typeface="Arial"/>
            </a:endParaRPr>
          </a:p>
        </p:txBody>
      </p:sp>
      <p:sp>
        <p:nvSpPr>
          <p:cNvPr id="125" name="Google Shape;12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3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16" name="Google Shape;316;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3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23" name="Google Shape;323;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3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30" name="Google Shape;330;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3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37" name="Google Shape;337;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3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44" name="Google Shape;344;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3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51" name="Google Shape;351;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38: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58" name="Google Shape;358;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3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65" name="Google Shape;365;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4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73" name="Google Shape;373;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4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https://docs.emmet.io/cheat-sheet/ = shortcut for emmet abbreviation</a:t>
            </a:r>
            <a:endParaRPr b="0" i="0" sz="1200" u="none" cap="none" strike="noStrike">
              <a:solidFill>
                <a:schemeClr val="dk1"/>
              </a:solidFill>
              <a:latin typeface="Arial"/>
              <a:ea typeface="Arial"/>
              <a:cs typeface="Arial"/>
              <a:sym typeface="Arial"/>
            </a:endParaRPr>
          </a:p>
        </p:txBody>
      </p:sp>
      <p:sp>
        <p:nvSpPr>
          <p:cNvPr id="381" name="Google Shape;381;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There’er 2 types of tag: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 - Empty tag &lt;br /&gt;, &lt;img /&gt;, &lt;hr /&gt;</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 - Containers tag &lt;p&gt;….&lt;/p&gt;</a:t>
            </a:r>
            <a:br>
              <a:rPr b="0" i="0" lang="en-US" sz="12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Tags are case-insensitive.</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32" name="Google Shape;13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4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88" name="Google Shape;388;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4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95" name="Google Shape;395;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4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02" name="Google Shape;402;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4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09" name="Google Shape;409;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4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16" name="Google Shape;416;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4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23" name="Google Shape;423;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8:notes"/>
          <p:cNvSpPr txBox="1"/>
          <p:nvPr>
            <p:ph idx="1" type="body"/>
          </p:nvPr>
        </p:nvSpPr>
        <p:spPr>
          <a:xfrm>
            <a:off x="685800" y="4400550"/>
            <a:ext cx="54864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9" name="Google Shape;42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4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36" name="Google Shape;436;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5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43" name="Google Shape;443;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5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50" name="Google Shape;450;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400550"/>
            <a:ext cx="54864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8" name="Google Shape;1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5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57" name="Google Shape;457;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5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64" name="Google Shape;464;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5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71" name="Google Shape;471;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5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78" name="Google Shape;478;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5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85" name="Google Shape;485;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p5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92" name="Google Shape;492;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58: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99" name="Google Shape;499;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5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If you type some characters in the text field above, and click the "Submit" button, the browser will send your input to a page called "html_form_action.asp". The page will show you the received input. </a:t>
            </a:r>
            <a:endParaRPr sz="2200"/>
          </a:p>
          <a:p>
            <a:pPr indent="0" lvl="0" marL="0" marR="0" rtl="0" algn="l">
              <a:lnSpc>
                <a:spcPct val="100000"/>
              </a:lnSpc>
              <a:spcBef>
                <a:spcPts val="0"/>
              </a:spcBef>
              <a:spcAft>
                <a:spcPts val="0"/>
              </a:spcAft>
              <a:buSzPts val="1400"/>
              <a:buNone/>
            </a:pPr>
            <a:r>
              <a:t/>
            </a:r>
            <a:endParaRPr/>
          </a:p>
        </p:txBody>
      </p:sp>
      <p:sp>
        <p:nvSpPr>
          <p:cNvPr id="506" name="Google Shape;506;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6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513" name="Google Shape;513;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6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520" name="Google Shape;520;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Generally we use &lt;!DOCTYPE&gt; to tell browser to display correctly.</a:t>
            </a:r>
            <a:endParaRPr b="0" i="0" sz="1200" u="none" cap="none" strike="noStrike">
              <a:solidFill>
                <a:schemeClr val="dk1"/>
              </a:solidFill>
              <a:latin typeface="Arial"/>
              <a:ea typeface="Arial"/>
              <a:cs typeface="Arial"/>
              <a:sym typeface="Arial"/>
            </a:endParaRPr>
          </a:p>
        </p:txBody>
      </p:sp>
      <p:sp>
        <p:nvSpPr>
          <p:cNvPr id="145" name="Google Shape;14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6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527" name="Google Shape;527;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6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534" name="Google Shape;534;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64:notes"/>
          <p:cNvSpPr txBox="1"/>
          <p:nvPr>
            <p:ph idx="1" type="body"/>
          </p:nvPr>
        </p:nvSpPr>
        <p:spPr>
          <a:xfrm>
            <a:off x="685800" y="4400550"/>
            <a:ext cx="54864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0" name="Google Shape;540;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p6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547" name="Google Shape;547;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66:notes"/>
          <p:cNvSpPr txBox="1"/>
          <p:nvPr>
            <p:ph idx="1" type="body"/>
          </p:nvPr>
        </p:nvSpPr>
        <p:spPr>
          <a:xfrm>
            <a:off x="685800" y="4400550"/>
            <a:ext cx="54864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3" name="Google Shape;55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6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560" name="Google Shape;560;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8:notes"/>
          <p:cNvSpPr txBox="1"/>
          <p:nvPr>
            <p:ph idx="1" type="body"/>
          </p:nvPr>
        </p:nvSpPr>
        <p:spPr>
          <a:xfrm>
            <a:off x="685800" y="4400550"/>
            <a:ext cx="54864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7" name="Google Shape;567;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9:notes"/>
          <p:cNvSpPr txBox="1"/>
          <p:nvPr>
            <p:ph idx="1" type="body"/>
          </p:nvPr>
        </p:nvSpPr>
        <p:spPr>
          <a:xfrm>
            <a:off x="685800" y="4400550"/>
            <a:ext cx="54864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3" name="Google Shape;573;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52" name="Google Shape;15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60" name="Google Shape;16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8: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68" name="Google Shape;16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1_Section Header">
    <p:spTree>
      <p:nvGrpSpPr>
        <p:cNvPr id="18" name="Shape 18"/>
        <p:cNvGrpSpPr/>
        <p:nvPr/>
      </p:nvGrpSpPr>
      <p:grpSpPr>
        <a:xfrm>
          <a:off x="0" y="0"/>
          <a:ext cx="0" cy="0"/>
          <a:chOff x="0" y="0"/>
          <a:chExt cx="0" cy="0"/>
        </a:xfrm>
      </p:grpSpPr>
      <p:sp>
        <p:nvSpPr>
          <p:cNvPr id="19" name="Google Shape;19;p28"/>
          <p:cNvSpPr txBox="1"/>
          <p:nvPr>
            <p:ph type="title"/>
          </p:nvPr>
        </p:nvSpPr>
        <p:spPr>
          <a:xfrm>
            <a:off x="609600" y="3153095"/>
            <a:ext cx="10972800" cy="22860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Arial"/>
              <a:buNone/>
              <a:defRPr b="0" i="0" sz="5800" u="none" cap="none" strike="noStrike">
                <a:solidFill>
                  <a:schemeClr val="dk1"/>
                </a:solidFill>
                <a:latin typeface="Arial"/>
                <a:ea typeface="Arial"/>
                <a:cs typeface="Arial"/>
                <a:sym typeface="Arial"/>
              </a:defRPr>
            </a:lvl1pPr>
            <a:lvl2pPr lvl="1" algn="l">
              <a:lnSpc>
                <a:spcPct val="100000"/>
              </a:lnSpc>
              <a:spcBef>
                <a:spcPts val="0"/>
              </a:spcBef>
              <a:spcAft>
                <a:spcPts val="0"/>
              </a:spcAft>
              <a:buClr>
                <a:schemeClr val="dk2"/>
              </a:buClr>
              <a:buSzPts val="1400"/>
              <a:buNone/>
              <a:defRPr sz="1800"/>
            </a:lvl2pPr>
            <a:lvl3pPr lvl="2" algn="l">
              <a:lnSpc>
                <a:spcPct val="100000"/>
              </a:lnSpc>
              <a:spcBef>
                <a:spcPts val="0"/>
              </a:spcBef>
              <a:spcAft>
                <a:spcPts val="0"/>
              </a:spcAft>
              <a:buClr>
                <a:schemeClr val="dk2"/>
              </a:buClr>
              <a:buSzPts val="1400"/>
              <a:buNone/>
              <a:defRPr sz="1800"/>
            </a:lvl3pPr>
            <a:lvl4pPr lvl="3" algn="l">
              <a:lnSpc>
                <a:spcPct val="100000"/>
              </a:lnSpc>
              <a:spcBef>
                <a:spcPts val="0"/>
              </a:spcBef>
              <a:spcAft>
                <a:spcPts val="0"/>
              </a:spcAft>
              <a:buClr>
                <a:schemeClr val="dk2"/>
              </a:buClr>
              <a:buSzPts val="1400"/>
              <a:buNone/>
              <a:defRPr sz="1800"/>
            </a:lvl4pPr>
            <a:lvl5pPr lvl="4" algn="l">
              <a:lnSpc>
                <a:spcPct val="100000"/>
              </a:lnSpc>
              <a:spcBef>
                <a:spcPts val="0"/>
              </a:spcBef>
              <a:spcAft>
                <a:spcPts val="0"/>
              </a:spcAft>
              <a:buClr>
                <a:schemeClr val="dk2"/>
              </a:buClr>
              <a:buSzPts val="1400"/>
              <a:buNone/>
              <a:defRPr sz="1800"/>
            </a:lvl5pPr>
            <a:lvl6pPr lvl="5" algn="l">
              <a:lnSpc>
                <a:spcPct val="100000"/>
              </a:lnSpc>
              <a:spcBef>
                <a:spcPts val="0"/>
              </a:spcBef>
              <a:spcAft>
                <a:spcPts val="0"/>
              </a:spcAft>
              <a:buClr>
                <a:schemeClr val="dk2"/>
              </a:buClr>
              <a:buSzPts val="1400"/>
              <a:buNone/>
              <a:defRPr sz="1800"/>
            </a:lvl6pPr>
            <a:lvl7pPr lvl="6" algn="l">
              <a:lnSpc>
                <a:spcPct val="100000"/>
              </a:lnSpc>
              <a:spcBef>
                <a:spcPts val="0"/>
              </a:spcBef>
              <a:spcAft>
                <a:spcPts val="0"/>
              </a:spcAft>
              <a:buClr>
                <a:schemeClr val="dk2"/>
              </a:buClr>
              <a:buSzPts val="1400"/>
              <a:buNone/>
              <a:defRPr sz="1800"/>
            </a:lvl7pPr>
            <a:lvl8pPr lvl="7" algn="l">
              <a:lnSpc>
                <a:spcPct val="100000"/>
              </a:lnSpc>
              <a:spcBef>
                <a:spcPts val="0"/>
              </a:spcBef>
              <a:spcAft>
                <a:spcPts val="0"/>
              </a:spcAft>
              <a:buClr>
                <a:schemeClr val="dk2"/>
              </a:buClr>
              <a:buSzPts val="1400"/>
              <a:buNone/>
              <a:defRPr sz="1800"/>
            </a:lvl8pPr>
            <a:lvl9pPr lvl="8" algn="l">
              <a:lnSpc>
                <a:spcPct val="100000"/>
              </a:lnSpc>
              <a:spcBef>
                <a:spcPts val="0"/>
              </a:spcBef>
              <a:spcAft>
                <a:spcPts val="0"/>
              </a:spcAft>
              <a:buClr>
                <a:schemeClr val="dk2"/>
              </a:buClr>
              <a:buSzPts val="1400"/>
              <a:buNone/>
              <a:defRPr sz="1800"/>
            </a:lvl9pPr>
          </a:lstStyle>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90"/>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0"/>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D645"/>
              </a:buClr>
              <a:buSzPts val="2000"/>
              <a:buFont typeface="Gill Sans"/>
              <a:buNone/>
              <a:defRPr b="0" sz="2000">
                <a:solidFill>
                  <a:srgbClr val="FFD64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0"/>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9" name="Google Shape;79;p90"/>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80" name="Google Shape;80;p9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D64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D64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FFD645"/>
                </a:solidFill>
                <a:latin typeface="Gill Sans"/>
                <a:ea typeface="Gill Sans"/>
                <a:cs typeface="Gill Sans"/>
                <a:sym typeface="Gill Sans"/>
              </a:defRPr>
            </a:lvl1pPr>
            <a:lvl2pPr indent="0" lvl="1" marL="0" algn="r">
              <a:spcBef>
                <a:spcPts val="0"/>
              </a:spcBef>
              <a:buNone/>
              <a:defRPr b="0" i="0" sz="900" u="none" cap="none" strike="noStrike">
                <a:solidFill>
                  <a:srgbClr val="FFD645"/>
                </a:solidFill>
                <a:latin typeface="Gill Sans"/>
                <a:ea typeface="Gill Sans"/>
                <a:cs typeface="Gill Sans"/>
                <a:sym typeface="Gill Sans"/>
              </a:defRPr>
            </a:lvl2pPr>
            <a:lvl3pPr indent="0" lvl="2" marL="0" algn="r">
              <a:spcBef>
                <a:spcPts val="0"/>
              </a:spcBef>
              <a:buNone/>
              <a:defRPr b="0" i="0" sz="900" u="none" cap="none" strike="noStrike">
                <a:solidFill>
                  <a:srgbClr val="FFD645"/>
                </a:solidFill>
                <a:latin typeface="Gill Sans"/>
                <a:ea typeface="Gill Sans"/>
                <a:cs typeface="Gill Sans"/>
                <a:sym typeface="Gill Sans"/>
              </a:defRPr>
            </a:lvl3pPr>
            <a:lvl4pPr indent="0" lvl="3" marL="0" algn="r">
              <a:spcBef>
                <a:spcPts val="0"/>
              </a:spcBef>
              <a:buNone/>
              <a:defRPr b="0" i="0" sz="900" u="none" cap="none" strike="noStrike">
                <a:solidFill>
                  <a:srgbClr val="FFD645"/>
                </a:solidFill>
                <a:latin typeface="Gill Sans"/>
                <a:ea typeface="Gill Sans"/>
                <a:cs typeface="Gill Sans"/>
                <a:sym typeface="Gill Sans"/>
              </a:defRPr>
            </a:lvl4pPr>
            <a:lvl5pPr indent="0" lvl="4" marL="0" algn="r">
              <a:spcBef>
                <a:spcPts val="0"/>
              </a:spcBef>
              <a:buNone/>
              <a:defRPr b="0" i="0" sz="900" u="none" cap="none" strike="noStrike">
                <a:solidFill>
                  <a:srgbClr val="FFD645"/>
                </a:solidFill>
                <a:latin typeface="Gill Sans"/>
                <a:ea typeface="Gill Sans"/>
                <a:cs typeface="Gill Sans"/>
                <a:sym typeface="Gill Sans"/>
              </a:defRPr>
            </a:lvl5pPr>
            <a:lvl6pPr indent="0" lvl="5" marL="0" algn="r">
              <a:spcBef>
                <a:spcPts val="0"/>
              </a:spcBef>
              <a:buNone/>
              <a:defRPr b="0" i="0" sz="900" u="none" cap="none" strike="noStrike">
                <a:solidFill>
                  <a:srgbClr val="FFD645"/>
                </a:solidFill>
                <a:latin typeface="Gill Sans"/>
                <a:ea typeface="Gill Sans"/>
                <a:cs typeface="Gill Sans"/>
                <a:sym typeface="Gill Sans"/>
              </a:defRPr>
            </a:lvl6pPr>
            <a:lvl7pPr indent="0" lvl="6" marL="0" algn="r">
              <a:spcBef>
                <a:spcPts val="0"/>
              </a:spcBef>
              <a:buNone/>
              <a:defRPr b="0" i="0" sz="900" u="none" cap="none" strike="noStrike">
                <a:solidFill>
                  <a:srgbClr val="FFD645"/>
                </a:solidFill>
                <a:latin typeface="Gill Sans"/>
                <a:ea typeface="Gill Sans"/>
                <a:cs typeface="Gill Sans"/>
                <a:sym typeface="Gill Sans"/>
              </a:defRPr>
            </a:lvl7pPr>
            <a:lvl8pPr indent="0" lvl="7" marL="0" algn="r">
              <a:spcBef>
                <a:spcPts val="0"/>
              </a:spcBef>
              <a:buNone/>
              <a:defRPr b="0" i="0" sz="900" u="none" cap="none" strike="noStrike">
                <a:solidFill>
                  <a:srgbClr val="FFD645"/>
                </a:solidFill>
                <a:latin typeface="Gill Sans"/>
                <a:ea typeface="Gill Sans"/>
                <a:cs typeface="Gill Sans"/>
                <a:sym typeface="Gill Sans"/>
              </a:defRPr>
            </a:lvl8pPr>
            <a:lvl9pPr indent="0" lvl="8" marL="0" algn="r">
              <a:spcBef>
                <a:spcPts val="0"/>
              </a:spcBef>
              <a:buNone/>
              <a:defRPr b="0" i="0" sz="900" u="none" cap="none" strike="noStrike">
                <a:solidFill>
                  <a:srgbClr val="FFD64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9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1"/>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normAutofit/>
          </a:bodyPr>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86" name="Google Shape;86;p91"/>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87" name="Google Shape;87;p9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9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9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2"/>
              </a:buClr>
              <a:buSzPts val="900"/>
              <a:buFont typeface="Gill Sans"/>
              <a:buNone/>
              <a:defRPr/>
            </a:lvl1pPr>
            <a:lvl2pPr indent="0" lvl="1" marL="0" algn="r">
              <a:spcBef>
                <a:spcPts val="0"/>
              </a:spcBef>
              <a:spcAft>
                <a:spcPts val="0"/>
              </a:spcAft>
              <a:buClr>
                <a:schemeClr val="accent2"/>
              </a:buClr>
              <a:buSzPts val="900"/>
              <a:buFont typeface="Gill Sans"/>
              <a:buNone/>
              <a:defRPr/>
            </a:lvl2pPr>
            <a:lvl3pPr indent="0" lvl="2" marL="0" algn="r">
              <a:spcBef>
                <a:spcPts val="0"/>
              </a:spcBef>
              <a:spcAft>
                <a:spcPts val="0"/>
              </a:spcAft>
              <a:buClr>
                <a:schemeClr val="accent2"/>
              </a:buClr>
              <a:buSzPts val="900"/>
              <a:buFont typeface="Gill Sans"/>
              <a:buNone/>
              <a:defRPr/>
            </a:lvl3pPr>
            <a:lvl4pPr indent="0" lvl="3" marL="0" algn="r">
              <a:spcBef>
                <a:spcPts val="0"/>
              </a:spcBef>
              <a:spcAft>
                <a:spcPts val="0"/>
              </a:spcAft>
              <a:buClr>
                <a:schemeClr val="accent2"/>
              </a:buClr>
              <a:buSzPts val="900"/>
              <a:buFont typeface="Gill Sans"/>
              <a:buNone/>
              <a:defRPr/>
            </a:lvl4pPr>
            <a:lvl5pPr indent="0" lvl="4" marL="0" algn="r">
              <a:spcBef>
                <a:spcPts val="0"/>
              </a:spcBef>
              <a:spcAft>
                <a:spcPts val="0"/>
              </a:spcAft>
              <a:buClr>
                <a:schemeClr val="accent2"/>
              </a:buClr>
              <a:buSzPts val="900"/>
              <a:buFont typeface="Gill Sans"/>
              <a:buNone/>
              <a:defRPr/>
            </a:lvl5pPr>
            <a:lvl6pPr indent="0" lvl="5" marL="0" algn="r">
              <a:spcBef>
                <a:spcPts val="0"/>
              </a:spcBef>
              <a:spcAft>
                <a:spcPts val="0"/>
              </a:spcAft>
              <a:buClr>
                <a:schemeClr val="accent2"/>
              </a:buClr>
              <a:buSzPts val="900"/>
              <a:buFont typeface="Gill Sans"/>
              <a:buNone/>
              <a:defRPr/>
            </a:lvl6pPr>
            <a:lvl7pPr indent="0" lvl="6" marL="0" algn="r">
              <a:spcBef>
                <a:spcPts val="0"/>
              </a:spcBef>
              <a:spcAft>
                <a:spcPts val="0"/>
              </a:spcAft>
              <a:buClr>
                <a:schemeClr val="accent2"/>
              </a:buClr>
              <a:buSzPts val="900"/>
              <a:buFont typeface="Gill Sans"/>
              <a:buNone/>
              <a:defRPr/>
            </a:lvl7pPr>
            <a:lvl8pPr indent="0" lvl="7" marL="0" algn="r">
              <a:spcBef>
                <a:spcPts val="0"/>
              </a:spcBef>
              <a:spcAft>
                <a:spcPts val="0"/>
              </a:spcAft>
              <a:buClr>
                <a:schemeClr val="accent2"/>
              </a:buClr>
              <a:buSzPts val="900"/>
              <a:buFont typeface="Gill Sans"/>
              <a:buNone/>
              <a:defRPr/>
            </a:lvl8pPr>
            <a:lvl9pPr indent="0" lvl="8" marL="0" algn="r">
              <a:spcBef>
                <a:spcPts val="0"/>
              </a:spcBef>
              <a:spcAft>
                <a:spcPts val="0"/>
              </a:spcAft>
              <a:buClr>
                <a:schemeClr val="accent2"/>
              </a:buClr>
              <a:buSzPts val="9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92"/>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2"/>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4" name="Google Shape;94;p9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9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2"/>
              </a:buClr>
              <a:buSzPts val="900"/>
              <a:buFont typeface="Gill Sans"/>
              <a:buNone/>
              <a:defRPr/>
            </a:lvl1pPr>
            <a:lvl2pPr indent="0" lvl="1" marL="0" algn="r">
              <a:spcBef>
                <a:spcPts val="0"/>
              </a:spcBef>
              <a:spcAft>
                <a:spcPts val="0"/>
              </a:spcAft>
              <a:buClr>
                <a:schemeClr val="accent2"/>
              </a:buClr>
              <a:buSzPts val="900"/>
              <a:buFont typeface="Gill Sans"/>
              <a:buNone/>
              <a:defRPr/>
            </a:lvl2pPr>
            <a:lvl3pPr indent="0" lvl="2" marL="0" algn="r">
              <a:spcBef>
                <a:spcPts val="0"/>
              </a:spcBef>
              <a:spcAft>
                <a:spcPts val="0"/>
              </a:spcAft>
              <a:buClr>
                <a:schemeClr val="accent2"/>
              </a:buClr>
              <a:buSzPts val="900"/>
              <a:buFont typeface="Gill Sans"/>
              <a:buNone/>
              <a:defRPr/>
            </a:lvl3pPr>
            <a:lvl4pPr indent="0" lvl="3" marL="0" algn="r">
              <a:spcBef>
                <a:spcPts val="0"/>
              </a:spcBef>
              <a:spcAft>
                <a:spcPts val="0"/>
              </a:spcAft>
              <a:buClr>
                <a:schemeClr val="accent2"/>
              </a:buClr>
              <a:buSzPts val="900"/>
              <a:buFont typeface="Gill Sans"/>
              <a:buNone/>
              <a:defRPr/>
            </a:lvl4pPr>
            <a:lvl5pPr indent="0" lvl="4" marL="0" algn="r">
              <a:spcBef>
                <a:spcPts val="0"/>
              </a:spcBef>
              <a:spcAft>
                <a:spcPts val="0"/>
              </a:spcAft>
              <a:buClr>
                <a:schemeClr val="accent2"/>
              </a:buClr>
              <a:buSzPts val="900"/>
              <a:buFont typeface="Gill Sans"/>
              <a:buNone/>
              <a:defRPr/>
            </a:lvl5pPr>
            <a:lvl6pPr indent="0" lvl="5" marL="0" algn="r">
              <a:spcBef>
                <a:spcPts val="0"/>
              </a:spcBef>
              <a:spcAft>
                <a:spcPts val="0"/>
              </a:spcAft>
              <a:buClr>
                <a:schemeClr val="accent2"/>
              </a:buClr>
              <a:buSzPts val="900"/>
              <a:buFont typeface="Gill Sans"/>
              <a:buNone/>
              <a:defRPr/>
            </a:lvl6pPr>
            <a:lvl7pPr indent="0" lvl="6" marL="0" algn="r">
              <a:spcBef>
                <a:spcPts val="0"/>
              </a:spcBef>
              <a:spcAft>
                <a:spcPts val="0"/>
              </a:spcAft>
              <a:buClr>
                <a:schemeClr val="accent2"/>
              </a:buClr>
              <a:buSzPts val="900"/>
              <a:buFont typeface="Gill Sans"/>
              <a:buNone/>
              <a:defRPr/>
            </a:lvl7pPr>
            <a:lvl8pPr indent="0" lvl="7" marL="0" algn="r">
              <a:spcBef>
                <a:spcPts val="0"/>
              </a:spcBef>
              <a:spcAft>
                <a:spcPts val="0"/>
              </a:spcAft>
              <a:buClr>
                <a:schemeClr val="accent2"/>
              </a:buClr>
              <a:buSzPts val="900"/>
              <a:buFont typeface="Gill Sans"/>
              <a:buNone/>
              <a:defRPr/>
            </a:lvl8pPr>
            <a:lvl9pPr indent="0" lvl="8" marL="0" algn="r">
              <a:spcBef>
                <a:spcPts val="0"/>
              </a:spcBef>
              <a:spcAft>
                <a:spcPts val="0"/>
              </a:spcAft>
              <a:buClr>
                <a:schemeClr val="accent2"/>
              </a:buClr>
              <a:buSzPts val="9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7" name="Shape 97"/>
        <p:cNvGrpSpPr/>
        <p:nvPr/>
      </p:nvGrpSpPr>
      <p:grpSpPr>
        <a:xfrm>
          <a:off x="0" y="0"/>
          <a:ext cx="0" cy="0"/>
          <a:chOff x="0" y="0"/>
          <a:chExt cx="0" cy="0"/>
        </a:xfrm>
      </p:grpSpPr>
      <p:sp>
        <p:nvSpPr>
          <p:cNvPr id="98" name="Google Shape;98;p93"/>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3"/>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93"/>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1" name="Google Shape;101;p93"/>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D64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93"/>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93"/>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1pPr>
            <a:lvl2pPr indent="0" lvl="1"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2pPr>
            <a:lvl3pPr indent="0" lvl="2"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3pPr>
            <a:lvl4pPr indent="0" lvl="3"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4pPr>
            <a:lvl5pPr indent="0" lvl="4"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5pPr>
            <a:lvl6pPr indent="0" lvl="5"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6pPr>
            <a:lvl7pPr indent="0" lvl="6"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7pPr>
            <a:lvl8pPr indent="0" lvl="7"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8pPr>
            <a:lvl9pPr indent="0" lvl="8"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1_Title Only">
    <p:spTree>
      <p:nvGrpSpPr>
        <p:cNvPr id="20" name="Shape 20"/>
        <p:cNvGrpSpPr/>
        <p:nvPr/>
      </p:nvGrpSpPr>
      <p:grpSpPr>
        <a:xfrm>
          <a:off x="0" y="0"/>
          <a:ext cx="0" cy="0"/>
          <a:chOff x="0" y="0"/>
          <a:chExt cx="0" cy="0"/>
        </a:xfrm>
      </p:grpSpPr>
      <p:sp>
        <p:nvSpPr>
          <p:cNvPr id="21" name="Google Shape;21;p36"/>
          <p:cNvSpPr txBox="1"/>
          <p:nvPr>
            <p:ph type="title"/>
          </p:nvPr>
        </p:nvSpPr>
        <p:spPr>
          <a:xfrm>
            <a:off x="615775" y="127000"/>
            <a:ext cx="10994126" cy="1014664"/>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Arial"/>
              <a:buNone/>
              <a:defRPr b="0" i="0" sz="3400" u="none" cap="none" strike="noStrike">
                <a:solidFill>
                  <a:schemeClr val="dk1"/>
                </a:solidFill>
                <a:latin typeface="Arial"/>
                <a:ea typeface="Arial"/>
                <a:cs typeface="Arial"/>
                <a:sym typeface="Arial"/>
              </a:defRPr>
            </a:lvl1pPr>
            <a:lvl2pPr lvl="1" algn="l">
              <a:lnSpc>
                <a:spcPct val="100000"/>
              </a:lnSpc>
              <a:spcBef>
                <a:spcPts val="0"/>
              </a:spcBef>
              <a:spcAft>
                <a:spcPts val="0"/>
              </a:spcAft>
              <a:buClr>
                <a:schemeClr val="dk2"/>
              </a:buClr>
              <a:buSzPts val="1400"/>
              <a:buNone/>
              <a:defRPr sz="1800"/>
            </a:lvl2pPr>
            <a:lvl3pPr lvl="2" algn="l">
              <a:lnSpc>
                <a:spcPct val="100000"/>
              </a:lnSpc>
              <a:spcBef>
                <a:spcPts val="0"/>
              </a:spcBef>
              <a:spcAft>
                <a:spcPts val="0"/>
              </a:spcAft>
              <a:buClr>
                <a:schemeClr val="dk2"/>
              </a:buClr>
              <a:buSzPts val="1400"/>
              <a:buNone/>
              <a:defRPr sz="1800"/>
            </a:lvl3pPr>
            <a:lvl4pPr lvl="3" algn="l">
              <a:lnSpc>
                <a:spcPct val="100000"/>
              </a:lnSpc>
              <a:spcBef>
                <a:spcPts val="0"/>
              </a:spcBef>
              <a:spcAft>
                <a:spcPts val="0"/>
              </a:spcAft>
              <a:buClr>
                <a:schemeClr val="dk2"/>
              </a:buClr>
              <a:buSzPts val="1400"/>
              <a:buNone/>
              <a:defRPr sz="1800"/>
            </a:lvl4pPr>
            <a:lvl5pPr lvl="4" algn="l">
              <a:lnSpc>
                <a:spcPct val="100000"/>
              </a:lnSpc>
              <a:spcBef>
                <a:spcPts val="0"/>
              </a:spcBef>
              <a:spcAft>
                <a:spcPts val="0"/>
              </a:spcAft>
              <a:buClr>
                <a:schemeClr val="dk2"/>
              </a:buClr>
              <a:buSzPts val="1400"/>
              <a:buNone/>
              <a:defRPr sz="1800"/>
            </a:lvl5pPr>
            <a:lvl6pPr lvl="5" algn="l">
              <a:lnSpc>
                <a:spcPct val="100000"/>
              </a:lnSpc>
              <a:spcBef>
                <a:spcPts val="0"/>
              </a:spcBef>
              <a:spcAft>
                <a:spcPts val="0"/>
              </a:spcAft>
              <a:buClr>
                <a:schemeClr val="dk2"/>
              </a:buClr>
              <a:buSzPts val="1400"/>
              <a:buNone/>
              <a:defRPr sz="1800"/>
            </a:lvl6pPr>
            <a:lvl7pPr lvl="6" algn="l">
              <a:lnSpc>
                <a:spcPct val="100000"/>
              </a:lnSpc>
              <a:spcBef>
                <a:spcPts val="0"/>
              </a:spcBef>
              <a:spcAft>
                <a:spcPts val="0"/>
              </a:spcAft>
              <a:buClr>
                <a:schemeClr val="dk2"/>
              </a:buClr>
              <a:buSzPts val="1400"/>
              <a:buNone/>
              <a:defRPr sz="1800"/>
            </a:lvl7pPr>
            <a:lvl8pPr lvl="7" algn="l">
              <a:lnSpc>
                <a:spcPct val="100000"/>
              </a:lnSpc>
              <a:spcBef>
                <a:spcPts val="0"/>
              </a:spcBef>
              <a:spcAft>
                <a:spcPts val="0"/>
              </a:spcAft>
              <a:buClr>
                <a:schemeClr val="dk2"/>
              </a:buClr>
              <a:buSzPts val="1400"/>
              <a:buNone/>
              <a:defRPr sz="1800"/>
            </a:lvl8pPr>
            <a:lvl9pPr lvl="8" algn="l">
              <a:lnSpc>
                <a:spcPct val="100000"/>
              </a:lnSpc>
              <a:spcBef>
                <a:spcPts val="0"/>
              </a:spcBef>
              <a:spcAft>
                <a:spcPts val="0"/>
              </a:spcAft>
              <a:buClr>
                <a:schemeClr val="dk2"/>
              </a:buClr>
              <a:buSzPts val="1400"/>
              <a:buNone/>
              <a:defRPr sz="1800"/>
            </a:lvl9pPr>
          </a:lstStyle>
          <a:p/>
        </p:txBody>
      </p:sp>
      <p:sp>
        <p:nvSpPr>
          <p:cNvPr id="22" name="Google Shape;22;p36"/>
          <p:cNvSpPr txBox="1"/>
          <p:nvPr>
            <p:ph idx="10" type="dt"/>
          </p:nvPr>
        </p:nvSpPr>
        <p:spPr>
          <a:xfrm>
            <a:off x="9486900" y="6394450"/>
            <a:ext cx="2324100" cy="274320"/>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dk1"/>
              </a:buClr>
              <a:buSzPts val="1400"/>
              <a:buFont typeface="Arial"/>
              <a:buNone/>
              <a:defRPr sz="1200">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3" name="Google Shape;23;p36"/>
          <p:cNvSpPr txBox="1"/>
          <p:nvPr>
            <p:ph idx="11" type="ftr"/>
          </p:nvPr>
        </p:nvSpPr>
        <p:spPr>
          <a:xfrm>
            <a:off x="809625" y="6394450"/>
            <a:ext cx="8134350" cy="27432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1400"/>
              <a:buFont typeface="Arial"/>
              <a:buNone/>
              <a:defRPr sz="1200">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4" name="Google Shape;24;p36"/>
          <p:cNvSpPr txBox="1"/>
          <p:nvPr>
            <p:ph idx="12" type="sldNum"/>
          </p:nvPr>
        </p:nvSpPr>
        <p:spPr>
          <a:xfrm>
            <a:off x="85724" y="6394450"/>
            <a:ext cx="523875" cy="27432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36"/>
          <p:cNvSpPr txBox="1"/>
          <p:nvPr>
            <p:ph idx="1" type="body"/>
          </p:nvPr>
        </p:nvSpPr>
        <p:spPr>
          <a:xfrm>
            <a:off x="606392" y="1633592"/>
            <a:ext cx="11020926" cy="4760858"/>
          </a:xfrm>
          <a:prstGeom prst="rect">
            <a:avLst/>
          </a:prstGeom>
          <a:noFill/>
          <a:ln>
            <a:noFill/>
          </a:ln>
        </p:spPr>
        <p:txBody>
          <a:bodyPr anchorCtr="0" anchor="t" bIns="91425" lIns="91425" spcFirstLastPara="1" rIns="91425" wrap="square" tIns="91425">
            <a:noAutofit/>
          </a:bodyPr>
          <a:lstStyle>
            <a:lvl1pPr indent="-368300" lvl="0" marL="457200" marR="0" algn="l">
              <a:lnSpc>
                <a:spcPct val="100000"/>
              </a:lnSpc>
              <a:spcBef>
                <a:spcPts val="22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algn="l">
              <a:lnSpc>
                <a:spcPct val="100000"/>
              </a:lnSpc>
              <a:spcBef>
                <a:spcPts val="1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8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83"/>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8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30" name="Google Shape;30;p83"/>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D64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D64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3"/>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FFD645"/>
                </a:solidFill>
                <a:latin typeface="Gill Sans"/>
                <a:ea typeface="Gill Sans"/>
                <a:cs typeface="Gill Sans"/>
                <a:sym typeface="Gill Sans"/>
              </a:defRPr>
            </a:lvl1pPr>
            <a:lvl2pPr indent="0" lvl="1" marL="0" algn="r">
              <a:spcBef>
                <a:spcPts val="0"/>
              </a:spcBef>
              <a:buNone/>
              <a:defRPr b="0" i="0" sz="900" u="none" cap="none" strike="noStrike">
                <a:solidFill>
                  <a:srgbClr val="FFD645"/>
                </a:solidFill>
                <a:latin typeface="Gill Sans"/>
                <a:ea typeface="Gill Sans"/>
                <a:cs typeface="Gill Sans"/>
                <a:sym typeface="Gill Sans"/>
              </a:defRPr>
            </a:lvl2pPr>
            <a:lvl3pPr indent="0" lvl="2" marL="0" algn="r">
              <a:spcBef>
                <a:spcPts val="0"/>
              </a:spcBef>
              <a:buNone/>
              <a:defRPr b="0" i="0" sz="900" u="none" cap="none" strike="noStrike">
                <a:solidFill>
                  <a:srgbClr val="FFD645"/>
                </a:solidFill>
                <a:latin typeface="Gill Sans"/>
                <a:ea typeface="Gill Sans"/>
                <a:cs typeface="Gill Sans"/>
                <a:sym typeface="Gill Sans"/>
              </a:defRPr>
            </a:lvl3pPr>
            <a:lvl4pPr indent="0" lvl="3" marL="0" algn="r">
              <a:spcBef>
                <a:spcPts val="0"/>
              </a:spcBef>
              <a:buNone/>
              <a:defRPr b="0" i="0" sz="900" u="none" cap="none" strike="noStrike">
                <a:solidFill>
                  <a:srgbClr val="FFD645"/>
                </a:solidFill>
                <a:latin typeface="Gill Sans"/>
                <a:ea typeface="Gill Sans"/>
                <a:cs typeface="Gill Sans"/>
                <a:sym typeface="Gill Sans"/>
              </a:defRPr>
            </a:lvl4pPr>
            <a:lvl5pPr indent="0" lvl="4" marL="0" algn="r">
              <a:spcBef>
                <a:spcPts val="0"/>
              </a:spcBef>
              <a:buNone/>
              <a:defRPr b="0" i="0" sz="900" u="none" cap="none" strike="noStrike">
                <a:solidFill>
                  <a:srgbClr val="FFD645"/>
                </a:solidFill>
                <a:latin typeface="Gill Sans"/>
                <a:ea typeface="Gill Sans"/>
                <a:cs typeface="Gill Sans"/>
                <a:sym typeface="Gill Sans"/>
              </a:defRPr>
            </a:lvl5pPr>
            <a:lvl6pPr indent="0" lvl="5" marL="0" algn="r">
              <a:spcBef>
                <a:spcPts val="0"/>
              </a:spcBef>
              <a:buNone/>
              <a:defRPr b="0" i="0" sz="900" u="none" cap="none" strike="noStrike">
                <a:solidFill>
                  <a:srgbClr val="FFD645"/>
                </a:solidFill>
                <a:latin typeface="Gill Sans"/>
                <a:ea typeface="Gill Sans"/>
                <a:cs typeface="Gill Sans"/>
                <a:sym typeface="Gill Sans"/>
              </a:defRPr>
            </a:lvl6pPr>
            <a:lvl7pPr indent="0" lvl="6" marL="0" algn="r">
              <a:spcBef>
                <a:spcPts val="0"/>
              </a:spcBef>
              <a:buNone/>
              <a:defRPr b="0" i="0" sz="900" u="none" cap="none" strike="noStrike">
                <a:solidFill>
                  <a:srgbClr val="FFD645"/>
                </a:solidFill>
                <a:latin typeface="Gill Sans"/>
                <a:ea typeface="Gill Sans"/>
                <a:cs typeface="Gill Sans"/>
                <a:sym typeface="Gill Sans"/>
              </a:defRPr>
            </a:lvl7pPr>
            <a:lvl8pPr indent="0" lvl="7" marL="0" algn="r">
              <a:spcBef>
                <a:spcPts val="0"/>
              </a:spcBef>
              <a:buNone/>
              <a:defRPr b="0" i="0" sz="900" u="none" cap="none" strike="noStrike">
                <a:solidFill>
                  <a:srgbClr val="FFD645"/>
                </a:solidFill>
                <a:latin typeface="Gill Sans"/>
                <a:ea typeface="Gill Sans"/>
                <a:cs typeface="Gill Sans"/>
                <a:sym typeface="Gill Sans"/>
              </a:defRPr>
            </a:lvl8pPr>
            <a:lvl9pPr indent="0" lvl="8" marL="0" algn="r">
              <a:spcBef>
                <a:spcPts val="0"/>
              </a:spcBef>
              <a:buNone/>
              <a:defRPr b="0" i="0" sz="900" u="none" cap="none" strike="noStrike">
                <a:solidFill>
                  <a:srgbClr val="FFD64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84"/>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8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8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4"/>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2"/>
              </a:buClr>
              <a:buSzPts val="900"/>
              <a:buFont typeface="Gill Sans"/>
              <a:buNone/>
              <a:defRPr/>
            </a:lvl1pPr>
            <a:lvl2pPr indent="0" lvl="1" marL="0" algn="r">
              <a:spcBef>
                <a:spcPts val="0"/>
              </a:spcBef>
              <a:spcAft>
                <a:spcPts val="0"/>
              </a:spcAft>
              <a:buClr>
                <a:schemeClr val="accent2"/>
              </a:buClr>
              <a:buSzPts val="900"/>
              <a:buFont typeface="Gill Sans"/>
              <a:buNone/>
              <a:defRPr/>
            </a:lvl2pPr>
            <a:lvl3pPr indent="0" lvl="2" marL="0" algn="r">
              <a:spcBef>
                <a:spcPts val="0"/>
              </a:spcBef>
              <a:spcAft>
                <a:spcPts val="0"/>
              </a:spcAft>
              <a:buClr>
                <a:schemeClr val="accent2"/>
              </a:buClr>
              <a:buSzPts val="900"/>
              <a:buFont typeface="Gill Sans"/>
              <a:buNone/>
              <a:defRPr/>
            </a:lvl3pPr>
            <a:lvl4pPr indent="0" lvl="3" marL="0" algn="r">
              <a:spcBef>
                <a:spcPts val="0"/>
              </a:spcBef>
              <a:spcAft>
                <a:spcPts val="0"/>
              </a:spcAft>
              <a:buClr>
                <a:schemeClr val="accent2"/>
              </a:buClr>
              <a:buSzPts val="900"/>
              <a:buFont typeface="Gill Sans"/>
              <a:buNone/>
              <a:defRPr/>
            </a:lvl4pPr>
            <a:lvl5pPr indent="0" lvl="4" marL="0" algn="r">
              <a:spcBef>
                <a:spcPts val="0"/>
              </a:spcBef>
              <a:spcAft>
                <a:spcPts val="0"/>
              </a:spcAft>
              <a:buClr>
                <a:schemeClr val="accent2"/>
              </a:buClr>
              <a:buSzPts val="900"/>
              <a:buFont typeface="Gill Sans"/>
              <a:buNone/>
              <a:defRPr/>
            </a:lvl5pPr>
            <a:lvl6pPr indent="0" lvl="5" marL="0" algn="r">
              <a:spcBef>
                <a:spcPts val="0"/>
              </a:spcBef>
              <a:spcAft>
                <a:spcPts val="0"/>
              </a:spcAft>
              <a:buClr>
                <a:schemeClr val="accent2"/>
              </a:buClr>
              <a:buSzPts val="900"/>
              <a:buFont typeface="Gill Sans"/>
              <a:buNone/>
              <a:defRPr/>
            </a:lvl6pPr>
            <a:lvl7pPr indent="0" lvl="6" marL="0" algn="r">
              <a:spcBef>
                <a:spcPts val="0"/>
              </a:spcBef>
              <a:spcAft>
                <a:spcPts val="0"/>
              </a:spcAft>
              <a:buClr>
                <a:schemeClr val="accent2"/>
              </a:buClr>
              <a:buSzPts val="900"/>
              <a:buFont typeface="Gill Sans"/>
              <a:buNone/>
              <a:defRPr/>
            </a:lvl7pPr>
            <a:lvl8pPr indent="0" lvl="7" marL="0" algn="r">
              <a:spcBef>
                <a:spcPts val="0"/>
              </a:spcBef>
              <a:spcAft>
                <a:spcPts val="0"/>
              </a:spcAft>
              <a:buClr>
                <a:schemeClr val="accent2"/>
              </a:buClr>
              <a:buSzPts val="900"/>
              <a:buFont typeface="Gill Sans"/>
              <a:buNone/>
              <a:defRPr/>
            </a:lvl8pPr>
            <a:lvl9pPr indent="0" lvl="8" marL="0" algn="r">
              <a:spcBef>
                <a:spcPts val="0"/>
              </a:spcBef>
              <a:spcAft>
                <a:spcPts val="0"/>
              </a:spcAft>
              <a:buClr>
                <a:schemeClr val="accent2"/>
              </a:buClr>
              <a:buSzPts val="9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85"/>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5"/>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4" name="Google Shape;44;p8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D64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D64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1pPr>
            <a:lvl2pPr indent="0" lvl="1"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2pPr>
            <a:lvl3pPr indent="0" lvl="2"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3pPr>
            <a:lvl4pPr indent="0" lvl="3"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4pPr>
            <a:lvl5pPr indent="0" lvl="4"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5pPr>
            <a:lvl6pPr indent="0" lvl="5"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6pPr>
            <a:lvl7pPr indent="0" lvl="6"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7pPr>
            <a:lvl8pPr indent="0" lvl="7"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8pPr>
            <a:lvl9pPr indent="0" lvl="8" marL="0" marR="0" algn="r">
              <a:spcBef>
                <a:spcPts val="0"/>
              </a:spcBef>
              <a:spcAft>
                <a:spcPts val="0"/>
              </a:spcAft>
              <a:buClr>
                <a:srgbClr val="FFD645"/>
              </a:buClr>
              <a:buSzPts val="900"/>
              <a:buFont typeface="Gill Sans"/>
              <a:buNone/>
              <a:defRPr b="0" i="0" sz="900" u="none" cap="none" strike="noStrike">
                <a:solidFill>
                  <a:srgbClr val="FFD64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8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6"/>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1" name="Google Shape;51;p86"/>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8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2"/>
              </a:buClr>
              <a:buSzPts val="900"/>
              <a:buFont typeface="Gill Sans"/>
              <a:buNone/>
              <a:defRPr/>
            </a:lvl1pPr>
            <a:lvl2pPr indent="0" lvl="1" marL="0" algn="r">
              <a:spcBef>
                <a:spcPts val="0"/>
              </a:spcBef>
              <a:spcAft>
                <a:spcPts val="0"/>
              </a:spcAft>
              <a:buClr>
                <a:schemeClr val="accent2"/>
              </a:buClr>
              <a:buSzPts val="900"/>
              <a:buFont typeface="Gill Sans"/>
              <a:buNone/>
              <a:defRPr/>
            </a:lvl2pPr>
            <a:lvl3pPr indent="0" lvl="2" marL="0" algn="r">
              <a:spcBef>
                <a:spcPts val="0"/>
              </a:spcBef>
              <a:spcAft>
                <a:spcPts val="0"/>
              </a:spcAft>
              <a:buClr>
                <a:schemeClr val="accent2"/>
              </a:buClr>
              <a:buSzPts val="900"/>
              <a:buFont typeface="Gill Sans"/>
              <a:buNone/>
              <a:defRPr/>
            </a:lvl3pPr>
            <a:lvl4pPr indent="0" lvl="3" marL="0" algn="r">
              <a:spcBef>
                <a:spcPts val="0"/>
              </a:spcBef>
              <a:spcAft>
                <a:spcPts val="0"/>
              </a:spcAft>
              <a:buClr>
                <a:schemeClr val="accent2"/>
              </a:buClr>
              <a:buSzPts val="900"/>
              <a:buFont typeface="Gill Sans"/>
              <a:buNone/>
              <a:defRPr/>
            </a:lvl4pPr>
            <a:lvl5pPr indent="0" lvl="4" marL="0" algn="r">
              <a:spcBef>
                <a:spcPts val="0"/>
              </a:spcBef>
              <a:spcAft>
                <a:spcPts val="0"/>
              </a:spcAft>
              <a:buClr>
                <a:schemeClr val="accent2"/>
              </a:buClr>
              <a:buSzPts val="900"/>
              <a:buFont typeface="Gill Sans"/>
              <a:buNone/>
              <a:defRPr/>
            </a:lvl5pPr>
            <a:lvl6pPr indent="0" lvl="5" marL="0" algn="r">
              <a:spcBef>
                <a:spcPts val="0"/>
              </a:spcBef>
              <a:spcAft>
                <a:spcPts val="0"/>
              </a:spcAft>
              <a:buClr>
                <a:schemeClr val="accent2"/>
              </a:buClr>
              <a:buSzPts val="900"/>
              <a:buFont typeface="Gill Sans"/>
              <a:buNone/>
              <a:defRPr/>
            </a:lvl6pPr>
            <a:lvl7pPr indent="0" lvl="6" marL="0" algn="r">
              <a:spcBef>
                <a:spcPts val="0"/>
              </a:spcBef>
              <a:spcAft>
                <a:spcPts val="0"/>
              </a:spcAft>
              <a:buClr>
                <a:schemeClr val="accent2"/>
              </a:buClr>
              <a:buSzPts val="900"/>
              <a:buFont typeface="Gill Sans"/>
              <a:buNone/>
              <a:defRPr/>
            </a:lvl7pPr>
            <a:lvl8pPr indent="0" lvl="7" marL="0" algn="r">
              <a:spcBef>
                <a:spcPts val="0"/>
              </a:spcBef>
              <a:spcAft>
                <a:spcPts val="0"/>
              </a:spcAft>
              <a:buClr>
                <a:schemeClr val="accent2"/>
              </a:buClr>
              <a:buSzPts val="900"/>
              <a:buFont typeface="Gill Sans"/>
              <a:buNone/>
              <a:defRPr/>
            </a:lvl8pPr>
            <a:lvl9pPr indent="0" lvl="8" marL="0" algn="r">
              <a:spcBef>
                <a:spcPts val="0"/>
              </a:spcBef>
              <a:spcAft>
                <a:spcPts val="0"/>
              </a:spcAft>
              <a:buClr>
                <a:schemeClr val="accent2"/>
              </a:buClr>
              <a:buSzPts val="9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8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7"/>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9" name="Google Shape;59;p87"/>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0" name="Google Shape;60;p87"/>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1" name="Google Shape;61;p87"/>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2" name="Google Shape;62;p8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2"/>
              </a:buClr>
              <a:buSzPts val="900"/>
              <a:buFont typeface="Gill Sans"/>
              <a:buNone/>
              <a:defRPr/>
            </a:lvl1pPr>
            <a:lvl2pPr indent="0" lvl="1" marL="0" algn="r">
              <a:spcBef>
                <a:spcPts val="0"/>
              </a:spcBef>
              <a:spcAft>
                <a:spcPts val="0"/>
              </a:spcAft>
              <a:buClr>
                <a:schemeClr val="accent2"/>
              </a:buClr>
              <a:buSzPts val="900"/>
              <a:buFont typeface="Gill Sans"/>
              <a:buNone/>
              <a:defRPr/>
            </a:lvl2pPr>
            <a:lvl3pPr indent="0" lvl="2" marL="0" algn="r">
              <a:spcBef>
                <a:spcPts val="0"/>
              </a:spcBef>
              <a:spcAft>
                <a:spcPts val="0"/>
              </a:spcAft>
              <a:buClr>
                <a:schemeClr val="accent2"/>
              </a:buClr>
              <a:buSzPts val="900"/>
              <a:buFont typeface="Gill Sans"/>
              <a:buNone/>
              <a:defRPr/>
            </a:lvl3pPr>
            <a:lvl4pPr indent="0" lvl="3" marL="0" algn="r">
              <a:spcBef>
                <a:spcPts val="0"/>
              </a:spcBef>
              <a:spcAft>
                <a:spcPts val="0"/>
              </a:spcAft>
              <a:buClr>
                <a:schemeClr val="accent2"/>
              </a:buClr>
              <a:buSzPts val="900"/>
              <a:buFont typeface="Gill Sans"/>
              <a:buNone/>
              <a:defRPr/>
            </a:lvl4pPr>
            <a:lvl5pPr indent="0" lvl="4" marL="0" algn="r">
              <a:spcBef>
                <a:spcPts val="0"/>
              </a:spcBef>
              <a:spcAft>
                <a:spcPts val="0"/>
              </a:spcAft>
              <a:buClr>
                <a:schemeClr val="accent2"/>
              </a:buClr>
              <a:buSzPts val="900"/>
              <a:buFont typeface="Gill Sans"/>
              <a:buNone/>
              <a:defRPr/>
            </a:lvl5pPr>
            <a:lvl6pPr indent="0" lvl="5" marL="0" algn="r">
              <a:spcBef>
                <a:spcPts val="0"/>
              </a:spcBef>
              <a:spcAft>
                <a:spcPts val="0"/>
              </a:spcAft>
              <a:buClr>
                <a:schemeClr val="accent2"/>
              </a:buClr>
              <a:buSzPts val="900"/>
              <a:buFont typeface="Gill Sans"/>
              <a:buNone/>
              <a:defRPr/>
            </a:lvl6pPr>
            <a:lvl7pPr indent="0" lvl="6" marL="0" algn="r">
              <a:spcBef>
                <a:spcPts val="0"/>
              </a:spcBef>
              <a:spcAft>
                <a:spcPts val="0"/>
              </a:spcAft>
              <a:buClr>
                <a:schemeClr val="accent2"/>
              </a:buClr>
              <a:buSzPts val="900"/>
              <a:buFont typeface="Gill Sans"/>
              <a:buNone/>
              <a:defRPr/>
            </a:lvl7pPr>
            <a:lvl8pPr indent="0" lvl="7" marL="0" algn="r">
              <a:spcBef>
                <a:spcPts val="0"/>
              </a:spcBef>
              <a:spcAft>
                <a:spcPts val="0"/>
              </a:spcAft>
              <a:buClr>
                <a:schemeClr val="accent2"/>
              </a:buClr>
              <a:buSzPts val="900"/>
              <a:buFont typeface="Gill Sans"/>
              <a:buNone/>
              <a:defRPr/>
            </a:lvl8pPr>
            <a:lvl9pPr indent="0" lvl="8" marL="0" algn="r">
              <a:spcBef>
                <a:spcPts val="0"/>
              </a:spcBef>
              <a:spcAft>
                <a:spcPts val="0"/>
              </a:spcAft>
              <a:buClr>
                <a:schemeClr val="accent2"/>
              </a:buClr>
              <a:buSzPts val="9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88"/>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2"/>
              </a:buClr>
              <a:buSzPts val="900"/>
              <a:buFont typeface="Gill Sans"/>
              <a:buNone/>
              <a:defRPr/>
            </a:lvl1pPr>
            <a:lvl2pPr indent="0" lvl="1" marL="0" algn="r">
              <a:spcBef>
                <a:spcPts val="0"/>
              </a:spcBef>
              <a:spcAft>
                <a:spcPts val="0"/>
              </a:spcAft>
              <a:buClr>
                <a:schemeClr val="accent2"/>
              </a:buClr>
              <a:buSzPts val="900"/>
              <a:buFont typeface="Gill Sans"/>
              <a:buNone/>
              <a:defRPr/>
            </a:lvl2pPr>
            <a:lvl3pPr indent="0" lvl="2" marL="0" algn="r">
              <a:spcBef>
                <a:spcPts val="0"/>
              </a:spcBef>
              <a:spcAft>
                <a:spcPts val="0"/>
              </a:spcAft>
              <a:buClr>
                <a:schemeClr val="accent2"/>
              </a:buClr>
              <a:buSzPts val="900"/>
              <a:buFont typeface="Gill Sans"/>
              <a:buNone/>
              <a:defRPr/>
            </a:lvl3pPr>
            <a:lvl4pPr indent="0" lvl="3" marL="0" algn="r">
              <a:spcBef>
                <a:spcPts val="0"/>
              </a:spcBef>
              <a:spcAft>
                <a:spcPts val="0"/>
              </a:spcAft>
              <a:buClr>
                <a:schemeClr val="accent2"/>
              </a:buClr>
              <a:buSzPts val="900"/>
              <a:buFont typeface="Gill Sans"/>
              <a:buNone/>
              <a:defRPr/>
            </a:lvl4pPr>
            <a:lvl5pPr indent="0" lvl="4" marL="0" algn="r">
              <a:spcBef>
                <a:spcPts val="0"/>
              </a:spcBef>
              <a:spcAft>
                <a:spcPts val="0"/>
              </a:spcAft>
              <a:buClr>
                <a:schemeClr val="accent2"/>
              </a:buClr>
              <a:buSzPts val="900"/>
              <a:buFont typeface="Gill Sans"/>
              <a:buNone/>
              <a:defRPr/>
            </a:lvl5pPr>
            <a:lvl6pPr indent="0" lvl="5" marL="0" algn="r">
              <a:spcBef>
                <a:spcPts val="0"/>
              </a:spcBef>
              <a:spcAft>
                <a:spcPts val="0"/>
              </a:spcAft>
              <a:buClr>
                <a:schemeClr val="accent2"/>
              </a:buClr>
              <a:buSzPts val="900"/>
              <a:buFont typeface="Gill Sans"/>
              <a:buNone/>
              <a:defRPr/>
            </a:lvl6pPr>
            <a:lvl7pPr indent="0" lvl="6" marL="0" algn="r">
              <a:spcBef>
                <a:spcPts val="0"/>
              </a:spcBef>
              <a:spcAft>
                <a:spcPts val="0"/>
              </a:spcAft>
              <a:buClr>
                <a:schemeClr val="accent2"/>
              </a:buClr>
              <a:buSzPts val="900"/>
              <a:buFont typeface="Gill Sans"/>
              <a:buNone/>
              <a:defRPr/>
            </a:lvl7pPr>
            <a:lvl8pPr indent="0" lvl="7" marL="0" algn="r">
              <a:spcBef>
                <a:spcPts val="0"/>
              </a:spcBef>
              <a:spcAft>
                <a:spcPts val="0"/>
              </a:spcAft>
              <a:buClr>
                <a:schemeClr val="accent2"/>
              </a:buClr>
              <a:buSzPts val="900"/>
              <a:buFont typeface="Gill Sans"/>
              <a:buNone/>
              <a:defRPr/>
            </a:lvl8pPr>
            <a:lvl9pPr indent="0" lvl="8" marL="0" algn="r">
              <a:spcBef>
                <a:spcPts val="0"/>
              </a:spcBef>
              <a:spcAft>
                <a:spcPts val="0"/>
              </a:spcAft>
              <a:buClr>
                <a:schemeClr val="accent2"/>
              </a:buClr>
              <a:buSzPts val="9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8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2"/>
              </a:buClr>
              <a:buSzPts val="900"/>
              <a:buFont typeface="Gill Sans"/>
              <a:buNone/>
              <a:defRPr/>
            </a:lvl1pPr>
            <a:lvl2pPr indent="0" lvl="1" marL="0" algn="r">
              <a:spcBef>
                <a:spcPts val="0"/>
              </a:spcBef>
              <a:spcAft>
                <a:spcPts val="0"/>
              </a:spcAft>
              <a:buClr>
                <a:schemeClr val="accent2"/>
              </a:buClr>
              <a:buSzPts val="900"/>
              <a:buFont typeface="Gill Sans"/>
              <a:buNone/>
              <a:defRPr/>
            </a:lvl2pPr>
            <a:lvl3pPr indent="0" lvl="2" marL="0" algn="r">
              <a:spcBef>
                <a:spcPts val="0"/>
              </a:spcBef>
              <a:spcAft>
                <a:spcPts val="0"/>
              </a:spcAft>
              <a:buClr>
                <a:schemeClr val="accent2"/>
              </a:buClr>
              <a:buSzPts val="900"/>
              <a:buFont typeface="Gill Sans"/>
              <a:buNone/>
              <a:defRPr/>
            </a:lvl3pPr>
            <a:lvl4pPr indent="0" lvl="3" marL="0" algn="r">
              <a:spcBef>
                <a:spcPts val="0"/>
              </a:spcBef>
              <a:spcAft>
                <a:spcPts val="0"/>
              </a:spcAft>
              <a:buClr>
                <a:schemeClr val="accent2"/>
              </a:buClr>
              <a:buSzPts val="900"/>
              <a:buFont typeface="Gill Sans"/>
              <a:buNone/>
              <a:defRPr/>
            </a:lvl4pPr>
            <a:lvl5pPr indent="0" lvl="4" marL="0" algn="r">
              <a:spcBef>
                <a:spcPts val="0"/>
              </a:spcBef>
              <a:spcAft>
                <a:spcPts val="0"/>
              </a:spcAft>
              <a:buClr>
                <a:schemeClr val="accent2"/>
              </a:buClr>
              <a:buSzPts val="900"/>
              <a:buFont typeface="Gill Sans"/>
              <a:buNone/>
              <a:defRPr/>
            </a:lvl5pPr>
            <a:lvl6pPr indent="0" lvl="5" marL="0" algn="r">
              <a:spcBef>
                <a:spcPts val="0"/>
              </a:spcBef>
              <a:spcAft>
                <a:spcPts val="0"/>
              </a:spcAft>
              <a:buClr>
                <a:schemeClr val="accent2"/>
              </a:buClr>
              <a:buSzPts val="900"/>
              <a:buFont typeface="Gill Sans"/>
              <a:buNone/>
              <a:defRPr/>
            </a:lvl6pPr>
            <a:lvl7pPr indent="0" lvl="6" marL="0" algn="r">
              <a:spcBef>
                <a:spcPts val="0"/>
              </a:spcBef>
              <a:spcAft>
                <a:spcPts val="0"/>
              </a:spcAft>
              <a:buClr>
                <a:schemeClr val="accent2"/>
              </a:buClr>
              <a:buSzPts val="900"/>
              <a:buFont typeface="Gill Sans"/>
              <a:buNone/>
              <a:defRPr/>
            </a:lvl7pPr>
            <a:lvl8pPr indent="0" lvl="7" marL="0" algn="r">
              <a:spcBef>
                <a:spcPts val="0"/>
              </a:spcBef>
              <a:spcAft>
                <a:spcPts val="0"/>
              </a:spcAft>
              <a:buClr>
                <a:schemeClr val="accent2"/>
              </a:buClr>
              <a:buSzPts val="900"/>
              <a:buFont typeface="Gill Sans"/>
              <a:buNone/>
              <a:defRPr/>
            </a:lvl8pPr>
            <a:lvl9pPr indent="0" lvl="8" marL="0" algn="r">
              <a:spcBef>
                <a:spcPts val="0"/>
              </a:spcBef>
              <a:spcAft>
                <a:spcPts val="0"/>
              </a:spcAft>
              <a:buClr>
                <a:schemeClr val="accent2"/>
              </a:buClr>
              <a:buSzPts val="9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2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2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2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2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spcAft>
                <a:spcPts val="0"/>
              </a:spcAft>
              <a:buClr>
                <a:schemeClr val="accent2"/>
              </a:buClr>
              <a:buSzPts val="900"/>
              <a:buFont typeface="Gill Sans"/>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files/html_heading.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files/html_line.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files/html_paragraph.html" TargetMode="External"/><Relationship Id="rId4" Type="http://schemas.openxmlformats.org/officeDocument/2006/relationships/hyperlink" Target="http://files/html_paragraph_require_endtag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files/html_paragraph_break_line.html" TargetMode="External"/><Relationship Id="rId4" Type="http://schemas.openxmlformats.org/officeDocument/2006/relationships/hyperlink" Target="http://files/html_poem.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hyperlink" Target="http://www.w3schools.com/tags/tag_del.asp" TargetMode="External"/><Relationship Id="rId10" Type="http://schemas.openxmlformats.org/officeDocument/2006/relationships/hyperlink" Target="http://www.w3schools.com/tags/tag_ins.asp" TargetMode="External"/><Relationship Id="rId12" Type="http://schemas.openxmlformats.org/officeDocument/2006/relationships/hyperlink" Target="http://www.w3schools.com/tags/tag_mark.asp"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ww.w3schools.com/tags/tag_b.asp" TargetMode="External"/><Relationship Id="rId4" Type="http://schemas.openxmlformats.org/officeDocument/2006/relationships/hyperlink" Target="http://www.w3schools.com/tags/tag_em.asp" TargetMode="External"/><Relationship Id="rId9" Type="http://schemas.openxmlformats.org/officeDocument/2006/relationships/hyperlink" Target="http://www.w3schools.com/tags/tag_sup.asp" TargetMode="External"/><Relationship Id="rId5" Type="http://schemas.openxmlformats.org/officeDocument/2006/relationships/hyperlink" Target="http://www.w3schools.com/tags/tag_i.asp" TargetMode="External"/><Relationship Id="rId6" Type="http://schemas.openxmlformats.org/officeDocument/2006/relationships/hyperlink" Target="http://www.w3schools.com/tags/tag_small.asp" TargetMode="External"/><Relationship Id="rId7" Type="http://schemas.openxmlformats.org/officeDocument/2006/relationships/hyperlink" Target="http://www.w3schools.com/tags/tag_strong.asp" TargetMode="External"/><Relationship Id="rId8" Type="http://schemas.openxmlformats.org/officeDocument/2006/relationships/hyperlink" Target="http://www.w3schools.com/tags/tag_sub.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files/html_comment.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files/html_link1.html" TargetMode="External"/><Relationship Id="rId4" Type="http://schemas.openxmlformats.org/officeDocument/2006/relationships/hyperlink" Target="http://www.w3schools.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files/html_link_target.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files/html_image_float.html" TargetMode="External"/><Relationship Id="rId4" Type="http://schemas.openxmlformats.org/officeDocument/2006/relationships/hyperlink" Target="http://files/html_image_link.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files/html_list_ordered.html" TargetMode="External"/><Relationship Id="rId4" Type="http://schemas.openxmlformats.org/officeDocument/2006/relationships/hyperlink" Target="http://files/html_list_unordered.html" TargetMode="External"/><Relationship Id="rId5" Type="http://schemas.openxmlformats.org/officeDocument/2006/relationships/hyperlink" Target="http://files/html_list_nested.html" TargetMode="External"/><Relationship Id="rId6" Type="http://schemas.openxmlformats.org/officeDocument/2006/relationships/hyperlink" Target="http://files/html_list_nested1.html" TargetMode="External"/><Relationship Id="rId7" Type="http://schemas.openxmlformats.org/officeDocument/2006/relationships/hyperlink" Target="http://files/html_list_descrip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files/html_table.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files/html_table_style.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files/html_table_collapse.html" TargetMode="External"/><Relationship Id="rId4" Type="http://schemas.openxmlformats.org/officeDocument/2006/relationships/hyperlink" Target="http://files/html_table_padding.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files/html_table_header.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files/html_table_cellspacing.html" TargetMode="External"/><Relationship Id="rId4" Type="http://schemas.openxmlformats.org/officeDocument/2006/relationships/hyperlink" Target="http://files/html_table_cellspacing.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files/html_table_colspan.html" TargetMode="External"/><Relationship Id="rId4" Type="http://schemas.openxmlformats.org/officeDocument/2006/relationships/hyperlink" Target="http://files/html_table_rowspan.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files/html_horizontal_vertical_heading.html" TargetMode="External"/><Relationship Id="rId4" Type="http://schemas.openxmlformats.org/officeDocument/2006/relationships/hyperlink" Target="http://files/html_table_caption.html" TargetMode="External"/><Relationship Id="rId5" Type="http://schemas.openxmlformats.org/officeDocument/2006/relationships/hyperlink" Target="http://files/html_table_id_attribute.html" TargetMode="External"/><Relationship Id="rId6" Type="http://schemas.openxmlformats.org/officeDocument/2006/relationships/hyperlink" Target="http://files/html_table_tag_inside_table.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files/html_layout_divs.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1" Type="http://schemas.openxmlformats.org/officeDocument/2006/relationships/hyperlink" Target="http://files/html_form_mail.html" TargetMode="External"/><Relationship Id="rId10" Type="http://schemas.openxmlformats.org/officeDocument/2006/relationships/hyperlink" Target="http://files/html_form_radio.html" TargetMode="External"/><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files/html_select2.html" TargetMode="External"/><Relationship Id="rId4" Type="http://schemas.openxmlformats.org/officeDocument/2006/relationships/hyperlink" Target="http://files/html_select3.html" TargetMode="External"/><Relationship Id="rId9" Type="http://schemas.openxmlformats.org/officeDocument/2006/relationships/hyperlink" Target="http://files/html_form_checkbox.html" TargetMode="External"/><Relationship Id="rId5" Type="http://schemas.openxmlformats.org/officeDocument/2006/relationships/hyperlink" Target="http://files/html_textarea.html" TargetMode="External"/><Relationship Id="rId6" Type="http://schemas.openxmlformats.org/officeDocument/2006/relationships/hyperlink" Target="http://files/html_button.html" TargetMode="External"/><Relationship Id="rId7" Type="http://schemas.openxmlformats.org/officeDocument/2006/relationships/hyperlink" Target="http://files/html_legend.html" TargetMode="External"/><Relationship Id="rId8" Type="http://schemas.openxmlformats.org/officeDocument/2006/relationships/hyperlink" Target="http://files/html_form_submit.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files/html_iframe_height_width.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files/html_structure.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files/html_iframe_frameborder.html" TargetMode="External"/><Relationship Id="rId4" Type="http://schemas.openxmlformats.org/officeDocument/2006/relationships/hyperlink" Target="http://files/html_iframe_target.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files/html_color_name.html" TargetMode="External"/><Relationship Id="rId4" Type="http://schemas.openxmlformats.org/officeDocument/2006/relationships/hyperlink" Target="http://files/html_color_rgb.html" TargetMode="External"/><Relationship Id="rId5" Type="http://schemas.openxmlformats.org/officeDocument/2006/relationships/hyperlink" Target="http://files/html_color_hexadecimal.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hyperlink" Target="http://www.w3schools.com/html/html_entities.asp"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hyperlink" Target="http://files/html_charset.html" TargetMode="External"/><Relationship Id="rId4" Type="http://schemas.openxmlformats.org/officeDocument/2006/relationships/hyperlink" Target="http://files/html_charset_no.htm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p:nvPr/>
        </p:nvSpPr>
        <p:spPr>
          <a:xfrm>
            <a:off x="314779" y="5227218"/>
            <a:ext cx="2897977"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Prepared By:</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600"/>
              <a:buFont typeface="Noto Sans Symbols"/>
              <a:buChar char="▪"/>
            </a:pPr>
            <a:r>
              <a:rPr b="1" i="0" lang="en-US" sz="1600" u="none" cap="none" strike="noStrike">
                <a:solidFill>
                  <a:schemeClr val="dk1"/>
                </a:solidFill>
                <a:latin typeface="Calibri"/>
                <a:ea typeface="Calibri"/>
                <a:cs typeface="Calibri"/>
                <a:sym typeface="Calibri"/>
              </a:rPr>
              <a:t>Web Team</a:t>
            </a:r>
            <a:endParaRPr b="1" i="0" sz="1600" u="none" cap="none" strike="noStrike">
              <a:solidFill>
                <a:schemeClr val="dk1"/>
              </a:solidFill>
              <a:latin typeface="Calibri"/>
              <a:ea typeface="Calibri"/>
              <a:cs typeface="Calibri"/>
              <a:sym typeface="Calibri"/>
            </a:endParaRPr>
          </a:p>
        </p:txBody>
      </p:sp>
      <p:sp>
        <p:nvSpPr>
          <p:cNvPr id="110" name="Google Shape;110;p1"/>
          <p:cNvSpPr/>
          <p:nvPr/>
        </p:nvSpPr>
        <p:spPr>
          <a:xfrm>
            <a:off x="1625750" y="3588721"/>
            <a:ext cx="7571476" cy="14607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US" sz="2800" u="none" cap="none" strike="noStrike">
                <a:solidFill>
                  <a:schemeClr val="dk1"/>
                </a:solidFill>
                <a:latin typeface="Arial"/>
                <a:ea typeface="Arial"/>
                <a:cs typeface="Arial"/>
                <a:sym typeface="Arial"/>
              </a:rPr>
              <a:t>(HyperText Markup Language)</a:t>
            </a:r>
            <a:endParaRPr b="1" i="0" sz="2800" u="none" cap="none" strike="noStrike">
              <a:solidFill>
                <a:schemeClr val="dk1"/>
              </a:solidFill>
              <a:latin typeface="Arial"/>
              <a:ea typeface="Arial"/>
              <a:cs typeface="Arial"/>
              <a:sym typeface="Arial"/>
            </a:endParaRPr>
          </a:p>
        </p:txBody>
      </p:sp>
      <p:sp>
        <p:nvSpPr>
          <p:cNvPr id="111" name="Google Shape;111;p1"/>
          <p:cNvSpPr/>
          <p:nvPr/>
        </p:nvSpPr>
        <p:spPr>
          <a:xfrm>
            <a:off x="9326679" y="-33455"/>
            <a:ext cx="2897977" cy="6949192"/>
          </a:xfrm>
          <a:prstGeom prst="rect">
            <a:avLst/>
          </a:prstGeom>
          <a:solidFill>
            <a:srgbClr val="F83B00"/>
          </a:solidFill>
          <a:ln cap="rnd" cmpd="sng" w="22225">
            <a:solidFill>
              <a:srgbClr val="BA930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112" name="Google Shape;112;p1"/>
          <p:cNvGrpSpPr/>
          <p:nvPr/>
        </p:nvGrpSpPr>
        <p:grpSpPr>
          <a:xfrm>
            <a:off x="2793514" y="2012431"/>
            <a:ext cx="6604972" cy="1700269"/>
            <a:chOff x="896326" y="1492072"/>
            <a:chExt cx="7571476" cy="1949069"/>
          </a:xfrm>
        </p:grpSpPr>
        <p:sp>
          <p:nvSpPr>
            <p:cNvPr id="113" name="Google Shape;113;p1"/>
            <p:cNvSpPr/>
            <p:nvPr/>
          </p:nvSpPr>
          <p:spPr>
            <a:xfrm>
              <a:off x="896326" y="1634508"/>
              <a:ext cx="7571476" cy="14607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US" sz="8800" u="none" cap="none" strike="noStrike">
                  <a:solidFill>
                    <a:srgbClr val="F83B00"/>
                  </a:solidFill>
                  <a:latin typeface="Arial"/>
                  <a:ea typeface="Arial"/>
                  <a:cs typeface="Arial"/>
                  <a:sym typeface="Arial"/>
                </a:rPr>
                <a:t>HTML</a:t>
              </a:r>
              <a:endParaRPr b="1" i="0" sz="8800" u="none" cap="none" strike="noStrike">
                <a:solidFill>
                  <a:srgbClr val="F83B00"/>
                </a:solidFill>
                <a:latin typeface="Arial"/>
                <a:ea typeface="Arial"/>
                <a:cs typeface="Arial"/>
                <a:sym typeface="Arial"/>
              </a:endParaRPr>
            </a:p>
          </p:txBody>
        </p:sp>
        <p:pic>
          <p:nvPicPr>
            <p:cNvPr id="114" name="Google Shape;114;p1"/>
            <p:cNvPicPr preferRelativeResize="0"/>
            <p:nvPr/>
          </p:nvPicPr>
          <p:blipFill rotWithShape="1">
            <a:blip r:embed="rId3">
              <a:alphaModFix/>
            </a:blip>
            <a:srcRect b="0" l="0" r="0" t="0"/>
            <a:stretch/>
          </p:blipFill>
          <p:spPr>
            <a:xfrm>
              <a:off x="896326" y="1492072"/>
              <a:ext cx="1949069" cy="1949069"/>
            </a:xfrm>
            <a:prstGeom prst="rect">
              <a:avLst/>
            </a:prstGeom>
            <a:noFill/>
            <a:ln>
              <a:noFill/>
            </a:ln>
          </p:spPr>
        </p:pic>
      </p:grpSp>
      <p:pic>
        <p:nvPicPr>
          <p:cNvPr id="115" name="Google Shape;115;p1"/>
          <p:cNvPicPr preferRelativeResize="0"/>
          <p:nvPr/>
        </p:nvPicPr>
        <p:blipFill rotWithShape="1">
          <a:blip r:embed="rId4">
            <a:alphaModFix/>
          </a:blip>
          <a:srcRect b="0" l="0" r="0" t="0"/>
          <a:stretch/>
        </p:blipFill>
        <p:spPr>
          <a:xfrm>
            <a:off x="272408" y="332359"/>
            <a:ext cx="1353342" cy="11637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Elements(Con.)</a:t>
            </a:r>
            <a:endParaRPr b="1" sz="3200">
              <a:solidFill>
                <a:srgbClr val="1C4587"/>
              </a:solidFill>
            </a:endParaRPr>
          </a:p>
        </p:txBody>
      </p:sp>
      <p:sp>
        <p:nvSpPr>
          <p:cNvPr id="178" name="Google Shape;178;p9"/>
          <p:cNvSpPr txBox="1"/>
          <p:nvPr>
            <p:ph idx="1" type="body"/>
          </p:nvPr>
        </p:nvSpPr>
        <p:spPr>
          <a:xfrm>
            <a:off x="465409" y="1660339"/>
            <a:ext cx="11020800" cy="519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sng" cap="none" strike="noStrike">
                <a:solidFill>
                  <a:srgbClr val="000000"/>
                </a:solidFill>
                <a:latin typeface="Calibri"/>
                <a:ea typeface="Calibri"/>
                <a:cs typeface="Calibri"/>
                <a:sym typeface="Calibri"/>
              </a:rPr>
              <a:t>Nested HTML Elements</a:t>
            </a:r>
            <a:endParaRPr b="0" i="0" sz="2200" u="none" cap="none" strike="noStrike">
              <a:solidFill>
                <a:srgbClr val="000000"/>
              </a:solidFill>
              <a:latin typeface="Calibri"/>
              <a:ea typeface="Calibri"/>
              <a:cs typeface="Calibri"/>
              <a:sym typeface="Calibri"/>
            </a:endParaRPr>
          </a:p>
          <a:p>
            <a:pPr indent="-342900" lvl="0" marL="3429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Most HTML elements can be nested (can contain other HTML elements).</a:t>
            </a:r>
            <a:endParaRPr/>
          </a:p>
          <a:p>
            <a:pPr indent="-342900" lvl="0" marL="3429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HTML documents consist of nested HTML elements.</a:t>
            </a:r>
            <a:endParaRPr b="0" i="0" sz="2200" u="none" cap="none" strike="noStrike">
              <a:solidFill>
                <a:srgbClr val="000000"/>
              </a:solidFill>
              <a:latin typeface="Calibri"/>
              <a:ea typeface="Calibri"/>
              <a:cs typeface="Calibri"/>
              <a:sym typeface="Calibri"/>
            </a:endParaRPr>
          </a:p>
          <a:p>
            <a:pPr indent="0" lvl="0" marL="0" marR="0" rtl="0" algn="l">
              <a:lnSpc>
                <a:spcPct val="150000"/>
              </a:lnSpc>
              <a:spcBef>
                <a:spcPts val="440"/>
              </a:spcBef>
              <a:spcAft>
                <a:spcPts val="0"/>
              </a:spcAft>
              <a:buClr>
                <a:srgbClr val="000000"/>
              </a:buClr>
              <a:buSzPts val="2200"/>
              <a:buFont typeface="Arial"/>
              <a:buNone/>
            </a:pPr>
            <a:r>
              <a:rPr b="1" i="0" lang="en-US" sz="2200" u="sng" cap="none" strike="noStrike">
                <a:solidFill>
                  <a:srgbClr val="000000"/>
                </a:solidFill>
                <a:latin typeface="Calibri"/>
                <a:ea typeface="Calibri"/>
                <a:cs typeface="Calibri"/>
                <a:sym typeface="Calibri"/>
              </a:rPr>
              <a:t>HTML Document Example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440"/>
              </a:spcBef>
              <a:spcAft>
                <a:spcPts val="0"/>
              </a:spcAft>
              <a:buClr>
                <a:srgbClr val="595959"/>
              </a:buClr>
              <a:buSzPts val="2200"/>
              <a:buFont typeface="Arial"/>
              <a:buNone/>
            </a:pPr>
            <a:r>
              <a:rPr b="0" i="1" lang="en-US" sz="2200" u="none" cap="none" strike="noStrike">
                <a:solidFill>
                  <a:srgbClr val="595959"/>
                </a:solidFill>
                <a:latin typeface="Calibri"/>
                <a:ea typeface="Calibri"/>
                <a:cs typeface="Calibri"/>
                <a:sym typeface="Calibri"/>
              </a:rPr>
              <a:t>&lt;!DOCTYPE html&gt;</a:t>
            </a:r>
            <a:br>
              <a:rPr b="0" i="1" lang="en-US" sz="2200" u="none" cap="none" strike="noStrike">
                <a:solidFill>
                  <a:srgbClr val="595959"/>
                </a:solidFill>
                <a:latin typeface="Calibri"/>
                <a:ea typeface="Calibri"/>
                <a:cs typeface="Calibri"/>
                <a:sym typeface="Calibri"/>
              </a:rPr>
            </a:br>
            <a:r>
              <a:rPr b="0" i="1" lang="en-US" sz="2200" u="none" cap="none" strike="noStrike">
                <a:solidFill>
                  <a:srgbClr val="595959"/>
                </a:solidFill>
                <a:latin typeface="Calibri"/>
                <a:ea typeface="Calibri"/>
                <a:cs typeface="Calibri"/>
                <a:sym typeface="Calibri"/>
              </a:rPr>
              <a:t>&lt;html&gt;</a:t>
            </a:r>
            <a:br>
              <a:rPr b="0" i="1" lang="en-US" sz="2200" u="none" cap="none" strike="noStrike">
                <a:solidFill>
                  <a:srgbClr val="595959"/>
                </a:solidFill>
                <a:latin typeface="Calibri"/>
                <a:ea typeface="Calibri"/>
                <a:cs typeface="Calibri"/>
                <a:sym typeface="Calibri"/>
              </a:rPr>
            </a:br>
            <a:br>
              <a:rPr b="0" i="1" lang="en-US" sz="2200" u="none" cap="none" strike="noStrike">
                <a:solidFill>
                  <a:srgbClr val="595959"/>
                </a:solidFill>
                <a:latin typeface="Calibri"/>
                <a:ea typeface="Calibri"/>
                <a:cs typeface="Calibri"/>
                <a:sym typeface="Calibri"/>
              </a:rPr>
            </a:br>
            <a:r>
              <a:rPr b="0" i="1" lang="en-US" sz="2200" u="none" cap="none" strike="noStrike">
                <a:solidFill>
                  <a:srgbClr val="595959"/>
                </a:solidFill>
                <a:latin typeface="Calibri"/>
                <a:ea typeface="Calibri"/>
                <a:cs typeface="Calibri"/>
                <a:sym typeface="Calibri"/>
              </a:rPr>
              <a:t>&lt;body&gt;</a:t>
            </a:r>
            <a:br>
              <a:rPr b="0" i="1" lang="en-US" sz="2200" u="none" cap="none" strike="noStrike">
                <a:solidFill>
                  <a:srgbClr val="595959"/>
                </a:solidFill>
                <a:latin typeface="Calibri"/>
                <a:ea typeface="Calibri"/>
                <a:cs typeface="Calibri"/>
                <a:sym typeface="Calibri"/>
              </a:rPr>
            </a:br>
            <a:r>
              <a:rPr b="0" i="1" lang="en-US" sz="2200" u="none" cap="none" strike="noStrike">
                <a:solidFill>
                  <a:srgbClr val="595959"/>
                </a:solidFill>
                <a:latin typeface="Calibri"/>
                <a:ea typeface="Calibri"/>
                <a:cs typeface="Calibri"/>
                <a:sym typeface="Calibri"/>
              </a:rPr>
              <a:t>	&lt;p&gt;This is my first paragraph.&lt;/p&gt;</a:t>
            </a:r>
            <a:br>
              <a:rPr b="0" i="1" lang="en-US" sz="2200" u="none" cap="none" strike="noStrike">
                <a:solidFill>
                  <a:srgbClr val="595959"/>
                </a:solidFill>
                <a:latin typeface="Calibri"/>
                <a:ea typeface="Calibri"/>
                <a:cs typeface="Calibri"/>
                <a:sym typeface="Calibri"/>
              </a:rPr>
            </a:br>
            <a:r>
              <a:rPr b="0" i="1" lang="en-US" sz="2200" u="none" cap="none" strike="noStrike">
                <a:solidFill>
                  <a:srgbClr val="595959"/>
                </a:solidFill>
                <a:latin typeface="Calibri"/>
                <a:ea typeface="Calibri"/>
                <a:cs typeface="Calibri"/>
                <a:sym typeface="Calibri"/>
              </a:rPr>
              <a:t>&lt;/body&gt;</a:t>
            </a:r>
            <a:br>
              <a:rPr b="0" i="1" lang="en-US" sz="2200" u="none" cap="none" strike="noStrike">
                <a:solidFill>
                  <a:srgbClr val="595959"/>
                </a:solidFill>
                <a:latin typeface="Calibri"/>
                <a:ea typeface="Calibri"/>
                <a:cs typeface="Calibri"/>
                <a:sym typeface="Calibri"/>
              </a:rPr>
            </a:br>
            <a:br>
              <a:rPr b="0" i="1" lang="en-US" sz="2200" u="none" cap="none" strike="noStrike">
                <a:solidFill>
                  <a:srgbClr val="595959"/>
                </a:solidFill>
                <a:latin typeface="Calibri"/>
                <a:ea typeface="Calibri"/>
                <a:cs typeface="Calibri"/>
                <a:sym typeface="Calibri"/>
              </a:rPr>
            </a:br>
            <a:r>
              <a:rPr b="0" i="1" lang="en-US" sz="2200" u="none" cap="none" strike="noStrike">
                <a:solidFill>
                  <a:srgbClr val="595959"/>
                </a:solidFill>
                <a:latin typeface="Calibri"/>
                <a:ea typeface="Calibri"/>
                <a:cs typeface="Calibri"/>
                <a:sym typeface="Calibri"/>
              </a:rPr>
              <a:t>&lt;/html&gt;</a:t>
            </a:r>
            <a:endParaRPr/>
          </a:p>
          <a:p>
            <a:pPr indent="-342900" lvl="0" marL="3429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How many HTML elements does the example above contain?</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2200"/>
              </a:spcBef>
              <a:spcAft>
                <a:spcPts val="0"/>
              </a:spcAft>
              <a:buClr>
                <a:schemeClr val="dk1"/>
              </a:buClr>
              <a:buSzPts val="2200"/>
              <a:buFont typeface="Arial"/>
              <a:buNone/>
            </a:pPr>
            <a:r>
              <a:t/>
            </a:r>
            <a:endParaRPr b="0" i="1" sz="2200" u="none" cap="none" strike="noStrike">
              <a:solidFill>
                <a:srgbClr val="59595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Elements(Con.)</a:t>
            </a:r>
            <a:endParaRPr b="1" sz="3200">
              <a:solidFill>
                <a:srgbClr val="1C4587"/>
              </a:solidFill>
            </a:endParaRPr>
          </a:p>
        </p:txBody>
      </p:sp>
      <p:sp>
        <p:nvSpPr>
          <p:cNvPr id="185" name="Google Shape;185;p10"/>
          <p:cNvSpPr txBox="1"/>
          <p:nvPr>
            <p:ph idx="1" type="body"/>
          </p:nvPr>
        </p:nvSpPr>
        <p:spPr>
          <a:xfrm>
            <a:off x="465407" y="1516486"/>
            <a:ext cx="11020800" cy="525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Don’t Forget the End Tag</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Some HTML elements might display correctly even if you forget the end tag:</a:t>
            </a:r>
            <a:endParaRPr/>
          </a:p>
          <a:p>
            <a:pPr indent="0" lvl="0" marL="0" marR="0" rtl="0" algn="l">
              <a:lnSpc>
                <a:spcPct val="100000"/>
              </a:lnSpc>
              <a:spcBef>
                <a:spcPts val="48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&lt;p&gt;This is a paragraph</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&lt;p&gt;This is a paragraph </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example above works in most browsers, because the closing tag is considered optional. </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Never rely on this. Many HTML elements will produce unexpected results and/or errors if you forget the end tag.</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Empty HTML Elements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HTML elements with no content are called empty elements.</a:t>
            </a:r>
            <a:endParaRPr/>
          </a:p>
          <a:p>
            <a:pPr indent="-342900" lvl="0" marL="342900" marR="0" rtl="0" algn="l">
              <a:lnSpc>
                <a:spcPct val="15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&lt;br&gt; is an empty element without a closing tag (the &lt;br&gt; tag defines a line break).</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2200"/>
              </a:spcBef>
              <a:spcAft>
                <a:spcPts val="0"/>
              </a:spcAft>
              <a:buClr>
                <a:schemeClr val="dk1"/>
              </a:buClr>
              <a:buSzPts val="2200"/>
              <a:buFont typeface="Arial"/>
              <a:buNone/>
            </a:pPr>
            <a:r>
              <a:t/>
            </a:r>
            <a:endParaRPr b="0" i="1" sz="2800" u="none" cap="none" strike="noStrike">
              <a:solidFill>
                <a:srgbClr val="595959"/>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Attributes</a:t>
            </a:r>
            <a:endParaRPr b="1" sz="3200">
              <a:solidFill>
                <a:srgbClr val="1C4587"/>
              </a:solidFill>
            </a:endParaRPr>
          </a:p>
        </p:txBody>
      </p:sp>
      <p:sp>
        <p:nvSpPr>
          <p:cNvPr id="192" name="Google Shape;192;p11"/>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Attributes provide additional information about HTML elements.</a:t>
            </a:r>
            <a:endParaRPr/>
          </a:p>
          <a:p>
            <a:pPr indent="0" lvl="0" marL="0" marR="0" rtl="0" algn="l">
              <a:lnSpc>
                <a:spcPct val="100000"/>
              </a:lnSpc>
              <a:spcBef>
                <a:spcPts val="48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Attributes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HTML elements can have </a:t>
            </a:r>
            <a:r>
              <a:rPr b="1" i="0" lang="en-US" sz="2400" u="none" cap="none" strike="noStrike">
                <a:solidFill>
                  <a:srgbClr val="000000"/>
                </a:solidFill>
                <a:latin typeface="Calibri"/>
                <a:ea typeface="Calibri"/>
                <a:cs typeface="Calibri"/>
                <a:sym typeface="Calibri"/>
              </a:rPr>
              <a:t>attributes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Attributes provide </a:t>
            </a:r>
            <a:r>
              <a:rPr b="1" i="0" lang="en-US" sz="2400" u="none" cap="none" strike="noStrike">
                <a:solidFill>
                  <a:srgbClr val="000000"/>
                </a:solidFill>
                <a:latin typeface="Calibri"/>
                <a:ea typeface="Calibri"/>
                <a:cs typeface="Calibri"/>
                <a:sym typeface="Calibri"/>
              </a:rPr>
              <a:t>additional information</a:t>
            </a:r>
            <a:r>
              <a:rPr b="0" i="0" lang="en-US" sz="2400" u="none" cap="none" strike="noStrike">
                <a:solidFill>
                  <a:srgbClr val="000000"/>
                </a:solidFill>
                <a:latin typeface="Calibri"/>
                <a:ea typeface="Calibri"/>
                <a:cs typeface="Calibri"/>
                <a:sym typeface="Calibri"/>
              </a:rPr>
              <a:t> about an element</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Attributes are always specified in </a:t>
            </a:r>
            <a:r>
              <a:rPr b="1" i="0" lang="en-US" sz="2400" u="none" cap="none" strike="noStrike">
                <a:solidFill>
                  <a:srgbClr val="000000"/>
                </a:solidFill>
                <a:latin typeface="Calibri"/>
                <a:ea typeface="Calibri"/>
                <a:cs typeface="Calibri"/>
                <a:sym typeface="Calibri"/>
              </a:rPr>
              <a:t>the start tag</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Attributes come in name/value pairs like: </a:t>
            </a:r>
            <a:r>
              <a:rPr b="1" i="0" lang="en-US" sz="2400" u="none" cap="none" strike="noStrike">
                <a:solidFill>
                  <a:srgbClr val="000000"/>
                </a:solidFill>
                <a:latin typeface="Calibri"/>
                <a:ea typeface="Calibri"/>
                <a:cs typeface="Calibri"/>
                <a:sym typeface="Calibri"/>
              </a:rPr>
              <a:t>name="value"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Attribute Example</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HTML links are defined with the &lt;a&gt; tag. The link address is specified in the </a:t>
            </a:r>
            <a:r>
              <a:rPr b="1" i="0" lang="en-US" sz="2400" u="none" cap="none" strike="noStrike">
                <a:solidFill>
                  <a:srgbClr val="000000"/>
                </a:solidFill>
                <a:latin typeface="Calibri"/>
                <a:ea typeface="Calibri"/>
                <a:cs typeface="Calibri"/>
                <a:sym typeface="Calibri"/>
              </a:rPr>
              <a:t>href attribute</a:t>
            </a:r>
            <a:r>
              <a:rPr b="0" i="0" lang="en-US" sz="24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48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&lt;a href="http://www.w3schools.com"&gt;This is a link&lt;/a&gt;</a:t>
            </a:r>
            <a:endParaRPr/>
          </a:p>
          <a:p>
            <a:pPr indent="0" lvl="0" marL="0" marR="0" rtl="0" algn="l">
              <a:lnSpc>
                <a:spcPct val="100000"/>
              </a:lnSpc>
              <a:spcBef>
                <a:spcPts val="2200"/>
              </a:spcBef>
              <a:spcAft>
                <a:spcPts val="0"/>
              </a:spcAft>
              <a:buClr>
                <a:schemeClr val="dk1"/>
              </a:buClr>
              <a:buSzPts val="2200"/>
              <a:buFont typeface="Arial"/>
              <a:buNone/>
            </a:pPr>
            <a:r>
              <a:t/>
            </a:r>
            <a:endParaRPr b="0" i="1" sz="2400" u="none" cap="none" strike="noStrike">
              <a:solidFill>
                <a:srgbClr val="595959"/>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aphicFrame>
        <p:nvGraphicFramePr>
          <p:cNvPr id="197" name="Google Shape;197;p12"/>
          <p:cNvGraphicFramePr/>
          <p:nvPr/>
        </p:nvGraphicFramePr>
        <p:xfrm>
          <a:off x="615775" y="2177143"/>
          <a:ext cx="3000000" cy="3000000"/>
        </p:xfrm>
        <a:graphic>
          <a:graphicData uri="http://schemas.openxmlformats.org/drawingml/2006/table">
            <a:tbl>
              <a:tblPr>
                <a:noFill/>
                <a:tableStyleId>{B5862DFA-299B-4DFB-92FD-84F51810205E}</a:tableStyleId>
              </a:tblPr>
              <a:tblGrid>
                <a:gridCol w="2548350"/>
                <a:gridCol w="8273150"/>
              </a:tblGrid>
              <a:tr h="5533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Attribute</a:t>
                      </a:r>
                      <a:endParaRPr sz="14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Description</a:t>
                      </a:r>
                      <a:endParaRPr sz="14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683275">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alt</a:t>
                      </a:r>
                      <a:endParaRPr sz="14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D5F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Specifies an alternative text for an image</a:t>
                      </a:r>
                      <a:endParaRPr sz="14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D5FE"/>
                    </a:solidFill>
                  </a:tcPr>
                </a:tc>
              </a:tr>
              <a:tr h="5533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disabled</a:t>
                      </a:r>
                      <a:endParaRPr sz="14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E2CD"/>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Specifies that an input element should be disabled</a:t>
                      </a:r>
                      <a:endParaRPr sz="14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E2CD"/>
                    </a:solidFill>
                  </a:tcPr>
                </a:tc>
              </a:tr>
              <a:tr h="5533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href</a:t>
                      </a:r>
                      <a:endParaRPr b="1" sz="20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D5F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Specifies the URL (web address) for a link</a:t>
                      </a:r>
                      <a:endParaRPr sz="14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D5FE"/>
                    </a:solidFill>
                  </a:tcPr>
                </a:tc>
              </a:tr>
              <a:tr h="5533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id</a:t>
                      </a:r>
                      <a:endParaRPr sz="14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E2CD"/>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Specifies a unique id for an element</a:t>
                      </a:r>
                      <a:endParaRPr sz="14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E2CD"/>
                    </a:solidFill>
                  </a:tcPr>
                </a:tc>
              </a:tr>
              <a:tr h="5533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src</a:t>
                      </a:r>
                      <a:endParaRPr b="1" sz="20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D5F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Specifies the URL (web address) for an image</a:t>
                      </a:r>
                      <a:endParaRPr sz="14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D5FE"/>
                    </a:solidFill>
                  </a:tcPr>
                </a:tc>
              </a:tr>
              <a:tr h="5533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style</a:t>
                      </a:r>
                      <a:endParaRPr sz="14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E2CD"/>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Specifies an inline CSS style for an element</a:t>
                      </a:r>
                      <a:endParaRPr sz="14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E2CD"/>
                    </a:solidFill>
                  </a:tcPr>
                </a:tc>
              </a:tr>
              <a:tr h="5533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title</a:t>
                      </a:r>
                      <a:endParaRPr sz="14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D5FE"/>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Specifies extra information about an element (displayed as a tool tip)</a:t>
                      </a:r>
                      <a:endParaRPr sz="1400" u="none" cap="none" strike="noStrike"/>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D5FE"/>
                    </a:solidFill>
                  </a:tcPr>
                </a:tc>
              </a:tr>
            </a:tbl>
          </a:graphicData>
        </a:graphic>
      </p:graphicFrame>
      <p:sp>
        <p:nvSpPr>
          <p:cNvPr id="198" name="Google Shape;198;p12"/>
          <p:cNvSpPr/>
          <p:nvPr/>
        </p:nvSpPr>
        <p:spPr>
          <a:xfrm>
            <a:off x="615775" y="1547309"/>
            <a:ext cx="259744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sng" cap="none" strike="noStrike">
                <a:solidFill>
                  <a:srgbClr val="000000"/>
                </a:solidFill>
                <a:latin typeface="Quattrocento Sans"/>
                <a:ea typeface="Quattrocento Sans"/>
                <a:cs typeface="Quattrocento Sans"/>
                <a:sym typeface="Quattrocento Sans"/>
              </a:rPr>
              <a:t>HTML Attributes</a:t>
            </a:r>
            <a:endParaRPr b="0" i="0" sz="1400" u="none" cap="none" strike="noStrike">
              <a:solidFill>
                <a:srgbClr val="000000"/>
              </a:solidFill>
              <a:latin typeface="Arial"/>
              <a:ea typeface="Arial"/>
              <a:cs typeface="Arial"/>
              <a:sym typeface="Arial"/>
            </a:endParaRPr>
          </a:p>
        </p:txBody>
      </p:sp>
      <p:sp>
        <p:nvSpPr>
          <p:cNvPr id="199" name="Google Shape;199;p12"/>
          <p:cNvSpPr txBox="1"/>
          <p:nvPr>
            <p:ph type="title"/>
          </p:nvPr>
        </p:nvSpPr>
        <p:spPr>
          <a:xfrm>
            <a:off x="375745" y="435610"/>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Attributes (Cont.)</a:t>
            </a:r>
            <a:endParaRPr b="1" sz="3200">
              <a:solidFill>
                <a:srgbClr val="1C458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Attributes (Cont.)</a:t>
            </a:r>
            <a:endParaRPr b="1" sz="3200">
              <a:solidFill>
                <a:srgbClr val="1C4587"/>
              </a:solidFill>
            </a:endParaRPr>
          </a:p>
        </p:txBody>
      </p:sp>
      <p:sp>
        <p:nvSpPr>
          <p:cNvPr id="206" name="Google Shape;206;p13"/>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400" u="sng" cap="none" strike="noStrike">
                <a:solidFill>
                  <a:schemeClr val="dk1"/>
                </a:solidFill>
                <a:latin typeface="Arial"/>
                <a:ea typeface="Arial"/>
                <a:cs typeface="Arial"/>
                <a:sym typeface="Arial"/>
              </a:rPr>
              <a:t>Always Quote Attribute Values</a:t>
            </a:r>
            <a:endParaRPr b="0" i="0" sz="2400"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Attribute values should always be enclosed in quotes (“ ”).</a:t>
            </a:r>
            <a:endParaRPr b="0" i="0" sz="2400"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Double style quotes are the most common, but single style quotes are also allowed.</a:t>
            </a:r>
            <a:endParaRPr/>
          </a:p>
          <a:p>
            <a:pPr indent="0" lvl="0" marL="0" marR="0" rtl="0" algn="l">
              <a:lnSpc>
                <a:spcPct val="100000"/>
              </a:lnSpc>
              <a:spcBef>
                <a:spcPts val="2200"/>
              </a:spcBef>
              <a:spcAft>
                <a:spcPts val="0"/>
              </a:spcAft>
              <a:buClr>
                <a:schemeClr val="dk1"/>
              </a:buClr>
              <a:buSzPts val="2200"/>
              <a:buFont typeface="Arial"/>
              <a:buNone/>
            </a:pPr>
            <a:r>
              <a:rPr b="0" i="1" lang="en-US" sz="2400" u="none" cap="none" strike="noStrike">
                <a:solidFill>
                  <a:srgbClr val="6C7A7A"/>
                </a:solidFill>
                <a:latin typeface="Arial"/>
                <a:ea typeface="Arial"/>
                <a:cs typeface="Arial"/>
                <a:sym typeface="Arial"/>
              </a:rPr>
              <a:t>&lt;img src=</a:t>
            </a:r>
            <a:r>
              <a:rPr b="0" i="1" lang="en-US" sz="2400" u="none" cap="none" strike="noStrike">
                <a:solidFill>
                  <a:srgbClr val="FF0000"/>
                </a:solidFill>
                <a:latin typeface="Arial"/>
                <a:ea typeface="Arial"/>
                <a:cs typeface="Arial"/>
                <a:sym typeface="Arial"/>
              </a:rPr>
              <a:t>“w3schools.jpg” </a:t>
            </a:r>
            <a:r>
              <a:rPr b="0" i="1" lang="en-US" sz="2400" u="none" cap="none" strike="noStrike">
                <a:solidFill>
                  <a:srgbClr val="6C7A7A"/>
                </a:solidFill>
                <a:latin typeface="Arial"/>
                <a:ea typeface="Arial"/>
                <a:cs typeface="Arial"/>
                <a:sym typeface="Arial"/>
              </a:rPr>
              <a:t>width=</a:t>
            </a:r>
            <a:r>
              <a:rPr b="0" i="1" lang="en-US" sz="2400" u="none" cap="none" strike="noStrike">
                <a:solidFill>
                  <a:srgbClr val="FF0000"/>
                </a:solidFill>
                <a:latin typeface="Arial"/>
                <a:ea typeface="Arial"/>
                <a:cs typeface="Arial"/>
                <a:sym typeface="Arial"/>
              </a:rPr>
              <a:t>“100px”</a:t>
            </a:r>
            <a:r>
              <a:rPr b="0" i="1" lang="en-US" sz="2400" u="none" cap="none" strike="noStrike">
                <a:solidFill>
                  <a:srgbClr val="6C7A7A"/>
                </a:solidFill>
                <a:latin typeface="Arial"/>
                <a:ea typeface="Arial"/>
                <a:cs typeface="Arial"/>
                <a:sym typeface="Arial"/>
              </a:rPr>
              <a:t> height=</a:t>
            </a:r>
            <a:r>
              <a:rPr b="0" i="1" lang="en-US" sz="2400" u="none" cap="none" strike="noStrike">
                <a:solidFill>
                  <a:srgbClr val="FF0000"/>
                </a:solidFill>
                <a:latin typeface="Arial"/>
                <a:ea typeface="Arial"/>
                <a:cs typeface="Arial"/>
                <a:sym typeface="Arial"/>
              </a:rPr>
              <a:t>“100px”</a:t>
            </a:r>
            <a:r>
              <a:rPr b="0" i="1" lang="en-US" sz="2400" u="none" cap="none" strike="noStrike">
                <a:solidFill>
                  <a:srgbClr val="6C7A7A"/>
                </a:solidFill>
                <a:latin typeface="Arial"/>
                <a:ea typeface="Arial"/>
                <a:cs typeface="Arial"/>
                <a:sym typeface="Arial"/>
              </a:rPr>
              <a:t>/&gt;</a:t>
            </a:r>
            <a:endParaRPr b="0" i="1" sz="2400" u="none" cap="none" strike="noStrike">
              <a:solidFill>
                <a:srgbClr val="6C7A7A"/>
              </a:solidFill>
              <a:latin typeface="Arial"/>
              <a:ea typeface="Arial"/>
              <a:cs typeface="Arial"/>
              <a:sym typeface="Arial"/>
            </a:endParaRPr>
          </a:p>
          <a:p>
            <a:pPr indent="0" lvl="0" marL="0" marR="0" rtl="0" algn="l">
              <a:lnSpc>
                <a:spcPct val="100000"/>
              </a:lnSpc>
              <a:spcBef>
                <a:spcPts val="2200"/>
              </a:spcBef>
              <a:spcAft>
                <a:spcPts val="0"/>
              </a:spcAft>
              <a:buClr>
                <a:schemeClr val="dk1"/>
              </a:buClr>
              <a:buSzPts val="2200"/>
              <a:buFont typeface="Arial"/>
              <a:buNone/>
            </a:pPr>
            <a:r>
              <a:rPr b="1" i="0" lang="en-US" sz="2400" u="none" cap="none" strike="noStrike">
                <a:solidFill>
                  <a:schemeClr val="dk1"/>
                </a:solidFill>
                <a:latin typeface="Arial"/>
                <a:ea typeface="Arial"/>
                <a:cs typeface="Arial"/>
                <a:sym typeface="Arial"/>
              </a:rPr>
              <a:t>Tip</a:t>
            </a:r>
            <a:r>
              <a:rPr b="0" i="0" lang="en-US" sz="2400" u="none" cap="none" strike="noStrike">
                <a:solidFill>
                  <a:schemeClr val="dk1"/>
                </a:solidFill>
                <a:latin typeface="Arial"/>
                <a:ea typeface="Arial"/>
                <a:cs typeface="Arial"/>
                <a:sym typeface="Arial"/>
              </a:rPr>
              <a:t>: In some rare situations, when the attribute value itself contains quotes, it is necessary to use single quotes: title=’Mey</a:t>
            </a:r>
            <a:r>
              <a:rPr lang="en-US" sz="2400"/>
              <a:t>Mey</a:t>
            </a:r>
            <a:r>
              <a:rPr b="0" i="0" lang="en-US" sz="2400" u="none" cap="none" strike="noStrike">
                <a:solidFill>
                  <a:schemeClr val="dk1"/>
                </a:solidFill>
                <a:latin typeface="Arial"/>
                <a:ea typeface="Arial"/>
                <a:cs typeface="Arial"/>
                <a:sym typeface="Arial"/>
              </a:rPr>
              <a:t> “Krystal” Jung’</a:t>
            </a:r>
            <a:endParaRPr/>
          </a:p>
          <a:p>
            <a:pPr indent="0" lvl="0" marL="0" marR="0" rtl="0" algn="l">
              <a:lnSpc>
                <a:spcPct val="100000"/>
              </a:lnSpc>
              <a:spcBef>
                <a:spcPts val="2200"/>
              </a:spcBef>
              <a:spcAft>
                <a:spcPts val="0"/>
              </a:spcAft>
              <a:buClr>
                <a:schemeClr val="dk1"/>
              </a:buClr>
              <a:buSzPts val="2200"/>
              <a:buFont typeface="Arial"/>
              <a:buNone/>
            </a:pPr>
            <a:r>
              <a:t/>
            </a:r>
            <a:endParaRPr b="0" i="1" sz="2400" u="none" cap="none" strike="noStrike">
              <a:solidFill>
                <a:srgbClr val="595959"/>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Attributes (Cont.)</a:t>
            </a:r>
            <a:endParaRPr b="1" sz="3200">
              <a:solidFill>
                <a:srgbClr val="1C4587"/>
              </a:solidFill>
            </a:endParaRPr>
          </a:p>
        </p:txBody>
      </p:sp>
      <p:sp>
        <p:nvSpPr>
          <p:cNvPr id="213" name="Google Shape;213;p14"/>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200"/>
              <a:buFont typeface="Arial"/>
              <a:buNone/>
            </a:pPr>
            <a:r>
              <a:rPr b="1" i="0" lang="en-US" sz="2800" u="sng" cap="none" strike="noStrike">
                <a:solidFill>
                  <a:srgbClr val="000000"/>
                </a:solidFill>
                <a:latin typeface="Calibri"/>
                <a:ea typeface="Calibri"/>
                <a:cs typeface="Calibri"/>
                <a:sym typeface="Calibri"/>
              </a:rPr>
              <a:t>HTML Tip: Use Lowercase Attributes</a:t>
            </a:r>
            <a:endParaRPr b="0" i="0" sz="2800" u="none" cap="none" strike="noStrike">
              <a:solidFill>
                <a:srgbClr val="000000"/>
              </a:solidFill>
              <a:latin typeface="Calibri"/>
              <a:ea typeface="Calibri"/>
              <a:cs typeface="Calibri"/>
              <a:sym typeface="Calibri"/>
            </a:endParaRPr>
          </a:p>
          <a:p>
            <a:pPr indent="-342900" lvl="0" marL="342900" marR="0" rtl="0" algn="l">
              <a:lnSpc>
                <a:spcPct val="150000"/>
              </a:lnSpc>
              <a:spcBef>
                <a:spcPts val="56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Attribute names and attribute values are case insensitive.</a:t>
            </a:r>
            <a:endParaRPr/>
          </a:p>
          <a:p>
            <a:pPr indent="-342900" lvl="0" marL="342900" marR="0" rtl="0" algn="l">
              <a:lnSpc>
                <a:spcPct val="150000"/>
              </a:lnSpc>
              <a:spcBef>
                <a:spcPts val="56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However, the World Wide Web Consortium (W3C) recommends lowercase attributes/attribute values in their HTML 4 recommendation.</a:t>
            </a:r>
            <a:endParaRPr/>
          </a:p>
          <a:p>
            <a:pPr indent="-342900" lvl="0" marL="342900" marR="0" rtl="0" algn="l">
              <a:lnSpc>
                <a:spcPct val="150000"/>
              </a:lnSpc>
              <a:spcBef>
                <a:spcPts val="56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Newer versions of (X)HTML will demand lowercase attributes.</a:t>
            </a:r>
            <a:endParaRPr/>
          </a:p>
          <a:p>
            <a:pPr indent="0" lvl="0" marL="0" marR="0" rtl="0" algn="l">
              <a:lnSpc>
                <a:spcPct val="150000"/>
              </a:lnSpc>
              <a:spcBef>
                <a:spcPts val="560"/>
              </a:spcBef>
              <a:spcAft>
                <a:spcPts val="0"/>
              </a:spcAft>
              <a:buClr>
                <a:schemeClr val="dk1"/>
              </a:buClr>
              <a:buSzPts val="22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50000"/>
              </a:lnSpc>
              <a:spcBef>
                <a:spcPts val="560"/>
              </a:spcBef>
              <a:spcAft>
                <a:spcPts val="0"/>
              </a:spcAft>
              <a:buClr>
                <a:srgbClr val="000000"/>
              </a:buClr>
              <a:buSzPts val="2200"/>
              <a:buFont typeface="Arial"/>
              <a:buNone/>
            </a:pPr>
            <a:r>
              <a:rPr b="1" i="0" lang="en-US" sz="2800" u="sng" cap="none" strike="noStrike">
                <a:solidFill>
                  <a:srgbClr val="000000"/>
                </a:solidFill>
                <a:latin typeface="Calibri"/>
                <a:ea typeface="Calibri"/>
                <a:cs typeface="Calibri"/>
                <a:sym typeface="Calibri"/>
              </a:rPr>
              <a:t>HTML Attributes Reference (P. 8)</a:t>
            </a:r>
            <a:endParaRPr b="0" i="0" sz="2800" u="none" cap="none" strike="noStrike">
              <a:solidFill>
                <a:srgbClr val="000000"/>
              </a:solidFill>
              <a:latin typeface="Calibri"/>
              <a:ea typeface="Calibri"/>
              <a:cs typeface="Calibri"/>
              <a:sym typeface="Calibri"/>
            </a:endParaRPr>
          </a:p>
          <a:p>
            <a:pPr indent="0" lvl="0" marL="0" marR="0" rtl="0" algn="l">
              <a:lnSpc>
                <a:spcPct val="150000"/>
              </a:lnSpc>
              <a:spcBef>
                <a:spcPts val="2200"/>
              </a:spcBef>
              <a:spcAft>
                <a:spcPts val="0"/>
              </a:spcAft>
              <a:buClr>
                <a:schemeClr val="dk1"/>
              </a:buClr>
              <a:buSzPts val="2200"/>
              <a:buFont typeface="Arial"/>
              <a:buNone/>
            </a:pPr>
            <a:r>
              <a:t/>
            </a:r>
            <a:endParaRPr b="0" i="1" sz="2800" u="none" cap="none" strike="noStrike">
              <a:solidFill>
                <a:srgbClr val="595959"/>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Headings</a:t>
            </a:r>
            <a:endParaRPr b="1" sz="3200">
              <a:solidFill>
                <a:srgbClr val="1C4587"/>
              </a:solidFill>
            </a:endParaRPr>
          </a:p>
        </p:txBody>
      </p:sp>
      <p:sp>
        <p:nvSpPr>
          <p:cNvPr id="220" name="Google Shape;220;p15"/>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Headings are important in HTML documents.</a:t>
            </a:r>
            <a:endParaRPr/>
          </a:p>
          <a:p>
            <a:pPr indent="0" lvl="0" marL="0" marR="0" rtl="0" algn="l">
              <a:lnSpc>
                <a:spcPct val="100000"/>
              </a:lnSpc>
              <a:spcBef>
                <a:spcPts val="48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Headings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Headings are defined with the &lt;h1&gt; to &lt;h6&gt; tags.</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&lt;h1&gt; defines the most important heading. &lt;h6&gt; defines the least important heading.</a:t>
            </a:r>
            <a:endParaRPr/>
          </a:p>
          <a:p>
            <a:pPr indent="0" lvl="0" marL="0" marR="0" rtl="0" algn="l">
              <a:lnSpc>
                <a:spcPct val="100000"/>
              </a:lnSpc>
              <a:spcBef>
                <a:spcPts val="480"/>
              </a:spcBef>
              <a:spcAft>
                <a:spcPts val="0"/>
              </a:spcAft>
              <a:buClr>
                <a:srgbClr val="595959"/>
              </a:buClr>
              <a:buSzPts val="2200"/>
              <a:buFont typeface="Arial"/>
              <a:buNone/>
            </a:pPr>
            <a:r>
              <a:rPr b="0" i="1" lang="en-US" sz="2400" u="sng" cap="none" strike="noStrike">
                <a:solidFill>
                  <a:schemeClr val="hlink"/>
                </a:solidFill>
                <a:latin typeface="Calibri"/>
                <a:ea typeface="Calibri"/>
                <a:cs typeface="Calibri"/>
                <a:sym typeface="Calibri"/>
                <a:hlinkClick r:id="rId3"/>
              </a:rPr>
              <a:t>Example</a:t>
            </a:r>
            <a:endParaRPr b="0" i="1" sz="2400" u="none" cap="none" strike="noStrike">
              <a:solidFill>
                <a:srgbClr val="595959"/>
              </a:solidFill>
              <a:latin typeface="Calibri"/>
              <a:ea typeface="Calibri"/>
              <a:cs typeface="Calibri"/>
              <a:sym typeface="Calibri"/>
            </a:endParaRPr>
          </a:p>
          <a:p>
            <a:pPr indent="0" lvl="0" marL="0" marR="0" rtl="0" algn="l">
              <a:lnSpc>
                <a:spcPct val="100000"/>
              </a:lnSpc>
              <a:spcBef>
                <a:spcPts val="560"/>
              </a:spcBef>
              <a:spcAft>
                <a:spcPts val="0"/>
              </a:spcAft>
              <a:buClr>
                <a:srgbClr val="595959"/>
              </a:buClr>
              <a:buSzPts val="2200"/>
              <a:buFont typeface="Arial"/>
              <a:buNone/>
            </a:pPr>
            <a:r>
              <a:rPr b="0" i="1" lang="en-US" sz="2800" u="none" cap="none" strike="noStrike">
                <a:solidFill>
                  <a:srgbClr val="595959"/>
                </a:solidFill>
                <a:latin typeface="Calibri"/>
                <a:ea typeface="Calibri"/>
                <a:cs typeface="Calibri"/>
                <a:sym typeface="Calibri"/>
              </a:rPr>
              <a:t>&lt;h1&gt;This is heading 1&lt;/h1&gt;</a:t>
            </a:r>
            <a:endParaRPr/>
          </a:p>
          <a:p>
            <a:pPr indent="0" lvl="0" marL="0" marR="0" rtl="0" algn="l">
              <a:lnSpc>
                <a:spcPct val="100000"/>
              </a:lnSpc>
              <a:spcBef>
                <a:spcPts val="560"/>
              </a:spcBef>
              <a:spcAft>
                <a:spcPts val="0"/>
              </a:spcAft>
              <a:buClr>
                <a:srgbClr val="595959"/>
              </a:buClr>
              <a:buSzPts val="2200"/>
              <a:buFont typeface="Arial"/>
              <a:buNone/>
            </a:pPr>
            <a:r>
              <a:rPr b="0" i="1" lang="en-US" sz="2800" u="none" cap="none" strike="noStrike">
                <a:solidFill>
                  <a:srgbClr val="595959"/>
                </a:solidFill>
                <a:latin typeface="Calibri"/>
                <a:ea typeface="Calibri"/>
                <a:cs typeface="Calibri"/>
                <a:sym typeface="Calibri"/>
              </a:rPr>
              <a:t>&lt;h2&gt;This is heading 2&lt;/h2&gt;</a:t>
            </a:r>
            <a:endParaRPr/>
          </a:p>
          <a:p>
            <a:pPr indent="0" lvl="0" marL="0" marR="0" rtl="0" algn="l">
              <a:lnSpc>
                <a:spcPct val="100000"/>
              </a:lnSpc>
              <a:spcBef>
                <a:spcPts val="48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&lt;h3&gt;This is heading 3&lt;/h3&gt;</a:t>
            </a:r>
            <a:endParaRPr/>
          </a:p>
          <a:p>
            <a:pPr indent="0" lvl="0" marL="0" marR="0" rtl="0" algn="l">
              <a:lnSpc>
                <a:spcPct val="100000"/>
              </a:lnSpc>
              <a:spcBef>
                <a:spcPts val="48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&lt;h4&gt;This is heading 4&lt;/h4&gt;</a:t>
            </a:r>
            <a:endParaRPr/>
          </a:p>
          <a:p>
            <a:pPr indent="0" lvl="0" marL="0" marR="0" rtl="0" algn="l">
              <a:lnSpc>
                <a:spcPct val="100000"/>
              </a:lnSpc>
              <a:spcBef>
                <a:spcPts val="400"/>
              </a:spcBef>
              <a:spcAft>
                <a:spcPts val="0"/>
              </a:spcAft>
              <a:buClr>
                <a:srgbClr val="595959"/>
              </a:buClr>
              <a:buSzPts val="2200"/>
              <a:buFont typeface="Arial"/>
              <a:buNone/>
            </a:pPr>
            <a:r>
              <a:rPr b="0" i="1" lang="en-US" sz="2000" u="none" cap="none" strike="noStrike">
                <a:solidFill>
                  <a:srgbClr val="595959"/>
                </a:solidFill>
                <a:latin typeface="Calibri"/>
                <a:ea typeface="Calibri"/>
                <a:cs typeface="Calibri"/>
                <a:sym typeface="Calibri"/>
              </a:rPr>
              <a:t>&lt;h5&gt;This is heading 5&lt;/h5&gt;</a:t>
            </a:r>
            <a:endParaRPr/>
          </a:p>
          <a:p>
            <a:pPr indent="0" lvl="0" marL="0" marR="0" rtl="0" algn="l">
              <a:lnSpc>
                <a:spcPct val="100000"/>
              </a:lnSpc>
              <a:spcBef>
                <a:spcPts val="360"/>
              </a:spcBef>
              <a:spcAft>
                <a:spcPts val="0"/>
              </a:spcAft>
              <a:buClr>
                <a:srgbClr val="595959"/>
              </a:buClr>
              <a:buSzPts val="2200"/>
              <a:buFont typeface="Arial"/>
              <a:buNone/>
            </a:pPr>
            <a:r>
              <a:rPr b="0" i="1" lang="en-US" sz="1800" u="none" cap="none" strike="noStrike">
                <a:solidFill>
                  <a:srgbClr val="595959"/>
                </a:solidFill>
                <a:latin typeface="Calibri"/>
                <a:ea typeface="Calibri"/>
                <a:cs typeface="Calibri"/>
                <a:sym typeface="Calibri"/>
              </a:rPr>
              <a:t>&lt;h6&gt;This is heading 6&lt;/h6&gt;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Note</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Browsers automatically add some empty space (a margin)</a:t>
            </a:r>
            <a:endParaRPr b="0" i="1" sz="2400" u="none" cap="none" strike="noStrike">
              <a:solidFill>
                <a:srgbClr val="FF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Headings (Cont.)</a:t>
            </a:r>
            <a:endParaRPr b="1" sz="3200">
              <a:solidFill>
                <a:srgbClr val="1C4587"/>
              </a:solidFill>
            </a:endParaRPr>
          </a:p>
        </p:txBody>
      </p:sp>
      <p:sp>
        <p:nvSpPr>
          <p:cNvPr id="227" name="Google Shape;227;p16"/>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400" u="sng" cap="none" strike="noStrike">
                <a:solidFill>
                  <a:schemeClr val="dk1"/>
                </a:solidFill>
                <a:latin typeface="Arial"/>
                <a:ea typeface="Arial"/>
                <a:cs typeface="Arial"/>
                <a:sym typeface="Arial"/>
              </a:rPr>
              <a:t>Headings Are Important</a:t>
            </a:r>
            <a:endParaRPr b="0" i="0" sz="2400"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Use HTML headings for headings only. Don't use headings to make text </a:t>
            </a:r>
            <a:r>
              <a:rPr b="1" i="0" lang="en-US" sz="2400" u="none" cap="none" strike="noStrike">
                <a:solidFill>
                  <a:schemeClr val="dk1"/>
                </a:solidFill>
                <a:latin typeface="Arial"/>
                <a:ea typeface="Arial"/>
                <a:cs typeface="Arial"/>
                <a:sym typeface="Arial"/>
              </a:rPr>
              <a:t>BIG</a:t>
            </a:r>
            <a:r>
              <a:rPr b="0" i="0" lang="en-US" sz="2400" u="none" cap="none" strike="noStrike">
                <a:solidFill>
                  <a:schemeClr val="dk1"/>
                </a:solidFill>
                <a:latin typeface="Arial"/>
                <a:ea typeface="Arial"/>
                <a:cs typeface="Arial"/>
                <a:sym typeface="Arial"/>
              </a:rPr>
              <a:t> or </a:t>
            </a:r>
            <a:r>
              <a:rPr b="1" i="0" lang="en-US" sz="2400" u="none" cap="none" strike="noStrike">
                <a:solidFill>
                  <a:schemeClr val="dk1"/>
                </a:solidFill>
                <a:latin typeface="Arial"/>
                <a:ea typeface="Arial"/>
                <a:cs typeface="Arial"/>
                <a:sym typeface="Arial"/>
              </a:rPr>
              <a:t>bold</a:t>
            </a:r>
            <a:r>
              <a:rPr b="0" i="0" lang="en-US" sz="2400" u="none" cap="none" strike="noStrike">
                <a:solidFill>
                  <a:schemeClr val="dk1"/>
                </a:solidFill>
                <a:latin typeface="Arial"/>
                <a:ea typeface="Arial"/>
                <a:cs typeface="Arial"/>
                <a:sym typeface="Arial"/>
              </a:rPr>
              <a:t>.</a:t>
            </a:r>
            <a:endParaRPr/>
          </a:p>
          <a:p>
            <a:pPr indent="-274320" lvl="0" marL="274320" marR="0" rtl="0" algn="l">
              <a:lnSpc>
                <a:spcPct val="100000"/>
              </a:lnSpc>
              <a:spcBef>
                <a:spcPts val="2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Search engines use your headings to index the structure and content of your web pages.</a:t>
            </a:r>
            <a:endParaRPr/>
          </a:p>
          <a:p>
            <a:pPr indent="-274320" lvl="0" marL="274320" marR="0" rtl="0" algn="l">
              <a:lnSpc>
                <a:spcPct val="100000"/>
              </a:lnSpc>
              <a:spcBef>
                <a:spcPts val="2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Since users may skim your pages by its headings, it is important to use headings to show the document structure.</a:t>
            </a:r>
            <a:endParaRPr/>
          </a:p>
          <a:p>
            <a:pPr indent="-274320" lvl="0" marL="274320" marR="0" rtl="0" algn="l">
              <a:lnSpc>
                <a:spcPct val="100000"/>
              </a:lnSpc>
              <a:spcBef>
                <a:spcPts val="2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H1 headings should be used as main headings, followed by H2 headings, then the less important H3 headings, and so on.</a:t>
            </a:r>
            <a:endParaRPr/>
          </a:p>
          <a:p>
            <a:pPr indent="0" lvl="0" marL="0" marR="0" rtl="0" algn="l">
              <a:lnSpc>
                <a:spcPct val="100000"/>
              </a:lnSpc>
              <a:spcBef>
                <a:spcPts val="440"/>
              </a:spcBef>
              <a:spcAft>
                <a:spcPts val="0"/>
              </a:spcAft>
              <a:buClr>
                <a:schemeClr val="dk1"/>
              </a:buClr>
              <a:buSzPts val="2200"/>
              <a:buFont typeface="Arial"/>
              <a:buNone/>
            </a:pPr>
            <a:r>
              <a:t/>
            </a:r>
            <a:endParaRPr b="0" i="1" sz="2200" u="none" cap="none" strike="noStrike">
              <a:solidFill>
                <a:srgbClr val="595959"/>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Headings (Cont.)</a:t>
            </a:r>
            <a:endParaRPr b="1" sz="3200">
              <a:solidFill>
                <a:srgbClr val="1C4587"/>
              </a:solidFill>
            </a:endParaRPr>
          </a:p>
        </p:txBody>
      </p:sp>
      <p:sp>
        <p:nvSpPr>
          <p:cNvPr id="234" name="Google Shape;234;p17"/>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800" u="sng" cap="none" strike="noStrike">
                <a:solidFill>
                  <a:srgbClr val="000000"/>
                </a:solidFill>
                <a:latin typeface="Calibri"/>
                <a:ea typeface="Calibri"/>
                <a:cs typeface="Calibri"/>
                <a:sym typeface="Calibri"/>
              </a:rPr>
              <a:t>HTML Lines</a:t>
            </a:r>
            <a:endParaRPr b="0" i="0" sz="2800" u="none" cap="none" strike="noStrike">
              <a:solidFill>
                <a:srgbClr val="000000"/>
              </a:solidFill>
              <a:latin typeface="Calibri"/>
              <a:ea typeface="Calibri"/>
              <a:cs typeface="Calibri"/>
              <a:sym typeface="Calibri"/>
            </a:endParaRPr>
          </a:p>
          <a:p>
            <a:pPr indent="-342900" lvl="0" marL="342900" marR="0" rtl="0" algn="l">
              <a:lnSpc>
                <a:spcPct val="100000"/>
              </a:lnSpc>
              <a:spcBef>
                <a:spcPts val="56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&lt;hr&gt; tag creates a horizontal line in an HTML page.</a:t>
            </a:r>
            <a:endParaRPr/>
          </a:p>
          <a:p>
            <a:pPr indent="-342900" lvl="0" marL="342900" marR="0" rtl="0" algn="l">
              <a:lnSpc>
                <a:spcPct val="100000"/>
              </a:lnSpc>
              <a:spcBef>
                <a:spcPts val="56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hr element can be used to separate content:</a:t>
            </a:r>
            <a:endParaRPr/>
          </a:p>
          <a:p>
            <a:pPr indent="0" lvl="0" marL="0" marR="0" rtl="0" algn="l">
              <a:lnSpc>
                <a:spcPct val="100000"/>
              </a:lnSpc>
              <a:spcBef>
                <a:spcPts val="560"/>
              </a:spcBef>
              <a:spcAft>
                <a:spcPts val="0"/>
              </a:spcAft>
              <a:buClr>
                <a:srgbClr val="000000"/>
              </a:buClr>
              <a:buSzPts val="2200"/>
              <a:buFont typeface="Arial"/>
              <a:buNone/>
            </a:pPr>
            <a:r>
              <a:rPr b="0" i="0" lang="en-US" sz="2800" u="sng" cap="none" strike="noStrike">
                <a:solidFill>
                  <a:schemeClr val="hlink"/>
                </a:solidFill>
                <a:latin typeface="Calibri"/>
                <a:ea typeface="Calibri"/>
                <a:cs typeface="Calibri"/>
                <a:sym typeface="Calibri"/>
                <a:hlinkClick r:id="rId3"/>
              </a:rPr>
              <a:t>Example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560"/>
              </a:spcBef>
              <a:spcAft>
                <a:spcPts val="0"/>
              </a:spcAft>
              <a:buClr>
                <a:srgbClr val="595959"/>
              </a:buClr>
              <a:buSzPts val="2200"/>
              <a:buFont typeface="Arial"/>
              <a:buNone/>
            </a:pPr>
            <a:r>
              <a:rPr b="0" i="1" lang="en-US" sz="2800" u="none" cap="none" strike="noStrike">
                <a:solidFill>
                  <a:srgbClr val="595959"/>
                </a:solidFill>
                <a:latin typeface="Calibri"/>
                <a:ea typeface="Calibri"/>
                <a:cs typeface="Calibri"/>
                <a:sym typeface="Calibri"/>
              </a:rPr>
              <a:t>&lt;p&gt;This is a paragraph.&lt;/p&gt;</a:t>
            </a:r>
            <a:endParaRPr/>
          </a:p>
          <a:p>
            <a:pPr indent="0" lvl="0" marL="0" marR="0" rtl="0" algn="l">
              <a:lnSpc>
                <a:spcPct val="100000"/>
              </a:lnSpc>
              <a:spcBef>
                <a:spcPts val="560"/>
              </a:spcBef>
              <a:spcAft>
                <a:spcPts val="0"/>
              </a:spcAft>
              <a:buClr>
                <a:srgbClr val="595959"/>
              </a:buClr>
              <a:buSzPts val="2200"/>
              <a:buFont typeface="Arial"/>
              <a:buNone/>
            </a:pPr>
            <a:r>
              <a:rPr b="0" i="1" lang="en-US" sz="2800" u="none" cap="none" strike="noStrike">
                <a:solidFill>
                  <a:srgbClr val="595959"/>
                </a:solidFill>
                <a:latin typeface="Calibri"/>
                <a:ea typeface="Calibri"/>
                <a:cs typeface="Calibri"/>
                <a:sym typeface="Calibri"/>
              </a:rPr>
              <a:t>&lt;hr&gt;</a:t>
            </a:r>
            <a:endParaRPr/>
          </a:p>
          <a:p>
            <a:pPr indent="0" lvl="0" marL="0" marR="0" rtl="0" algn="l">
              <a:lnSpc>
                <a:spcPct val="100000"/>
              </a:lnSpc>
              <a:spcBef>
                <a:spcPts val="560"/>
              </a:spcBef>
              <a:spcAft>
                <a:spcPts val="0"/>
              </a:spcAft>
              <a:buClr>
                <a:srgbClr val="595959"/>
              </a:buClr>
              <a:buSzPts val="2200"/>
              <a:buFont typeface="Arial"/>
              <a:buNone/>
            </a:pPr>
            <a:r>
              <a:rPr b="0" i="1" lang="en-US" sz="2800" u="none" cap="none" strike="noStrike">
                <a:solidFill>
                  <a:srgbClr val="595959"/>
                </a:solidFill>
                <a:latin typeface="Calibri"/>
                <a:ea typeface="Calibri"/>
                <a:cs typeface="Calibri"/>
                <a:sym typeface="Calibri"/>
              </a:rPr>
              <a:t>&lt;p&gt;This is a paragraph.&lt;/p&gt;</a:t>
            </a:r>
            <a:endParaRPr/>
          </a:p>
          <a:p>
            <a:pPr indent="0" lvl="0" marL="0" marR="0" rtl="0" algn="l">
              <a:lnSpc>
                <a:spcPct val="100000"/>
              </a:lnSpc>
              <a:spcBef>
                <a:spcPts val="560"/>
              </a:spcBef>
              <a:spcAft>
                <a:spcPts val="0"/>
              </a:spcAft>
              <a:buClr>
                <a:srgbClr val="595959"/>
              </a:buClr>
              <a:buSzPts val="2200"/>
              <a:buFont typeface="Arial"/>
              <a:buNone/>
            </a:pPr>
            <a:r>
              <a:rPr b="0" i="1" lang="en-US" sz="2800" u="none" cap="none" strike="noStrike">
                <a:solidFill>
                  <a:srgbClr val="595959"/>
                </a:solidFill>
                <a:latin typeface="Calibri"/>
                <a:ea typeface="Calibri"/>
                <a:cs typeface="Calibri"/>
                <a:sym typeface="Calibri"/>
              </a:rPr>
              <a:t>&lt;hr&gt;</a:t>
            </a:r>
            <a:endParaRPr/>
          </a:p>
          <a:p>
            <a:pPr indent="0" lvl="0" marL="0" marR="0" rtl="0" algn="l">
              <a:lnSpc>
                <a:spcPct val="100000"/>
              </a:lnSpc>
              <a:spcBef>
                <a:spcPts val="560"/>
              </a:spcBef>
              <a:spcAft>
                <a:spcPts val="0"/>
              </a:spcAft>
              <a:buClr>
                <a:srgbClr val="595959"/>
              </a:buClr>
              <a:buSzPts val="2200"/>
              <a:buFont typeface="Arial"/>
              <a:buNone/>
            </a:pPr>
            <a:r>
              <a:rPr b="0" i="1" lang="en-US" sz="2800" u="none" cap="none" strike="noStrike">
                <a:solidFill>
                  <a:srgbClr val="595959"/>
                </a:solidFill>
                <a:latin typeface="Calibri"/>
                <a:ea typeface="Calibri"/>
                <a:cs typeface="Calibri"/>
                <a:sym typeface="Calibri"/>
              </a:rPr>
              <a:t>&lt;p&gt;This is a paragraph.&lt;/p&gt;</a:t>
            </a:r>
            <a:endParaRPr b="0" i="1" sz="2800" u="none" cap="none" strike="noStrike">
              <a:solidFill>
                <a:srgbClr val="595959"/>
              </a:solidFill>
              <a:latin typeface="Calibri"/>
              <a:ea typeface="Calibri"/>
              <a:cs typeface="Calibri"/>
              <a:sym typeface="Calibri"/>
            </a:endParaRPr>
          </a:p>
          <a:p>
            <a:pPr indent="0" lvl="0" marL="0" marR="0" rtl="0" algn="l">
              <a:lnSpc>
                <a:spcPct val="100000"/>
              </a:lnSpc>
              <a:spcBef>
                <a:spcPts val="560"/>
              </a:spcBef>
              <a:spcAft>
                <a:spcPts val="0"/>
              </a:spcAft>
              <a:buClr>
                <a:srgbClr val="000000"/>
              </a:buClr>
              <a:buSzPts val="2200"/>
              <a:buFont typeface="Arial"/>
              <a:buNone/>
            </a:pPr>
            <a:r>
              <a:rPr b="1" i="0" lang="en-US" sz="2800" u="sng" cap="none" strike="noStrike">
                <a:solidFill>
                  <a:srgbClr val="000000"/>
                </a:solidFill>
                <a:latin typeface="Calibri"/>
                <a:ea typeface="Calibri"/>
                <a:cs typeface="Calibri"/>
                <a:sym typeface="Calibri"/>
              </a:rPr>
              <a:t>HTML Tag Reference (P. 9)</a:t>
            </a:r>
            <a:endParaRPr/>
          </a:p>
          <a:p>
            <a:pPr indent="0" lvl="0" marL="0" marR="0" rtl="0" algn="l">
              <a:lnSpc>
                <a:spcPct val="100000"/>
              </a:lnSpc>
              <a:spcBef>
                <a:spcPts val="560"/>
              </a:spcBef>
              <a:spcAft>
                <a:spcPts val="0"/>
              </a:spcAft>
              <a:buClr>
                <a:schemeClr val="dk1"/>
              </a:buClr>
              <a:buSzPts val="2200"/>
              <a:buFont typeface="Arial"/>
              <a:buNone/>
            </a:pPr>
            <a:r>
              <a:t/>
            </a:r>
            <a:endParaRPr b="0" i="1" sz="2800" u="none" cap="none" strike="noStrike">
              <a:solidFill>
                <a:srgbClr val="595959"/>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Paragraph </a:t>
            </a:r>
            <a:endParaRPr b="1" sz="3200">
              <a:solidFill>
                <a:srgbClr val="1C4587"/>
              </a:solidFill>
            </a:endParaRPr>
          </a:p>
        </p:txBody>
      </p:sp>
      <p:sp>
        <p:nvSpPr>
          <p:cNvPr id="241" name="Google Shape;241;p18"/>
          <p:cNvSpPr txBox="1"/>
          <p:nvPr>
            <p:ph idx="1" type="body"/>
          </p:nvPr>
        </p:nvSpPr>
        <p:spPr>
          <a:xfrm>
            <a:off x="465407" y="1435359"/>
            <a:ext cx="11020926" cy="47608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HTML documents are divided into paragraphs.</a:t>
            </a:r>
            <a:endParaRPr sz="2400"/>
          </a:p>
          <a:p>
            <a:pPr indent="0" lvl="0" marL="0" marR="0" rtl="0" algn="l">
              <a:lnSpc>
                <a:spcPct val="100000"/>
              </a:lnSpc>
              <a:spcBef>
                <a:spcPts val="40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Paragraphs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36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Paragraphs are defined with the &lt;p&gt; tag.</a:t>
            </a:r>
            <a:endParaRPr sz="2400"/>
          </a:p>
          <a:p>
            <a:pPr indent="0" lvl="0" marL="0" marR="0" rtl="0" algn="l">
              <a:lnSpc>
                <a:spcPct val="100000"/>
              </a:lnSpc>
              <a:spcBef>
                <a:spcPts val="360"/>
              </a:spcBef>
              <a:spcAft>
                <a:spcPts val="0"/>
              </a:spcAft>
              <a:buClr>
                <a:srgbClr val="595959"/>
              </a:buClr>
              <a:buSzPts val="2200"/>
              <a:buFont typeface="Arial"/>
              <a:buNone/>
            </a:pPr>
            <a:r>
              <a:rPr b="0" i="1" lang="en-US" sz="2400" u="sng" cap="none" strike="noStrike">
                <a:solidFill>
                  <a:schemeClr val="hlink"/>
                </a:solidFill>
                <a:latin typeface="Calibri"/>
                <a:ea typeface="Calibri"/>
                <a:cs typeface="Calibri"/>
                <a:sym typeface="Calibri"/>
                <a:hlinkClick r:id="rId3"/>
              </a:rPr>
              <a:t>Example</a:t>
            </a:r>
            <a:endParaRPr b="0" i="1" sz="2400" u="none" cap="none" strike="noStrike">
              <a:solidFill>
                <a:srgbClr val="595959"/>
              </a:solidFill>
              <a:latin typeface="Calibri"/>
              <a:ea typeface="Calibri"/>
              <a:cs typeface="Calibri"/>
              <a:sym typeface="Calibri"/>
            </a:endParaRPr>
          </a:p>
          <a:p>
            <a:pPr indent="0" lvl="0" marL="0" marR="0" rtl="0" algn="l">
              <a:lnSpc>
                <a:spcPct val="100000"/>
              </a:lnSpc>
              <a:spcBef>
                <a:spcPts val="40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&lt;p&gt;This is a paragraph.&lt;/p&gt;</a:t>
            </a:r>
            <a:endParaRPr sz="2400"/>
          </a:p>
          <a:p>
            <a:pPr indent="0" lvl="0" marL="0" marR="0" rtl="0" algn="l">
              <a:lnSpc>
                <a:spcPct val="100000"/>
              </a:lnSpc>
              <a:spcBef>
                <a:spcPts val="360"/>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Note</a:t>
            </a:r>
            <a:r>
              <a:rPr b="0" i="0" lang="en-US" sz="2400" u="none" cap="none" strike="noStrike">
                <a:solidFill>
                  <a:srgbClr val="000000"/>
                </a:solidFill>
                <a:latin typeface="Calibri"/>
                <a:ea typeface="Calibri"/>
                <a:cs typeface="Calibri"/>
                <a:sym typeface="Calibri"/>
              </a:rPr>
              <a:t>: Browsers automatically add an empty line before and after a paragraph.</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Don’t Forget the End Tag</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36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Most browsers will display HTML correctly even if you forget the end tag:</a:t>
            </a:r>
            <a:endParaRPr sz="2400"/>
          </a:p>
          <a:p>
            <a:pPr indent="0" lvl="0" marL="0" marR="0" rtl="0" algn="l">
              <a:lnSpc>
                <a:spcPct val="100000"/>
              </a:lnSpc>
              <a:spcBef>
                <a:spcPts val="360"/>
              </a:spcBef>
              <a:spcAft>
                <a:spcPts val="0"/>
              </a:spcAft>
              <a:buClr>
                <a:srgbClr val="595959"/>
              </a:buClr>
              <a:buSzPts val="2200"/>
              <a:buFont typeface="Arial"/>
              <a:buNone/>
            </a:pPr>
            <a:r>
              <a:rPr b="0" i="1" lang="en-US" sz="2400" u="sng" cap="none" strike="noStrike">
                <a:solidFill>
                  <a:schemeClr val="hlink"/>
                </a:solidFill>
                <a:latin typeface="Calibri"/>
                <a:ea typeface="Calibri"/>
                <a:cs typeface="Calibri"/>
                <a:sym typeface="Calibri"/>
                <a:hlinkClick r:id="rId4"/>
              </a:rPr>
              <a:t>Example</a:t>
            </a:r>
            <a:endParaRPr b="0" i="1" sz="2400" u="none" cap="none" strike="noStrike">
              <a:solidFill>
                <a:srgbClr val="595959"/>
              </a:solidFill>
              <a:latin typeface="Calibri"/>
              <a:ea typeface="Calibri"/>
              <a:cs typeface="Calibri"/>
              <a:sym typeface="Calibri"/>
            </a:endParaRPr>
          </a:p>
          <a:p>
            <a:pPr indent="0" lvl="0" marL="0" marR="0" rtl="0" algn="l">
              <a:lnSpc>
                <a:spcPct val="100000"/>
              </a:lnSpc>
              <a:spcBef>
                <a:spcPts val="40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&lt;p&gt;This is a paragraph.</a:t>
            </a:r>
            <a:endParaRPr sz="2400"/>
          </a:p>
          <a:p>
            <a:pPr indent="-342900" lvl="0" marL="342900" marR="0" rtl="0" algn="l">
              <a:lnSpc>
                <a:spcPct val="100000"/>
              </a:lnSpc>
              <a:spcBef>
                <a:spcPts val="36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example above will work in most browsers, but don't rely on it. Forgetting the end tag can produce unexpected results or errors.</a:t>
            </a:r>
            <a:endParaRPr sz="2400"/>
          </a:p>
          <a:p>
            <a:pPr indent="0" lvl="0" marL="0" marR="0" rtl="0" algn="l">
              <a:lnSpc>
                <a:spcPct val="100000"/>
              </a:lnSpc>
              <a:spcBef>
                <a:spcPts val="360"/>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Note</a:t>
            </a:r>
            <a:r>
              <a:rPr b="0" i="0" lang="en-US" sz="2400" u="none" cap="none" strike="noStrike">
                <a:solidFill>
                  <a:srgbClr val="000000"/>
                </a:solidFill>
                <a:latin typeface="Calibri"/>
                <a:ea typeface="Calibri"/>
                <a:cs typeface="Calibri"/>
                <a:sym typeface="Calibri"/>
              </a:rPr>
              <a:t>: Future version of HTML will not allow you to skip end tags.</a:t>
            </a:r>
            <a:endParaRPr sz="2400"/>
          </a:p>
          <a:p>
            <a:pPr indent="0" lvl="0" marL="0" marR="0" rtl="0" algn="l">
              <a:lnSpc>
                <a:spcPct val="100000"/>
              </a:lnSpc>
              <a:spcBef>
                <a:spcPts val="360"/>
              </a:spcBef>
              <a:spcAft>
                <a:spcPts val="0"/>
              </a:spcAft>
              <a:buClr>
                <a:schemeClr val="dk1"/>
              </a:buClr>
              <a:buSzPts val="2200"/>
              <a:buFont typeface="Arial"/>
              <a:buNone/>
            </a:pPr>
            <a:r>
              <a:t/>
            </a:r>
            <a:endParaRPr b="0" i="1" sz="2400" u="none" cap="none" strike="noStrike">
              <a:solidFill>
                <a:srgbClr val="5959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c425bda92a_0_0"/>
          <p:cNvSpPr txBox="1"/>
          <p:nvPr>
            <p:ph type="title"/>
          </p:nvPr>
        </p:nvSpPr>
        <p:spPr>
          <a:xfrm>
            <a:off x="609600" y="3153095"/>
            <a:ext cx="10972800" cy="228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9"/>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Paragraph (Cont.)</a:t>
            </a:r>
            <a:endParaRPr b="1" sz="3200">
              <a:solidFill>
                <a:srgbClr val="1C4587"/>
              </a:solidFill>
            </a:endParaRPr>
          </a:p>
        </p:txBody>
      </p:sp>
      <p:sp>
        <p:nvSpPr>
          <p:cNvPr id="248" name="Google Shape;248;p19"/>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Line Breaks</a:t>
            </a:r>
            <a:endParaRPr b="0" i="0" sz="2400" u="none" cap="none" strike="noStrike">
              <a:solidFill>
                <a:srgbClr val="000000"/>
              </a:solidFill>
              <a:latin typeface="Calibri"/>
              <a:ea typeface="Calibri"/>
              <a:cs typeface="Calibri"/>
              <a:sym typeface="Calibri"/>
            </a:endParaRPr>
          </a:p>
          <a:p>
            <a:pPr indent="-342900" lvl="0" marL="342900" marR="0" rtl="0" algn="l">
              <a:lnSpc>
                <a:spcPct val="80000"/>
              </a:lnSpc>
              <a:spcBef>
                <a:spcPts val="407"/>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Use the &lt;br&gt; tag if you want a line break (a new line) without starting a new paragraph:</a:t>
            </a:r>
            <a:endParaRPr sz="2400"/>
          </a:p>
          <a:p>
            <a:pPr indent="0" lvl="0" marL="0" marR="0" rtl="0" algn="l">
              <a:lnSpc>
                <a:spcPct val="80000"/>
              </a:lnSpc>
              <a:spcBef>
                <a:spcPts val="407"/>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3"/>
              </a:rPr>
              <a:t>Example</a:t>
            </a:r>
            <a:endParaRPr b="0" i="0" sz="2400" u="none" cap="none" strike="noStrike">
              <a:solidFill>
                <a:srgbClr val="000000"/>
              </a:solidFill>
              <a:latin typeface="Calibri"/>
              <a:ea typeface="Calibri"/>
              <a:cs typeface="Calibri"/>
              <a:sym typeface="Calibri"/>
            </a:endParaRPr>
          </a:p>
          <a:p>
            <a:pPr indent="0" lvl="0" marL="0" marR="0" rtl="0" algn="l">
              <a:lnSpc>
                <a:spcPct val="80000"/>
              </a:lnSpc>
              <a:spcBef>
                <a:spcPts val="481"/>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&lt;p&gt;This is&lt;br&gt;a para&lt;br&gt;graph with line breaks&lt;/p&gt;</a:t>
            </a:r>
            <a:endParaRPr sz="2400"/>
          </a:p>
          <a:p>
            <a:pPr indent="-342900" lvl="0" marL="342900" marR="0" rtl="0" algn="l">
              <a:lnSpc>
                <a:spcPct val="80000"/>
              </a:lnSpc>
              <a:spcBef>
                <a:spcPts val="407"/>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&lt;br&gt; element is an empty HTML element. It has no end tag.</a:t>
            </a:r>
            <a:endParaRPr sz="2400"/>
          </a:p>
          <a:p>
            <a:pPr indent="0" lvl="0" marL="0" marR="0" rtl="0" algn="l">
              <a:lnSpc>
                <a:spcPct val="80000"/>
              </a:lnSpc>
              <a:spcBef>
                <a:spcPts val="407"/>
              </a:spcBef>
              <a:spcAft>
                <a:spcPts val="0"/>
              </a:spcAft>
              <a:buClr>
                <a:srgbClr val="000000"/>
              </a:buClr>
              <a:buSzPts val="2200"/>
              <a:buFont typeface="Arial"/>
              <a:buNone/>
            </a:pPr>
            <a:r>
              <a:rPr b="0" i="0" lang="en-US" sz="2400" u="none" cap="none" strike="noStrike">
                <a:solidFill>
                  <a:srgbClr val="000000"/>
                </a:solidFill>
                <a:latin typeface="Calibri"/>
                <a:ea typeface="Calibri"/>
                <a:cs typeface="Calibri"/>
                <a:sym typeface="Calibri"/>
              </a:rPr>
              <a:t> </a:t>
            </a:r>
            <a:endParaRPr sz="2400"/>
          </a:p>
          <a:p>
            <a:pPr indent="0" lvl="0" marL="0" marR="0" rtl="0" algn="l">
              <a:lnSpc>
                <a:spcPct val="80000"/>
              </a:lnSpc>
              <a:spcBef>
                <a:spcPts val="407"/>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Output – Useful Tips</a:t>
            </a:r>
            <a:endParaRPr b="0" i="0" sz="2400" u="none" cap="none" strike="noStrike">
              <a:solidFill>
                <a:srgbClr val="000000"/>
              </a:solidFill>
              <a:latin typeface="Calibri"/>
              <a:ea typeface="Calibri"/>
              <a:cs typeface="Calibri"/>
              <a:sym typeface="Calibri"/>
            </a:endParaRPr>
          </a:p>
          <a:p>
            <a:pPr indent="-342900" lvl="0" marL="342900" marR="0" rtl="0" algn="l">
              <a:lnSpc>
                <a:spcPct val="80000"/>
              </a:lnSpc>
              <a:spcBef>
                <a:spcPts val="407"/>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You cannot be sure how HTML will be displayed. Large or small screens, and resized windows will create different results. </a:t>
            </a:r>
            <a:endParaRPr sz="2400"/>
          </a:p>
          <a:p>
            <a:pPr indent="-342900" lvl="0" marL="342900" marR="0" rtl="0" algn="l">
              <a:lnSpc>
                <a:spcPct val="80000"/>
              </a:lnSpc>
              <a:spcBef>
                <a:spcPts val="407"/>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With HTML, you cannot change the output by adding extra spaces or extra lines in your HTML code.</a:t>
            </a:r>
            <a:endParaRPr sz="2400"/>
          </a:p>
          <a:p>
            <a:pPr indent="-342900" lvl="0" marL="342900" marR="0" rtl="0" algn="l">
              <a:lnSpc>
                <a:spcPct val="80000"/>
              </a:lnSpc>
              <a:spcBef>
                <a:spcPts val="407"/>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browser will remove extra spaces and extra lines when the page is displayed. Any number of lines count as one line, and any number of spaces count as one space.</a:t>
            </a:r>
            <a:endParaRPr sz="2400"/>
          </a:p>
          <a:p>
            <a:pPr indent="0" lvl="0" marL="0" marR="0" rtl="0" algn="l">
              <a:lnSpc>
                <a:spcPct val="80000"/>
              </a:lnSpc>
              <a:spcBef>
                <a:spcPts val="407"/>
              </a:spcBef>
              <a:spcAft>
                <a:spcPts val="0"/>
              </a:spcAft>
              <a:buClr>
                <a:srgbClr val="FF0000"/>
              </a:buClr>
              <a:buSzPts val="2200"/>
              <a:buFont typeface="Arial"/>
              <a:buNone/>
            </a:pPr>
            <a:r>
              <a:rPr b="0" i="0" lang="en-US" sz="2400" u="sng" cap="none" strike="noStrike">
                <a:solidFill>
                  <a:schemeClr val="hlink"/>
                </a:solidFill>
                <a:latin typeface="Calibri"/>
                <a:ea typeface="Calibri"/>
                <a:cs typeface="Calibri"/>
                <a:sym typeface="Calibri"/>
                <a:hlinkClick r:id="rId4"/>
              </a:rPr>
              <a:t>Example</a:t>
            </a:r>
            <a:endParaRPr b="0" i="0" sz="2400" u="none" cap="none" strike="noStrike">
              <a:solidFill>
                <a:srgbClr val="FF0000"/>
              </a:solidFill>
              <a:latin typeface="Calibri"/>
              <a:ea typeface="Calibri"/>
              <a:cs typeface="Calibri"/>
              <a:sym typeface="Calibri"/>
            </a:endParaRPr>
          </a:p>
          <a:p>
            <a:pPr indent="0" lvl="0" marL="0" marR="0" rtl="0" algn="l">
              <a:lnSpc>
                <a:spcPct val="80000"/>
              </a:lnSpc>
              <a:spcBef>
                <a:spcPts val="407"/>
              </a:spcBef>
              <a:spcAft>
                <a:spcPts val="0"/>
              </a:spcAft>
              <a:buClr>
                <a:schemeClr val="dk1"/>
              </a:buClr>
              <a:buSzPts val="22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80000"/>
              </a:lnSpc>
              <a:spcBef>
                <a:spcPts val="407"/>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Tag Reference (P. 10)</a:t>
            </a:r>
            <a:endParaRPr sz="2400"/>
          </a:p>
          <a:p>
            <a:pPr indent="0" lvl="0" marL="0" marR="0" rtl="0" algn="l">
              <a:lnSpc>
                <a:spcPct val="80000"/>
              </a:lnSpc>
              <a:spcBef>
                <a:spcPts val="407"/>
              </a:spcBef>
              <a:spcAft>
                <a:spcPts val="0"/>
              </a:spcAft>
              <a:buClr>
                <a:schemeClr val="dk1"/>
              </a:buClr>
              <a:buSzPts val="2200"/>
              <a:buFont typeface="Arial"/>
              <a:buNone/>
            </a:pPr>
            <a:r>
              <a:t/>
            </a:r>
            <a:endParaRPr b="0" i="1" sz="2400" u="none" cap="none" strike="noStrike">
              <a:solidFill>
                <a:srgbClr val="595959"/>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Text Formatting</a:t>
            </a:r>
            <a:endParaRPr b="1" sz="3200">
              <a:solidFill>
                <a:srgbClr val="1C4587"/>
              </a:solidFill>
            </a:endParaRPr>
          </a:p>
        </p:txBody>
      </p:sp>
      <p:sp>
        <p:nvSpPr>
          <p:cNvPr id="255" name="Google Shape;255;p20"/>
          <p:cNvSpPr txBox="1"/>
          <p:nvPr>
            <p:ph idx="1" type="body"/>
          </p:nvPr>
        </p:nvSpPr>
        <p:spPr>
          <a:xfrm>
            <a:off x="425159" y="1449873"/>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Formatting Tags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HTML uses tags like &lt;b&gt; and &lt;i&gt; for formatting output, like </a:t>
            </a:r>
            <a:r>
              <a:rPr b="1" i="0" lang="en-US" sz="2400" u="none" cap="none" strike="noStrike">
                <a:solidFill>
                  <a:srgbClr val="000000"/>
                </a:solidFill>
                <a:latin typeface="Calibri"/>
                <a:ea typeface="Calibri"/>
                <a:cs typeface="Calibri"/>
                <a:sym typeface="Calibri"/>
              </a:rPr>
              <a:t>bold</a:t>
            </a:r>
            <a:r>
              <a:rPr b="0" i="0" lang="en-US" sz="2400" u="none" cap="none" strike="noStrike">
                <a:solidFill>
                  <a:srgbClr val="000000"/>
                </a:solidFill>
                <a:latin typeface="Calibri"/>
                <a:ea typeface="Calibri"/>
                <a:cs typeface="Calibri"/>
                <a:sym typeface="Calibri"/>
              </a:rPr>
              <a:t> or </a:t>
            </a:r>
            <a:r>
              <a:rPr b="0" i="1" lang="en-US" sz="2400" u="none" cap="none" strike="noStrike">
                <a:solidFill>
                  <a:srgbClr val="000000"/>
                </a:solidFill>
                <a:latin typeface="Calibri"/>
                <a:ea typeface="Calibri"/>
                <a:cs typeface="Calibri"/>
                <a:sym typeface="Calibri"/>
              </a:rPr>
              <a:t>italic</a:t>
            </a:r>
            <a:r>
              <a:rPr b="0" i="0" lang="en-US" sz="2400" u="none" cap="none" strike="noStrike">
                <a:solidFill>
                  <a:srgbClr val="000000"/>
                </a:solidFill>
                <a:latin typeface="Calibri"/>
                <a:ea typeface="Calibri"/>
                <a:cs typeface="Calibri"/>
                <a:sym typeface="Calibri"/>
              </a:rPr>
              <a:t> text.</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These HTML tags are called formatting tags.</a:t>
            </a:r>
            <a:endParaRPr/>
          </a:p>
          <a:p>
            <a:pPr indent="0" lvl="0" marL="0" marR="0" rtl="0" algn="l">
              <a:lnSpc>
                <a:spcPct val="100000"/>
              </a:lnSpc>
              <a:spcBef>
                <a:spcPts val="480"/>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Note:</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Often &lt;strong&gt; renders as &lt;b&gt;, and &lt;em&gt; renders as &lt;i&gt;.</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However, there is a difference in the meaning of these tags:</a:t>
            </a:r>
            <a:endParaRPr/>
          </a:p>
          <a:p>
            <a:pPr indent="-285750" lvl="1" marL="74295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&lt;b&gt; or &lt;i&gt; defines </a:t>
            </a:r>
            <a:r>
              <a:rPr b="1" i="0" lang="en-US" sz="2000" u="none" cap="none" strike="noStrike">
                <a:solidFill>
                  <a:srgbClr val="000000"/>
                </a:solidFill>
                <a:latin typeface="Calibri"/>
                <a:ea typeface="Calibri"/>
                <a:cs typeface="Calibri"/>
                <a:sym typeface="Calibri"/>
              </a:rPr>
              <a:t>bold</a:t>
            </a:r>
            <a:r>
              <a:rPr b="0" i="0" lang="en-US" sz="2000" u="none" cap="none" strike="noStrike">
                <a:solidFill>
                  <a:srgbClr val="000000"/>
                </a:solidFill>
                <a:latin typeface="Calibri"/>
                <a:ea typeface="Calibri"/>
                <a:cs typeface="Calibri"/>
                <a:sym typeface="Calibri"/>
              </a:rPr>
              <a:t> or </a:t>
            </a:r>
            <a:r>
              <a:rPr b="0" i="1" lang="en-US" sz="2000" u="none" cap="none" strike="noStrike">
                <a:solidFill>
                  <a:srgbClr val="000000"/>
                </a:solidFill>
                <a:latin typeface="Calibri"/>
                <a:ea typeface="Calibri"/>
                <a:cs typeface="Calibri"/>
                <a:sym typeface="Calibri"/>
              </a:rPr>
              <a:t>italic</a:t>
            </a:r>
            <a:r>
              <a:rPr b="0" i="0" lang="en-US" sz="2000" u="none" cap="none" strike="noStrike">
                <a:solidFill>
                  <a:srgbClr val="000000"/>
                </a:solidFill>
                <a:latin typeface="Calibri"/>
                <a:ea typeface="Calibri"/>
                <a:cs typeface="Calibri"/>
                <a:sym typeface="Calibri"/>
              </a:rPr>
              <a:t> text only.</a:t>
            </a:r>
            <a:endParaRPr/>
          </a:p>
          <a:p>
            <a:pPr indent="-285750" lvl="1" marL="74295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&lt;strong&gt; or &lt;em&gt; means that you want the text to be rendered in a way that the user understands as "important".</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Today, all major browsers render strong as bold and em as italics. However, if a browser one day wants to make a text highlighted with the strong feature, it might be cursive for example and not bold!</a:t>
            </a:r>
            <a:endParaRPr/>
          </a:p>
          <a:p>
            <a:pPr indent="0" lvl="0" marL="0" marR="0" rtl="0" algn="l">
              <a:lnSpc>
                <a:spcPct val="100000"/>
              </a:lnSpc>
              <a:spcBef>
                <a:spcPts val="480"/>
              </a:spcBef>
              <a:spcAft>
                <a:spcPts val="0"/>
              </a:spcAft>
              <a:buClr>
                <a:schemeClr val="dk1"/>
              </a:buClr>
              <a:buSzPts val="2200"/>
              <a:buFont typeface="Arial"/>
              <a:buNone/>
            </a:pPr>
            <a:r>
              <a:t/>
            </a:r>
            <a:endParaRPr b="0" i="1" sz="2400" u="none" cap="none" strike="noStrike">
              <a:solidFill>
                <a:srgbClr val="595959"/>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aphicFrame>
        <p:nvGraphicFramePr>
          <p:cNvPr id="260" name="Google Shape;260;p22"/>
          <p:cNvGraphicFramePr/>
          <p:nvPr/>
        </p:nvGraphicFramePr>
        <p:xfrm>
          <a:off x="602114" y="1654623"/>
          <a:ext cx="3000000" cy="3000000"/>
        </p:xfrm>
        <a:graphic>
          <a:graphicData uri="http://schemas.openxmlformats.org/drawingml/2006/table">
            <a:tbl>
              <a:tblPr>
                <a:noFill/>
                <a:tableStyleId>{A3E2FA9F-1E44-49DC-8064-59FBE30395C6}</a:tableStyleId>
              </a:tblPr>
              <a:tblGrid>
                <a:gridCol w="1966925"/>
                <a:gridCol w="7184575"/>
              </a:tblGrid>
              <a:tr h="4410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Tag</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Description</a:t>
                      </a:r>
                      <a:endParaRPr sz="1400" u="none" cap="none" strike="noStrike"/>
                    </a:p>
                  </a:txBody>
                  <a:tcPr marT="76200" marB="76200" marR="76200" marL="76200"/>
                </a:tc>
              </a:tr>
              <a:tr h="4410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sng" cap="none" strike="noStrike">
                          <a:solidFill>
                            <a:schemeClr val="hlink"/>
                          </a:solidFill>
                          <a:hlinkClick r:id="rId3"/>
                        </a:rPr>
                        <a:t>&lt;b&gt;</a:t>
                      </a:r>
                      <a:endParaRPr b="1" sz="20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Defines bold text</a:t>
                      </a:r>
                      <a:endParaRPr sz="1400" u="none" cap="none" strike="noStrike"/>
                    </a:p>
                  </a:txBody>
                  <a:tcPr marT="76200" marB="76200" marR="76200" marL="76200"/>
                </a:tc>
              </a:tr>
              <a:tr h="4410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sng" cap="none" strike="noStrike">
                          <a:solidFill>
                            <a:schemeClr val="hlink"/>
                          </a:solidFill>
                          <a:hlinkClick r:id="rId4"/>
                        </a:rPr>
                        <a:t>&lt;em&gt;</a:t>
                      </a:r>
                      <a:endParaRPr b="1" sz="20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Defines emphasized text </a:t>
                      </a:r>
                      <a:endParaRPr sz="1400" u="none" cap="none" strike="noStrike"/>
                    </a:p>
                  </a:txBody>
                  <a:tcPr marT="76200" marB="76200" marR="76200" marL="76200"/>
                </a:tc>
              </a:tr>
              <a:tr h="4410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sng" cap="none" strike="noStrike">
                          <a:solidFill>
                            <a:schemeClr val="hlink"/>
                          </a:solidFill>
                          <a:hlinkClick r:id="rId5"/>
                        </a:rPr>
                        <a:t>&lt;i&gt;</a:t>
                      </a:r>
                      <a:endParaRPr b="1" sz="20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Defines italic text</a:t>
                      </a:r>
                      <a:endParaRPr sz="1400" u="none" cap="none" strike="noStrike"/>
                    </a:p>
                  </a:txBody>
                  <a:tcPr marT="76200" marB="76200" marR="76200" marL="76200"/>
                </a:tc>
              </a:tr>
              <a:tr h="4410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sng" cap="none" strike="noStrike">
                          <a:solidFill>
                            <a:schemeClr val="hlink"/>
                          </a:solidFill>
                          <a:hlinkClick r:id="rId6"/>
                        </a:rPr>
                        <a:t>&lt;small&gt;</a:t>
                      </a:r>
                      <a:endParaRPr b="1" sz="20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Defines smaller text</a:t>
                      </a:r>
                      <a:endParaRPr sz="1400" u="none" cap="none" strike="noStrike"/>
                    </a:p>
                  </a:txBody>
                  <a:tcPr marT="76200" marB="76200" marR="76200" marL="76200"/>
                </a:tc>
              </a:tr>
              <a:tr h="4410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sng" cap="none" strike="noStrike">
                          <a:solidFill>
                            <a:schemeClr val="hlink"/>
                          </a:solidFill>
                          <a:hlinkClick r:id="rId7"/>
                        </a:rPr>
                        <a:t>&lt;strong&gt;</a:t>
                      </a:r>
                      <a:endParaRPr b="1" sz="20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Defines important text</a:t>
                      </a:r>
                      <a:endParaRPr sz="1400" u="none" cap="none" strike="noStrike"/>
                    </a:p>
                  </a:txBody>
                  <a:tcPr marT="76200" marB="76200" marR="76200" marL="76200"/>
                </a:tc>
              </a:tr>
              <a:tr h="4410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sng" cap="none" strike="noStrike">
                          <a:solidFill>
                            <a:schemeClr val="hlink"/>
                          </a:solidFill>
                          <a:hlinkClick r:id="rId8"/>
                        </a:rPr>
                        <a:t>&lt;sub&gt;</a:t>
                      </a:r>
                      <a:endParaRPr b="1" sz="20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Defines subscripted text</a:t>
                      </a:r>
                      <a:endParaRPr sz="1400" u="none" cap="none" strike="noStrike"/>
                    </a:p>
                  </a:txBody>
                  <a:tcPr marT="76200" marB="76200" marR="76200" marL="76200"/>
                </a:tc>
              </a:tr>
              <a:tr h="4410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sng" cap="none" strike="noStrike">
                          <a:solidFill>
                            <a:schemeClr val="hlink"/>
                          </a:solidFill>
                          <a:hlinkClick r:id="rId9"/>
                        </a:rPr>
                        <a:t>&lt;sup&gt;</a:t>
                      </a:r>
                      <a:endParaRPr b="1" sz="20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Defines superscripted text</a:t>
                      </a:r>
                      <a:endParaRPr sz="1400" u="none" cap="none" strike="noStrike"/>
                    </a:p>
                  </a:txBody>
                  <a:tcPr marT="76200" marB="76200" marR="76200" marL="76200"/>
                </a:tc>
              </a:tr>
              <a:tr h="4410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sng" cap="none" strike="noStrike">
                          <a:solidFill>
                            <a:schemeClr val="hlink"/>
                          </a:solidFill>
                          <a:hlinkClick r:id="rId10"/>
                        </a:rPr>
                        <a:t>&lt;ins&gt;</a:t>
                      </a:r>
                      <a:endParaRPr b="1" sz="20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Defines inserted text</a:t>
                      </a:r>
                      <a:endParaRPr sz="1400" u="none" cap="none" strike="noStrike"/>
                    </a:p>
                  </a:txBody>
                  <a:tcPr marT="76200" marB="76200" marR="76200" marL="76200"/>
                </a:tc>
              </a:tr>
              <a:tr h="4410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sng" cap="none" strike="noStrike">
                          <a:solidFill>
                            <a:schemeClr val="hlink"/>
                          </a:solidFill>
                          <a:hlinkClick r:id="rId11"/>
                        </a:rPr>
                        <a:t>&lt;del&gt;</a:t>
                      </a:r>
                      <a:endParaRPr b="1" sz="20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Defines deleted text</a:t>
                      </a:r>
                      <a:endParaRPr sz="1400" u="none" cap="none" strike="noStrike"/>
                    </a:p>
                  </a:txBody>
                  <a:tcPr marT="76200" marB="76200" marR="76200" marL="76200"/>
                </a:tc>
              </a:tr>
              <a:tr h="4410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sng" cap="none" strike="noStrike">
                          <a:solidFill>
                            <a:schemeClr val="hlink"/>
                          </a:solidFill>
                          <a:hlinkClick r:id="rId12"/>
                        </a:rPr>
                        <a:t>&lt;mark&gt;</a:t>
                      </a:r>
                      <a:endParaRPr b="1" sz="20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Defines marked/highlighted text</a:t>
                      </a:r>
                      <a:endParaRPr sz="1400" u="none" cap="none" strike="noStrike"/>
                    </a:p>
                  </a:txBody>
                  <a:tcPr marT="76200" marB="76200" marR="76200" marL="76200"/>
                </a:tc>
              </a:tr>
            </a:tbl>
          </a:graphicData>
        </a:graphic>
      </p:graphicFrame>
      <p:sp>
        <p:nvSpPr>
          <p:cNvPr id="261" name="Google Shape;261;p22"/>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Text Formatting(Cont.)</a:t>
            </a:r>
            <a:endParaRPr b="0" i="0" sz="3400" u="none" cap="none" strike="noStrike">
              <a:solidFill>
                <a:srgbClr val="FF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Comment</a:t>
            </a:r>
            <a:endParaRPr b="1" sz="3200">
              <a:solidFill>
                <a:srgbClr val="1C4587"/>
              </a:solidFill>
            </a:endParaRPr>
          </a:p>
        </p:txBody>
      </p:sp>
      <p:sp>
        <p:nvSpPr>
          <p:cNvPr id="268" name="Google Shape;268;p23"/>
          <p:cNvSpPr txBox="1"/>
          <p:nvPr>
            <p:ph idx="1" type="body"/>
          </p:nvPr>
        </p:nvSpPr>
        <p:spPr>
          <a:xfrm>
            <a:off x="425159" y="1493414"/>
            <a:ext cx="11020926" cy="499447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220"/>
              <a:buFont typeface="Arial"/>
              <a:buChar char="•"/>
            </a:pPr>
            <a:r>
              <a:rPr b="1" i="0" lang="en-US" sz="2220" u="none" cap="none" strike="noStrike">
                <a:solidFill>
                  <a:srgbClr val="000000"/>
                </a:solidFill>
                <a:latin typeface="Calibri"/>
                <a:ea typeface="Calibri"/>
                <a:cs typeface="Calibri"/>
                <a:sym typeface="Calibri"/>
              </a:rPr>
              <a:t>Comment tags </a:t>
            </a:r>
            <a:r>
              <a:rPr b="0" i="0" lang="en-US" sz="2220" u="none" cap="none" strike="noStrike">
                <a:solidFill>
                  <a:srgbClr val="000000"/>
                </a:solidFill>
                <a:latin typeface="Calibri"/>
                <a:ea typeface="Calibri"/>
                <a:cs typeface="Calibri"/>
                <a:sym typeface="Calibri"/>
              </a:rPr>
              <a:t>&lt;!-- and --&gt; are used to insert comments in HTML.</a:t>
            </a:r>
            <a:endParaRPr/>
          </a:p>
          <a:p>
            <a:pPr indent="0" lvl="0" marL="0" marR="0" rtl="0" algn="l">
              <a:lnSpc>
                <a:spcPct val="100000"/>
              </a:lnSpc>
              <a:spcBef>
                <a:spcPts val="444"/>
              </a:spcBef>
              <a:spcAft>
                <a:spcPts val="0"/>
              </a:spcAft>
              <a:buClr>
                <a:srgbClr val="000000"/>
              </a:buClr>
              <a:buSzPts val="2200"/>
              <a:buFont typeface="Arial"/>
              <a:buNone/>
            </a:pPr>
            <a:r>
              <a:rPr b="0" i="0" lang="en-US" sz="2220" u="none" cap="none" strike="noStrike">
                <a:solidFill>
                  <a:srgbClr val="000000"/>
                </a:solidFill>
                <a:latin typeface="Calibri"/>
                <a:ea typeface="Calibri"/>
                <a:cs typeface="Calibri"/>
                <a:sym typeface="Calibri"/>
              </a:rPr>
              <a:t> </a:t>
            </a:r>
            <a:r>
              <a:rPr b="1" i="0" lang="en-US" sz="2220" u="sng" cap="none" strike="noStrike">
                <a:solidFill>
                  <a:srgbClr val="000000"/>
                </a:solidFill>
                <a:latin typeface="Calibri"/>
                <a:ea typeface="Calibri"/>
                <a:cs typeface="Calibri"/>
                <a:sym typeface="Calibri"/>
              </a:rPr>
              <a:t>HTML Comment Tags</a:t>
            </a:r>
            <a:endParaRPr b="0" i="0" sz="2220" u="none" cap="none" strike="noStrike">
              <a:solidFill>
                <a:srgbClr val="000000"/>
              </a:solidFill>
              <a:latin typeface="Calibri"/>
              <a:ea typeface="Calibri"/>
              <a:cs typeface="Calibri"/>
              <a:sym typeface="Calibri"/>
            </a:endParaRPr>
          </a:p>
          <a:p>
            <a:pPr indent="-342900" lvl="0" marL="342900" marR="0" rtl="0" algn="l">
              <a:lnSpc>
                <a:spcPct val="100000"/>
              </a:lnSpc>
              <a:spcBef>
                <a:spcPts val="444"/>
              </a:spcBef>
              <a:spcAft>
                <a:spcPts val="0"/>
              </a:spcAft>
              <a:buClr>
                <a:srgbClr val="000000"/>
              </a:buClr>
              <a:buSzPts val="2220"/>
              <a:buFont typeface="Arial"/>
              <a:buChar char="•"/>
            </a:pPr>
            <a:r>
              <a:rPr b="0" i="0" lang="en-US" sz="2220" u="none" cap="none" strike="noStrike">
                <a:solidFill>
                  <a:srgbClr val="000000"/>
                </a:solidFill>
                <a:latin typeface="Calibri"/>
                <a:ea typeface="Calibri"/>
                <a:cs typeface="Calibri"/>
                <a:sym typeface="Calibri"/>
              </a:rPr>
              <a:t>You can add comments to your HTML source by using the following syntax:</a:t>
            </a:r>
            <a:endParaRPr/>
          </a:p>
          <a:p>
            <a:pPr indent="0" lvl="0" marL="0" marR="0" rtl="0" algn="l">
              <a:lnSpc>
                <a:spcPct val="100000"/>
              </a:lnSpc>
              <a:spcBef>
                <a:spcPts val="444"/>
              </a:spcBef>
              <a:spcAft>
                <a:spcPts val="0"/>
              </a:spcAft>
              <a:buClr>
                <a:srgbClr val="595959"/>
              </a:buClr>
              <a:buSzPts val="2200"/>
              <a:buFont typeface="Arial"/>
              <a:buNone/>
            </a:pPr>
            <a:r>
              <a:rPr b="0" i="1" lang="en-US" sz="2220" u="none" cap="none" strike="noStrike">
                <a:solidFill>
                  <a:srgbClr val="595959"/>
                </a:solidFill>
                <a:latin typeface="Calibri"/>
                <a:ea typeface="Calibri"/>
                <a:cs typeface="Calibri"/>
                <a:sym typeface="Calibri"/>
              </a:rPr>
              <a:t>&lt;!-- Write your comments here --&gt;</a:t>
            </a:r>
            <a:endParaRPr/>
          </a:p>
          <a:p>
            <a:pPr indent="0" lvl="0" marL="0" marR="0" rtl="0" algn="l">
              <a:lnSpc>
                <a:spcPct val="100000"/>
              </a:lnSpc>
              <a:spcBef>
                <a:spcPts val="444"/>
              </a:spcBef>
              <a:spcAft>
                <a:spcPts val="0"/>
              </a:spcAft>
              <a:buClr>
                <a:srgbClr val="000000"/>
              </a:buClr>
              <a:buSzPts val="2200"/>
              <a:buFont typeface="Arial"/>
              <a:buNone/>
            </a:pPr>
            <a:r>
              <a:rPr b="1" i="0" lang="en-US" sz="2220" u="none" cap="none" strike="noStrike">
                <a:solidFill>
                  <a:srgbClr val="000000"/>
                </a:solidFill>
                <a:latin typeface="Calibri"/>
                <a:ea typeface="Calibri"/>
                <a:cs typeface="Calibri"/>
                <a:sym typeface="Calibri"/>
              </a:rPr>
              <a:t>Note</a:t>
            </a:r>
            <a:r>
              <a:rPr b="0" i="0" lang="en-US" sz="2220" u="none" cap="none" strike="noStrike">
                <a:solidFill>
                  <a:srgbClr val="000000"/>
                </a:solidFill>
                <a:latin typeface="Calibri"/>
                <a:ea typeface="Calibri"/>
                <a:cs typeface="Calibri"/>
                <a:sym typeface="Calibri"/>
              </a:rPr>
              <a:t>: There is an exclamation point (!) in the opening tag, but not in the closing tag.</a:t>
            </a:r>
            <a:endParaRPr/>
          </a:p>
          <a:p>
            <a:pPr indent="0" lvl="0" marL="0" marR="0" rtl="0" algn="l">
              <a:lnSpc>
                <a:spcPct val="100000"/>
              </a:lnSpc>
              <a:spcBef>
                <a:spcPts val="444"/>
              </a:spcBef>
              <a:spcAft>
                <a:spcPts val="0"/>
              </a:spcAft>
              <a:buClr>
                <a:schemeClr val="dk1"/>
              </a:buClr>
              <a:buSzPts val="2200"/>
              <a:buFont typeface="Arial"/>
              <a:buNone/>
            </a:pPr>
            <a:r>
              <a:t/>
            </a:r>
            <a:endParaRPr b="0" i="0" sz="2220" u="none" cap="none" strike="noStrike">
              <a:solidFill>
                <a:srgbClr val="000000"/>
              </a:solidFill>
              <a:latin typeface="Calibri"/>
              <a:ea typeface="Calibri"/>
              <a:cs typeface="Calibri"/>
              <a:sym typeface="Calibri"/>
            </a:endParaRPr>
          </a:p>
          <a:p>
            <a:pPr indent="-342900" lvl="0" marL="342900" marR="0" rtl="0" algn="l">
              <a:lnSpc>
                <a:spcPct val="100000"/>
              </a:lnSpc>
              <a:spcBef>
                <a:spcPts val="444"/>
              </a:spcBef>
              <a:spcAft>
                <a:spcPts val="0"/>
              </a:spcAft>
              <a:buClr>
                <a:srgbClr val="000000"/>
              </a:buClr>
              <a:buSzPts val="2220"/>
              <a:buFont typeface="Arial"/>
              <a:buChar char="•"/>
            </a:pPr>
            <a:r>
              <a:rPr b="0" i="0" lang="en-US" sz="2220" u="none" cap="none" strike="noStrike">
                <a:solidFill>
                  <a:srgbClr val="000000"/>
                </a:solidFill>
                <a:latin typeface="Calibri"/>
                <a:ea typeface="Calibri"/>
                <a:cs typeface="Calibri"/>
                <a:sym typeface="Calibri"/>
              </a:rPr>
              <a:t>Comments are not displayed by the browser, but they can help document your HTML.</a:t>
            </a:r>
            <a:endParaRPr/>
          </a:p>
          <a:p>
            <a:pPr indent="-342900" lvl="0" marL="342900" marR="0" rtl="0" algn="l">
              <a:lnSpc>
                <a:spcPct val="100000"/>
              </a:lnSpc>
              <a:spcBef>
                <a:spcPts val="444"/>
              </a:spcBef>
              <a:spcAft>
                <a:spcPts val="0"/>
              </a:spcAft>
              <a:buClr>
                <a:srgbClr val="000000"/>
              </a:buClr>
              <a:buSzPts val="2220"/>
              <a:buFont typeface="Arial"/>
              <a:buChar char="•"/>
            </a:pPr>
            <a:r>
              <a:rPr b="0" i="0" lang="en-US" sz="2220" u="none" cap="none" strike="noStrike">
                <a:solidFill>
                  <a:srgbClr val="000000"/>
                </a:solidFill>
                <a:latin typeface="Calibri"/>
                <a:ea typeface="Calibri"/>
                <a:cs typeface="Calibri"/>
                <a:sym typeface="Calibri"/>
              </a:rPr>
              <a:t>With comments you can place notifications and reminders in your HTML:</a:t>
            </a:r>
            <a:endParaRPr/>
          </a:p>
          <a:p>
            <a:pPr indent="0" lvl="0" marL="0" marR="0" rtl="0" algn="l">
              <a:lnSpc>
                <a:spcPct val="100000"/>
              </a:lnSpc>
              <a:spcBef>
                <a:spcPts val="444"/>
              </a:spcBef>
              <a:spcAft>
                <a:spcPts val="0"/>
              </a:spcAft>
              <a:buClr>
                <a:srgbClr val="000000"/>
              </a:buClr>
              <a:buSzPts val="2200"/>
              <a:buFont typeface="Arial"/>
              <a:buNone/>
            </a:pPr>
            <a:r>
              <a:rPr b="0" i="0" lang="en-US" sz="2220" u="sng" cap="none" strike="noStrike">
                <a:solidFill>
                  <a:schemeClr val="hlink"/>
                </a:solidFill>
                <a:latin typeface="Calibri"/>
                <a:ea typeface="Calibri"/>
                <a:cs typeface="Calibri"/>
                <a:sym typeface="Calibri"/>
                <a:hlinkClick r:id="rId3"/>
              </a:rPr>
              <a:t>Example</a:t>
            </a:r>
            <a:endParaRPr b="0" i="0" sz="2220" u="none" cap="none" strike="noStrike">
              <a:solidFill>
                <a:srgbClr val="000000"/>
              </a:solidFill>
              <a:latin typeface="Calibri"/>
              <a:ea typeface="Calibri"/>
              <a:cs typeface="Calibri"/>
              <a:sym typeface="Calibri"/>
            </a:endParaRPr>
          </a:p>
          <a:p>
            <a:pPr indent="0" lvl="0" marL="0" marR="0" rtl="0" algn="l">
              <a:lnSpc>
                <a:spcPct val="100000"/>
              </a:lnSpc>
              <a:spcBef>
                <a:spcPts val="444"/>
              </a:spcBef>
              <a:spcAft>
                <a:spcPts val="0"/>
              </a:spcAft>
              <a:buClr>
                <a:srgbClr val="595959"/>
              </a:buClr>
              <a:buSzPts val="2200"/>
              <a:buFont typeface="Arial"/>
              <a:buNone/>
            </a:pPr>
            <a:r>
              <a:rPr b="0" i="1" lang="en-US" sz="2220" u="none" cap="none" strike="noStrike">
                <a:solidFill>
                  <a:srgbClr val="595959"/>
                </a:solidFill>
                <a:latin typeface="Calibri"/>
                <a:ea typeface="Calibri"/>
                <a:cs typeface="Calibri"/>
                <a:sym typeface="Calibri"/>
              </a:rPr>
              <a:t>&lt;!-- This is a comment --&gt;</a:t>
            </a:r>
            <a:endParaRPr/>
          </a:p>
          <a:p>
            <a:pPr indent="0" lvl="0" marL="0" marR="0" rtl="0" algn="l">
              <a:lnSpc>
                <a:spcPct val="100000"/>
              </a:lnSpc>
              <a:spcBef>
                <a:spcPts val="444"/>
              </a:spcBef>
              <a:spcAft>
                <a:spcPts val="0"/>
              </a:spcAft>
              <a:buClr>
                <a:srgbClr val="595959"/>
              </a:buClr>
              <a:buSzPts val="2200"/>
              <a:buFont typeface="Arial"/>
              <a:buNone/>
            </a:pPr>
            <a:r>
              <a:rPr b="0" i="1" lang="en-US" sz="2220" u="none" cap="none" strike="noStrike">
                <a:solidFill>
                  <a:srgbClr val="595959"/>
                </a:solidFill>
                <a:latin typeface="Calibri"/>
                <a:ea typeface="Calibri"/>
                <a:cs typeface="Calibri"/>
                <a:sym typeface="Calibri"/>
              </a:rPr>
              <a:t>&lt;p&gt;This is a paragraph.&lt;/p&gt;</a:t>
            </a:r>
            <a:endParaRPr/>
          </a:p>
          <a:p>
            <a:pPr indent="0" lvl="0" marL="0" marR="0" rtl="0" algn="l">
              <a:lnSpc>
                <a:spcPct val="100000"/>
              </a:lnSpc>
              <a:spcBef>
                <a:spcPts val="444"/>
              </a:spcBef>
              <a:spcAft>
                <a:spcPts val="0"/>
              </a:spcAft>
              <a:buClr>
                <a:srgbClr val="595959"/>
              </a:buClr>
              <a:buSzPts val="2200"/>
              <a:buFont typeface="Arial"/>
              <a:buNone/>
            </a:pPr>
            <a:r>
              <a:rPr b="0" i="1" lang="en-US" sz="2220" u="none" cap="none" strike="noStrike">
                <a:solidFill>
                  <a:srgbClr val="595959"/>
                </a:solidFill>
                <a:latin typeface="Calibri"/>
                <a:ea typeface="Calibri"/>
                <a:cs typeface="Calibri"/>
                <a:sym typeface="Calibri"/>
              </a:rPr>
              <a:t>&lt;!-- Remember to add more information here --&gt;</a:t>
            </a:r>
            <a:endParaRPr/>
          </a:p>
          <a:p>
            <a:pPr indent="0" lvl="0" marL="0" marR="0" rtl="0" algn="l">
              <a:lnSpc>
                <a:spcPct val="100000"/>
              </a:lnSpc>
              <a:spcBef>
                <a:spcPts val="407"/>
              </a:spcBef>
              <a:spcAft>
                <a:spcPts val="0"/>
              </a:spcAft>
              <a:buClr>
                <a:schemeClr val="dk1"/>
              </a:buClr>
              <a:buSzPts val="2200"/>
              <a:buFont typeface="Arial"/>
              <a:buNone/>
            </a:pPr>
            <a:r>
              <a:t/>
            </a:r>
            <a:endParaRPr b="0" i="1" sz="2035" u="none" cap="none" strike="noStrike">
              <a:solidFill>
                <a:srgbClr val="595959"/>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Link</a:t>
            </a:r>
            <a:endParaRPr b="1" sz="3200">
              <a:solidFill>
                <a:srgbClr val="1C4587"/>
              </a:solidFill>
            </a:endParaRPr>
          </a:p>
        </p:txBody>
      </p:sp>
      <p:sp>
        <p:nvSpPr>
          <p:cNvPr id="275" name="Google Shape;275;p24"/>
          <p:cNvSpPr txBox="1"/>
          <p:nvPr>
            <p:ph idx="1" type="body"/>
          </p:nvPr>
        </p:nvSpPr>
        <p:spPr>
          <a:xfrm>
            <a:off x="425149" y="1493425"/>
            <a:ext cx="11646000" cy="536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Links </a:t>
            </a:r>
            <a:r>
              <a:rPr b="0" i="0" lang="en-US" sz="2400" u="none" cap="none" strike="noStrike">
                <a:solidFill>
                  <a:srgbClr val="000000"/>
                </a:solidFill>
                <a:latin typeface="Calibri"/>
                <a:ea typeface="Calibri"/>
                <a:cs typeface="Calibri"/>
                <a:sym typeface="Calibri"/>
              </a:rPr>
              <a:t>are found in nearly all Web pages. Links allow users to click their way from page to page.</a:t>
            </a:r>
            <a:endParaRPr sz="2400"/>
          </a:p>
          <a:p>
            <a:pPr indent="0" lvl="0" marL="0" marR="0" rtl="0" algn="l">
              <a:lnSpc>
                <a:spcPct val="100000"/>
              </a:lnSpc>
              <a:spcBef>
                <a:spcPts val="44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Hyperlinks (Links)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4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HTML &lt;a&gt; tag defines a hyperlink.</a:t>
            </a:r>
            <a:endParaRPr sz="2400"/>
          </a:p>
          <a:p>
            <a:pPr indent="-342900" lvl="0" marL="342900" marR="0" rtl="0" algn="l">
              <a:lnSpc>
                <a:spcPct val="100000"/>
              </a:lnSpc>
              <a:spcBef>
                <a:spcPts val="44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 hyperlink (or link) is a word, group of words, or image that you can click on to jump to another document.</a:t>
            </a:r>
            <a:endParaRPr sz="2400"/>
          </a:p>
          <a:p>
            <a:pPr indent="-342900" lvl="0" marL="342900" marR="0" rtl="0" algn="l">
              <a:lnSpc>
                <a:spcPct val="100000"/>
              </a:lnSpc>
              <a:spcBef>
                <a:spcPts val="44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When you move the cursor over a link in a Web page, the arrow will turn into a little hand</a:t>
            </a:r>
            <a:endParaRPr sz="2400"/>
          </a:p>
          <a:p>
            <a:pPr indent="-342900" lvl="0" marL="342900" marR="0" rtl="0" algn="l">
              <a:lnSpc>
                <a:spcPct val="100000"/>
              </a:lnSpc>
              <a:spcBef>
                <a:spcPts val="44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most important attribute of the &lt;a&gt; element is the href attribute, which indicates the link's destination.</a:t>
            </a:r>
            <a:endParaRPr sz="2400"/>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By default, links will appear as follows in all browsers:</a:t>
            </a:r>
            <a:endParaRPr sz="2400"/>
          </a:p>
          <a:p>
            <a:pPr indent="-311150" lvl="1" marL="742950" marR="0" rtl="0" algn="l">
              <a:lnSpc>
                <a:spcPct val="10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An </a:t>
            </a:r>
            <a:r>
              <a:rPr b="1" i="0" lang="en-US" sz="2400" u="none" cap="none" strike="noStrike">
                <a:solidFill>
                  <a:srgbClr val="000000"/>
                </a:solidFill>
                <a:latin typeface="Calibri"/>
                <a:ea typeface="Calibri"/>
                <a:cs typeface="Calibri"/>
                <a:sym typeface="Calibri"/>
              </a:rPr>
              <a:t>unvisited link </a:t>
            </a:r>
            <a:r>
              <a:rPr b="0" i="0" lang="en-US" sz="2400" u="none" cap="none" strike="noStrike">
                <a:solidFill>
                  <a:srgbClr val="000000"/>
                </a:solidFill>
                <a:latin typeface="Calibri"/>
                <a:ea typeface="Calibri"/>
                <a:cs typeface="Calibri"/>
                <a:sym typeface="Calibri"/>
              </a:rPr>
              <a:t>is underlined and blue</a:t>
            </a:r>
            <a:endParaRPr sz="2400"/>
          </a:p>
          <a:p>
            <a:pPr indent="-311150" lvl="1" marL="742950" marR="0" rtl="0" algn="l">
              <a:lnSpc>
                <a:spcPct val="10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 </a:t>
            </a:r>
            <a:r>
              <a:rPr b="1" i="0" lang="en-US" sz="2400" u="none" cap="none" strike="noStrike">
                <a:solidFill>
                  <a:srgbClr val="000000"/>
                </a:solidFill>
                <a:latin typeface="Calibri"/>
                <a:ea typeface="Calibri"/>
                <a:cs typeface="Calibri"/>
                <a:sym typeface="Calibri"/>
              </a:rPr>
              <a:t>visited link </a:t>
            </a:r>
            <a:r>
              <a:rPr b="0" i="0" lang="en-US" sz="2400" u="none" cap="none" strike="noStrike">
                <a:solidFill>
                  <a:srgbClr val="000000"/>
                </a:solidFill>
                <a:latin typeface="Calibri"/>
                <a:ea typeface="Calibri"/>
                <a:cs typeface="Calibri"/>
                <a:sym typeface="Calibri"/>
              </a:rPr>
              <a:t>is underlined and purple</a:t>
            </a:r>
            <a:endParaRPr sz="2400"/>
          </a:p>
          <a:p>
            <a:pPr indent="-311150" lvl="1" marL="742950" marR="0" rtl="0" algn="l">
              <a:lnSpc>
                <a:spcPct val="10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An </a:t>
            </a:r>
            <a:r>
              <a:rPr b="1" i="0" lang="en-US" sz="2400" u="none" cap="none" strike="noStrike">
                <a:solidFill>
                  <a:srgbClr val="000000"/>
                </a:solidFill>
                <a:latin typeface="Calibri"/>
                <a:ea typeface="Calibri"/>
                <a:cs typeface="Calibri"/>
                <a:sym typeface="Calibri"/>
              </a:rPr>
              <a:t>active link </a:t>
            </a:r>
            <a:r>
              <a:rPr b="0" i="0" lang="en-US" sz="2400" u="none" cap="none" strike="noStrike">
                <a:solidFill>
                  <a:srgbClr val="000000"/>
                </a:solidFill>
                <a:latin typeface="Calibri"/>
                <a:ea typeface="Calibri"/>
                <a:cs typeface="Calibri"/>
                <a:sym typeface="Calibri"/>
              </a:rPr>
              <a:t>is underlined and red</a:t>
            </a:r>
            <a:endParaRPr sz="2400"/>
          </a:p>
          <a:p>
            <a:pPr indent="0" lvl="0" marL="0" marR="0" rtl="0" algn="l">
              <a:lnSpc>
                <a:spcPct val="100000"/>
              </a:lnSpc>
              <a:spcBef>
                <a:spcPts val="440"/>
              </a:spcBef>
              <a:spcAft>
                <a:spcPts val="0"/>
              </a:spcAft>
              <a:buClr>
                <a:schemeClr val="dk1"/>
              </a:buClr>
              <a:buSzPts val="2200"/>
              <a:buFont typeface="Arial"/>
              <a:buNone/>
            </a:pPr>
            <a:r>
              <a:t/>
            </a:r>
            <a:endParaRPr b="0" i="1" sz="2400" u="none" cap="none" strike="noStrike">
              <a:solidFill>
                <a:srgbClr val="595959"/>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Link (Cont.)</a:t>
            </a:r>
            <a:endParaRPr b="0" i="0" sz="3400" u="none" cap="none" strike="noStrike">
              <a:solidFill>
                <a:srgbClr val="FF0000"/>
              </a:solidFill>
              <a:latin typeface="Arial"/>
              <a:ea typeface="Arial"/>
              <a:cs typeface="Arial"/>
              <a:sym typeface="Arial"/>
            </a:endParaRPr>
          </a:p>
        </p:txBody>
      </p:sp>
      <p:sp>
        <p:nvSpPr>
          <p:cNvPr id="282" name="Google Shape;282;p25"/>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Link Syntax</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HTML code for a link is simple. It looks like this:</a:t>
            </a:r>
            <a:endParaRPr/>
          </a:p>
          <a:p>
            <a:pPr indent="0" lvl="0" marL="0" marR="0" rtl="0" algn="l">
              <a:lnSpc>
                <a:spcPct val="100000"/>
              </a:lnSpc>
              <a:spcBef>
                <a:spcPts val="48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&lt;a href="url"&gt;Link text&lt;/a&gt; </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href attribute specifies the destination of a link.</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200"/>
              <a:buFont typeface="Arial"/>
              <a:buNone/>
            </a:pPr>
            <a:r>
              <a:rPr b="1" i="0" lang="en-US" sz="2400" u="sng" cap="none" strike="noStrike">
                <a:solidFill>
                  <a:schemeClr val="hlink"/>
                </a:solidFill>
                <a:latin typeface="Calibri"/>
                <a:ea typeface="Calibri"/>
                <a:cs typeface="Calibri"/>
                <a:sym typeface="Calibri"/>
                <a:hlinkClick r:id="rId3"/>
              </a:rPr>
              <a:t>Example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8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&lt;a href="http://www.w3schools.com/"&gt;Visit W3Schools&lt;/a&gt; </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which will display like this: </a:t>
            </a:r>
            <a:r>
              <a:rPr b="0" i="0" lang="en-US" sz="2400" u="sng" cap="none" strike="noStrike">
                <a:solidFill>
                  <a:schemeClr val="hlink"/>
                </a:solidFill>
                <a:latin typeface="Calibri"/>
                <a:ea typeface="Calibri"/>
                <a:cs typeface="Calibri"/>
                <a:sym typeface="Calibri"/>
                <a:hlinkClick r:id="rId4"/>
              </a:rPr>
              <a:t>Visit W3Schools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Clicking on this hyperlink will send the user to W3Schools' homepage.</a:t>
            </a:r>
            <a:endParaRPr/>
          </a:p>
          <a:p>
            <a:pPr indent="0" lvl="0" marL="0" marR="0" rtl="0" algn="l">
              <a:lnSpc>
                <a:spcPct val="100000"/>
              </a:lnSpc>
              <a:spcBef>
                <a:spcPts val="480"/>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Tip</a:t>
            </a:r>
            <a:r>
              <a:rPr b="0" i="0" lang="en-US" sz="2400" u="none" cap="none" strike="noStrike">
                <a:solidFill>
                  <a:srgbClr val="000000"/>
                </a:solidFill>
                <a:latin typeface="Calibri"/>
                <a:ea typeface="Calibri"/>
                <a:cs typeface="Calibri"/>
                <a:sym typeface="Calibri"/>
              </a:rPr>
              <a:t>: The "Link text" doesn't have to be text. It can be an image or any other HTML element.</a:t>
            </a:r>
            <a:endParaRPr/>
          </a:p>
          <a:p>
            <a:pPr indent="0" lvl="0" marL="0" marR="0" rtl="0" algn="l">
              <a:lnSpc>
                <a:spcPct val="100000"/>
              </a:lnSpc>
              <a:spcBef>
                <a:spcPts val="480"/>
              </a:spcBef>
              <a:spcAft>
                <a:spcPts val="0"/>
              </a:spcAft>
              <a:buClr>
                <a:schemeClr val="dk1"/>
              </a:buClr>
              <a:buSzPts val="2200"/>
              <a:buFont typeface="Arial"/>
              <a:buNone/>
            </a:pPr>
            <a:r>
              <a:t/>
            </a:r>
            <a:endParaRPr b="0" i="1" sz="2400" u="none" cap="none" strike="noStrike">
              <a:solidFill>
                <a:srgbClr val="595959"/>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615775" y="431800"/>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Link (Cont.)</a:t>
            </a:r>
            <a:endParaRPr b="1" sz="3200">
              <a:solidFill>
                <a:srgbClr val="1C4587"/>
              </a:solidFill>
            </a:endParaRPr>
          </a:p>
        </p:txBody>
      </p:sp>
      <p:sp>
        <p:nvSpPr>
          <p:cNvPr id="288" name="Google Shape;288;p26"/>
          <p:cNvSpPr/>
          <p:nvPr/>
        </p:nvSpPr>
        <p:spPr>
          <a:xfrm>
            <a:off x="740228" y="1517337"/>
            <a:ext cx="10726058" cy="11387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Calibri"/>
                <a:ea typeface="Calibri"/>
                <a:cs typeface="Calibri"/>
                <a:sym typeface="Calibri"/>
              </a:rPr>
              <a:t>HTML Links - The target Attribute</a:t>
            </a:r>
            <a:endParaRPr b="0" i="0" sz="2000" u="none" cap="none" strike="noStrike">
              <a:solidFill>
                <a:srgbClr val="000000"/>
              </a:solidFill>
              <a:latin typeface="Calibri"/>
              <a:ea typeface="Calibri"/>
              <a:cs typeface="Calibri"/>
              <a:sym typeface="Calibri"/>
            </a:endParaRPr>
          </a:p>
          <a:p>
            <a:pPr indent="-342900" lvl="0" marL="342900" marR="0" rtl="0" algn="l">
              <a:lnSpc>
                <a:spcPct val="100000"/>
              </a:lnSpc>
              <a:spcBef>
                <a:spcPts val="40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The target attribute specifies where to open the linked document.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The example below will open the linked document in a new browser window or a new tab:</a:t>
            </a:r>
            <a:endParaRPr b="0" i="0" sz="1400" u="none" cap="none" strike="noStrike">
              <a:solidFill>
                <a:srgbClr val="000000"/>
              </a:solidFill>
              <a:latin typeface="Arial"/>
              <a:ea typeface="Arial"/>
              <a:cs typeface="Arial"/>
              <a:sym typeface="Arial"/>
            </a:endParaRPr>
          </a:p>
        </p:txBody>
      </p:sp>
      <p:sp>
        <p:nvSpPr>
          <p:cNvPr id="289" name="Google Shape;289;p26"/>
          <p:cNvSpPr/>
          <p:nvPr/>
        </p:nvSpPr>
        <p:spPr>
          <a:xfrm>
            <a:off x="740228" y="6272258"/>
            <a:ext cx="131080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sng" cap="none" strike="noStrike">
                <a:solidFill>
                  <a:schemeClr val="hlink"/>
                </a:solidFill>
                <a:latin typeface="Calibri"/>
                <a:ea typeface="Calibri"/>
                <a:cs typeface="Calibri"/>
                <a:sym typeface="Calibri"/>
                <a:hlinkClick r:id="rId3"/>
              </a:rPr>
              <a:t>Example</a:t>
            </a:r>
            <a:r>
              <a:rPr b="0" i="0" lang="en-US" sz="24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p:txBody>
      </p:sp>
      <p:sp>
        <p:nvSpPr>
          <p:cNvPr id="290" name="Google Shape;290;p26"/>
          <p:cNvSpPr/>
          <p:nvPr/>
        </p:nvSpPr>
        <p:spPr>
          <a:xfrm>
            <a:off x="2206170" y="6333813"/>
            <a:ext cx="9666516"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595959"/>
                </a:solidFill>
                <a:latin typeface="Calibri"/>
                <a:ea typeface="Calibri"/>
                <a:cs typeface="Calibri"/>
                <a:sym typeface="Calibri"/>
              </a:rPr>
              <a:t>&lt;a href="http://www.w3schools.com" target="_blank"&gt;Visit W3Schools.com!&lt;/a&gt;</a:t>
            </a:r>
            <a:r>
              <a:rPr b="0" i="0" lang="en-US" sz="20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graphicFrame>
        <p:nvGraphicFramePr>
          <p:cNvPr id="291" name="Google Shape;291;p26"/>
          <p:cNvGraphicFramePr/>
          <p:nvPr/>
        </p:nvGraphicFramePr>
        <p:xfrm>
          <a:off x="870857" y="2656110"/>
          <a:ext cx="3000000" cy="3000000"/>
        </p:xfrm>
        <a:graphic>
          <a:graphicData uri="http://schemas.openxmlformats.org/drawingml/2006/table">
            <a:tbl>
              <a:tblPr bandRow="1" firstRow="1">
                <a:noFill/>
                <a:tableStyleId>{B56C4F77-0ADF-4C75-9B8D-3E731F74794A}</a:tableStyleId>
              </a:tblPr>
              <a:tblGrid>
                <a:gridCol w="4064000"/>
                <a:gridCol w="4064000"/>
              </a:tblGrid>
              <a:tr h="3708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Value</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Description</a:t>
                      </a:r>
                      <a:endParaRPr sz="1400" u="none" cap="none" strike="noStrike"/>
                    </a:p>
                  </a:txBody>
                  <a:tcPr marT="76200" marB="76200" marR="76200" marL="76200"/>
                </a:tc>
              </a:tr>
              <a:tr h="3708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_blank</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Load in a new window</a:t>
                      </a:r>
                      <a:endParaRPr sz="1400" u="none" cap="none" strike="noStrike"/>
                    </a:p>
                  </a:txBody>
                  <a:tcPr marT="76200" marB="76200" marR="76200" marL="76200"/>
                </a:tc>
              </a:tr>
              <a:tr h="3708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_self</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Load in the same frame as it was clicked</a:t>
                      </a:r>
                      <a:endParaRPr sz="1400" u="none" cap="none" strike="noStrike"/>
                    </a:p>
                  </a:txBody>
                  <a:tcPr marT="76200" marB="76200" marR="76200" marL="76200"/>
                </a:tc>
              </a:tr>
              <a:tr h="3708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_parent</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Load in the parent frameset</a:t>
                      </a:r>
                      <a:endParaRPr sz="1400" u="none" cap="none" strike="noStrike"/>
                    </a:p>
                  </a:txBody>
                  <a:tcPr marT="76200" marB="76200" marR="76200" marL="76200"/>
                </a:tc>
              </a:tr>
              <a:tr h="3708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_top</a:t>
                      </a:r>
                      <a:endParaRPr sz="14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Load in the full body of the window</a:t>
                      </a:r>
                      <a:endParaRPr sz="1400" u="none" cap="none" strike="noStrike"/>
                    </a:p>
                  </a:txBody>
                  <a:tcPr marT="76200" marB="76200" marR="76200" marL="76200"/>
                </a:tc>
              </a:tr>
              <a:tr h="3708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_new</a:t>
                      </a:r>
                      <a:endParaRPr b="1" sz="20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Load in a new window first time</a:t>
                      </a:r>
                      <a:endParaRPr sz="2000" u="none" cap="none" strike="noStrike"/>
                    </a:p>
                  </a:txBody>
                  <a:tcPr marT="76200" marB="76200" marR="76200" marL="76200"/>
                </a:tc>
              </a:tr>
              <a:tr h="3708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framename</a:t>
                      </a:r>
                      <a:endParaRPr b="1" sz="2000" u="none" cap="none" strike="noStrike"/>
                    </a:p>
                  </a:txBody>
                  <a:tcPr marT="76200" marB="76200" marR="76200" marL="7620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Load in a named frame</a:t>
                      </a:r>
                      <a:endParaRPr sz="1400" u="none" cap="none" strike="noStrike"/>
                    </a:p>
                  </a:txBody>
                  <a:tcPr marT="76200" marB="76200" marR="76200" marL="762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615775" y="431800"/>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Link (Cont.)</a:t>
            </a:r>
            <a:endParaRPr b="1" sz="3200">
              <a:solidFill>
                <a:srgbClr val="1C4587"/>
              </a:solidFill>
            </a:endParaRPr>
          </a:p>
        </p:txBody>
      </p:sp>
      <p:sp>
        <p:nvSpPr>
          <p:cNvPr id="298" name="Google Shape;298;p27"/>
          <p:cNvSpPr txBox="1"/>
          <p:nvPr>
            <p:ph idx="1" type="body"/>
          </p:nvPr>
        </p:nvSpPr>
        <p:spPr>
          <a:xfrm>
            <a:off x="425159" y="1493414"/>
            <a:ext cx="11020926" cy="53645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Links - The id Attribute</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id attribute can be used to create a bookmark inside an HTML document.</a:t>
            </a:r>
            <a:endParaRPr/>
          </a:p>
          <a:p>
            <a:pPr indent="0" lvl="0" marL="0" marR="0" rtl="0" algn="l">
              <a:lnSpc>
                <a:spcPct val="100000"/>
              </a:lnSpc>
              <a:spcBef>
                <a:spcPts val="480"/>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Tip</a:t>
            </a:r>
            <a:r>
              <a:rPr b="0" i="0" lang="en-US" sz="2400" u="none" cap="none" strike="noStrike">
                <a:solidFill>
                  <a:srgbClr val="000000"/>
                </a:solidFill>
                <a:latin typeface="Calibri"/>
                <a:ea typeface="Calibri"/>
                <a:cs typeface="Calibri"/>
                <a:sym typeface="Calibri"/>
              </a:rPr>
              <a:t>: Bookmarks are not displayed in any special way. They are invisible to the reader.</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Example</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An anchor with an id inside an HTML document:</a:t>
            </a:r>
            <a:endParaRPr/>
          </a:p>
          <a:p>
            <a:pPr indent="0" lvl="0" marL="0" marR="0" rtl="0" algn="l">
              <a:lnSpc>
                <a:spcPct val="100000"/>
              </a:lnSpc>
              <a:spcBef>
                <a:spcPts val="48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&lt;a id="tips"&gt;Useful Tips Section&lt;/a&gt; </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Create a link to the "Useful Tips Section" inside the same document:</a:t>
            </a:r>
            <a:endParaRPr/>
          </a:p>
          <a:p>
            <a:pPr indent="0" lvl="0" marL="0" marR="0" rtl="0" algn="l">
              <a:lnSpc>
                <a:spcPct val="100000"/>
              </a:lnSpc>
              <a:spcBef>
                <a:spcPts val="48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&lt;a href="#tips"&gt;Visit the Useful Tips Section&lt;/a&gt;</a:t>
            </a:r>
            <a:r>
              <a:rPr b="0" i="0" lang="en-US" sz="2400" u="none" cap="none" strike="noStrike">
                <a:solidFill>
                  <a:srgbClr val="000000"/>
                </a:solidFill>
                <a:latin typeface="Calibri"/>
                <a:ea typeface="Calibri"/>
                <a:cs typeface="Calibri"/>
                <a:sym typeface="Calibri"/>
              </a:rPr>
              <a:t> </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Or, create a link to the "Useful Tips Section" from another page:</a:t>
            </a:r>
            <a:endParaRPr/>
          </a:p>
          <a:p>
            <a:pPr indent="0" lvl="0" marL="0" marR="0" rtl="0" algn="l">
              <a:lnSpc>
                <a:spcPct val="100000"/>
              </a:lnSpc>
              <a:spcBef>
                <a:spcPts val="48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&lt;a href="http://www.w3schools.com/html_links.htm#tips"&gt;Visit the Useful Tips Section&lt;/a&gt; </a:t>
            </a:r>
            <a:endParaRPr/>
          </a:p>
          <a:p>
            <a:pPr indent="0" lvl="0" marL="0" marR="0" rtl="0" algn="l">
              <a:lnSpc>
                <a:spcPct val="100000"/>
              </a:lnSpc>
              <a:spcBef>
                <a:spcPts val="640"/>
              </a:spcBef>
              <a:spcAft>
                <a:spcPts val="0"/>
              </a:spcAft>
              <a:buClr>
                <a:schemeClr val="dk1"/>
              </a:buClr>
              <a:buSzPts val="2200"/>
              <a:buFont typeface="Arial"/>
              <a:buNone/>
            </a:pPr>
            <a:r>
              <a:t/>
            </a:r>
            <a:endParaRPr b="0" i="1" sz="3200" u="none" cap="none" strike="noStrike">
              <a:solidFill>
                <a:srgbClr val="595959"/>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Head</a:t>
            </a:r>
            <a:endParaRPr b="1" sz="3200">
              <a:solidFill>
                <a:srgbClr val="1C4587"/>
              </a:solidFill>
            </a:endParaRPr>
          </a:p>
        </p:txBody>
      </p:sp>
      <p:sp>
        <p:nvSpPr>
          <p:cNvPr id="305" name="Google Shape;305;p29"/>
          <p:cNvSpPr txBox="1"/>
          <p:nvPr>
            <p:ph idx="1" type="body"/>
          </p:nvPr>
        </p:nvSpPr>
        <p:spPr>
          <a:xfrm>
            <a:off x="425159" y="1435358"/>
            <a:ext cx="11020926" cy="509607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000" u="sng" cap="none" strike="noStrike">
                <a:solidFill>
                  <a:srgbClr val="000000"/>
                </a:solidFill>
                <a:latin typeface="Calibri"/>
                <a:ea typeface="Calibri"/>
                <a:cs typeface="Calibri"/>
                <a:sym typeface="Calibri"/>
              </a:rPr>
              <a:t>The HTML &lt;head&gt; Element</a:t>
            </a:r>
            <a:endParaRPr b="0" i="0" sz="2000" u="none" cap="none" strike="noStrike">
              <a:solidFill>
                <a:srgbClr val="000000"/>
              </a:solidFill>
              <a:latin typeface="Calibri"/>
              <a:ea typeface="Calibri"/>
              <a:cs typeface="Calibri"/>
              <a:sym typeface="Calibri"/>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&lt;head&gt; element is a container for all the head elements. Elements inside &lt;head&gt; can include scripts, instruct the browser where to find style sheets, provide meta information, and more.</a:t>
            </a:r>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following tags can be added to the head section: </a:t>
            </a:r>
            <a:r>
              <a:rPr b="1" i="0" lang="en-US" sz="2000" u="none" cap="none" strike="noStrike">
                <a:solidFill>
                  <a:srgbClr val="000000"/>
                </a:solidFill>
                <a:latin typeface="Calibri"/>
                <a:ea typeface="Calibri"/>
                <a:cs typeface="Calibri"/>
                <a:sym typeface="Calibri"/>
              </a:rPr>
              <a:t>&lt;title&gt;, &lt;style&gt;, &lt;meta&gt;, &lt;link&gt;, &lt;script&gt;, &lt;noscript&gt;</a:t>
            </a:r>
            <a:r>
              <a:rPr b="0" i="0" lang="en-US" sz="2000" u="none" cap="none" strike="noStrike">
                <a:solidFill>
                  <a:srgbClr val="000000"/>
                </a:solidFill>
                <a:latin typeface="Calibri"/>
                <a:ea typeface="Calibri"/>
                <a:cs typeface="Calibri"/>
                <a:sym typeface="Calibri"/>
              </a:rPr>
              <a:t>, and </a:t>
            </a:r>
            <a:r>
              <a:rPr b="1" i="0" lang="en-US" sz="2000" u="none" cap="none" strike="noStrike">
                <a:solidFill>
                  <a:srgbClr val="000000"/>
                </a:solidFill>
                <a:latin typeface="Calibri"/>
                <a:ea typeface="Calibri"/>
                <a:cs typeface="Calibri"/>
                <a:sym typeface="Calibri"/>
              </a:rPr>
              <a:t>&lt;base&gt;</a:t>
            </a:r>
            <a:r>
              <a:rPr b="0" i="0" lang="en-US" sz="2000" u="none" cap="none" strike="noStrike">
                <a:solidFill>
                  <a:srgbClr val="000000"/>
                </a:solidFill>
                <a:latin typeface="Calibri"/>
                <a:ea typeface="Calibri"/>
                <a:cs typeface="Calibri"/>
                <a:sym typeface="Calibri"/>
              </a:rPr>
              <a:t>.</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2200"/>
              <a:buFont typeface="Arial"/>
              <a:buNone/>
            </a:pPr>
            <a:r>
              <a:rPr b="1" i="0" lang="en-US" sz="2000" u="sng" cap="none" strike="noStrike">
                <a:solidFill>
                  <a:srgbClr val="000000"/>
                </a:solidFill>
                <a:latin typeface="Calibri"/>
                <a:ea typeface="Calibri"/>
                <a:cs typeface="Calibri"/>
                <a:sym typeface="Calibri"/>
              </a:rPr>
              <a:t>The HTML &lt;title&gt; Element</a:t>
            </a:r>
            <a:endParaRPr b="0" i="0" sz="2000" u="none" cap="none" strike="noStrike">
              <a:solidFill>
                <a:srgbClr val="000000"/>
              </a:solidFill>
              <a:latin typeface="Calibri"/>
              <a:ea typeface="Calibri"/>
              <a:cs typeface="Calibri"/>
              <a:sym typeface="Calibri"/>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&lt;title&gt; tag defines the title of the document.</a:t>
            </a:r>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&lt;title&gt; element is required in all HTML/XHTML documents.</a:t>
            </a:r>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&lt;title&gt; element:</a:t>
            </a:r>
            <a:endParaRPr/>
          </a:p>
          <a:p>
            <a:pPr indent="-285750" lvl="1" marL="74295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defines a title in the browser toolbar</a:t>
            </a:r>
            <a:endParaRPr/>
          </a:p>
          <a:p>
            <a:pPr indent="-285750" lvl="1" marL="74295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provides a title for the page when it is added to favorites</a:t>
            </a:r>
            <a:endParaRPr/>
          </a:p>
          <a:p>
            <a:pPr indent="-285750" lvl="1" marL="74295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displays a title for the page in search-engine results</a:t>
            </a:r>
            <a:endParaRPr/>
          </a:p>
          <a:p>
            <a:pPr indent="-6350" lvl="0" marL="57150" marR="0" rtl="0" algn="l">
              <a:lnSpc>
                <a:spcPct val="100000"/>
              </a:lnSpc>
              <a:spcBef>
                <a:spcPts val="48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&lt;head&gt;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&lt;title&gt;Title of the document&lt;/title&gt;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&lt;/head&gt;</a:t>
            </a:r>
            <a:endParaRPr/>
          </a:p>
          <a:p>
            <a:pPr indent="0" lvl="0" marL="0" marR="0" rtl="0" algn="l">
              <a:lnSpc>
                <a:spcPct val="100000"/>
              </a:lnSpc>
              <a:spcBef>
                <a:spcPts val="400"/>
              </a:spcBef>
              <a:spcAft>
                <a:spcPts val="0"/>
              </a:spcAft>
              <a:buClr>
                <a:schemeClr val="dk1"/>
              </a:buClr>
              <a:buSzPts val="2200"/>
              <a:buFont typeface="Arial"/>
              <a:buNone/>
            </a:pPr>
            <a:r>
              <a:t/>
            </a:r>
            <a:endParaRPr b="0" i="1" sz="2000" u="none" cap="none" strike="noStrike">
              <a:solidFill>
                <a:srgbClr val="595959"/>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0"/>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Head (Cont.)</a:t>
            </a:r>
            <a:endParaRPr b="1" sz="3200">
              <a:solidFill>
                <a:srgbClr val="1C4587"/>
              </a:solidFill>
            </a:endParaRPr>
          </a:p>
        </p:txBody>
      </p:sp>
      <p:sp>
        <p:nvSpPr>
          <p:cNvPr id="312" name="Google Shape;312;p30"/>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The HTML &lt;base&gt; Element</a:t>
            </a:r>
            <a:endParaRPr b="0" i="0" sz="2400" u="none" cap="none" strike="noStrike">
              <a:solidFill>
                <a:srgbClr val="000000"/>
              </a:solidFill>
              <a:latin typeface="Calibri"/>
              <a:ea typeface="Calibri"/>
              <a:cs typeface="Calibri"/>
              <a:sym typeface="Calibri"/>
            </a:endParaRPr>
          </a:p>
          <a:p>
            <a:pPr indent="-342900" lvl="0" marL="342900" marR="0" rtl="0" algn="l">
              <a:lnSpc>
                <a:spcPct val="80000"/>
              </a:lnSpc>
              <a:spcBef>
                <a:spcPts val="372"/>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&lt;base&gt; tag specifies the base URL/target for all relative URLs in a page:</a:t>
            </a:r>
            <a:endParaRPr sz="2400"/>
          </a:p>
          <a:p>
            <a:pPr indent="0" lvl="0" marL="0" marR="0" rtl="0" algn="l">
              <a:lnSpc>
                <a:spcPct val="80000"/>
              </a:lnSpc>
              <a:spcBef>
                <a:spcPts val="403"/>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&lt;head&gt;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&lt;base href="http://www.w3schools.com/images/" target="_blank"&gt;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&lt;/head&gt; </a:t>
            </a:r>
            <a:endParaRPr sz="2400"/>
          </a:p>
          <a:p>
            <a:pPr indent="0" lvl="0" marL="0" marR="0" rtl="0" algn="l">
              <a:lnSpc>
                <a:spcPct val="80000"/>
              </a:lnSpc>
              <a:spcBef>
                <a:spcPts val="372"/>
              </a:spcBef>
              <a:spcAft>
                <a:spcPts val="0"/>
              </a:spcAft>
              <a:buClr>
                <a:schemeClr val="dk1"/>
              </a:buClr>
              <a:buSzPts val="2200"/>
              <a:buFont typeface="Arial"/>
              <a:buNone/>
            </a:pPr>
            <a:r>
              <a:t/>
            </a:r>
            <a:endParaRPr b="1" i="0" sz="2400" u="sng" cap="none" strike="noStrike">
              <a:solidFill>
                <a:srgbClr val="000000"/>
              </a:solidFill>
              <a:latin typeface="Calibri"/>
              <a:ea typeface="Calibri"/>
              <a:cs typeface="Calibri"/>
              <a:sym typeface="Calibri"/>
            </a:endParaRPr>
          </a:p>
          <a:p>
            <a:pPr indent="0" lvl="0" marL="0" marR="0" rtl="0" algn="l">
              <a:lnSpc>
                <a:spcPct val="80000"/>
              </a:lnSpc>
              <a:spcBef>
                <a:spcPts val="372"/>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The HTML &lt;link&gt; Element</a:t>
            </a:r>
            <a:endParaRPr b="0" i="0" sz="2400" u="none" cap="none" strike="noStrike">
              <a:solidFill>
                <a:srgbClr val="000000"/>
              </a:solidFill>
              <a:latin typeface="Calibri"/>
              <a:ea typeface="Calibri"/>
              <a:cs typeface="Calibri"/>
              <a:sym typeface="Calibri"/>
            </a:endParaRPr>
          </a:p>
          <a:p>
            <a:pPr indent="-342900" lvl="0" marL="342900" marR="0" rtl="0" algn="l">
              <a:lnSpc>
                <a:spcPct val="80000"/>
              </a:lnSpc>
              <a:spcBef>
                <a:spcPts val="372"/>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&lt;link&gt; tag defines the relationship between a document and an external resource.</a:t>
            </a:r>
            <a:endParaRPr sz="2400"/>
          </a:p>
          <a:p>
            <a:pPr indent="-342900" lvl="0" marL="342900" marR="0" rtl="0" algn="l">
              <a:lnSpc>
                <a:spcPct val="80000"/>
              </a:lnSpc>
              <a:spcBef>
                <a:spcPts val="372"/>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&lt;link&gt; tag is most used to link to style sheets:</a:t>
            </a:r>
            <a:endParaRPr sz="2400"/>
          </a:p>
          <a:p>
            <a:pPr indent="0" lvl="0" marL="0" marR="0" rtl="0" algn="l">
              <a:lnSpc>
                <a:spcPct val="80000"/>
              </a:lnSpc>
              <a:spcBef>
                <a:spcPts val="403"/>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&lt;head&gt;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&lt;link rel="stylesheet" type="text/css" href="mystyle.css"&gt;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&lt;/head&gt; </a:t>
            </a:r>
            <a:endParaRPr sz="2400"/>
          </a:p>
          <a:p>
            <a:pPr indent="0" lvl="0" marL="0" marR="0" rtl="0" algn="l">
              <a:lnSpc>
                <a:spcPct val="80000"/>
              </a:lnSpc>
              <a:spcBef>
                <a:spcPts val="372"/>
              </a:spcBef>
              <a:spcAft>
                <a:spcPts val="0"/>
              </a:spcAft>
              <a:buClr>
                <a:srgbClr val="000000"/>
              </a:buClr>
              <a:buSzPts val="2200"/>
              <a:buFont typeface="Arial"/>
              <a:buNone/>
            </a:pPr>
            <a:r>
              <a:rPr b="0" i="0" lang="en-US" sz="2400" u="none" cap="none" strike="noStrike">
                <a:solidFill>
                  <a:srgbClr val="000000"/>
                </a:solidFill>
                <a:latin typeface="Calibri"/>
                <a:ea typeface="Calibri"/>
                <a:cs typeface="Calibri"/>
                <a:sym typeface="Calibri"/>
              </a:rPr>
              <a:t> </a:t>
            </a:r>
            <a:endParaRPr sz="2400"/>
          </a:p>
          <a:p>
            <a:pPr indent="0" lvl="0" marL="0" marR="0" rtl="0" algn="l">
              <a:lnSpc>
                <a:spcPct val="80000"/>
              </a:lnSpc>
              <a:spcBef>
                <a:spcPts val="341"/>
              </a:spcBef>
              <a:spcAft>
                <a:spcPts val="0"/>
              </a:spcAft>
              <a:buClr>
                <a:schemeClr val="dk1"/>
              </a:buClr>
              <a:buSzPts val="2200"/>
              <a:buFont typeface="Arial"/>
              <a:buNone/>
            </a:pPr>
            <a:r>
              <a:t/>
            </a:r>
            <a:endParaRPr b="0" i="1" sz="2400" u="none" cap="none" strike="noStrike">
              <a:solidFill>
                <a:srgbClr val="59595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
          <p:cNvSpPr txBox="1"/>
          <p:nvPr>
            <p:ph type="title"/>
          </p:nvPr>
        </p:nvSpPr>
        <p:spPr>
          <a:xfrm>
            <a:off x="347324" y="470621"/>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i="0" lang="en-US" sz="3200" u="none" cap="none" strike="noStrike">
                <a:solidFill>
                  <a:srgbClr val="1C4587"/>
                </a:solidFill>
              </a:rPr>
              <a:t>HTML Introduction</a:t>
            </a:r>
            <a:endParaRPr b="1" i="0" sz="3200" u="none" cap="none" strike="noStrike">
              <a:solidFill>
                <a:srgbClr val="1C4587"/>
              </a:solidFill>
            </a:endParaRPr>
          </a:p>
        </p:txBody>
      </p:sp>
      <p:sp>
        <p:nvSpPr>
          <p:cNvPr id="128" name="Google Shape;128;p2"/>
          <p:cNvSpPr txBox="1"/>
          <p:nvPr>
            <p:ph idx="1" type="body"/>
          </p:nvPr>
        </p:nvSpPr>
        <p:spPr>
          <a:xfrm>
            <a:off x="528225" y="1813163"/>
            <a:ext cx="11020800" cy="476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200"/>
              <a:buFont typeface="Arial"/>
              <a:buNone/>
            </a:pPr>
            <a:r>
              <a:rPr b="1" i="0" lang="en-US" sz="2200" u="sng" cap="none" strike="noStrike">
                <a:solidFill>
                  <a:schemeClr val="dk1"/>
                </a:solidFill>
                <a:latin typeface="Arial"/>
                <a:ea typeface="Arial"/>
                <a:cs typeface="Arial"/>
                <a:sym typeface="Arial"/>
              </a:rPr>
              <a:t>What is HTML?</a:t>
            </a:r>
            <a:endParaRPr b="0" i="0" sz="2200" u="none" cap="none" strike="noStrike">
              <a:solidFill>
                <a:schemeClr val="dk1"/>
              </a:solidFill>
              <a:latin typeface="Arial"/>
              <a:ea typeface="Arial"/>
              <a:cs typeface="Arial"/>
              <a:sym typeface="Arial"/>
            </a:endParaRPr>
          </a:p>
          <a:p>
            <a:pPr indent="-274320" lvl="0" marL="274320" marR="0" rtl="0" algn="l">
              <a:lnSpc>
                <a:spcPct val="90000"/>
              </a:lnSpc>
              <a:spcBef>
                <a:spcPts val="220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HTML is a language for describing web pages.</a:t>
            </a:r>
            <a:endParaRPr/>
          </a:p>
          <a:p>
            <a:pPr indent="-274320" lvl="0" marL="274320" marR="0" rtl="0" algn="l">
              <a:lnSpc>
                <a:spcPct val="90000"/>
              </a:lnSpc>
              <a:spcBef>
                <a:spcPts val="220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HTML stands for </a:t>
            </a:r>
            <a:r>
              <a:rPr b="1" i="0" lang="en-US" sz="2400" u="none" cap="none" strike="noStrike">
                <a:solidFill>
                  <a:schemeClr val="dk1"/>
                </a:solidFill>
                <a:latin typeface="Arial"/>
                <a:ea typeface="Arial"/>
                <a:cs typeface="Arial"/>
                <a:sym typeface="Arial"/>
              </a:rPr>
              <a:t>H</a:t>
            </a:r>
            <a:r>
              <a:rPr b="0" i="0" lang="en-US" sz="2400" u="none" cap="none" strike="noStrike">
                <a:solidFill>
                  <a:schemeClr val="dk1"/>
                </a:solidFill>
                <a:latin typeface="Arial"/>
                <a:ea typeface="Arial"/>
                <a:cs typeface="Arial"/>
                <a:sym typeface="Arial"/>
              </a:rPr>
              <a:t>yper </a:t>
            </a:r>
            <a:r>
              <a:rPr b="1" i="0" lang="en-US" sz="2400" u="none" cap="none" strike="noStrike">
                <a:solidFill>
                  <a:schemeClr val="dk1"/>
                </a:solidFill>
                <a:latin typeface="Arial"/>
                <a:ea typeface="Arial"/>
                <a:cs typeface="Arial"/>
                <a:sym typeface="Arial"/>
              </a:rPr>
              <a:t>T</a:t>
            </a:r>
            <a:r>
              <a:rPr b="0" i="0" lang="en-US" sz="2400" u="none" cap="none" strike="noStrike">
                <a:solidFill>
                  <a:schemeClr val="dk1"/>
                </a:solidFill>
                <a:latin typeface="Arial"/>
                <a:ea typeface="Arial"/>
                <a:cs typeface="Arial"/>
                <a:sym typeface="Arial"/>
              </a:rPr>
              <a:t>ext </a:t>
            </a:r>
            <a:r>
              <a:rPr b="1" i="0" lang="en-US" sz="2400" u="none" cap="none" strike="noStrike">
                <a:solidFill>
                  <a:schemeClr val="dk1"/>
                </a:solidFill>
                <a:latin typeface="Arial"/>
                <a:ea typeface="Arial"/>
                <a:cs typeface="Arial"/>
                <a:sym typeface="Arial"/>
              </a:rPr>
              <a:t>M</a:t>
            </a:r>
            <a:r>
              <a:rPr b="0" i="0" lang="en-US" sz="2400" u="none" cap="none" strike="noStrike">
                <a:solidFill>
                  <a:schemeClr val="dk1"/>
                </a:solidFill>
                <a:latin typeface="Arial"/>
                <a:ea typeface="Arial"/>
                <a:cs typeface="Arial"/>
                <a:sym typeface="Arial"/>
              </a:rPr>
              <a:t>arkup </a:t>
            </a:r>
            <a:r>
              <a:rPr b="1" i="0" lang="en-US" sz="2400" u="none" cap="none" strike="noStrike">
                <a:solidFill>
                  <a:schemeClr val="dk1"/>
                </a:solidFill>
                <a:latin typeface="Arial"/>
                <a:ea typeface="Arial"/>
                <a:cs typeface="Arial"/>
                <a:sym typeface="Arial"/>
              </a:rPr>
              <a:t>L</a:t>
            </a:r>
            <a:r>
              <a:rPr b="0" i="0" lang="en-US" sz="2400" u="none" cap="none" strike="noStrike">
                <a:solidFill>
                  <a:schemeClr val="dk1"/>
                </a:solidFill>
                <a:latin typeface="Arial"/>
                <a:ea typeface="Arial"/>
                <a:cs typeface="Arial"/>
                <a:sym typeface="Arial"/>
              </a:rPr>
              <a:t>anguage</a:t>
            </a:r>
            <a:endParaRPr/>
          </a:p>
          <a:p>
            <a:pPr indent="-274320" lvl="0" marL="274320" marR="0" rtl="0" algn="l">
              <a:lnSpc>
                <a:spcPct val="90000"/>
              </a:lnSpc>
              <a:spcBef>
                <a:spcPts val="220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A markup language is a set of markup </a:t>
            </a:r>
            <a:r>
              <a:rPr b="1" i="0" lang="en-US" sz="2400" u="none" cap="none" strike="noStrike">
                <a:solidFill>
                  <a:schemeClr val="dk1"/>
                </a:solidFill>
                <a:latin typeface="Arial"/>
                <a:ea typeface="Arial"/>
                <a:cs typeface="Arial"/>
                <a:sym typeface="Arial"/>
              </a:rPr>
              <a:t>tags</a:t>
            </a:r>
            <a:endParaRPr b="0" i="0" sz="2400" u="none" cap="none" strike="noStrike">
              <a:solidFill>
                <a:schemeClr val="dk1"/>
              </a:solidFill>
              <a:latin typeface="Arial"/>
              <a:ea typeface="Arial"/>
              <a:cs typeface="Arial"/>
              <a:sym typeface="Arial"/>
            </a:endParaRPr>
          </a:p>
          <a:p>
            <a:pPr indent="-274320" lvl="0" marL="274320" marR="0" rtl="0" algn="l">
              <a:lnSpc>
                <a:spcPct val="90000"/>
              </a:lnSpc>
              <a:spcBef>
                <a:spcPts val="220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The tags </a:t>
            </a:r>
            <a:r>
              <a:rPr b="1" i="0" lang="en-US" sz="2400" u="none" cap="none" strike="noStrike">
                <a:solidFill>
                  <a:schemeClr val="dk1"/>
                </a:solidFill>
                <a:latin typeface="Arial"/>
                <a:ea typeface="Arial"/>
                <a:cs typeface="Arial"/>
                <a:sym typeface="Arial"/>
              </a:rPr>
              <a:t>describe</a:t>
            </a:r>
            <a:r>
              <a:rPr b="0" i="0" lang="en-US" sz="2400" u="none" cap="none" strike="noStrike">
                <a:solidFill>
                  <a:schemeClr val="dk1"/>
                </a:solidFill>
                <a:latin typeface="Arial"/>
                <a:ea typeface="Arial"/>
                <a:cs typeface="Arial"/>
                <a:sym typeface="Arial"/>
              </a:rPr>
              <a:t> document content </a:t>
            </a:r>
            <a:endParaRPr/>
          </a:p>
          <a:p>
            <a:pPr indent="-274320" lvl="0" marL="274320" marR="0" rtl="0" algn="l">
              <a:lnSpc>
                <a:spcPct val="90000"/>
              </a:lnSpc>
              <a:spcBef>
                <a:spcPts val="220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HTML documents contain HTML </a:t>
            </a:r>
            <a:r>
              <a:rPr b="1" i="0" lang="en-US" sz="2400" u="none" cap="none" strike="noStrike">
                <a:solidFill>
                  <a:schemeClr val="dk1"/>
                </a:solidFill>
                <a:latin typeface="Arial"/>
                <a:ea typeface="Arial"/>
                <a:cs typeface="Arial"/>
                <a:sym typeface="Arial"/>
              </a:rPr>
              <a:t>tags</a:t>
            </a:r>
            <a:r>
              <a:rPr b="0" i="0" lang="en-US" sz="2400" u="none" cap="none" strike="noStrike">
                <a:solidFill>
                  <a:schemeClr val="dk1"/>
                </a:solidFill>
                <a:latin typeface="Arial"/>
                <a:ea typeface="Arial"/>
                <a:cs typeface="Arial"/>
                <a:sym typeface="Arial"/>
              </a:rPr>
              <a:t> and plain </a:t>
            </a:r>
            <a:r>
              <a:rPr b="1" i="0" lang="en-US" sz="2400" u="none" cap="none" strike="noStrike">
                <a:solidFill>
                  <a:schemeClr val="dk1"/>
                </a:solidFill>
                <a:latin typeface="Arial"/>
                <a:ea typeface="Arial"/>
                <a:cs typeface="Arial"/>
                <a:sym typeface="Arial"/>
              </a:rPr>
              <a:t>text</a:t>
            </a:r>
            <a:endParaRPr b="0" i="0" sz="2400" u="none" cap="none" strike="noStrike">
              <a:solidFill>
                <a:schemeClr val="dk1"/>
              </a:solidFill>
              <a:latin typeface="Arial"/>
              <a:ea typeface="Arial"/>
              <a:cs typeface="Arial"/>
              <a:sym typeface="Arial"/>
            </a:endParaRPr>
          </a:p>
          <a:p>
            <a:pPr indent="-274320" lvl="0" marL="274320" marR="0" rtl="0" algn="l">
              <a:lnSpc>
                <a:spcPct val="90000"/>
              </a:lnSpc>
              <a:spcBef>
                <a:spcPts val="220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HTML documents are also called </a:t>
            </a:r>
            <a:r>
              <a:rPr b="1" i="0" lang="en-US" sz="2400" u="none" cap="none" strike="noStrike">
                <a:solidFill>
                  <a:schemeClr val="dk1"/>
                </a:solidFill>
                <a:latin typeface="Arial"/>
                <a:ea typeface="Arial"/>
                <a:cs typeface="Arial"/>
                <a:sym typeface="Arial"/>
              </a:rPr>
              <a:t>web pages</a:t>
            </a:r>
            <a:endParaRPr b="0" i="0" sz="2400" u="none" cap="none" strike="noStrike">
              <a:solidFill>
                <a:schemeClr val="dk1"/>
              </a:solidFill>
              <a:latin typeface="Arial"/>
              <a:ea typeface="Arial"/>
              <a:cs typeface="Arial"/>
              <a:sym typeface="Arial"/>
            </a:endParaRPr>
          </a:p>
          <a:p>
            <a:pPr indent="0" lvl="0" marL="0" marR="0" rtl="0" algn="l">
              <a:lnSpc>
                <a:spcPct val="90000"/>
              </a:lnSpc>
              <a:spcBef>
                <a:spcPts val="220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Head (Cont.)</a:t>
            </a:r>
            <a:endParaRPr b="1" sz="3200">
              <a:solidFill>
                <a:srgbClr val="1C4587"/>
              </a:solidFill>
            </a:endParaRPr>
          </a:p>
        </p:txBody>
      </p:sp>
      <p:sp>
        <p:nvSpPr>
          <p:cNvPr id="319" name="Google Shape;319;p31"/>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200"/>
              <a:buFont typeface="Arial"/>
              <a:buNone/>
            </a:pPr>
            <a:r>
              <a:rPr b="1" i="0" lang="en-US" sz="2400" u="sng" cap="none" strike="noStrike">
                <a:solidFill>
                  <a:schemeClr val="dk1"/>
                </a:solidFill>
                <a:latin typeface="Arial"/>
                <a:ea typeface="Arial"/>
                <a:cs typeface="Arial"/>
                <a:sym typeface="Arial"/>
              </a:rPr>
              <a:t>The HTML &lt;style&gt; Element</a:t>
            </a:r>
            <a:endParaRPr b="0" i="0" sz="2400" u="none" cap="none" strike="noStrike">
              <a:solidFill>
                <a:schemeClr val="dk1"/>
              </a:solidFill>
              <a:latin typeface="Arial"/>
              <a:ea typeface="Arial"/>
              <a:cs typeface="Arial"/>
              <a:sym typeface="Arial"/>
            </a:endParaRPr>
          </a:p>
          <a:p>
            <a:pPr indent="-274320" lvl="0" marL="274320" marR="0" rtl="0" algn="l">
              <a:lnSpc>
                <a:spcPct val="90000"/>
              </a:lnSpc>
              <a:spcBef>
                <a:spcPts val="2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&lt;style&gt; tag is used to define style information for an HTML document.</a:t>
            </a:r>
            <a:endParaRPr/>
          </a:p>
          <a:p>
            <a:pPr indent="-274320" lvl="0" marL="274320" marR="0" rtl="0" algn="l">
              <a:lnSpc>
                <a:spcPct val="90000"/>
              </a:lnSpc>
              <a:spcBef>
                <a:spcPts val="2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Inside the &lt;style&gt; element you specify how HTML elements should render in a browser:</a:t>
            </a:r>
            <a:endParaRPr/>
          </a:p>
          <a:p>
            <a:pPr indent="0" lvl="0" marL="0" marR="0" rtl="0" algn="l">
              <a:lnSpc>
                <a:spcPct val="90000"/>
              </a:lnSpc>
              <a:spcBef>
                <a:spcPts val="2200"/>
              </a:spcBef>
              <a:spcAft>
                <a:spcPts val="0"/>
              </a:spcAft>
              <a:buClr>
                <a:schemeClr val="dk1"/>
              </a:buClr>
              <a:buSzPts val="2200"/>
              <a:buFont typeface="Arial"/>
              <a:buNone/>
            </a:pPr>
            <a:r>
              <a:rPr b="0" i="1" lang="en-US" sz="2400" u="none" cap="none" strike="noStrike">
                <a:solidFill>
                  <a:srgbClr val="595959"/>
                </a:solidFill>
                <a:latin typeface="Arial"/>
                <a:ea typeface="Arial"/>
                <a:cs typeface="Arial"/>
                <a:sym typeface="Arial"/>
              </a:rPr>
              <a:t>&lt;head&gt;</a:t>
            </a:r>
            <a:br>
              <a:rPr b="0" i="1" lang="en-US" sz="2400" u="none" cap="none" strike="noStrike">
                <a:solidFill>
                  <a:srgbClr val="595959"/>
                </a:solidFill>
                <a:latin typeface="Arial"/>
                <a:ea typeface="Arial"/>
                <a:cs typeface="Arial"/>
                <a:sym typeface="Arial"/>
              </a:rPr>
            </a:br>
            <a:r>
              <a:rPr b="0" i="1" lang="en-US" sz="2400" u="none" cap="none" strike="noStrike">
                <a:solidFill>
                  <a:srgbClr val="595959"/>
                </a:solidFill>
                <a:latin typeface="Arial"/>
                <a:ea typeface="Arial"/>
                <a:cs typeface="Arial"/>
                <a:sym typeface="Arial"/>
              </a:rPr>
              <a:t>   &lt;style type="text/css"&gt;</a:t>
            </a:r>
            <a:br>
              <a:rPr b="0" i="1" lang="en-US" sz="2400" u="none" cap="none" strike="noStrike">
                <a:solidFill>
                  <a:srgbClr val="595959"/>
                </a:solidFill>
                <a:latin typeface="Arial"/>
                <a:ea typeface="Arial"/>
                <a:cs typeface="Arial"/>
                <a:sym typeface="Arial"/>
              </a:rPr>
            </a:br>
            <a:r>
              <a:rPr b="0" i="1" lang="en-US" sz="2400" u="none" cap="none" strike="noStrike">
                <a:solidFill>
                  <a:srgbClr val="595959"/>
                </a:solidFill>
                <a:latin typeface="Arial"/>
                <a:ea typeface="Arial"/>
                <a:cs typeface="Arial"/>
                <a:sym typeface="Arial"/>
              </a:rPr>
              <a:t>	body {background-color:yellow;}</a:t>
            </a:r>
            <a:br>
              <a:rPr b="0" i="1" lang="en-US" sz="2400" u="none" cap="none" strike="noStrike">
                <a:solidFill>
                  <a:srgbClr val="595959"/>
                </a:solidFill>
                <a:latin typeface="Arial"/>
                <a:ea typeface="Arial"/>
                <a:cs typeface="Arial"/>
                <a:sym typeface="Arial"/>
              </a:rPr>
            </a:br>
            <a:r>
              <a:rPr b="0" i="1" lang="en-US" sz="2400" u="none" cap="none" strike="noStrike">
                <a:solidFill>
                  <a:srgbClr val="595959"/>
                </a:solidFill>
                <a:latin typeface="Arial"/>
                <a:ea typeface="Arial"/>
                <a:cs typeface="Arial"/>
                <a:sym typeface="Arial"/>
              </a:rPr>
              <a:t>	p {color:blue;}</a:t>
            </a:r>
            <a:br>
              <a:rPr b="0" i="1" lang="en-US" sz="2400" u="none" cap="none" strike="noStrike">
                <a:solidFill>
                  <a:srgbClr val="595959"/>
                </a:solidFill>
                <a:latin typeface="Arial"/>
                <a:ea typeface="Arial"/>
                <a:cs typeface="Arial"/>
                <a:sym typeface="Arial"/>
              </a:rPr>
            </a:br>
            <a:r>
              <a:rPr b="0" i="1" lang="en-US" sz="2400" u="none" cap="none" strike="noStrike">
                <a:solidFill>
                  <a:srgbClr val="595959"/>
                </a:solidFill>
                <a:latin typeface="Arial"/>
                <a:ea typeface="Arial"/>
                <a:cs typeface="Arial"/>
                <a:sym typeface="Arial"/>
              </a:rPr>
              <a:t>   &lt;/style&gt;</a:t>
            </a:r>
            <a:br>
              <a:rPr b="0" i="1" lang="en-US" sz="2400" u="none" cap="none" strike="noStrike">
                <a:solidFill>
                  <a:srgbClr val="595959"/>
                </a:solidFill>
                <a:latin typeface="Arial"/>
                <a:ea typeface="Arial"/>
                <a:cs typeface="Arial"/>
                <a:sym typeface="Arial"/>
              </a:rPr>
            </a:br>
            <a:r>
              <a:rPr b="0" i="1" lang="en-US" sz="2400" u="none" cap="none" strike="noStrike">
                <a:solidFill>
                  <a:srgbClr val="595959"/>
                </a:solidFill>
                <a:latin typeface="Arial"/>
                <a:ea typeface="Arial"/>
                <a:cs typeface="Arial"/>
                <a:sym typeface="Arial"/>
              </a:rPr>
              <a:t>&lt;/head&gt; </a:t>
            </a:r>
            <a:endParaRPr/>
          </a:p>
          <a:p>
            <a:pPr indent="0" lvl="0" marL="0" marR="0" rtl="0" algn="l">
              <a:lnSpc>
                <a:spcPct val="90000"/>
              </a:lnSpc>
              <a:spcBef>
                <a:spcPts val="480"/>
              </a:spcBef>
              <a:spcAft>
                <a:spcPts val="0"/>
              </a:spcAft>
              <a:buClr>
                <a:srgbClr val="000000"/>
              </a:buClr>
              <a:buSzPts val="2200"/>
              <a:buFont typeface="Arial"/>
              <a:buNone/>
            </a:pPr>
            <a:r>
              <a:rPr b="0" i="0" lang="en-US" sz="2400" u="none" cap="none" strike="noStrike">
                <a:solidFill>
                  <a:srgbClr val="000000"/>
                </a:solidFill>
                <a:latin typeface="Calibri"/>
                <a:ea typeface="Calibri"/>
                <a:cs typeface="Calibri"/>
                <a:sym typeface="Calibri"/>
              </a:rPr>
              <a:t> </a:t>
            </a:r>
            <a:endParaRPr/>
          </a:p>
          <a:p>
            <a:pPr indent="0" lvl="0" marL="0" marR="0" rtl="0" algn="l">
              <a:lnSpc>
                <a:spcPct val="90000"/>
              </a:lnSpc>
              <a:spcBef>
                <a:spcPts val="440"/>
              </a:spcBef>
              <a:spcAft>
                <a:spcPts val="0"/>
              </a:spcAft>
              <a:buClr>
                <a:schemeClr val="dk1"/>
              </a:buClr>
              <a:buSzPts val="2200"/>
              <a:buFont typeface="Arial"/>
              <a:buNone/>
            </a:pPr>
            <a:r>
              <a:t/>
            </a:r>
            <a:endParaRPr b="0" i="1" sz="2200" u="none" cap="none" strike="noStrike">
              <a:solidFill>
                <a:srgbClr val="595959"/>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2"/>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Head (Cont.)</a:t>
            </a:r>
            <a:endParaRPr b="1" sz="3200">
              <a:solidFill>
                <a:srgbClr val="1C4587"/>
              </a:solidFill>
            </a:endParaRPr>
          </a:p>
        </p:txBody>
      </p:sp>
      <p:sp>
        <p:nvSpPr>
          <p:cNvPr id="326" name="Google Shape;326;p32"/>
          <p:cNvSpPr txBox="1"/>
          <p:nvPr>
            <p:ph idx="1" type="body"/>
          </p:nvPr>
        </p:nvSpPr>
        <p:spPr>
          <a:xfrm>
            <a:off x="425150" y="1493424"/>
            <a:ext cx="11020800" cy="520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The HTML &lt;meta&gt; Element</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Metadata is data (information) about data.</a:t>
            </a:r>
            <a:endParaRPr sz="2400"/>
          </a:p>
          <a:p>
            <a:pPr indent="-342900" lvl="0" marL="342900" marR="0" rtl="0" algn="l">
              <a:lnSpc>
                <a:spcPct val="10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Meta elements are typically used to specify page description, keywords, author of the document, last modified, and other metadata.</a:t>
            </a:r>
            <a:endParaRPr sz="2400"/>
          </a:p>
          <a:p>
            <a:pPr indent="-342900" lvl="0" marL="342900" marR="0" rtl="0" algn="l">
              <a:lnSpc>
                <a:spcPct val="10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&lt;meta&gt; tags always go inside the &lt;head&gt; element.</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&lt;meta&gt; Tags - Examples of Use</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Define keywords for search engines:</a:t>
            </a:r>
            <a:endParaRPr sz="2400"/>
          </a:p>
          <a:p>
            <a:pPr indent="0" lvl="0" marL="0" marR="0" rtl="0" algn="l">
              <a:lnSpc>
                <a:spcPct val="100000"/>
              </a:lnSpc>
              <a:spcBef>
                <a:spcPts val="40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&lt;meta name="keywords" content="HTML, CSS, XML, XHTML, JavaScript"&gt;</a:t>
            </a:r>
            <a:endParaRPr sz="2400"/>
          </a:p>
          <a:p>
            <a:pPr indent="-342900" lvl="0" marL="342900" marR="0" rtl="0" algn="l">
              <a:lnSpc>
                <a:spcPct val="10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Define a description of your web page:</a:t>
            </a:r>
            <a:endParaRPr sz="2400"/>
          </a:p>
          <a:p>
            <a:pPr indent="0" lvl="0" marL="0" marR="0" rtl="0" algn="l">
              <a:lnSpc>
                <a:spcPct val="100000"/>
              </a:lnSpc>
              <a:spcBef>
                <a:spcPts val="40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&lt;meta name="description" content="Free Web tutorials on HTML and CSS"&gt;</a:t>
            </a:r>
            <a:endParaRPr sz="2400"/>
          </a:p>
          <a:p>
            <a:pPr indent="-342900" lvl="0" marL="342900" marR="0" rtl="0" algn="l">
              <a:lnSpc>
                <a:spcPct val="10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Define the author of a page:</a:t>
            </a:r>
            <a:endParaRPr sz="2400"/>
          </a:p>
          <a:p>
            <a:pPr indent="0" lvl="0" marL="0" marR="0" rtl="0" algn="l">
              <a:lnSpc>
                <a:spcPct val="100000"/>
              </a:lnSpc>
              <a:spcBef>
                <a:spcPts val="40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&lt;meta name="author" content="Hege Refsnes"&gt;</a:t>
            </a:r>
            <a:endParaRPr sz="2400"/>
          </a:p>
          <a:p>
            <a:pPr indent="0" lvl="0" marL="0" marR="0" rtl="0" algn="l">
              <a:lnSpc>
                <a:spcPct val="100000"/>
              </a:lnSpc>
              <a:spcBef>
                <a:spcPts val="400"/>
              </a:spcBef>
              <a:spcAft>
                <a:spcPts val="0"/>
              </a:spcAft>
              <a:buClr>
                <a:srgbClr val="000000"/>
              </a:buClr>
              <a:buSzPts val="2200"/>
              <a:buFont typeface="Arial"/>
              <a:buNone/>
            </a:pPr>
            <a:r>
              <a:rPr b="0" i="0" lang="en-US" sz="2400" u="none" cap="none" strike="noStrike">
                <a:solidFill>
                  <a:srgbClr val="000000"/>
                </a:solidFill>
                <a:latin typeface="Calibri"/>
                <a:ea typeface="Calibri"/>
                <a:cs typeface="Calibri"/>
                <a:sym typeface="Calibri"/>
              </a:rPr>
              <a:t> </a:t>
            </a:r>
            <a:endParaRPr sz="2400"/>
          </a:p>
          <a:p>
            <a:pPr indent="0" lvl="0" marL="0" marR="0" rtl="0" algn="l">
              <a:lnSpc>
                <a:spcPct val="100000"/>
              </a:lnSpc>
              <a:spcBef>
                <a:spcPts val="400"/>
              </a:spcBef>
              <a:spcAft>
                <a:spcPts val="0"/>
              </a:spcAft>
              <a:buClr>
                <a:schemeClr val="dk1"/>
              </a:buClr>
              <a:buSzPts val="2200"/>
              <a:buFont typeface="Arial"/>
              <a:buNone/>
            </a:pPr>
            <a:r>
              <a:t/>
            </a:r>
            <a:endParaRPr b="0" i="1" sz="2400" u="none" cap="none" strike="noStrike">
              <a:solidFill>
                <a:srgbClr val="595959"/>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Head (Cont.)</a:t>
            </a:r>
            <a:endParaRPr b="1" sz="3200">
              <a:solidFill>
                <a:srgbClr val="1C4587"/>
              </a:solidFill>
            </a:endParaRPr>
          </a:p>
        </p:txBody>
      </p:sp>
      <p:sp>
        <p:nvSpPr>
          <p:cNvPr id="333" name="Google Shape;333;p33"/>
          <p:cNvSpPr txBox="1"/>
          <p:nvPr>
            <p:ph idx="1" type="body"/>
          </p:nvPr>
        </p:nvSpPr>
        <p:spPr>
          <a:xfrm>
            <a:off x="425150" y="1635175"/>
            <a:ext cx="6740700" cy="504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sng" cap="none" strike="noStrike">
                <a:solidFill>
                  <a:srgbClr val="000000"/>
                </a:solidFill>
                <a:latin typeface="Calibri"/>
                <a:ea typeface="Calibri"/>
                <a:cs typeface="Calibri"/>
                <a:sym typeface="Calibri"/>
              </a:rPr>
              <a:t>The HTML &lt;script&gt; Element</a:t>
            </a:r>
            <a:endParaRPr b="0" i="0" sz="2200" u="none" cap="none" strike="noStrike">
              <a:solidFill>
                <a:srgbClr val="000000"/>
              </a:solidFill>
              <a:latin typeface="Calibri"/>
              <a:ea typeface="Calibri"/>
              <a:cs typeface="Calibri"/>
              <a:sym typeface="Calibri"/>
            </a:endParaRPr>
          </a:p>
          <a:p>
            <a:pPr indent="-342900" lvl="0" marL="3429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The &lt;script&gt; tag is used to define a client-side script, such as a JavaScript.</a:t>
            </a:r>
            <a:endParaRPr/>
          </a:p>
          <a:p>
            <a:pPr indent="-342900" lvl="0" marL="3429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The &lt;script&gt; element will be explained in a later chapter.</a:t>
            </a:r>
            <a:endParaRPr/>
          </a:p>
          <a:p>
            <a:pPr indent="0" lvl="0" marL="0" marR="0" rtl="0" algn="l">
              <a:lnSpc>
                <a:spcPct val="100000"/>
              </a:lnSpc>
              <a:spcBef>
                <a:spcPts val="400"/>
              </a:spcBef>
              <a:spcAft>
                <a:spcPts val="0"/>
              </a:spcAft>
              <a:buClr>
                <a:srgbClr val="595959"/>
              </a:buClr>
              <a:buSzPts val="2200"/>
              <a:buFont typeface="Arial"/>
              <a:buNone/>
            </a:pPr>
            <a:r>
              <a:rPr b="0" i="1" lang="en-US" sz="2000" u="none" cap="none" strike="noStrike">
                <a:solidFill>
                  <a:srgbClr val="595959"/>
                </a:solidFill>
                <a:latin typeface="Arial"/>
                <a:ea typeface="Arial"/>
                <a:cs typeface="Arial"/>
                <a:sym typeface="Arial"/>
              </a:rPr>
              <a:t>&lt;head&gt;</a:t>
            </a:r>
            <a:br>
              <a:rPr b="0" i="1" lang="en-US" sz="2000" u="none" cap="none" strike="noStrike">
                <a:solidFill>
                  <a:srgbClr val="595959"/>
                </a:solidFill>
                <a:latin typeface="Arial"/>
                <a:ea typeface="Arial"/>
                <a:cs typeface="Arial"/>
                <a:sym typeface="Arial"/>
              </a:rPr>
            </a:br>
            <a:r>
              <a:rPr b="0" i="1" lang="en-US" sz="2000" u="none" cap="none" strike="noStrike">
                <a:solidFill>
                  <a:srgbClr val="595959"/>
                </a:solidFill>
                <a:latin typeface="Arial"/>
                <a:ea typeface="Arial"/>
                <a:cs typeface="Arial"/>
                <a:sym typeface="Arial"/>
              </a:rPr>
              <a:t>   	&lt;script&gt;</a:t>
            </a:r>
            <a:endParaRPr/>
          </a:p>
          <a:p>
            <a:pPr indent="0" lvl="0" marL="0" marR="0" rtl="0" algn="l">
              <a:lnSpc>
                <a:spcPct val="100000"/>
              </a:lnSpc>
              <a:spcBef>
                <a:spcPts val="400"/>
              </a:spcBef>
              <a:spcAft>
                <a:spcPts val="0"/>
              </a:spcAft>
              <a:buClr>
                <a:srgbClr val="595959"/>
              </a:buClr>
              <a:buSzPts val="2200"/>
              <a:buFont typeface="Arial"/>
              <a:buNone/>
            </a:pPr>
            <a:r>
              <a:rPr b="0" i="1" lang="en-US" sz="2000" u="none" cap="none" strike="noStrike">
                <a:solidFill>
                  <a:srgbClr val="595959"/>
                </a:solidFill>
                <a:latin typeface="Arial"/>
                <a:ea typeface="Arial"/>
                <a:cs typeface="Arial"/>
                <a:sym typeface="Arial"/>
              </a:rPr>
              <a:t>		…………………….</a:t>
            </a:r>
            <a:br>
              <a:rPr b="0" i="1" lang="en-US" sz="2000" u="none" cap="none" strike="noStrike">
                <a:solidFill>
                  <a:srgbClr val="595959"/>
                </a:solidFill>
                <a:latin typeface="Arial"/>
                <a:ea typeface="Arial"/>
                <a:cs typeface="Arial"/>
                <a:sym typeface="Arial"/>
              </a:rPr>
            </a:br>
            <a:r>
              <a:rPr b="0" i="1" lang="en-US" sz="2000" u="none" cap="none" strike="noStrike">
                <a:solidFill>
                  <a:srgbClr val="595959"/>
                </a:solidFill>
                <a:latin typeface="Arial"/>
                <a:ea typeface="Arial"/>
                <a:cs typeface="Arial"/>
                <a:sym typeface="Arial"/>
              </a:rPr>
              <a:t>   	&lt;/script&gt;</a:t>
            </a:r>
            <a:br>
              <a:rPr b="0" i="1" lang="en-US" sz="2000" u="none" cap="none" strike="noStrike">
                <a:solidFill>
                  <a:srgbClr val="595959"/>
                </a:solidFill>
                <a:latin typeface="Arial"/>
                <a:ea typeface="Arial"/>
                <a:cs typeface="Arial"/>
                <a:sym typeface="Arial"/>
              </a:rPr>
            </a:br>
            <a:r>
              <a:rPr b="0" i="1" lang="en-US" sz="2000" u="none" cap="none" strike="noStrike">
                <a:solidFill>
                  <a:srgbClr val="595959"/>
                </a:solidFill>
                <a:latin typeface="Arial"/>
                <a:ea typeface="Arial"/>
                <a:cs typeface="Arial"/>
                <a:sym typeface="Arial"/>
              </a:rPr>
              <a:t>&lt;/head&gt; </a:t>
            </a:r>
            <a:endParaRPr b="0" i="1" sz="2000" u="none" cap="none" strike="noStrike">
              <a:solidFill>
                <a:srgbClr val="595959"/>
              </a:solidFill>
              <a:latin typeface="Arial"/>
              <a:ea typeface="Arial"/>
              <a:cs typeface="Arial"/>
              <a:sym typeface="Arial"/>
            </a:endParaRPr>
          </a:p>
          <a:p>
            <a:pPr indent="0" lvl="0" marL="0" marR="0" rtl="0" algn="l">
              <a:lnSpc>
                <a:spcPct val="100000"/>
              </a:lnSpc>
              <a:spcBef>
                <a:spcPts val="400"/>
              </a:spcBef>
              <a:spcAft>
                <a:spcPts val="0"/>
              </a:spcAft>
              <a:buClr>
                <a:srgbClr val="595959"/>
              </a:buClr>
              <a:buSzPts val="2200"/>
              <a:buFont typeface="Arial"/>
              <a:buNone/>
            </a:pPr>
            <a:r>
              <a:rPr b="0" i="1" lang="en-US" sz="2000" u="none" cap="none" strike="noStrike">
                <a:solidFill>
                  <a:srgbClr val="595959"/>
                </a:solidFill>
                <a:latin typeface="Arial"/>
                <a:ea typeface="Arial"/>
                <a:cs typeface="Arial"/>
                <a:sym typeface="Arial"/>
              </a:rPr>
              <a:t>&lt;body&gt;</a:t>
            </a:r>
            <a:endParaRPr/>
          </a:p>
          <a:p>
            <a:pPr indent="0" lvl="0" marL="0" marR="0" rtl="0" algn="l">
              <a:lnSpc>
                <a:spcPct val="100000"/>
              </a:lnSpc>
              <a:spcBef>
                <a:spcPts val="400"/>
              </a:spcBef>
              <a:spcAft>
                <a:spcPts val="0"/>
              </a:spcAft>
              <a:buClr>
                <a:srgbClr val="595959"/>
              </a:buClr>
              <a:buSzPts val="2200"/>
              <a:buFont typeface="Arial"/>
              <a:buNone/>
            </a:pPr>
            <a:r>
              <a:rPr b="0" i="1" lang="en-US" sz="2000" u="none" cap="none" strike="noStrike">
                <a:solidFill>
                  <a:srgbClr val="595959"/>
                </a:solidFill>
                <a:latin typeface="Arial"/>
                <a:ea typeface="Arial"/>
                <a:cs typeface="Arial"/>
                <a:sym typeface="Arial"/>
              </a:rPr>
              <a:t>	&lt;script&gt;…………………………&lt;/script&gt;</a:t>
            </a:r>
            <a:endParaRPr b="0" i="1" sz="2000" u="none" cap="none" strike="noStrike">
              <a:solidFill>
                <a:srgbClr val="595959"/>
              </a:solidFill>
              <a:latin typeface="Arial"/>
              <a:ea typeface="Arial"/>
              <a:cs typeface="Arial"/>
              <a:sym typeface="Arial"/>
            </a:endParaRPr>
          </a:p>
          <a:p>
            <a:pPr indent="0" lvl="0" marL="0" marR="0" rtl="0" algn="l">
              <a:lnSpc>
                <a:spcPct val="100000"/>
              </a:lnSpc>
              <a:spcBef>
                <a:spcPts val="400"/>
              </a:spcBef>
              <a:spcAft>
                <a:spcPts val="0"/>
              </a:spcAft>
              <a:buClr>
                <a:srgbClr val="595959"/>
              </a:buClr>
              <a:buSzPts val="2200"/>
              <a:buFont typeface="Arial"/>
              <a:buNone/>
            </a:pPr>
            <a:r>
              <a:rPr b="0" i="1" lang="en-US" sz="2000" u="none" cap="none" strike="noStrike">
                <a:solidFill>
                  <a:srgbClr val="595959"/>
                </a:solidFill>
                <a:latin typeface="Arial"/>
                <a:ea typeface="Arial"/>
                <a:cs typeface="Arial"/>
                <a:sym typeface="Arial"/>
              </a:rPr>
              <a:t>&lt;/body&gt;</a:t>
            </a:r>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200"/>
              <a:buFont typeface="Arial"/>
              <a:buNone/>
            </a:pPr>
            <a:r>
              <a:rPr b="0" i="0" lang="en-US" sz="24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440"/>
              </a:spcBef>
              <a:spcAft>
                <a:spcPts val="0"/>
              </a:spcAft>
              <a:buClr>
                <a:schemeClr val="dk1"/>
              </a:buClr>
              <a:buSzPts val="2200"/>
              <a:buFont typeface="Arial"/>
              <a:buNone/>
            </a:pPr>
            <a:r>
              <a:t/>
            </a:r>
            <a:endParaRPr b="0" i="1" sz="2200" u="none" cap="none" strike="noStrike">
              <a:solidFill>
                <a:srgbClr val="595959"/>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4"/>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a:t>
            </a:r>
            <a:r>
              <a:rPr b="0" i="0" lang="en-US" sz="3400" u="none" cap="none" strike="noStrike">
                <a:solidFill>
                  <a:srgbClr val="FF0000"/>
                </a:solidFill>
                <a:latin typeface="Arial"/>
                <a:ea typeface="Arial"/>
                <a:cs typeface="Arial"/>
                <a:sym typeface="Arial"/>
              </a:rPr>
              <a:t> </a:t>
            </a:r>
            <a:r>
              <a:rPr b="1" lang="en-US" sz="3200">
                <a:solidFill>
                  <a:srgbClr val="1C4587"/>
                </a:solidFill>
              </a:rPr>
              <a:t>Image</a:t>
            </a:r>
            <a:endParaRPr b="0" i="0" sz="3400" u="none" cap="none" strike="noStrike">
              <a:solidFill>
                <a:srgbClr val="FF0000"/>
              </a:solidFill>
              <a:latin typeface="Arial"/>
              <a:ea typeface="Arial"/>
              <a:cs typeface="Arial"/>
              <a:sym typeface="Arial"/>
            </a:endParaRPr>
          </a:p>
        </p:txBody>
      </p:sp>
      <p:sp>
        <p:nvSpPr>
          <p:cNvPr id="340" name="Google Shape;340;p34"/>
          <p:cNvSpPr txBox="1"/>
          <p:nvPr>
            <p:ph idx="1" type="body"/>
          </p:nvPr>
        </p:nvSpPr>
        <p:spPr>
          <a:xfrm>
            <a:off x="425150" y="1493426"/>
            <a:ext cx="11020800" cy="520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Images - The &lt;img&gt; Tag and the </a:t>
            </a:r>
            <a:r>
              <a:rPr b="1" lang="en-US" sz="2400" u="sng">
                <a:solidFill>
                  <a:srgbClr val="000000"/>
                </a:solidFill>
                <a:latin typeface="Calibri"/>
                <a:ea typeface="Calibri"/>
                <a:cs typeface="Calibri"/>
                <a:sym typeface="Calibri"/>
              </a:rPr>
              <a:t>s</a:t>
            </a:r>
            <a:r>
              <a:rPr b="1" i="0" lang="en-US" sz="2400" u="sng" cap="none" strike="noStrike">
                <a:solidFill>
                  <a:srgbClr val="000000"/>
                </a:solidFill>
                <a:latin typeface="Calibri"/>
                <a:ea typeface="Calibri"/>
                <a:cs typeface="Calibri"/>
                <a:sym typeface="Calibri"/>
              </a:rPr>
              <a:t>rc Attribute</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In HTML, images are defined with the &lt;img&gt; tag.</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&lt;img&gt; tag is empty, which means that it contains attributes only, and has no closing tag.</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To display an image on a page, you need to use the </a:t>
            </a:r>
            <a:r>
              <a:rPr b="1" i="0" lang="en-US" sz="2400" u="none" cap="none" strike="noStrike">
                <a:solidFill>
                  <a:srgbClr val="000000"/>
                </a:solidFill>
                <a:latin typeface="Calibri"/>
                <a:ea typeface="Calibri"/>
                <a:cs typeface="Calibri"/>
                <a:sym typeface="Calibri"/>
              </a:rPr>
              <a:t>src</a:t>
            </a:r>
            <a:r>
              <a:rPr b="0" i="0" lang="en-US" sz="2400" u="none" cap="none" strike="noStrike">
                <a:solidFill>
                  <a:srgbClr val="000000"/>
                </a:solidFill>
                <a:latin typeface="Calibri"/>
                <a:ea typeface="Calibri"/>
                <a:cs typeface="Calibri"/>
                <a:sym typeface="Calibri"/>
              </a:rPr>
              <a:t> attribute. </a:t>
            </a:r>
            <a:r>
              <a:rPr b="1" i="0" lang="en-US" sz="2400" u="none" cap="none" strike="noStrike">
                <a:solidFill>
                  <a:srgbClr val="000000"/>
                </a:solidFill>
                <a:latin typeface="Calibri"/>
                <a:ea typeface="Calibri"/>
                <a:cs typeface="Calibri"/>
                <a:sym typeface="Calibri"/>
              </a:rPr>
              <a:t>src</a:t>
            </a:r>
            <a:r>
              <a:rPr b="0" i="0" lang="en-US" sz="2400" u="none" cap="none" strike="noStrike">
                <a:solidFill>
                  <a:srgbClr val="000000"/>
                </a:solidFill>
                <a:latin typeface="Calibri"/>
                <a:ea typeface="Calibri"/>
                <a:cs typeface="Calibri"/>
                <a:sym typeface="Calibri"/>
              </a:rPr>
              <a:t> stands for "source". The value of the src attribute is the URL of the image you want to display.</a:t>
            </a:r>
            <a:endParaRPr/>
          </a:p>
          <a:p>
            <a:pPr indent="0" lvl="0" marL="0" marR="0" rtl="0" algn="l">
              <a:lnSpc>
                <a:spcPct val="100000"/>
              </a:lnSpc>
              <a:spcBef>
                <a:spcPts val="480"/>
              </a:spcBef>
              <a:spcAft>
                <a:spcPts val="0"/>
              </a:spcAft>
              <a:buClr>
                <a:schemeClr val="dk1"/>
              </a:buClr>
              <a:buSzPts val="2200"/>
              <a:buFont typeface="Arial"/>
              <a:buNone/>
            </a:pPr>
            <a:r>
              <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Syntax for defining an image:</a:t>
            </a:r>
            <a:endParaRPr/>
          </a:p>
          <a:p>
            <a:pPr indent="0" lvl="0" marL="0" marR="0" rtl="0" algn="l">
              <a:lnSpc>
                <a:spcPct val="100000"/>
              </a:lnSpc>
              <a:spcBef>
                <a:spcPts val="48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&lt;img src="url" alt="some_text"&gt;</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browser displays the image where the &lt;img&gt; tag occurs in the document. If you put an image tag between two paragraphs, the browser shows the first paragraph, then the image, and then the second paragraph.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5"/>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Image (Cont.)</a:t>
            </a:r>
            <a:endParaRPr b="1" sz="3200">
              <a:solidFill>
                <a:srgbClr val="1C4587"/>
              </a:solidFill>
            </a:endParaRPr>
          </a:p>
        </p:txBody>
      </p:sp>
      <p:sp>
        <p:nvSpPr>
          <p:cNvPr id="347" name="Google Shape;347;p35"/>
          <p:cNvSpPr txBox="1"/>
          <p:nvPr>
            <p:ph idx="1" type="body"/>
          </p:nvPr>
        </p:nvSpPr>
        <p:spPr>
          <a:xfrm>
            <a:off x="425159" y="1493414"/>
            <a:ext cx="11020926" cy="519767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Images - The Alt Attribute</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36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required alt attribute specifies an alternate text for an image, if the image cannot be displayed.</a:t>
            </a:r>
            <a:endParaRPr sz="2400"/>
          </a:p>
          <a:p>
            <a:pPr indent="0" lvl="0" marL="0" marR="0" rtl="0" algn="l">
              <a:lnSpc>
                <a:spcPct val="100000"/>
              </a:lnSpc>
              <a:spcBef>
                <a:spcPts val="36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&lt;img src="smiley.gif" alt="Smiley face"&gt;</a:t>
            </a:r>
            <a:endParaRPr sz="2400"/>
          </a:p>
          <a:p>
            <a:pPr indent="-342900" lvl="0" marL="342900" marR="0" rtl="0" algn="l">
              <a:lnSpc>
                <a:spcPct val="100000"/>
              </a:lnSpc>
              <a:spcBef>
                <a:spcPts val="36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alt attribute provides alternative information for an image if a user for some reason cannot view it (because of slow connection, an error in the src attribute, or if the user uses a screen reader).</a:t>
            </a:r>
            <a:endParaRPr sz="2400"/>
          </a:p>
          <a:p>
            <a:pPr indent="0" lvl="0" marL="0" marR="0" rtl="0" algn="l">
              <a:lnSpc>
                <a:spcPct val="100000"/>
              </a:lnSpc>
              <a:spcBef>
                <a:spcPts val="360"/>
              </a:spcBef>
              <a:spcAft>
                <a:spcPts val="0"/>
              </a:spcAft>
              <a:buClr>
                <a:srgbClr val="000000"/>
              </a:buClr>
              <a:buSzPts val="2200"/>
              <a:buFont typeface="Arial"/>
              <a:buNone/>
            </a:pPr>
            <a:r>
              <a:rPr b="0" i="0" lang="en-US" sz="2400" u="none" cap="none" strike="noStrike">
                <a:solidFill>
                  <a:srgbClr val="000000"/>
                </a:solidFill>
                <a:latin typeface="Calibri"/>
                <a:ea typeface="Calibri"/>
                <a:cs typeface="Calibri"/>
                <a:sym typeface="Calibri"/>
              </a:rPr>
              <a:t> </a:t>
            </a:r>
            <a:endParaRPr sz="2400"/>
          </a:p>
          <a:p>
            <a:pPr indent="0" lvl="0" marL="0" marR="0" rtl="0" algn="l">
              <a:lnSpc>
                <a:spcPct val="100000"/>
              </a:lnSpc>
              <a:spcBef>
                <a:spcPts val="36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Images - Set Height and Width of an Image</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36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height and width attributes are used to specify the height and width of an image.</a:t>
            </a:r>
            <a:endParaRPr sz="2400"/>
          </a:p>
          <a:p>
            <a:pPr indent="-342900" lvl="0" marL="342900" marR="0" rtl="0" algn="l">
              <a:lnSpc>
                <a:spcPct val="100000"/>
              </a:lnSpc>
              <a:spcBef>
                <a:spcPts val="36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attribute values are specified in pixels by default:</a:t>
            </a:r>
            <a:endParaRPr sz="2400"/>
          </a:p>
          <a:p>
            <a:pPr indent="0" lvl="0" marL="0" marR="0" rtl="0" algn="l">
              <a:lnSpc>
                <a:spcPct val="100000"/>
              </a:lnSpc>
              <a:spcBef>
                <a:spcPts val="36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&lt;img src="smiley.gif" alt="Smiley face" width="42" height="42"&gt;</a:t>
            </a:r>
            <a:endParaRPr sz="2400"/>
          </a:p>
          <a:p>
            <a:pPr indent="0" lvl="0" marL="0" marR="0" rtl="0" algn="l">
              <a:lnSpc>
                <a:spcPct val="100000"/>
              </a:lnSpc>
              <a:spcBef>
                <a:spcPts val="360"/>
              </a:spcBef>
              <a:spcAft>
                <a:spcPts val="0"/>
              </a:spcAft>
              <a:buClr>
                <a:schemeClr val="dk1"/>
              </a:buClr>
              <a:buSzPts val="22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Tip</a:t>
            </a:r>
            <a:r>
              <a:rPr b="0" i="0" lang="en-US" sz="2400" u="none" cap="none" strike="noStrike">
                <a:solidFill>
                  <a:srgbClr val="000000"/>
                </a:solidFill>
                <a:latin typeface="Calibri"/>
                <a:ea typeface="Calibri"/>
                <a:cs typeface="Calibri"/>
                <a:sym typeface="Calibri"/>
              </a:rPr>
              <a:t>: It is a good practice to specify both the height and width attributes for an image. If these attributes are set, the space required for the image is reserved when the page is loaded. However, without these attributes, the browser does not know the size of the image. The effect will be that the page layout will change during loading (while the images load).</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7"/>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Image (Cont.)</a:t>
            </a:r>
            <a:endParaRPr b="1" sz="3200">
              <a:solidFill>
                <a:srgbClr val="1C4587"/>
              </a:solidFill>
            </a:endParaRPr>
          </a:p>
        </p:txBody>
      </p:sp>
      <p:sp>
        <p:nvSpPr>
          <p:cNvPr id="354" name="Google Shape;354;p37"/>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a:p>
          <a:p>
            <a:pPr indent="0" lvl="0" marL="0" marR="0" rtl="0" algn="l">
              <a:lnSpc>
                <a:spcPct val="100000"/>
              </a:lnSpc>
              <a:spcBef>
                <a:spcPts val="0"/>
              </a:spcBef>
              <a:spcAft>
                <a:spcPts val="0"/>
              </a:spcAft>
              <a:buClr>
                <a:srgbClr val="000000"/>
              </a:buClr>
              <a:buSzPts val="2200"/>
              <a:buFont typeface="Arial"/>
              <a:buNone/>
            </a:pPr>
            <a:r>
              <a:rPr lang="en-US"/>
              <a:t>Example: </a:t>
            </a:r>
            <a:endParaRPr/>
          </a:p>
          <a:p>
            <a:pPr indent="0" lvl="0" marL="0" marR="0" rtl="0" algn="l">
              <a:lnSpc>
                <a:spcPct val="100000"/>
              </a:lnSpc>
              <a:spcBef>
                <a:spcPts val="0"/>
              </a:spcBef>
              <a:spcAft>
                <a:spcPts val="0"/>
              </a:spcAft>
              <a:buClr>
                <a:srgbClr val="000000"/>
              </a:buClr>
              <a:buSzPts val="2200"/>
              <a:buFont typeface="Arial"/>
              <a:buNone/>
            </a:pPr>
            <a:r>
              <a:t/>
            </a:r>
            <a:endParaRPr/>
          </a:p>
          <a:p>
            <a:pPr indent="0" lvl="0" marL="0" marR="0" rtl="0" algn="l">
              <a:lnSpc>
                <a:spcPct val="100000"/>
              </a:lnSpc>
              <a:spcBef>
                <a:spcPts val="0"/>
              </a:spcBef>
              <a:spcAft>
                <a:spcPts val="0"/>
              </a:spcAft>
              <a:buClr>
                <a:srgbClr val="000000"/>
              </a:buClr>
              <a:buSzPts val="2200"/>
              <a:buFont typeface="Arial"/>
              <a:buNone/>
            </a:pPr>
            <a:r>
              <a:rPr b="0" i="0" lang="en-US" sz="2200" u="sng" cap="none" strike="noStrike">
                <a:solidFill>
                  <a:schemeClr val="hlink"/>
                </a:solidFill>
                <a:latin typeface="Calibri"/>
                <a:ea typeface="Calibri"/>
                <a:cs typeface="Calibri"/>
                <a:sym typeface="Calibri"/>
                <a:hlinkClick r:id="rId3"/>
              </a:rPr>
              <a:t>Let an image float to the left and to the right</a:t>
            </a:r>
            <a:r>
              <a:rPr b="0" i="0" lang="en-US" sz="2200" u="none" cap="none" strike="noStrike">
                <a:solidFill>
                  <a:srgbClr val="000000"/>
                </a:solidFill>
                <a:latin typeface="Calibri"/>
                <a:ea typeface="Calibri"/>
                <a:cs typeface="Calibri"/>
                <a:sym typeface="Calibri"/>
              </a:rPr>
              <a:t> : How to let an image float to the left or right of a paragraph.</a:t>
            </a:r>
            <a:endParaRPr/>
          </a:p>
          <a:p>
            <a:pPr indent="0" lvl="0" marL="0" marR="0" rtl="0" algn="l">
              <a:lnSpc>
                <a:spcPct val="100000"/>
              </a:lnSpc>
              <a:spcBef>
                <a:spcPts val="440"/>
              </a:spcBef>
              <a:spcAft>
                <a:spcPts val="0"/>
              </a:spcAft>
              <a:buClr>
                <a:schemeClr val="dk1"/>
              </a:buClr>
              <a:buSzPts val="2200"/>
              <a:buFont typeface="Arial"/>
              <a:buNone/>
            </a:pPr>
            <a:r>
              <a:t/>
            </a:r>
            <a:endParaRPr b="0" i="0" sz="2200" u="sng" cap="none" strike="noStrike">
              <a:solidFill>
                <a:srgbClr val="000000"/>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rPr b="0" i="0" lang="en-US" sz="2200" u="sng" cap="none" strike="noStrike">
                <a:solidFill>
                  <a:schemeClr val="hlink"/>
                </a:solidFill>
                <a:latin typeface="Calibri"/>
                <a:ea typeface="Calibri"/>
                <a:cs typeface="Calibri"/>
                <a:sym typeface="Calibri"/>
                <a:hlinkClick r:id="rId4"/>
              </a:rPr>
              <a:t>Make a hyperlink of an image</a:t>
            </a:r>
            <a:r>
              <a:rPr b="0" i="0" lang="en-US" sz="2200" u="none" cap="none" strike="noStrike">
                <a:solidFill>
                  <a:srgbClr val="000000"/>
                </a:solidFill>
                <a:latin typeface="Calibri"/>
                <a:ea typeface="Calibri"/>
                <a:cs typeface="Calibri"/>
                <a:sym typeface="Calibri"/>
              </a:rPr>
              <a:t> : How to use an image as a link.</a:t>
            </a:r>
            <a:endParaRPr/>
          </a:p>
          <a:p>
            <a:pPr indent="0" lvl="0" marL="0" marR="0" rtl="0" algn="l">
              <a:lnSpc>
                <a:spcPct val="100000"/>
              </a:lnSpc>
              <a:spcBef>
                <a:spcPts val="440"/>
              </a:spcBef>
              <a:spcAft>
                <a:spcPts val="0"/>
              </a:spcAft>
              <a:buClr>
                <a:srgbClr val="000000"/>
              </a:buClr>
              <a:buSzPts val="2200"/>
              <a:buFont typeface="Arial"/>
              <a:buNone/>
            </a:pPr>
            <a:r>
              <a:t/>
            </a:r>
            <a:endParaRPr/>
          </a:p>
          <a:p>
            <a:pPr indent="0" lvl="0" marL="0" marR="0" rtl="0" algn="l">
              <a:lnSpc>
                <a:spcPct val="100000"/>
              </a:lnSpc>
              <a:spcBef>
                <a:spcPts val="440"/>
              </a:spcBef>
              <a:spcAft>
                <a:spcPts val="0"/>
              </a:spcAft>
              <a:buClr>
                <a:schemeClr val="dk1"/>
              </a:buClr>
              <a:buSzPts val="2200"/>
              <a:buFont typeface="Arial"/>
              <a:buNone/>
            </a:pPr>
            <a:r>
              <a:t/>
            </a:r>
            <a:endParaRPr b="1" i="0" sz="2200" u="sng" cap="none" strike="noStrike">
              <a:solidFill>
                <a:srgbClr val="000000"/>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List</a:t>
            </a:r>
            <a:endParaRPr b="1" sz="3200">
              <a:solidFill>
                <a:srgbClr val="1C4587"/>
              </a:solidFill>
            </a:endParaRPr>
          </a:p>
        </p:txBody>
      </p:sp>
      <p:sp>
        <p:nvSpPr>
          <p:cNvPr id="361" name="Google Shape;361;p38"/>
          <p:cNvSpPr txBox="1"/>
          <p:nvPr>
            <p:ph idx="1" type="body"/>
          </p:nvPr>
        </p:nvSpPr>
        <p:spPr>
          <a:xfrm>
            <a:off x="396884" y="1648939"/>
            <a:ext cx="11020800" cy="50235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200"/>
              <a:buFont typeface="Arial"/>
              <a:buNone/>
            </a:pPr>
            <a:r>
              <a:rPr b="0" i="0" lang="en-US" sz="2035" u="none" cap="none" strike="noStrike">
                <a:solidFill>
                  <a:schemeClr val="dk1"/>
                </a:solidFill>
                <a:latin typeface="Arial"/>
                <a:ea typeface="Arial"/>
                <a:cs typeface="Arial"/>
                <a:sym typeface="Arial"/>
              </a:rPr>
              <a:t>The most common HTML lists are ordered and unordered lists.</a:t>
            </a:r>
            <a:endParaRPr/>
          </a:p>
          <a:p>
            <a:pPr indent="0" lvl="0" marL="0" marR="0" rtl="0" algn="l">
              <a:lnSpc>
                <a:spcPct val="80000"/>
              </a:lnSpc>
              <a:spcBef>
                <a:spcPts val="2200"/>
              </a:spcBef>
              <a:spcAft>
                <a:spcPts val="0"/>
              </a:spcAft>
              <a:buClr>
                <a:schemeClr val="dk1"/>
              </a:buClr>
              <a:buSzPts val="2200"/>
              <a:buFont typeface="Arial"/>
              <a:buNone/>
            </a:pPr>
            <a:r>
              <a:rPr b="0" i="0" lang="en-US" sz="2035" u="none" cap="none" strike="noStrike">
                <a:solidFill>
                  <a:schemeClr val="dk1"/>
                </a:solidFill>
                <a:latin typeface="Arial"/>
                <a:ea typeface="Arial"/>
                <a:cs typeface="Arial"/>
                <a:sym typeface="Arial"/>
              </a:rPr>
              <a:t> </a:t>
            </a:r>
            <a:r>
              <a:rPr b="1" i="0" lang="en-US" sz="2035" u="sng" cap="none" strike="noStrike">
                <a:solidFill>
                  <a:schemeClr val="dk1"/>
                </a:solidFill>
                <a:latin typeface="Arial"/>
                <a:ea typeface="Arial"/>
                <a:cs typeface="Arial"/>
                <a:sym typeface="Arial"/>
              </a:rPr>
              <a:t>HTML Unordered Lists</a:t>
            </a:r>
            <a:endParaRPr b="0" i="0" sz="2035" u="none" cap="none" strike="noStrike">
              <a:solidFill>
                <a:schemeClr val="dk1"/>
              </a:solidFill>
              <a:latin typeface="Arial"/>
              <a:ea typeface="Arial"/>
              <a:cs typeface="Arial"/>
              <a:sym typeface="Arial"/>
            </a:endParaRPr>
          </a:p>
          <a:p>
            <a:pPr indent="-274320" lvl="0" marL="274320" marR="0" rtl="0" algn="l">
              <a:lnSpc>
                <a:spcPct val="8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An unordered list starts with the &lt;ul&gt; tag. Each list item starts with the &lt;li&gt; tag.</a:t>
            </a:r>
            <a:endParaRPr/>
          </a:p>
          <a:p>
            <a:pPr indent="-274320" lvl="0" marL="274320" marR="0" rtl="0" algn="l">
              <a:lnSpc>
                <a:spcPct val="8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The list items are marked with bullets (typically small black circles).</a:t>
            </a:r>
            <a:endParaRPr/>
          </a:p>
          <a:p>
            <a:pPr indent="0" lvl="0" marL="0" marR="0" rtl="0" algn="l">
              <a:lnSpc>
                <a:spcPct val="100000"/>
              </a:lnSpc>
              <a:spcBef>
                <a:spcPts val="2200"/>
              </a:spcBef>
              <a:spcAft>
                <a:spcPts val="0"/>
              </a:spcAft>
              <a:buClr>
                <a:schemeClr val="dk1"/>
              </a:buClr>
              <a:buSzPts val="2200"/>
              <a:buFont typeface="Arial"/>
              <a:buNone/>
            </a:pPr>
            <a:r>
              <a:rPr b="0" i="1" lang="en-US" sz="2035" u="none" cap="none" strike="noStrike">
                <a:solidFill>
                  <a:srgbClr val="595959"/>
                </a:solidFill>
                <a:latin typeface="Arial"/>
                <a:ea typeface="Arial"/>
                <a:cs typeface="Arial"/>
                <a:sym typeface="Arial"/>
              </a:rPr>
              <a:t>&lt;ul&gt;</a:t>
            </a:r>
            <a:br>
              <a:rPr b="0" i="1" lang="en-US" sz="2035" u="none" cap="none" strike="noStrike">
                <a:solidFill>
                  <a:srgbClr val="595959"/>
                </a:solidFill>
                <a:latin typeface="Arial"/>
                <a:ea typeface="Arial"/>
                <a:cs typeface="Arial"/>
                <a:sym typeface="Arial"/>
              </a:rPr>
            </a:br>
            <a:r>
              <a:rPr b="0" i="1" lang="en-US" sz="2035" u="none" cap="none" strike="noStrike">
                <a:solidFill>
                  <a:srgbClr val="595959"/>
                </a:solidFill>
                <a:latin typeface="Arial"/>
                <a:ea typeface="Arial"/>
                <a:cs typeface="Arial"/>
                <a:sym typeface="Arial"/>
              </a:rPr>
              <a:t>&lt;li&gt;Coffee&lt;/li&gt;</a:t>
            </a:r>
            <a:br>
              <a:rPr b="0" i="1" lang="en-US" sz="2035" u="none" cap="none" strike="noStrike">
                <a:solidFill>
                  <a:srgbClr val="595959"/>
                </a:solidFill>
                <a:latin typeface="Arial"/>
                <a:ea typeface="Arial"/>
                <a:cs typeface="Arial"/>
                <a:sym typeface="Arial"/>
              </a:rPr>
            </a:br>
            <a:r>
              <a:rPr b="0" i="1" lang="en-US" sz="2035" u="none" cap="none" strike="noStrike">
                <a:solidFill>
                  <a:srgbClr val="595959"/>
                </a:solidFill>
                <a:latin typeface="Arial"/>
                <a:ea typeface="Arial"/>
                <a:cs typeface="Arial"/>
                <a:sym typeface="Arial"/>
              </a:rPr>
              <a:t>&lt;li&gt;Milk&lt;/li&gt;</a:t>
            </a:r>
            <a:br>
              <a:rPr b="0" i="1" lang="en-US" sz="2035" u="none" cap="none" strike="noStrike">
                <a:solidFill>
                  <a:srgbClr val="595959"/>
                </a:solidFill>
                <a:latin typeface="Arial"/>
                <a:ea typeface="Arial"/>
                <a:cs typeface="Arial"/>
                <a:sym typeface="Arial"/>
              </a:rPr>
            </a:br>
            <a:r>
              <a:rPr b="0" i="1" lang="en-US" sz="2035" u="none" cap="none" strike="noStrike">
                <a:solidFill>
                  <a:srgbClr val="595959"/>
                </a:solidFill>
                <a:latin typeface="Arial"/>
                <a:ea typeface="Arial"/>
                <a:cs typeface="Arial"/>
                <a:sym typeface="Arial"/>
              </a:rPr>
              <a:t>&lt;/ul&gt; </a:t>
            </a:r>
            <a:endParaRPr/>
          </a:p>
          <a:p>
            <a:pPr indent="-274320" lvl="0" marL="274320" marR="0" rtl="0" algn="l">
              <a:lnSpc>
                <a:spcPct val="8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How the HTML code above looks in a browser:</a:t>
            </a:r>
            <a:endParaRPr/>
          </a:p>
          <a:p>
            <a:pPr indent="-276860" lvl="1" marL="594360" marR="0" rtl="0" algn="l">
              <a:lnSpc>
                <a:spcPct val="80000"/>
              </a:lnSpc>
              <a:spcBef>
                <a:spcPts val="1600"/>
              </a:spcBef>
              <a:spcAft>
                <a:spcPts val="0"/>
              </a:spcAft>
              <a:buClr>
                <a:schemeClr val="dk1"/>
              </a:buClr>
              <a:buSzPts val="1665"/>
              <a:buFont typeface="Arial"/>
              <a:buChar char="•"/>
            </a:pPr>
            <a:r>
              <a:rPr b="0" i="0" lang="en-US" sz="1665" u="none" cap="none" strike="noStrike">
                <a:solidFill>
                  <a:schemeClr val="dk1"/>
                </a:solidFill>
                <a:latin typeface="Arial"/>
                <a:ea typeface="Arial"/>
                <a:cs typeface="Arial"/>
                <a:sym typeface="Arial"/>
              </a:rPr>
              <a:t>Coffee</a:t>
            </a:r>
            <a:endParaRPr/>
          </a:p>
          <a:p>
            <a:pPr indent="-276860" lvl="1" marL="594360" marR="0" rtl="0" algn="l">
              <a:lnSpc>
                <a:spcPct val="80000"/>
              </a:lnSpc>
              <a:spcBef>
                <a:spcPts val="1600"/>
              </a:spcBef>
              <a:spcAft>
                <a:spcPts val="0"/>
              </a:spcAft>
              <a:buClr>
                <a:schemeClr val="dk1"/>
              </a:buClr>
              <a:buSzPts val="1665"/>
              <a:buFont typeface="Arial"/>
              <a:buChar char="•"/>
            </a:pPr>
            <a:r>
              <a:rPr b="0" i="0" lang="en-US" sz="1665" u="none" cap="none" strike="noStrike">
                <a:solidFill>
                  <a:schemeClr val="dk1"/>
                </a:solidFill>
                <a:latin typeface="Arial"/>
                <a:ea typeface="Arial"/>
                <a:cs typeface="Arial"/>
                <a:sym typeface="Arial"/>
              </a:rPr>
              <a:t>Milk</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9"/>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List (Cont.)</a:t>
            </a:r>
            <a:endParaRPr b="1" sz="3200">
              <a:solidFill>
                <a:srgbClr val="1C4587"/>
              </a:solidFill>
            </a:endParaRPr>
          </a:p>
        </p:txBody>
      </p:sp>
      <p:sp>
        <p:nvSpPr>
          <p:cNvPr id="368" name="Google Shape;368;p39"/>
          <p:cNvSpPr txBox="1"/>
          <p:nvPr>
            <p:ph idx="1" type="body"/>
          </p:nvPr>
        </p:nvSpPr>
        <p:spPr>
          <a:xfrm>
            <a:off x="312059" y="1762065"/>
            <a:ext cx="11020800" cy="476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sng" cap="none" strike="noStrike">
                <a:solidFill>
                  <a:schemeClr val="dk1"/>
                </a:solidFill>
                <a:latin typeface="Arial"/>
                <a:ea typeface="Arial"/>
                <a:cs typeface="Arial"/>
                <a:sym typeface="Arial"/>
              </a:rPr>
              <a:t>HTML Ordered Lists</a:t>
            </a:r>
            <a:endParaRPr b="0" i="0" sz="2200"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An ordered list starts with the &lt;ol&gt; tag. Each list item starts with the &lt;li&gt; tag.</a:t>
            </a:r>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list items are marked with numbers.</a:t>
            </a:r>
            <a:endParaRPr/>
          </a:p>
          <a:p>
            <a:pPr indent="0" lvl="0" marL="0" marR="0" rtl="0" algn="l">
              <a:lnSpc>
                <a:spcPct val="100000"/>
              </a:lnSpc>
              <a:spcBef>
                <a:spcPts val="2200"/>
              </a:spcBef>
              <a:spcAft>
                <a:spcPts val="0"/>
              </a:spcAft>
              <a:buClr>
                <a:schemeClr val="dk1"/>
              </a:buClr>
              <a:buSzPts val="2200"/>
              <a:buFont typeface="Arial"/>
              <a:buNone/>
            </a:pPr>
            <a:r>
              <a:rPr b="0" i="1" lang="en-US" sz="2200" u="none" cap="none" strike="noStrike">
                <a:solidFill>
                  <a:srgbClr val="595959"/>
                </a:solidFill>
                <a:latin typeface="Arial"/>
                <a:ea typeface="Arial"/>
                <a:cs typeface="Arial"/>
                <a:sym typeface="Arial"/>
              </a:rPr>
              <a:t>&lt;ol&gt;</a:t>
            </a:r>
            <a:br>
              <a:rPr b="0" i="1" lang="en-US" sz="2200" u="none" cap="none" strike="noStrike">
                <a:solidFill>
                  <a:srgbClr val="595959"/>
                </a:solidFill>
                <a:latin typeface="Arial"/>
                <a:ea typeface="Arial"/>
                <a:cs typeface="Arial"/>
                <a:sym typeface="Arial"/>
              </a:rPr>
            </a:br>
            <a:r>
              <a:rPr b="0" i="1" lang="en-US" sz="2200" u="none" cap="none" strike="noStrike">
                <a:solidFill>
                  <a:srgbClr val="595959"/>
                </a:solidFill>
                <a:latin typeface="Arial"/>
                <a:ea typeface="Arial"/>
                <a:cs typeface="Arial"/>
                <a:sym typeface="Arial"/>
              </a:rPr>
              <a:t>&lt;li&gt;Coffee&lt;/li&gt;</a:t>
            </a:r>
            <a:br>
              <a:rPr b="0" i="1" lang="en-US" sz="2200" u="none" cap="none" strike="noStrike">
                <a:solidFill>
                  <a:srgbClr val="595959"/>
                </a:solidFill>
                <a:latin typeface="Arial"/>
                <a:ea typeface="Arial"/>
                <a:cs typeface="Arial"/>
                <a:sym typeface="Arial"/>
              </a:rPr>
            </a:br>
            <a:r>
              <a:rPr b="0" i="1" lang="en-US" sz="2200" u="none" cap="none" strike="noStrike">
                <a:solidFill>
                  <a:srgbClr val="595959"/>
                </a:solidFill>
                <a:latin typeface="Arial"/>
                <a:ea typeface="Arial"/>
                <a:cs typeface="Arial"/>
                <a:sym typeface="Arial"/>
              </a:rPr>
              <a:t>&lt;li&gt;Milk&lt;/li&gt;</a:t>
            </a:r>
            <a:br>
              <a:rPr b="0" i="1" lang="en-US" sz="2200" u="none" cap="none" strike="noStrike">
                <a:solidFill>
                  <a:srgbClr val="595959"/>
                </a:solidFill>
                <a:latin typeface="Arial"/>
                <a:ea typeface="Arial"/>
                <a:cs typeface="Arial"/>
                <a:sym typeface="Arial"/>
              </a:rPr>
            </a:br>
            <a:r>
              <a:rPr b="0" i="1" lang="en-US" sz="2200" u="none" cap="none" strike="noStrike">
                <a:solidFill>
                  <a:srgbClr val="595959"/>
                </a:solidFill>
                <a:latin typeface="Arial"/>
                <a:ea typeface="Arial"/>
                <a:cs typeface="Arial"/>
                <a:sym typeface="Arial"/>
              </a:rPr>
              <a:t>&lt;/ol&gt; </a:t>
            </a:r>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How the HTML code above looks in a browser:</a:t>
            </a:r>
            <a:endParaRPr b="0" i="0" sz="2200" u="none" cap="none" strike="noStrike">
              <a:solidFill>
                <a:schemeClr val="dk1"/>
              </a:solidFill>
              <a:latin typeface="Arial"/>
              <a:ea typeface="Arial"/>
              <a:cs typeface="Arial"/>
              <a:sym typeface="Arial"/>
            </a:endParaRPr>
          </a:p>
        </p:txBody>
      </p:sp>
      <p:sp>
        <p:nvSpPr>
          <p:cNvPr id="369" name="Google Shape;369;p39"/>
          <p:cNvSpPr/>
          <p:nvPr/>
        </p:nvSpPr>
        <p:spPr>
          <a:xfrm>
            <a:off x="7199085" y="5536976"/>
            <a:ext cx="2656200" cy="9588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457200" lvl="1" marL="914400" marR="0" rtl="0" algn="l">
              <a:lnSpc>
                <a:spcPct val="150000"/>
              </a:lnSpc>
              <a:spcBef>
                <a:spcPts val="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Coffee</a:t>
            </a:r>
            <a:endParaRPr b="0" i="0" sz="1400" u="none" cap="none" strike="noStrike">
              <a:solidFill>
                <a:srgbClr val="000000"/>
              </a:solidFill>
              <a:latin typeface="Arial"/>
              <a:ea typeface="Arial"/>
              <a:cs typeface="Arial"/>
              <a:sym typeface="Arial"/>
            </a:endParaRPr>
          </a:p>
          <a:p>
            <a:pPr indent="-457200" lvl="1" marL="914400" marR="0" rtl="0" algn="l">
              <a:lnSpc>
                <a:spcPct val="150000"/>
              </a:lnSpc>
              <a:spcBef>
                <a:spcPts val="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Milk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0"/>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List (Cont.)</a:t>
            </a:r>
            <a:endParaRPr b="1" sz="3200">
              <a:solidFill>
                <a:srgbClr val="1C4587"/>
              </a:solidFill>
            </a:endParaRPr>
          </a:p>
        </p:txBody>
      </p:sp>
      <p:sp>
        <p:nvSpPr>
          <p:cNvPr id="376" name="Google Shape;376;p40"/>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Description Lists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 description list is a list of terms/names, with a description of each term/name.</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&lt;dl&gt; tag defines a description list.</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&lt;dl&gt; tag is used in conjunction with &lt;dt&gt; (defines terms/names) and &lt;dd&gt; (describes each term/name):</a:t>
            </a:r>
            <a:endParaRPr/>
          </a:p>
          <a:p>
            <a:pPr indent="0" lvl="0" marL="0" marR="0" rtl="0" algn="l">
              <a:lnSpc>
                <a:spcPct val="100000"/>
              </a:lnSpc>
              <a:spcBef>
                <a:spcPts val="48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&lt;dl&gt;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&lt;dt&gt;Coffee&lt;/dt&gt;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&lt;dd&gt;- black hot drink&lt;/dd&gt;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&lt;dt&gt;Milk&lt;/dt&gt;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&lt;dd&gt;- white cold drink&lt;/dd&gt;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&lt;/dl&gt; </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How the HTML code above looks in a browser:</a:t>
            </a:r>
            <a:endParaRPr b="0" i="0" sz="2400" u="none" cap="none" strike="noStrike">
              <a:solidFill>
                <a:srgbClr val="000000"/>
              </a:solidFill>
              <a:latin typeface="Calibri"/>
              <a:ea typeface="Calibri"/>
              <a:cs typeface="Calibri"/>
              <a:sym typeface="Calibri"/>
            </a:endParaRPr>
          </a:p>
        </p:txBody>
      </p:sp>
      <p:sp>
        <p:nvSpPr>
          <p:cNvPr id="377" name="Google Shape;377;p40"/>
          <p:cNvSpPr/>
          <p:nvPr/>
        </p:nvSpPr>
        <p:spPr>
          <a:xfrm>
            <a:off x="7344230" y="4927470"/>
            <a:ext cx="3614056" cy="179126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Coffee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 black hot drink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Milk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 white cold drink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1"/>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List (Cont.)</a:t>
            </a:r>
            <a:endParaRPr b="1" sz="3200">
              <a:solidFill>
                <a:srgbClr val="1C4587"/>
              </a:solidFill>
            </a:endParaRPr>
          </a:p>
        </p:txBody>
      </p:sp>
      <p:sp>
        <p:nvSpPr>
          <p:cNvPr id="384" name="Google Shape;384;p41"/>
          <p:cNvSpPr txBox="1"/>
          <p:nvPr>
            <p:ph idx="1" type="body"/>
          </p:nvPr>
        </p:nvSpPr>
        <p:spPr>
          <a:xfrm>
            <a:off x="425159" y="1645815"/>
            <a:ext cx="11020800" cy="476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Basic Notes - Useful Tips</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407"/>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Tip</a:t>
            </a:r>
            <a:r>
              <a:rPr b="0" i="0" lang="en-US" sz="2400" u="none" cap="none" strike="noStrike">
                <a:solidFill>
                  <a:srgbClr val="000000"/>
                </a:solidFill>
                <a:latin typeface="Calibri"/>
                <a:ea typeface="Calibri"/>
                <a:cs typeface="Calibri"/>
                <a:sym typeface="Calibri"/>
              </a:rPr>
              <a:t>: Inside a list item you can put text, line breaks, images, links, other lists, etc.</a:t>
            </a:r>
            <a:endParaRPr sz="2400"/>
          </a:p>
          <a:p>
            <a:pPr indent="0" lvl="0" marL="0" marR="0" rtl="0" algn="l">
              <a:lnSpc>
                <a:spcPct val="90000"/>
              </a:lnSpc>
              <a:spcBef>
                <a:spcPts val="407"/>
              </a:spcBef>
              <a:spcAft>
                <a:spcPts val="0"/>
              </a:spcAft>
              <a:buClr>
                <a:schemeClr val="dk1"/>
              </a:buClr>
              <a:buSzPts val="22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407"/>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3"/>
              </a:rPr>
              <a:t>Different types of ordered lists</a:t>
            </a:r>
            <a:r>
              <a:rPr b="0" i="0" lang="en-US" sz="2400" u="none" cap="none" strike="noStrike">
                <a:solidFill>
                  <a:srgbClr val="000000"/>
                </a:solidFill>
                <a:latin typeface="Calibri"/>
                <a:ea typeface="Calibri"/>
                <a:cs typeface="Calibri"/>
                <a:sym typeface="Calibri"/>
              </a:rPr>
              <a:t> : Demonstrates different types of ordered lists.</a:t>
            </a:r>
            <a:endParaRPr sz="2400"/>
          </a:p>
          <a:p>
            <a:pPr indent="0" lvl="0" marL="0" marR="0" rtl="0" algn="l">
              <a:lnSpc>
                <a:spcPct val="90000"/>
              </a:lnSpc>
              <a:spcBef>
                <a:spcPts val="407"/>
              </a:spcBef>
              <a:spcAft>
                <a:spcPts val="0"/>
              </a:spcAft>
              <a:buClr>
                <a:schemeClr val="dk1"/>
              </a:buClr>
              <a:buSzPts val="22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407"/>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4"/>
              </a:rPr>
              <a:t>Different types of unordered lists</a:t>
            </a:r>
            <a:r>
              <a:rPr b="0" i="0" lang="en-US" sz="2400" u="none" cap="none" strike="noStrike">
                <a:solidFill>
                  <a:srgbClr val="000000"/>
                </a:solidFill>
                <a:latin typeface="Calibri"/>
                <a:ea typeface="Calibri"/>
                <a:cs typeface="Calibri"/>
                <a:sym typeface="Calibri"/>
              </a:rPr>
              <a:t> : Demonstrates different types of unordered lists.</a:t>
            </a:r>
            <a:endParaRPr sz="2400"/>
          </a:p>
          <a:p>
            <a:pPr indent="0" lvl="0" marL="0" marR="0" rtl="0" algn="l">
              <a:lnSpc>
                <a:spcPct val="90000"/>
              </a:lnSpc>
              <a:spcBef>
                <a:spcPts val="407"/>
              </a:spcBef>
              <a:spcAft>
                <a:spcPts val="0"/>
              </a:spcAft>
              <a:buClr>
                <a:schemeClr val="dk1"/>
              </a:buClr>
              <a:buSzPts val="2200"/>
              <a:buFont typeface="Arial"/>
              <a:buNone/>
            </a:pPr>
            <a:r>
              <a:t/>
            </a:r>
            <a:endParaRPr b="0" i="0" sz="2400" u="sng" cap="none" strike="noStrike">
              <a:solidFill>
                <a:srgbClr val="000000"/>
              </a:solidFill>
              <a:latin typeface="Calibri"/>
              <a:ea typeface="Calibri"/>
              <a:cs typeface="Calibri"/>
              <a:sym typeface="Calibri"/>
            </a:endParaRPr>
          </a:p>
          <a:p>
            <a:pPr indent="0" lvl="0" marL="0" marR="0" rtl="0" algn="l">
              <a:lnSpc>
                <a:spcPct val="90000"/>
              </a:lnSpc>
              <a:spcBef>
                <a:spcPts val="407"/>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5"/>
              </a:rPr>
              <a:t>Nested list</a:t>
            </a:r>
            <a:r>
              <a:rPr b="0" i="0" lang="en-US" sz="2400" u="none" cap="none" strike="noStrike">
                <a:solidFill>
                  <a:srgbClr val="000000"/>
                </a:solidFill>
                <a:latin typeface="Calibri"/>
                <a:ea typeface="Calibri"/>
                <a:cs typeface="Calibri"/>
                <a:sym typeface="Calibri"/>
              </a:rPr>
              <a:t> : Demonstrates how you can nest lists.</a:t>
            </a:r>
            <a:endParaRPr sz="2400"/>
          </a:p>
          <a:p>
            <a:pPr indent="0" lvl="0" marL="0" marR="0" rtl="0" algn="l">
              <a:lnSpc>
                <a:spcPct val="90000"/>
              </a:lnSpc>
              <a:spcBef>
                <a:spcPts val="407"/>
              </a:spcBef>
              <a:spcAft>
                <a:spcPts val="0"/>
              </a:spcAft>
              <a:buClr>
                <a:schemeClr val="dk1"/>
              </a:buClr>
              <a:buSzPts val="2200"/>
              <a:buFont typeface="Arial"/>
              <a:buNone/>
            </a:pPr>
            <a:r>
              <a:t/>
            </a:r>
            <a:endParaRPr b="0" i="0" sz="2400" u="sng" cap="none" strike="noStrike">
              <a:solidFill>
                <a:srgbClr val="000000"/>
              </a:solidFill>
              <a:latin typeface="Calibri"/>
              <a:ea typeface="Calibri"/>
              <a:cs typeface="Calibri"/>
              <a:sym typeface="Calibri"/>
            </a:endParaRPr>
          </a:p>
          <a:p>
            <a:pPr indent="0" lvl="0" marL="0" marR="0" rtl="0" algn="l">
              <a:lnSpc>
                <a:spcPct val="90000"/>
              </a:lnSpc>
              <a:spcBef>
                <a:spcPts val="407"/>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6"/>
              </a:rPr>
              <a:t>Nested list 1 </a:t>
            </a:r>
            <a:r>
              <a:rPr b="0" i="0" lang="en-US" sz="2400" u="none" cap="none" strike="noStrike">
                <a:solidFill>
                  <a:srgbClr val="000000"/>
                </a:solidFill>
                <a:latin typeface="Calibri"/>
                <a:ea typeface="Calibri"/>
                <a:cs typeface="Calibri"/>
                <a:sym typeface="Calibri"/>
              </a:rPr>
              <a:t>: Demonstrates a more complicated nested list.</a:t>
            </a:r>
            <a:endParaRPr sz="2400"/>
          </a:p>
          <a:p>
            <a:pPr indent="0" lvl="0" marL="0" marR="0" rtl="0" algn="l">
              <a:lnSpc>
                <a:spcPct val="90000"/>
              </a:lnSpc>
              <a:spcBef>
                <a:spcPts val="407"/>
              </a:spcBef>
              <a:spcAft>
                <a:spcPts val="0"/>
              </a:spcAft>
              <a:buClr>
                <a:schemeClr val="dk1"/>
              </a:buClr>
              <a:buSzPts val="2200"/>
              <a:buFont typeface="Arial"/>
              <a:buNone/>
            </a:pPr>
            <a:r>
              <a:t/>
            </a:r>
            <a:endParaRPr b="0" i="0" sz="2400" u="sng" cap="none" strike="noStrike">
              <a:solidFill>
                <a:srgbClr val="000000"/>
              </a:solidFill>
              <a:latin typeface="Calibri"/>
              <a:ea typeface="Calibri"/>
              <a:cs typeface="Calibri"/>
              <a:sym typeface="Calibri"/>
            </a:endParaRPr>
          </a:p>
          <a:p>
            <a:pPr indent="0" lvl="0" marL="0" marR="0" rtl="0" algn="l">
              <a:lnSpc>
                <a:spcPct val="90000"/>
              </a:lnSpc>
              <a:spcBef>
                <a:spcPts val="407"/>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7"/>
              </a:rPr>
              <a:t>Description list</a:t>
            </a:r>
            <a:r>
              <a:rPr b="0" i="0" lang="en-US" sz="2400" u="none" cap="none" strike="noStrike">
                <a:solidFill>
                  <a:srgbClr val="000000"/>
                </a:solidFill>
                <a:latin typeface="Calibri"/>
                <a:ea typeface="Calibri"/>
                <a:cs typeface="Calibri"/>
                <a:sym typeface="Calibri"/>
              </a:rPr>
              <a:t> : Demonstrates a definition list.</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ph type="title"/>
          </p:nvPr>
        </p:nvSpPr>
        <p:spPr>
          <a:xfrm>
            <a:off x="425875" y="449577"/>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Introduction (Cont.)</a:t>
            </a:r>
            <a:endParaRPr b="1" sz="3200">
              <a:solidFill>
                <a:srgbClr val="1C4587"/>
              </a:solidFill>
            </a:endParaRPr>
          </a:p>
        </p:txBody>
      </p:sp>
      <p:sp>
        <p:nvSpPr>
          <p:cNvPr id="135" name="Google Shape;135;p3"/>
          <p:cNvSpPr txBox="1"/>
          <p:nvPr>
            <p:ph idx="1" type="body"/>
          </p:nvPr>
        </p:nvSpPr>
        <p:spPr>
          <a:xfrm>
            <a:off x="425875" y="1784363"/>
            <a:ext cx="11020800" cy="476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sng" cap="none" strike="noStrike">
                <a:solidFill>
                  <a:schemeClr val="dk1"/>
                </a:solidFill>
                <a:latin typeface="Arial"/>
                <a:ea typeface="Arial"/>
                <a:cs typeface="Arial"/>
                <a:sym typeface="Arial"/>
              </a:rPr>
              <a:t>HTML Tags</a:t>
            </a:r>
            <a:endParaRPr b="0" i="0" sz="2200"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HTML markup tags are usually called HTML tags</a:t>
            </a:r>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HTML tags are keywords (tag names) surrounded by </a:t>
            </a:r>
            <a:r>
              <a:rPr b="1" i="0" lang="en-US" sz="2200" u="none" cap="none" strike="noStrike">
                <a:solidFill>
                  <a:schemeClr val="dk1"/>
                </a:solidFill>
                <a:latin typeface="Arial"/>
                <a:ea typeface="Arial"/>
                <a:cs typeface="Arial"/>
                <a:sym typeface="Arial"/>
              </a:rPr>
              <a:t>angle brackets</a:t>
            </a:r>
            <a:r>
              <a:rPr b="0" i="0" lang="en-US" sz="2200" u="none" cap="none" strike="noStrike">
                <a:solidFill>
                  <a:schemeClr val="dk1"/>
                </a:solidFill>
                <a:latin typeface="Arial"/>
                <a:ea typeface="Arial"/>
                <a:cs typeface="Arial"/>
                <a:sym typeface="Arial"/>
              </a:rPr>
              <a:t> like &lt;html&gt;</a:t>
            </a:r>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HTML tags normally </a:t>
            </a:r>
            <a:r>
              <a:rPr b="1" i="0" lang="en-US" sz="2200" u="none" cap="none" strike="noStrike">
                <a:solidFill>
                  <a:schemeClr val="dk1"/>
                </a:solidFill>
                <a:latin typeface="Arial"/>
                <a:ea typeface="Arial"/>
                <a:cs typeface="Arial"/>
                <a:sym typeface="Arial"/>
              </a:rPr>
              <a:t>come in pairs</a:t>
            </a:r>
            <a:r>
              <a:rPr b="0" i="0" lang="en-US" sz="2200" u="none" cap="none" strike="noStrike">
                <a:solidFill>
                  <a:schemeClr val="dk1"/>
                </a:solidFill>
                <a:latin typeface="Arial"/>
                <a:ea typeface="Arial"/>
                <a:cs typeface="Arial"/>
                <a:sym typeface="Arial"/>
              </a:rPr>
              <a:t> like &lt;b&gt; and &lt;/b&gt;</a:t>
            </a:r>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first tag in a pair is the </a:t>
            </a:r>
            <a:r>
              <a:rPr b="1" i="0" lang="en-US" sz="2200" u="none" cap="none" strike="noStrike">
                <a:solidFill>
                  <a:schemeClr val="dk1"/>
                </a:solidFill>
                <a:latin typeface="Arial"/>
                <a:ea typeface="Arial"/>
                <a:cs typeface="Arial"/>
                <a:sym typeface="Arial"/>
              </a:rPr>
              <a:t>start tag</a:t>
            </a:r>
            <a:r>
              <a:rPr b="0" i="0" lang="en-US" sz="2200" u="none" cap="none" strike="noStrike">
                <a:solidFill>
                  <a:schemeClr val="dk1"/>
                </a:solidFill>
                <a:latin typeface="Arial"/>
                <a:ea typeface="Arial"/>
                <a:cs typeface="Arial"/>
                <a:sym typeface="Arial"/>
              </a:rPr>
              <a:t>, the second tag is the </a:t>
            </a:r>
            <a:r>
              <a:rPr b="1" i="0" lang="en-US" sz="2200" u="none" cap="none" strike="noStrike">
                <a:solidFill>
                  <a:schemeClr val="dk1"/>
                </a:solidFill>
                <a:latin typeface="Arial"/>
                <a:ea typeface="Arial"/>
                <a:cs typeface="Arial"/>
                <a:sym typeface="Arial"/>
              </a:rPr>
              <a:t>end tag</a:t>
            </a:r>
            <a:endParaRPr b="0" i="0" sz="2200"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end tag is written like the start tag, with a </a:t>
            </a:r>
            <a:r>
              <a:rPr b="1" i="0" lang="en-US" sz="2200" u="none" cap="none" strike="noStrike">
                <a:solidFill>
                  <a:schemeClr val="dk1"/>
                </a:solidFill>
                <a:latin typeface="Arial"/>
                <a:ea typeface="Arial"/>
                <a:cs typeface="Arial"/>
                <a:sym typeface="Arial"/>
              </a:rPr>
              <a:t>forward slash</a:t>
            </a:r>
            <a:r>
              <a:rPr b="0" i="0" lang="en-US" sz="2200" u="none" cap="none" strike="noStrike">
                <a:solidFill>
                  <a:schemeClr val="dk1"/>
                </a:solidFill>
                <a:latin typeface="Arial"/>
                <a:ea typeface="Arial"/>
                <a:cs typeface="Arial"/>
                <a:sym typeface="Arial"/>
              </a:rPr>
              <a:t> before the tag name </a:t>
            </a:r>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Start and end tags are also called </a:t>
            </a:r>
            <a:r>
              <a:rPr b="1" i="0" lang="en-US" sz="2200" u="none" cap="none" strike="noStrike">
                <a:solidFill>
                  <a:schemeClr val="dk1"/>
                </a:solidFill>
                <a:latin typeface="Arial"/>
                <a:ea typeface="Arial"/>
                <a:cs typeface="Arial"/>
                <a:sym typeface="Arial"/>
              </a:rPr>
              <a:t>opening tags</a:t>
            </a:r>
            <a:r>
              <a:rPr b="0" i="0" lang="en-US" sz="2200" u="none" cap="none" strike="noStrike">
                <a:solidFill>
                  <a:schemeClr val="dk1"/>
                </a:solidFill>
                <a:latin typeface="Arial"/>
                <a:ea typeface="Arial"/>
                <a:cs typeface="Arial"/>
                <a:sym typeface="Arial"/>
              </a:rPr>
              <a:t> and </a:t>
            </a:r>
            <a:r>
              <a:rPr b="1" i="0" lang="en-US" sz="2200" u="none" cap="none" strike="noStrike">
                <a:solidFill>
                  <a:schemeClr val="dk1"/>
                </a:solidFill>
                <a:latin typeface="Arial"/>
                <a:ea typeface="Arial"/>
                <a:cs typeface="Arial"/>
                <a:sym typeface="Arial"/>
              </a:rPr>
              <a:t>closing tags</a:t>
            </a:r>
            <a:endParaRPr b="0" i="0" sz="2200" u="none" cap="none" strike="noStrike">
              <a:solidFill>
                <a:schemeClr val="dk1"/>
              </a:solidFill>
              <a:latin typeface="Arial"/>
              <a:ea typeface="Arial"/>
              <a:cs typeface="Arial"/>
              <a:sym typeface="Arial"/>
            </a:endParaRPr>
          </a:p>
          <a:p>
            <a:pPr indent="0" lvl="0" marL="0" marR="0" rtl="0" algn="ctr">
              <a:lnSpc>
                <a:spcPct val="100000"/>
              </a:lnSpc>
              <a:spcBef>
                <a:spcPts val="2200"/>
              </a:spcBef>
              <a:spcAft>
                <a:spcPts val="0"/>
              </a:spcAft>
              <a:buClr>
                <a:schemeClr val="dk1"/>
              </a:buClr>
              <a:buSzPts val="2200"/>
              <a:buFont typeface="Arial"/>
              <a:buNone/>
            </a:pPr>
            <a:r>
              <a:rPr b="0" i="1" lang="en-US" sz="2200" u="none" cap="none" strike="noStrike">
                <a:solidFill>
                  <a:srgbClr val="595959"/>
                </a:solidFill>
                <a:latin typeface="Arial"/>
                <a:ea typeface="Arial"/>
                <a:cs typeface="Arial"/>
                <a:sym typeface="Arial"/>
              </a:rPr>
              <a:t>&lt;tagname&gt;content&lt;/tagname&gt;</a:t>
            </a:r>
            <a:endParaRPr b="0" i="0" sz="2200" u="none" cap="none" strike="noStrike">
              <a:solidFill>
                <a:srgbClr val="595959"/>
              </a:solidFill>
              <a:latin typeface="Arial"/>
              <a:ea typeface="Arial"/>
              <a:cs typeface="Arial"/>
              <a:sym typeface="Arial"/>
            </a:endParaRPr>
          </a:p>
          <a:p>
            <a:pPr indent="-134620" lvl="0" marL="274320" marR="0" rtl="0" algn="l">
              <a:lnSpc>
                <a:spcPct val="100000"/>
              </a:lnSpc>
              <a:spcBef>
                <a:spcPts val="220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2"/>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Table</a:t>
            </a:r>
            <a:endParaRPr b="1" sz="3200">
              <a:solidFill>
                <a:srgbClr val="1C4587"/>
              </a:solidFill>
            </a:endParaRPr>
          </a:p>
        </p:txBody>
      </p:sp>
      <p:sp>
        <p:nvSpPr>
          <p:cNvPr id="391" name="Google Shape;391;p42"/>
          <p:cNvSpPr txBox="1"/>
          <p:nvPr>
            <p:ph idx="1" type="body"/>
          </p:nvPr>
        </p:nvSpPr>
        <p:spPr>
          <a:xfrm>
            <a:off x="425159" y="1645815"/>
            <a:ext cx="11020800" cy="476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200"/>
              <a:buFont typeface="Arial"/>
              <a:buNone/>
            </a:pPr>
            <a:r>
              <a:rPr b="1" i="0" lang="en-US" sz="2035" u="sng" cap="none" strike="noStrike">
                <a:solidFill>
                  <a:schemeClr val="dk1"/>
                </a:solidFill>
                <a:latin typeface="Arial"/>
                <a:ea typeface="Arial"/>
                <a:cs typeface="Arial"/>
                <a:sym typeface="Arial"/>
              </a:rPr>
              <a:t>HTML Tables</a:t>
            </a:r>
            <a:endParaRPr b="0" i="0" sz="2035" u="none" cap="none" strike="noStrike">
              <a:solidFill>
                <a:schemeClr val="dk1"/>
              </a:solidFill>
              <a:latin typeface="Arial"/>
              <a:ea typeface="Arial"/>
              <a:cs typeface="Arial"/>
              <a:sym typeface="Arial"/>
            </a:endParaRPr>
          </a:p>
          <a:p>
            <a:pPr indent="-274320" lvl="0" marL="274320" marR="0" rtl="0" algn="l">
              <a:lnSpc>
                <a:spcPct val="9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Tables are defined with the </a:t>
            </a:r>
            <a:r>
              <a:rPr b="1" i="0" lang="en-US" sz="2035" u="none" cap="none" strike="noStrike">
                <a:solidFill>
                  <a:schemeClr val="dk1"/>
                </a:solidFill>
                <a:latin typeface="Arial"/>
                <a:ea typeface="Arial"/>
                <a:cs typeface="Arial"/>
                <a:sym typeface="Arial"/>
              </a:rPr>
              <a:t>&lt;table&gt;</a:t>
            </a:r>
            <a:r>
              <a:rPr b="0" i="0" lang="en-US" sz="2035" u="none" cap="none" strike="noStrike">
                <a:solidFill>
                  <a:schemeClr val="dk1"/>
                </a:solidFill>
                <a:latin typeface="Arial"/>
                <a:ea typeface="Arial"/>
                <a:cs typeface="Arial"/>
                <a:sym typeface="Arial"/>
              </a:rPr>
              <a:t> tag.</a:t>
            </a:r>
            <a:endParaRPr/>
          </a:p>
          <a:p>
            <a:pPr indent="-274320" lvl="0" marL="274320" marR="0" rtl="0" algn="l">
              <a:lnSpc>
                <a:spcPct val="9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A table is divided into rows with the </a:t>
            </a:r>
            <a:r>
              <a:rPr b="1" i="0" lang="en-US" sz="2035" u="none" cap="none" strike="noStrike">
                <a:solidFill>
                  <a:schemeClr val="dk1"/>
                </a:solidFill>
                <a:latin typeface="Arial"/>
                <a:ea typeface="Arial"/>
                <a:cs typeface="Arial"/>
                <a:sym typeface="Arial"/>
              </a:rPr>
              <a:t>&lt;tr&gt;</a:t>
            </a:r>
            <a:r>
              <a:rPr b="0" i="0" lang="en-US" sz="2035" u="none" cap="none" strike="noStrike">
                <a:solidFill>
                  <a:schemeClr val="dk1"/>
                </a:solidFill>
                <a:latin typeface="Arial"/>
                <a:ea typeface="Arial"/>
                <a:cs typeface="Arial"/>
                <a:sym typeface="Arial"/>
              </a:rPr>
              <a:t> tag. (tr stands for table row)</a:t>
            </a:r>
            <a:endParaRPr/>
          </a:p>
          <a:p>
            <a:pPr indent="-274320" lvl="0" marL="274320" marR="0" rtl="0" algn="l">
              <a:lnSpc>
                <a:spcPct val="9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A row is divided into data cells with the </a:t>
            </a:r>
            <a:r>
              <a:rPr b="1" i="0" lang="en-US" sz="2035" u="none" cap="none" strike="noStrike">
                <a:solidFill>
                  <a:schemeClr val="dk1"/>
                </a:solidFill>
                <a:latin typeface="Arial"/>
                <a:ea typeface="Arial"/>
                <a:cs typeface="Arial"/>
                <a:sym typeface="Arial"/>
              </a:rPr>
              <a:t>&lt;td&gt;</a:t>
            </a:r>
            <a:r>
              <a:rPr b="0" i="0" lang="en-US" sz="2035" u="none" cap="none" strike="noStrike">
                <a:solidFill>
                  <a:schemeClr val="dk1"/>
                </a:solidFill>
                <a:latin typeface="Arial"/>
                <a:ea typeface="Arial"/>
                <a:cs typeface="Arial"/>
                <a:sym typeface="Arial"/>
              </a:rPr>
              <a:t> tag. (td stands for table data)</a:t>
            </a:r>
            <a:endParaRPr/>
          </a:p>
          <a:p>
            <a:pPr indent="-274320" lvl="0" marL="274320" marR="0" rtl="0" algn="l">
              <a:lnSpc>
                <a:spcPct val="9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A row can also be divided into headings with the </a:t>
            </a:r>
            <a:r>
              <a:rPr b="1" i="0" lang="en-US" sz="2035" u="none" cap="none" strike="noStrike">
                <a:solidFill>
                  <a:schemeClr val="dk1"/>
                </a:solidFill>
                <a:latin typeface="Arial"/>
                <a:ea typeface="Arial"/>
                <a:cs typeface="Arial"/>
                <a:sym typeface="Arial"/>
              </a:rPr>
              <a:t>&lt;th&gt;</a:t>
            </a:r>
            <a:r>
              <a:rPr b="0" i="0" lang="en-US" sz="2035" u="none" cap="none" strike="noStrike">
                <a:solidFill>
                  <a:schemeClr val="dk1"/>
                </a:solidFill>
                <a:latin typeface="Arial"/>
                <a:ea typeface="Arial"/>
                <a:cs typeface="Arial"/>
                <a:sym typeface="Arial"/>
              </a:rPr>
              <a:t> tag. (th stands for table heading)</a:t>
            </a:r>
            <a:endParaRPr/>
          </a:p>
          <a:p>
            <a:pPr indent="-274320" lvl="0" marL="274320" marR="0" rtl="0" algn="l">
              <a:lnSpc>
                <a:spcPct val="9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The &lt;td&gt; elements are the data containers in the table. </a:t>
            </a:r>
            <a:endParaRPr/>
          </a:p>
          <a:p>
            <a:pPr indent="-274320" lvl="0" marL="274320" marR="0" rtl="0" algn="l">
              <a:lnSpc>
                <a:spcPct val="9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The &lt;td&gt; elements can contain all sorts of HTML elements like text, images, lists, other tables, etc.</a:t>
            </a:r>
            <a:endParaRPr/>
          </a:p>
          <a:p>
            <a:pPr indent="-274320" lvl="0" marL="274320" marR="0" rtl="0" algn="l">
              <a:lnSpc>
                <a:spcPct val="9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The width of a table can be defined using CSS.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3"/>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Table (Cont.)</a:t>
            </a:r>
            <a:endParaRPr b="1" sz="3200">
              <a:solidFill>
                <a:srgbClr val="1C4587"/>
              </a:solidFill>
            </a:endParaRPr>
          </a:p>
        </p:txBody>
      </p:sp>
      <p:sp>
        <p:nvSpPr>
          <p:cNvPr id="398" name="Google Shape;398;p43"/>
          <p:cNvSpPr txBox="1"/>
          <p:nvPr>
            <p:ph idx="1" type="body"/>
          </p:nvPr>
        </p:nvSpPr>
        <p:spPr>
          <a:xfrm>
            <a:off x="425159" y="1493415"/>
            <a:ext cx="11020926" cy="5255728"/>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An HTML Table with a Border Attribute</a:t>
            </a:r>
            <a:endParaRPr b="0" i="0" sz="2400" u="none" cap="none" strike="noStrike">
              <a:solidFill>
                <a:srgbClr val="000000"/>
              </a:solidFill>
              <a:latin typeface="Calibri"/>
              <a:ea typeface="Calibri"/>
              <a:cs typeface="Calibri"/>
              <a:sym typeface="Calibri"/>
            </a:endParaRPr>
          </a:p>
          <a:p>
            <a:pPr indent="-342900" lvl="0" marL="342900" marR="0" rtl="0" algn="l">
              <a:lnSpc>
                <a:spcPct val="80000"/>
              </a:lnSpc>
              <a:spcBef>
                <a:spcPts val="388"/>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If you do not specify a border for the table, it will be displayed without borders. </a:t>
            </a:r>
            <a:endParaRPr sz="2400"/>
          </a:p>
          <a:p>
            <a:pPr indent="-342900" lvl="0" marL="342900" marR="0" rtl="0" algn="l">
              <a:lnSpc>
                <a:spcPct val="80000"/>
              </a:lnSpc>
              <a:spcBef>
                <a:spcPts val="388"/>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 border can be added using the border attribute:</a:t>
            </a:r>
            <a:endParaRPr sz="2400"/>
          </a:p>
          <a:p>
            <a:pPr indent="0" lvl="0" marL="0" marR="0" rtl="0" algn="l">
              <a:lnSpc>
                <a:spcPct val="80000"/>
              </a:lnSpc>
              <a:spcBef>
                <a:spcPts val="388"/>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3"/>
              </a:rPr>
              <a:t>Example</a:t>
            </a:r>
            <a:endParaRPr b="0" i="0" sz="2400" u="none" cap="none" strike="noStrike">
              <a:solidFill>
                <a:srgbClr val="000000"/>
              </a:solidFill>
              <a:latin typeface="Calibri"/>
              <a:ea typeface="Calibri"/>
              <a:cs typeface="Calibri"/>
              <a:sym typeface="Calibri"/>
            </a:endParaRPr>
          </a:p>
          <a:p>
            <a:pPr indent="0" lvl="0" marL="0" marR="0" rtl="0" algn="l">
              <a:lnSpc>
                <a:spcPct val="80000"/>
              </a:lnSpc>
              <a:spcBef>
                <a:spcPts val="40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&lt;table border="1" style="width:300px"&gt;</a:t>
            </a:r>
            <a:endParaRPr sz="2400"/>
          </a:p>
          <a:p>
            <a:pPr indent="0" lvl="0" marL="0" marR="0" rtl="0" algn="l">
              <a:lnSpc>
                <a:spcPct val="80000"/>
              </a:lnSpc>
              <a:spcBef>
                <a:spcPts val="40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&lt;tr&gt;</a:t>
            </a:r>
            <a:endParaRPr sz="2400"/>
          </a:p>
          <a:p>
            <a:pPr indent="0" lvl="0" marL="0" marR="0" rtl="0" algn="l">
              <a:lnSpc>
                <a:spcPct val="80000"/>
              </a:lnSpc>
              <a:spcBef>
                <a:spcPts val="40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   &lt;td&gt;Smith&lt;/td&gt;		</a:t>
            </a:r>
            <a:endParaRPr sz="2400"/>
          </a:p>
          <a:p>
            <a:pPr indent="0" lvl="0" marL="0" marR="0" rtl="0" algn="l">
              <a:lnSpc>
                <a:spcPct val="80000"/>
              </a:lnSpc>
              <a:spcBef>
                <a:spcPts val="40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  &lt;td&gt;50&lt;/td&gt;</a:t>
            </a:r>
            <a:endParaRPr sz="2400"/>
          </a:p>
          <a:p>
            <a:pPr indent="0" lvl="0" marL="0" marR="0" rtl="0" algn="l">
              <a:lnSpc>
                <a:spcPct val="80000"/>
              </a:lnSpc>
              <a:spcBef>
                <a:spcPts val="40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  &lt;/tr&gt;</a:t>
            </a:r>
            <a:endParaRPr sz="2400"/>
          </a:p>
          <a:p>
            <a:pPr indent="0" lvl="0" marL="0" marR="0" rtl="0" algn="l">
              <a:lnSpc>
                <a:spcPct val="80000"/>
              </a:lnSpc>
              <a:spcBef>
                <a:spcPts val="40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&lt;tr&gt;</a:t>
            </a:r>
            <a:endParaRPr sz="2400"/>
          </a:p>
          <a:p>
            <a:pPr indent="0" lvl="0" marL="0" marR="0" rtl="0" algn="l">
              <a:lnSpc>
                <a:spcPct val="80000"/>
              </a:lnSpc>
              <a:spcBef>
                <a:spcPts val="40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  &lt;td&gt;Jackson&lt;/td&gt;		</a:t>
            </a:r>
            <a:endParaRPr sz="2400"/>
          </a:p>
          <a:p>
            <a:pPr indent="0" lvl="0" marL="0" marR="0" rtl="0" algn="l">
              <a:lnSpc>
                <a:spcPct val="80000"/>
              </a:lnSpc>
              <a:spcBef>
                <a:spcPts val="40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  &lt;td&gt;94&lt;/td&gt;</a:t>
            </a:r>
            <a:endParaRPr sz="2400"/>
          </a:p>
          <a:p>
            <a:pPr indent="0" lvl="0" marL="0" marR="0" rtl="0" algn="l">
              <a:lnSpc>
                <a:spcPct val="80000"/>
              </a:lnSpc>
              <a:spcBef>
                <a:spcPts val="40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&lt;/tr&gt;</a:t>
            </a:r>
            <a:endParaRPr sz="2400"/>
          </a:p>
          <a:p>
            <a:pPr indent="0" lvl="0" marL="0" marR="0" rtl="0" algn="l">
              <a:lnSpc>
                <a:spcPct val="80000"/>
              </a:lnSpc>
              <a:spcBef>
                <a:spcPts val="40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&lt;/table&gt;</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4"/>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Table (Cont.)</a:t>
            </a:r>
            <a:endParaRPr b="1" sz="3200">
              <a:solidFill>
                <a:srgbClr val="1C4587"/>
              </a:solidFill>
            </a:endParaRPr>
          </a:p>
        </p:txBody>
      </p:sp>
      <p:sp>
        <p:nvSpPr>
          <p:cNvPr id="405" name="Google Shape;405;p44"/>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Calibri"/>
                <a:ea typeface="Calibri"/>
                <a:cs typeface="Calibri"/>
                <a:sym typeface="Calibri"/>
              </a:rPr>
              <a:t>Note</a:t>
            </a:r>
            <a:endParaRPr/>
          </a:p>
          <a:p>
            <a:pPr indent="-342900" lvl="0" marL="3429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However, the border attribute is on its way out of the HTML standard!</a:t>
            </a:r>
            <a:endParaRPr b="0" i="0" sz="2200" u="none" cap="none" strike="noStrike">
              <a:solidFill>
                <a:srgbClr val="000000"/>
              </a:solidFill>
              <a:latin typeface="Calibri"/>
              <a:ea typeface="Calibri"/>
              <a:cs typeface="Calibri"/>
              <a:sym typeface="Calibri"/>
            </a:endParaRPr>
          </a:p>
          <a:p>
            <a:pPr indent="-342900" lvl="0" marL="3429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It is better to use CSS.</a:t>
            </a:r>
            <a:endParaRPr/>
          </a:p>
          <a:p>
            <a:pPr indent="0" lvl="0" marL="0" marR="0" rtl="0" algn="l">
              <a:lnSpc>
                <a:spcPct val="100000"/>
              </a:lnSpc>
              <a:spcBef>
                <a:spcPts val="440"/>
              </a:spcBef>
              <a:spcAft>
                <a:spcPts val="0"/>
              </a:spcAft>
              <a:buClr>
                <a:srgbClr val="000000"/>
              </a:buClr>
              <a:buSzPts val="2200"/>
              <a:buFont typeface="Arial"/>
              <a:buNone/>
            </a:pPr>
            <a:r>
              <a:rPr b="0" i="0" lang="en-US" sz="2200" u="sng" cap="none" strike="noStrike">
                <a:solidFill>
                  <a:schemeClr val="hlink"/>
                </a:solidFill>
                <a:latin typeface="Calibri"/>
                <a:ea typeface="Calibri"/>
                <a:cs typeface="Calibri"/>
                <a:sym typeface="Calibri"/>
                <a:hlinkClick r:id="rId3"/>
              </a:rPr>
              <a:t>Example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440"/>
              </a:spcBef>
              <a:spcAft>
                <a:spcPts val="0"/>
              </a:spcAft>
              <a:buClr>
                <a:srgbClr val="595959"/>
              </a:buClr>
              <a:buSzPts val="2200"/>
              <a:buFont typeface="Arial"/>
              <a:buNone/>
            </a:pPr>
            <a:r>
              <a:rPr b="0" i="1" lang="en-US" sz="2200" u="none" cap="none" strike="noStrike">
                <a:solidFill>
                  <a:srgbClr val="595959"/>
                </a:solidFill>
                <a:latin typeface="Calibri"/>
                <a:ea typeface="Calibri"/>
                <a:cs typeface="Calibri"/>
                <a:sym typeface="Calibri"/>
              </a:rPr>
              <a:t>&lt;style&gt;</a:t>
            </a:r>
            <a:endParaRPr/>
          </a:p>
          <a:p>
            <a:pPr indent="0" lvl="0" marL="0" marR="0" rtl="0" algn="l">
              <a:lnSpc>
                <a:spcPct val="100000"/>
              </a:lnSpc>
              <a:spcBef>
                <a:spcPts val="440"/>
              </a:spcBef>
              <a:spcAft>
                <a:spcPts val="0"/>
              </a:spcAft>
              <a:buClr>
                <a:srgbClr val="595959"/>
              </a:buClr>
              <a:buSzPts val="2200"/>
              <a:buFont typeface="Arial"/>
              <a:buNone/>
            </a:pPr>
            <a:r>
              <a:rPr b="0" i="1" lang="en-US" sz="2200" u="none" cap="none" strike="noStrike">
                <a:solidFill>
                  <a:srgbClr val="595959"/>
                </a:solidFill>
                <a:latin typeface="Calibri"/>
                <a:ea typeface="Calibri"/>
                <a:cs typeface="Calibri"/>
                <a:sym typeface="Calibri"/>
              </a:rPr>
              <a:t>table,th,td</a:t>
            </a:r>
            <a:endParaRPr b="0" i="1" sz="2200" u="none" cap="none" strike="noStrike">
              <a:solidFill>
                <a:srgbClr val="595959"/>
              </a:solidFill>
              <a:latin typeface="Calibri"/>
              <a:ea typeface="Calibri"/>
              <a:cs typeface="Calibri"/>
              <a:sym typeface="Calibri"/>
            </a:endParaRPr>
          </a:p>
          <a:p>
            <a:pPr indent="0" lvl="0" marL="0" marR="0" rtl="0" algn="l">
              <a:lnSpc>
                <a:spcPct val="100000"/>
              </a:lnSpc>
              <a:spcBef>
                <a:spcPts val="440"/>
              </a:spcBef>
              <a:spcAft>
                <a:spcPts val="0"/>
              </a:spcAft>
              <a:buClr>
                <a:srgbClr val="595959"/>
              </a:buClr>
              <a:buSzPts val="2200"/>
              <a:buFont typeface="Arial"/>
              <a:buNone/>
            </a:pPr>
            <a:r>
              <a:rPr b="0" i="1" lang="en-US" sz="2200" u="none" cap="none" strike="noStrike">
                <a:solidFill>
                  <a:srgbClr val="595959"/>
                </a:solidFill>
                <a:latin typeface="Calibri"/>
                <a:ea typeface="Calibri"/>
                <a:cs typeface="Calibri"/>
                <a:sym typeface="Calibri"/>
              </a:rPr>
              <a:t>{</a:t>
            </a:r>
            <a:endParaRPr b="0" i="1" sz="2200" u="none" cap="none" strike="noStrike">
              <a:solidFill>
                <a:srgbClr val="595959"/>
              </a:solidFill>
              <a:latin typeface="Calibri"/>
              <a:ea typeface="Calibri"/>
              <a:cs typeface="Calibri"/>
              <a:sym typeface="Calibri"/>
            </a:endParaRPr>
          </a:p>
          <a:p>
            <a:pPr indent="0" lvl="0" marL="0" marR="0" rtl="0" algn="l">
              <a:lnSpc>
                <a:spcPct val="100000"/>
              </a:lnSpc>
              <a:spcBef>
                <a:spcPts val="440"/>
              </a:spcBef>
              <a:spcAft>
                <a:spcPts val="0"/>
              </a:spcAft>
              <a:buClr>
                <a:srgbClr val="595959"/>
              </a:buClr>
              <a:buSzPts val="2200"/>
              <a:buFont typeface="Arial"/>
              <a:buNone/>
            </a:pPr>
            <a:r>
              <a:rPr b="0" i="1" lang="en-US" sz="2200" u="none" cap="none" strike="noStrike">
                <a:solidFill>
                  <a:srgbClr val="595959"/>
                </a:solidFill>
                <a:latin typeface="Calibri"/>
                <a:ea typeface="Calibri"/>
                <a:cs typeface="Calibri"/>
                <a:sym typeface="Calibri"/>
              </a:rPr>
              <a:t>border:1px solid black;</a:t>
            </a:r>
            <a:endParaRPr/>
          </a:p>
          <a:p>
            <a:pPr indent="0" lvl="0" marL="0" marR="0" rtl="0" algn="l">
              <a:lnSpc>
                <a:spcPct val="100000"/>
              </a:lnSpc>
              <a:spcBef>
                <a:spcPts val="440"/>
              </a:spcBef>
              <a:spcAft>
                <a:spcPts val="0"/>
              </a:spcAft>
              <a:buClr>
                <a:srgbClr val="595959"/>
              </a:buClr>
              <a:buSzPts val="2200"/>
              <a:buFont typeface="Arial"/>
              <a:buNone/>
            </a:pPr>
            <a:r>
              <a:rPr b="0" i="1" lang="en-US" sz="2200" u="none" cap="none" strike="noStrike">
                <a:solidFill>
                  <a:srgbClr val="595959"/>
                </a:solidFill>
                <a:latin typeface="Calibri"/>
                <a:ea typeface="Calibri"/>
                <a:cs typeface="Calibri"/>
                <a:sym typeface="Calibri"/>
              </a:rPr>
              <a:t>}</a:t>
            </a:r>
            <a:endParaRPr/>
          </a:p>
          <a:p>
            <a:pPr indent="0" lvl="0" marL="0" marR="0" rtl="0" algn="l">
              <a:lnSpc>
                <a:spcPct val="100000"/>
              </a:lnSpc>
              <a:spcBef>
                <a:spcPts val="440"/>
              </a:spcBef>
              <a:spcAft>
                <a:spcPts val="0"/>
              </a:spcAft>
              <a:buClr>
                <a:srgbClr val="595959"/>
              </a:buClr>
              <a:buSzPts val="2200"/>
              <a:buFont typeface="Arial"/>
              <a:buNone/>
            </a:pPr>
            <a:r>
              <a:rPr b="0" i="1" lang="en-US" sz="2200" u="none" cap="none" strike="noStrike">
                <a:solidFill>
                  <a:srgbClr val="595959"/>
                </a:solidFill>
                <a:latin typeface="Calibri"/>
                <a:ea typeface="Calibri"/>
                <a:cs typeface="Calibri"/>
                <a:sym typeface="Calibri"/>
              </a:rPr>
              <a:t>&lt;/style&gt;</a:t>
            </a:r>
            <a:endParaRPr/>
          </a:p>
          <a:p>
            <a:pPr indent="0" lvl="0" marL="0" marR="0" rtl="0" algn="l">
              <a:lnSpc>
                <a:spcPct val="100000"/>
              </a:lnSpc>
              <a:spcBef>
                <a:spcPts val="44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Remember to define borders for both the table and the table cells.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Table (Cont.)</a:t>
            </a:r>
            <a:endParaRPr b="1" sz="3200">
              <a:solidFill>
                <a:srgbClr val="1C4587"/>
              </a:solidFill>
            </a:endParaRPr>
          </a:p>
        </p:txBody>
      </p:sp>
      <p:sp>
        <p:nvSpPr>
          <p:cNvPr id="412" name="Google Shape;412;p45"/>
          <p:cNvSpPr txBox="1"/>
          <p:nvPr>
            <p:ph idx="1" type="body"/>
          </p:nvPr>
        </p:nvSpPr>
        <p:spPr>
          <a:xfrm>
            <a:off x="425150" y="1493425"/>
            <a:ext cx="11526900" cy="5241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An HTML Table with Collapsed Borders</a:t>
            </a:r>
            <a:endParaRPr b="0" i="0" sz="2400" u="none" cap="none" strike="noStrike">
              <a:solidFill>
                <a:srgbClr val="000000"/>
              </a:solidFill>
              <a:latin typeface="Calibri"/>
              <a:ea typeface="Calibri"/>
              <a:cs typeface="Calibri"/>
              <a:sym typeface="Calibri"/>
            </a:endParaRPr>
          </a:p>
          <a:p>
            <a:pPr indent="-342900" lvl="0" marL="342900" marR="0" rtl="0" algn="l">
              <a:lnSpc>
                <a:spcPct val="80000"/>
              </a:lnSpc>
              <a:spcBef>
                <a:spcPts val="314"/>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If you want the borders to collapse into one border, add border-collapse to your CSS:</a:t>
            </a:r>
            <a:endParaRPr sz="2400"/>
          </a:p>
          <a:p>
            <a:pPr indent="0" lvl="0" marL="0" marR="0" rtl="0" algn="l">
              <a:lnSpc>
                <a:spcPct val="80000"/>
              </a:lnSpc>
              <a:spcBef>
                <a:spcPts val="314"/>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3"/>
              </a:rPr>
              <a:t>Example</a:t>
            </a:r>
            <a:endParaRPr b="0" i="0" sz="2400" u="none" cap="none" strike="noStrike">
              <a:solidFill>
                <a:srgbClr val="000000"/>
              </a:solidFill>
              <a:latin typeface="Calibri"/>
              <a:ea typeface="Calibri"/>
              <a:cs typeface="Calibri"/>
              <a:sym typeface="Calibri"/>
            </a:endParaRPr>
          </a:p>
          <a:p>
            <a:pPr indent="0" lvl="0" marL="0" marR="0" rtl="0" algn="l">
              <a:lnSpc>
                <a:spcPct val="80000"/>
              </a:lnSpc>
              <a:spcBef>
                <a:spcPts val="351"/>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&lt;style&gt;</a:t>
            </a:r>
            <a:endParaRPr sz="2400"/>
          </a:p>
          <a:p>
            <a:pPr indent="0" lvl="0" marL="0" marR="0" rtl="0" algn="l">
              <a:lnSpc>
                <a:spcPct val="80000"/>
              </a:lnSpc>
              <a:spcBef>
                <a:spcPts val="351"/>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table,th,td</a:t>
            </a:r>
            <a:endParaRPr b="0" i="1" sz="2400" u="none" cap="none" strike="noStrike">
              <a:solidFill>
                <a:srgbClr val="595959"/>
              </a:solidFill>
              <a:latin typeface="Calibri"/>
              <a:ea typeface="Calibri"/>
              <a:cs typeface="Calibri"/>
              <a:sym typeface="Calibri"/>
            </a:endParaRPr>
          </a:p>
          <a:p>
            <a:pPr indent="0" lvl="0" marL="0" marR="0" rtl="0" algn="l">
              <a:lnSpc>
                <a:spcPct val="80000"/>
              </a:lnSpc>
              <a:spcBef>
                <a:spcPts val="351"/>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a:t>
            </a:r>
            <a:endParaRPr sz="2400"/>
          </a:p>
          <a:p>
            <a:pPr indent="0" lvl="0" marL="0" marR="0" rtl="0" algn="l">
              <a:lnSpc>
                <a:spcPct val="80000"/>
              </a:lnSpc>
              <a:spcBef>
                <a:spcPts val="351"/>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border:1px solid black;</a:t>
            </a:r>
            <a:r>
              <a:rPr lang="en-US" sz="2400"/>
              <a:t> </a:t>
            </a:r>
            <a:r>
              <a:rPr b="0" i="1" lang="en-US" sz="2400" u="none" cap="none" strike="noStrike">
                <a:solidFill>
                  <a:srgbClr val="595959"/>
                </a:solidFill>
                <a:latin typeface="Calibri"/>
                <a:ea typeface="Calibri"/>
                <a:cs typeface="Calibri"/>
                <a:sym typeface="Calibri"/>
              </a:rPr>
              <a:t>border-collapse:collapse;</a:t>
            </a:r>
            <a:endParaRPr sz="2400"/>
          </a:p>
          <a:p>
            <a:pPr indent="0" lvl="0" marL="0" marR="0" rtl="0" algn="l">
              <a:lnSpc>
                <a:spcPct val="80000"/>
              </a:lnSpc>
              <a:spcBef>
                <a:spcPts val="351"/>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a:t>
            </a:r>
            <a:endParaRPr sz="2400"/>
          </a:p>
          <a:p>
            <a:pPr indent="0" lvl="0" marL="0" marR="0" rtl="0" algn="l">
              <a:lnSpc>
                <a:spcPct val="80000"/>
              </a:lnSpc>
              <a:spcBef>
                <a:spcPts val="314"/>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An HTML Table with Cell Padding</a:t>
            </a:r>
            <a:endParaRPr b="0" i="0" sz="2400" u="none" cap="none" strike="noStrike">
              <a:solidFill>
                <a:srgbClr val="000000"/>
              </a:solidFill>
              <a:latin typeface="Calibri"/>
              <a:ea typeface="Calibri"/>
              <a:cs typeface="Calibri"/>
              <a:sym typeface="Calibri"/>
            </a:endParaRPr>
          </a:p>
          <a:p>
            <a:pPr indent="-342900" lvl="0" marL="342900" marR="0" rtl="0" algn="l">
              <a:lnSpc>
                <a:spcPct val="80000"/>
              </a:lnSpc>
              <a:spcBef>
                <a:spcPts val="314"/>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Cell padding specifies the space between the cell content and its borders.</a:t>
            </a:r>
            <a:endParaRPr sz="2400"/>
          </a:p>
          <a:p>
            <a:pPr indent="-342900" lvl="0" marL="342900" marR="0" rtl="0" algn="l">
              <a:lnSpc>
                <a:spcPct val="80000"/>
              </a:lnSpc>
              <a:spcBef>
                <a:spcPts val="314"/>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If you do not specify a padding, the table cells will be displayed without padding. </a:t>
            </a:r>
            <a:endParaRPr sz="2400"/>
          </a:p>
          <a:p>
            <a:pPr indent="-342900" lvl="0" marL="342900" marR="0" rtl="0" algn="l">
              <a:lnSpc>
                <a:spcPct val="80000"/>
              </a:lnSpc>
              <a:spcBef>
                <a:spcPts val="314"/>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To set the padding, use the CSS padding property:</a:t>
            </a:r>
            <a:endParaRPr sz="2400"/>
          </a:p>
          <a:p>
            <a:pPr indent="0" lvl="0" marL="0" marR="0" rtl="0" algn="l">
              <a:lnSpc>
                <a:spcPct val="80000"/>
              </a:lnSpc>
              <a:spcBef>
                <a:spcPts val="314"/>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4"/>
              </a:rPr>
              <a:t>Example</a:t>
            </a:r>
            <a:endParaRPr b="0" i="0" sz="2400" u="none" cap="none" strike="noStrike">
              <a:solidFill>
                <a:srgbClr val="000000"/>
              </a:solidFill>
              <a:latin typeface="Calibri"/>
              <a:ea typeface="Calibri"/>
              <a:cs typeface="Calibri"/>
              <a:sym typeface="Calibri"/>
            </a:endParaRPr>
          </a:p>
          <a:p>
            <a:pPr indent="0" lvl="0" marL="0" marR="0" rtl="0" algn="l">
              <a:lnSpc>
                <a:spcPct val="80000"/>
              </a:lnSpc>
              <a:spcBef>
                <a:spcPts val="351"/>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th, td</a:t>
            </a:r>
            <a:endParaRPr sz="2400"/>
          </a:p>
          <a:p>
            <a:pPr indent="0" lvl="0" marL="0" marR="0" rtl="0" algn="l">
              <a:lnSpc>
                <a:spcPct val="80000"/>
              </a:lnSpc>
              <a:spcBef>
                <a:spcPts val="351"/>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{padding:15px;}</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6"/>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Table (Cont.)</a:t>
            </a:r>
            <a:endParaRPr b="1" sz="3200">
              <a:solidFill>
                <a:srgbClr val="1C4587"/>
              </a:solidFill>
            </a:endParaRPr>
          </a:p>
        </p:txBody>
      </p:sp>
      <p:sp>
        <p:nvSpPr>
          <p:cNvPr id="419" name="Google Shape;419;p46"/>
          <p:cNvSpPr txBox="1"/>
          <p:nvPr>
            <p:ph idx="1" type="body"/>
          </p:nvPr>
        </p:nvSpPr>
        <p:spPr>
          <a:xfrm>
            <a:off x="425150" y="1493426"/>
            <a:ext cx="11020800" cy="5241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Table Headings</a:t>
            </a:r>
            <a:endParaRPr b="0" i="0" sz="2400" u="none" cap="none" strike="noStrike">
              <a:solidFill>
                <a:srgbClr val="000000"/>
              </a:solidFill>
              <a:latin typeface="Calibri"/>
              <a:ea typeface="Calibri"/>
              <a:cs typeface="Calibri"/>
              <a:sym typeface="Calibri"/>
            </a:endParaRPr>
          </a:p>
          <a:p>
            <a:pPr indent="-342900" lvl="0" marL="342900" marR="0" rtl="0" algn="l">
              <a:lnSpc>
                <a:spcPct val="80000"/>
              </a:lnSpc>
              <a:spcBef>
                <a:spcPts val="357"/>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Table headings are defined with the &lt;th&gt; tag.</a:t>
            </a:r>
            <a:endParaRPr sz="2400"/>
          </a:p>
          <a:p>
            <a:pPr indent="-342900" lvl="0" marL="342900" marR="0" rtl="0" algn="l">
              <a:lnSpc>
                <a:spcPct val="80000"/>
              </a:lnSpc>
              <a:spcBef>
                <a:spcPts val="357"/>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By default, all major browsers display table headings as bold and centered:</a:t>
            </a:r>
            <a:endParaRPr sz="2400"/>
          </a:p>
          <a:p>
            <a:pPr indent="0" lvl="0" marL="0" marR="0" rtl="0" algn="l">
              <a:lnSpc>
                <a:spcPct val="80000"/>
              </a:lnSpc>
              <a:spcBef>
                <a:spcPts val="357"/>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3"/>
              </a:rPr>
              <a:t>Example</a:t>
            </a:r>
            <a:endParaRPr b="0" i="0" sz="2400" u="none" cap="none" strike="noStrike">
              <a:solidFill>
                <a:srgbClr val="000000"/>
              </a:solidFill>
              <a:latin typeface="Calibri"/>
              <a:ea typeface="Calibri"/>
              <a:cs typeface="Calibri"/>
              <a:sym typeface="Calibri"/>
            </a:endParaRPr>
          </a:p>
          <a:p>
            <a:pPr indent="0" lvl="0" marL="0" marR="0" rtl="0" algn="l">
              <a:lnSpc>
                <a:spcPct val="80000"/>
              </a:lnSpc>
              <a:spcBef>
                <a:spcPts val="35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&lt;table style="width:300px"&gt;</a:t>
            </a:r>
            <a:endParaRPr sz="2400"/>
          </a:p>
          <a:p>
            <a:pPr indent="0" lvl="0" marL="0" marR="0" rtl="0" algn="l">
              <a:lnSpc>
                <a:spcPct val="80000"/>
              </a:lnSpc>
              <a:spcBef>
                <a:spcPts val="35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&lt;tr&gt;</a:t>
            </a:r>
            <a:endParaRPr sz="2400"/>
          </a:p>
          <a:p>
            <a:pPr indent="0" lvl="0" marL="0" marR="0" rtl="0" algn="l">
              <a:lnSpc>
                <a:spcPct val="80000"/>
              </a:lnSpc>
              <a:spcBef>
                <a:spcPts val="35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  &lt;th&gt;Firstname&lt;/th&gt;</a:t>
            </a:r>
            <a:endParaRPr sz="2400"/>
          </a:p>
          <a:p>
            <a:pPr indent="0" lvl="0" marL="0" marR="0" rtl="0" algn="l">
              <a:lnSpc>
                <a:spcPct val="80000"/>
              </a:lnSpc>
              <a:spcBef>
                <a:spcPts val="35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  &lt;th&gt;Lastname&lt;/th&gt;		</a:t>
            </a:r>
            <a:endParaRPr sz="2400"/>
          </a:p>
          <a:p>
            <a:pPr indent="0" lvl="0" marL="0" marR="0" rtl="0" algn="l">
              <a:lnSpc>
                <a:spcPct val="80000"/>
              </a:lnSpc>
              <a:spcBef>
                <a:spcPts val="35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  &lt;th&gt;Points&lt;/th&gt;</a:t>
            </a:r>
            <a:endParaRPr sz="2400"/>
          </a:p>
          <a:p>
            <a:pPr indent="0" lvl="0" marL="0" marR="0" rtl="0" algn="l">
              <a:lnSpc>
                <a:spcPct val="80000"/>
              </a:lnSpc>
              <a:spcBef>
                <a:spcPts val="35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  &lt;/tr&gt;</a:t>
            </a:r>
            <a:endParaRPr sz="2400"/>
          </a:p>
          <a:p>
            <a:pPr indent="0" lvl="0" marL="0" marR="0" rtl="0" algn="l">
              <a:lnSpc>
                <a:spcPct val="80000"/>
              </a:lnSpc>
              <a:spcBef>
                <a:spcPts val="35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&lt;tr&gt;</a:t>
            </a:r>
            <a:endParaRPr sz="2400"/>
          </a:p>
          <a:p>
            <a:pPr indent="0" lvl="0" marL="0" marR="0" rtl="0" algn="l">
              <a:lnSpc>
                <a:spcPct val="80000"/>
              </a:lnSpc>
              <a:spcBef>
                <a:spcPts val="35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  &lt;td&gt;Eve&lt;/td&gt;</a:t>
            </a:r>
            <a:endParaRPr sz="2400"/>
          </a:p>
          <a:p>
            <a:pPr indent="0" lvl="0" marL="0" marR="0" rtl="0" algn="l">
              <a:lnSpc>
                <a:spcPct val="80000"/>
              </a:lnSpc>
              <a:spcBef>
                <a:spcPts val="35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  &lt;td&gt;Jackson&lt;/td&gt;		</a:t>
            </a:r>
            <a:endParaRPr sz="2400"/>
          </a:p>
          <a:p>
            <a:pPr indent="0" lvl="0" marL="0" marR="0" rtl="0" algn="l">
              <a:lnSpc>
                <a:spcPct val="80000"/>
              </a:lnSpc>
              <a:spcBef>
                <a:spcPts val="35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  &lt;td&gt;94&lt;/td&gt;</a:t>
            </a:r>
            <a:endParaRPr sz="2400"/>
          </a:p>
          <a:p>
            <a:pPr indent="0" lvl="0" marL="0" marR="0" rtl="0" algn="l">
              <a:lnSpc>
                <a:spcPct val="80000"/>
              </a:lnSpc>
              <a:spcBef>
                <a:spcPts val="35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&lt;/tr&gt;</a:t>
            </a:r>
            <a:endParaRPr sz="2400"/>
          </a:p>
          <a:p>
            <a:pPr indent="0" lvl="0" marL="0" marR="0" rtl="0" algn="l">
              <a:lnSpc>
                <a:spcPct val="80000"/>
              </a:lnSpc>
              <a:spcBef>
                <a:spcPts val="35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&lt;/table&gt;</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7"/>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Table (Cont.)</a:t>
            </a:r>
            <a:endParaRPr b="1" sz="3200">
              <a:solidFill>
                <a:srgbClr val="1C4587"/>
              </a:solidFill>
            </a:endParaRPr>
          </a:p>
        </p:txBody>
      </p:sp>
      <p:sp>
        <p:nvSpPr>
          <p:cNvPr id="426" name="Google Shape;426;p47"/>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To left-align the table headings, use the CSS text-align property:</a:t>
            </a:r>
            <a:endParaRPr sz="2400"/>
          </a:p>
          <a:p>
            <a:pPr indent="0" lvl="0" marL="0" marR="0" rtl="0" algn="l">
              <a:lnSpc>
                <a:spcPct val="80000"/>
              </a:lnSpc>
              <a:spcBef>
                <a:spcPts val="408"/>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3"/>
              </a:rPr>
              <a:t>Example</a:t>
            </a:r>
            <a:endParaRPr b="0" i="0" sz="2400" u="none" cap="none" strike="noStrike">
              <a:solidFill>
                <a:srgbClr val="000000"/>
              </a:solidFill>
              <a:latin typeface="Calibri"/>
              <a:ea typeface="Calibri"/>
              <a:cs typeface="Calibri"/>
              <a:sym typeface="Calibri"/>
            </a:endParaRPr>
          </a:p>
          <a:p>
            <a:pPr indent="0" lvl="0" marL="0" marR="0" rtl="0" algn="l">
              <a:lnSpc>
                <a:spcPct val="80000"/>
              </a:lnSpc>
              <a:spcBef>
                <a:spcPts val="408"/>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th</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text-align:right;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a:t>
            </a:r>
            <a:endParaRPr sz="2400"/>
          </a:p>
          <a:p>
            <a:pPr indent="0" lvl="0" marL="0" marR="0" rtl="0" algn="l">
              <a:lnSpc>
                <a:spcPct val="80000"/>
              </a:lnSpc>
              <a:spcBef>
                <a:spcPts val="408"/>
              </a:spcBef>
              <a:spcAft>
                <a:spcPts val="0"/>
              </a:spcAft>
              <a:buClr>
                <a:schemeClr val="dk1"/>
              </a:buClr>
              <a:buSzPts val="2200"/>
              <a:buFont typeface="Arial"/>
              <a:buNone/>
            </a:pPr>
            <a:r>
              <a:t/>
            </a:r>
            <a:endParaRPr b="1" i="0" sz="2400" u="sng" cap="none" strike="noStrike">
              <a:solidFill>
                <a:srgbClr val="000000"/>
              </a:solidFill>
              <a:latin typeface="Calibri"/>
              <a:ea typeface="Calibri"/>
              <a:cs typeface="Calibri"/>
              <a:sym typeface="Calibri"/>
            </a:endParaRPr>
          </a:p>
          <a:p>
            <a:pPr indent="0" lvl="0" marL="0" marR="0" rtl="0" algn="l">
              <a:lnSpc>
                <a:spcPct val="80000"/>
              </a:lnSpc>
              <a:spcBef>
                <a:spcPts val="408"/>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An HTML Table with Cell Spacing</a:t>
            </a:r>
            <a:endParaRPr b="0" i="0" sz="2400" u="none" cap="none" strike="noStrike">
              <a:solidFill>
                <a:srgbClr val="000000"/>
              </a:solidFill>
              <a:latin typeface="Calibri"/>
              <a:ea typeface="Calibri"/>
              <a:cs typeface="Calibri"/>
              <a:sym typeface="Calibri"/>
            </a:endParaRPr>
          </a:p>
          <a:p>
            <a:pPr indent="-342900" lvl="0" marL="342900" marR="0" rtl="0" algn="l">
              <a:lnSpc>
                <a:spcPct val="80000"/>
              </a:lnSpc>
              <a:spcBef>
                <a:spcPts val="408"/>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Cell spacing specifies the space between the cells.</a:t>
            </a:r>
            <a:endParaRPr sz="2400"/>
          </a:p>
          <a:p>
            <a:pPr indent="-342900" lvl="0" marL="342900" marR="0" rtl="0" algn="l">
              <a:lnSpc>
                <a:spcPct val="80000"/>
              </a:lnSpc>
              <a:spcBef>
                <a:spcPts val="408"/>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To set the cell spacing for the table, use the CSS border-spacing property:</a:t>
            </a:r>
            <a:endParaRPr sz="2400"/>
          </a:p>
          <a:p>
            <a:pPr indent="0" lvl="0" marL="0" marR="0" rtl="0" algn="l">
              <a:lnSpc>
                <a:spcPct val="80000"/>
              </a:lnSpc>
              <a:spcBef>
                <a:spcPts val="408"/>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4"/>
              </a:rPr>
              <a:t>Example</a:t>
            </a:r>
            <a:endParaRPr b="0" i="0" sz="2400" u="none" cap="none" strike="noStrike">
              <a:solidFill>
                <a:srgbClr val="000000"/>
              </a:solidFill>
              <a:latin typeface="Calibri"/>
              <a:ea typeface="Calibri"/>
              <a:cs typeface="Calibri"/>
              <a:sym typeface="Calibri"/>
            </a:endParaRPr>
          </a:p>
          <a:p>
            <a:pPr indent="0" lvl="0" marL="0" marR="0" rtl="0" algn="l">
              <a:lnSpc>
                <a:spcPct val="80000"/>
              </a:lnSpc>
              <a:spcBef>
                <a:spcPts val="408"/>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table</a:t>
            </a:r>
            <a:endParaRPr sz="2400"/>
          </a:p>
          <a:p>
            <a:pPr indent="0" lvl="0" marL="0" marR="0" rtl="0" algn="l">
              <a:lnSpc>
                <a:spcPct val="80000"/>
              </a:lnSpc>
              <a:spcBef>
                <a:spcPts val="408"/>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a:t>
            </a:r>
            <a:endParaRPr sz="2400"/>
          </a:p>
          <a:p>
            <a:pPr indent="0" lvl="0" marL="0" marR="0" rtl="0" algn="l">
              <a:lnSpc>
                <a:spcPct val="80000"/>
              </a:lnSpc>
              <a:spcBef>
                <a:spcPts val="408"/>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border-spacing:5px;</a:t>
            </a:r>
            <a:endParaRPr sz="2400"/>
          </a:p>
          <a:p>
            <a:pPr indent="0" lvl="0" marL="0" marR="0" rtl="0" algn="l">
              <a:lnSpc>
                <a:spcPct val="80000"/>
              </a:lnSpc>
              <a:spcBef>
                <a:spcPts val="408"/>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8"/>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Table (Cont.)</a:t>
            </a:r>
            <a:endParaRPr b="1" sz="3200">
              <a:solidFill>
                <a:srgbClr val="1C4587"/>
              </a:solidFill>
            </a:endParaRPr>
          </a:p>
        </p:txBody>
      </p:sp>
      <p:sp>
        <p:nvSpPr>
          <p:cNvPr id="432" name="Google Shape;432;p48"/>
          <p:cNvSpPr txBox="1"/>
          <p:nvPr>
            <p:ph idx="1" type="body"/>
          </p:nvPr>
        </p:nvSpPr>
        <p:spPr>
          <a:xfrm>
            <a:off x="492207" y="1488449"/>
            <a:ext cx="11020926" cy="47817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400" u="sng" cap="none" strike="noStrike">
                <a:solidFill>
                  <a:srgbClr val="000000"/>
                </a:solidFill>
                <a:latin typeface="Calibri"/>
                <a:ea typeface="Calibri"/>
                <a:cs typeface="Calibri"/>
                <a:sym typeface="Calibri"/>
              </a:rPr>
              <a:t>An HTML Table with Cell Span Many Columns</a:t>
            </a:r>
            <a:endParaRPr sz="2400"/>
          </a:p>
          <a:p>
            <a:pPr indent="-274320" lvl="0" marL="274320" marR="0" rtl="0" algn="just">
              <a:lnSpc>
                <a:spcPct val="100000"/>
              </a:lnSpc>
              <a:spcBef>
                <a:spcPts val="2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To make a cell span more than one column, use the </a:t>
            </a:r>
            <a:r>
              <a:rPr b="1" i="0" lang="en-US" sz="2400" u="none" cap="none" strike="noStrike">
                <a:solidFill>
                  <a:schemeClr val="dk1"/>
                </a:solidFill>
                <a:latin typeface="Arial"/>
                <a:ea typeface="Arial"/>
                <a:cs typeface="Arial"/>
                <a:sym typeface="Arial"/>
              </a:rPr>
              <a:t>colspan</a:t>
            </a:r>
            <a:r>
              <a:rPr b="0" i="0" lang="en-US" sz="2400" u="none" cap="none" strike="noStrike">
                <a:solidFill>
                  <a:schemeClr val="dk1"/>
                </a:solidFill>
                <a:latin typeface="Arial"/>
                <a:ea typeface="Arial"/>
                <a:cs typeface="Arial"/>
                <a:sym typeface="Arial"/>
              </a:rPr>
              <a:t> attribute:</a:t>
            </a:r>
            <a:endParaRPr sz="2400"/>
          </a:p>
          <a:p>
            <a:pPr indent="0" lvl="0" marL="0" marR="0" rtl="0" algn="just">
              <a:lnSpc>
                <a:spcPct val="150000"/>
              </a:lnSpc>
              <a:spcBef>
                <a:spcPts val="0"/>
              </a:spcBef>
              <a:spcAft>
                <a:spcPts val="0"/>
              </a:spcAft>
              <a:buClr>
                <a:schemeClr val="dk1"/>
              </a:buClr>
              <a:buSzPts val="2200"/>
              <a:buFont typeface="Arial"/>
              <a:buNone/>
            </a:pPr>
            <a:r>
              <a:rPr b="0" i="0" lang="en-US" sz="2400" u="sng" cap="none" strike="noStrike">
                <a:solidFill>
                  <a:schemeClr val="hlink"/>
                </a:solidFill>
                <a:latin typeface="Arial"/>
                <a:ea typeface="Arial"/>
                <a:cs typeface="Arial"/>
                <a:sym typeface="Arial"/>
                <a:hlinkClick r:id="rId3"/>
              </a:rPr>
              <a:t>Example</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2200"/>
              </a:spcBef>
              <a:spcAft>
                <a:spcPts val="0"/>
              </a:spcAft>
              <a:buClr>
                <a:schemeClr val="dk1"/>
              </a:buClr>
              <a:buSzPts val="2200"/>
              <a:buFont typeface="Arial"/>
              <a:buNone/>
            </a:pPr>
            <a:r>
              <a:rPr b="0" i="1" lang="en-US" sz="2400" u="none" cap="none" strike="noStrike">
                <a:solidFill>
                  <a:srgbClr val="595959"/>
                </a:solidFill>
                <a:latin typeface="Calibri"/>
                <a:ea typeface="Calibri"/>
                <a:cs typeface="Calibri"/>
                <a:sym typeface="Calibri"/>
              </a:rPr>
              <a:t>    &lt;th colspan="2"&gt;Telephone&lt;/th&gt;</a:t>
            </a:r>
            <a:endParaRPr b="0" i="1" sz="2400" u="none" cap="none" strike="noStrike">
              <a:solidFill>
                <a:srgbClr val="595959"/>
              </a:solidFill>
              <a:latin typeface="Calibri"/>
              <a:ea typeface="Calibri"/>
              <a:cs typeface="Calibri"/>
              <a:sym typeface="Calibri"/>
            </a:endParaRPr>
          </a:p>
          <a:p>
            <a:pPr indent="0" lvl="0" marL="0" marR="0" rtl="0" algn="l">
              <a:lnSpc>
                <a:spcPct val="100000"/>
              </a:lnSpc>
              <a:spcBef>
                <a:spcPts val="2200"/>
              </a:spcBef>
              <a:spcAft>
                <a:spcPts val="0"/>
              </a:spcAft>
              <a:buClr>
                <a:schemeClr val="dk1"/>
              </a:buClr>
              <a:buSzPts val="2200"/>
              <a:buFont typeface="Arial"/>
              <a:buNone/>
            </a:pPr>
            <a:r>
              <a:rPr b="0" i="1" lang="en-US" sz="2400" u="none" cap="none" strike="noStrike">
                <a:solidFill>
                  <a:srgbClr val="595959"/>
                </a:solidFill>
                <a:latin typeface="Calibri"/>
                <a:ea typeface="Calibri"/>
                <a:cs typeface="Calibri"/>
                <a:sym typeface="Calibri"/>
              </a:rPr>
              <a:t> </a:t>
            </a:r>
            <a:r>
              <a:rPr b="1" i="0" lang="en-US" sz="2400" u="sng" cap="none" strike="noStrike">
                <a:solidFill>
                  <a:srgbClr val="000000"/>
                </a:solidFill>
                <a:latin typeface="Calibri"/>
                <a:ea typeface="Calibri"/>
                <a:cs typeface="Calibri"/>
                <a:sym typeface="Calibri"/>
              </a:rPr>
              <a:t>An HTML Table with Cell Span Many Rows</a:t>
            </a:r>
            <a:endParaRPr b="1" i="0" sz="2400" u="sng" cap="none" strike="noStrike">
              <a:solidFill>
                <a:srgbClr val="000000"/>
              </a:solidFill>
              <a:latin typeface="Calibri"/>
              <a:ea typeface="Calibri"/>
              <a:cs typeface="Calibri"/>
              <a:sym typeface="Calibri"/>
            </a:endParaRPr>
          </a:p>
          <a:p>
            <a:pPr indent="-274320" lvl="0" marL="274320" marR="0" rtl="0" algn="just">
              <a:lnSpc>
                <a:spcPct val="100000"/>
              </a:lnSpc>
              <a:spcBef>
                <a:spcPts val="2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To make a cell span more than one row, use the </a:t>
            </a:r>
            <a:r>
              <a:rPr b="1" i="0" lang="en-US" sz="2400" u="none" cap="none" strike="noStrike">
                <a:solidFill>
                  <a:schemeClr val="dk1"/>
                </a:solidFill>
                <a:latin typeface="Arial"/>
                <a:ea typeface="Arial"/>
                <a:cs typeface="Arial"/>
                <a:sym typeface="Arial"/>
              </a:rPr>
              <a:t>rowspan</a:t>
            </a:r>
            <a:r>
              <a:rPr b="0" i="0" lang="en-US" sz="2400" u="none" cap="none" strike="noStrike">
                <a:solidFill>
                  <a:schemeClr val="dk1"/>
                </a:solidFill>
                <a:latin typeface="Arial"/>
                <a:ea typeface="Arial"/>
                <a:cs typeface="Arial"/>
                <a:sym typeface="Arial"/>
              </a:rPr>
              <a:t> attribute:</a:t>
            </a:r>
            <a:endParaRPr sz="2400"/>
          </a:p>
          <a:p>
            <a:pPr indent="0" lvl="0" marL="0" marR="0" rtl="0" algn="just">
              <a:lnSpc>
                <a:spcPct val="100000"/>
              </a:lnSpc>
              <a:spcBef>
                <a:spcPts val="2200"/>
              </a:spcBef>
              <a:spcAft>
                <a:spcPts val="0"/>
              </a:spcAft>
              <a:buClr>
                <a:schemeClr val="dk1"/>
              </a:buClr>
              <a:buSzPts val="2200"/>
              <a:buFont typeface="Arial"/>
              <a:buNone/>
            </a:pPr>
            <a:r>
              <a:rPr b="0" i="0" lang="en-US" sz="2400" u="sng" cap="none" strike="noStrike">
                <a:solidFill>
                  <a:schemeClr val="hlink"/>
                </a:solidFill>
                <a:latin typeface="Arial"/>
                <a:ea typeface="Arial"/>
                <a:cs typeface="Arial"/>
                <a:sym typeface="Arial"/>
                <a:hlinkClick r:id="rId4"/>
              </a:rPr>
              <a:t>Example</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2200"/>
              </a:spcBef>
              <a:spcAft>
                <a:spcPts val="0"/>
              </a:spcAft>
              <a:buClr>
                <a:schemeClr val="dk1"/>
              </a:buClr>
              <a:buSzPts val="2200"/>
              <a:buFont typeface="Arial"/>
              <a:buNone/>
            </a:pPr>
            <a:r>
              <a:rPr b="0" i="1" lang="en-US" sz="2400" u="none" cap="none" strike="noStrike">
                <a:solidFill>
                  <a:srgbClr val="595959"/>
                </a:solidFill>
                <a:latin typeface="Calibri"/>
                <a:ea typeface="Calibri"/>
                <a:cs typeface="Calibri"/>
                <a:sym typeface="Calibri"/>
              </a:rPr>
              <a:t>    &lt;th rowspan="2"&gt;Telephone:&lt;/th&gt;</a:t>
            </a:r>
            <a:br>
              <a:rPr b="0" i="1" lang="en-US" sz="2400" u="none" cap="none" strike="noStrike">
                <a:solidFill>
                  <a:srgbClr val="595959"/>
                </a:solidFill>
                <a:latin typeface="Calibri"/>
                <a:ea typeface="Calibri"/>
                <a:cs typeface="Calibri"/>
                <a:sym typeface="Calibri"/>
              </a:rPr>
            </a:br>
            <a:endParaRPr b="0" i="1" sz="2400" u="none" cap="none" strike="noStrike">
              <a:solidFill>
                <a:srgbClr val="595959"/>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9"/>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Table (Cont.)</a:t>
            </a:r>
            <a:endParaRPr b="1" sz="3200">
              <a:solidFill>
                <a:srgbClr val="1C4587"/>
              </a:solidFill>
            </a:endParaRPr>
          </a:p>
        </p:txBody>
      </p:sp>
      <p:sp>
        <p:nvSpPr>
          <p:cNvPr id="439" name="Google Shape;439;p49"/>
          <p:cNvSpPr txBox="1"/>
          <p:nvPr>
            <p:ph idx="1" type="body"/>
          </p:nvPr>
        </p:nvSpPr>
        <p:spPr>
          <a:xfrm>
            <a:off x="425159" y="1645815"/>
            <a:ext cx="11020800" cy="476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sng" cap="none" strike="noStrike">
                <a:solidFill>
                  <a:schemeClr val="hlink"/>
                </a:solidFill>
                <a:latin typeface="Calibri"/>
                <a:ea typeface="Calibri"/>
                <a:cs typeface="Calibri"/>
                <a:sym typeface="Calibri"/>
                <a:hlinkClick r:id="rId3"/>
              </a:rPr>
              <a:t>Horizontal/Vertical table headings</a:t>
            </a:r>
            <a:r>
              <a:rPr b="0" i="0" lang="en-US" sz="2200" u="none" cap="none" strike="noStrike">
                <a:solidFill>
                  <a:srgbClr val="000000"/>
                </a:solidFill>
                <a:latin typeface="Calibri"/>
                <a:ea typeface="Calibri"/>
                <a:cs typeface="Calibri"/>
                <a:sym typeface="Calibri"/>
              </a:rPr>
              <a:t> : How to create horizontal/vertical table headings.</a:t>
            </a:r>
            <a:endParaRPr/>
          </a:p>
          <a:p>
            <a:pPr indent="0" lvl="0" marL="0" marR="0" rtl="0" algn="l">
              <a:lnSpc>
                <a:spcPct val="100000"/>
              </a:lnSpc>
              <a:spcBef>
                <a:spcPts val="440"/>
              </a:spcBef>
              <a:spcAft>
                <a:spcPts val="0"/>
              </a:spcAft>
              <a:buClr>
                <a:schemeClr val="dk1"/>
              </a:buClr>
              <a:buSzPts val="2200"/>
              <a:buFont typeface="Arial"/>
              <a:buNone/>
            </a:pPr>
            <a:r>
              <a:t/>
            </a:r>
            <a:endParaRPr b="0" i="0" sz="2200" u="sng" cap="none" strike="noStrike">
              <a:solidFill>
                <a:srgbClr val="000000"/>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rPr b="0" i="0" lang="en-US" sz="2200" u="sng" cap="none" strike="noStrike">
                <a:solidFill>
                  <a:schemeClr val="hlink"/>
                </a:solidFill>
                <a:latin typeface="Calibri"/>
                <a:ea typeface="Calibri"/>
                <a:cs typeface="Calibri"/>
                <a:sym typeface="Calibri"/>
                <a:hlinkClick r:id="rId4"/>
              </a:rPr>
              <a:t>Table with a caption</a:t>
            </a:r>
            <a:r>
              <a:rPr b="0" i="0" lang="en-US" sz="2200" u="none" cap="none" strike="noStrike">
                <a:solidFill>
                  <a:srgbClr val="000000"/>
                </a:solidFill>
                <a:latin typeface="Calibri"/>
                <a:ea typeface="Calibri"/>
                <a:cs typeface="Calibri"/>
                <a:sym typeface="Calibri"/>
              </a:rPr>
              <a:t> : How to add a caption to a table.</a:t>
            </a:r>
            <a:endParaRPr/>
          </a:p>
          <a:p>
            <a:pPr indent="0" lvl="0" marL="0" marR="0" rtl="0" algn="l">
              <a:lnSpc>
                <a:spcPct val="100000"/>
              </a:lnSpc>
              <a:spcBef>
                <a:spcPts val="440"/>
              </a:spcBef>
              <a:spcAft>
                <a:spcPts val="0"/>
              </a:spcAft>
              <a:buClr>
                <a:schemeClr val="dk1"/>
              </a:buClr>
              <a:buSzPts val="2200"/>
              <a:buFont typeface="Arial"/>
              <a:buNone/>
            </a:pPr>
            <a:r>
              <a:t/>
            </a:r>
            <a:endParaRPr b="0" i="0" sz="2200" u="sng" cap="none" strike="noStrike">
              <a:solidFill>
                <a:srgbClr val="000000"/>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rPr b="0" i="0" lang="en-US" sz="2200" u="sng" cap="none" strike="noStrike">
                <a:solidFill>
                  <a:schemeClr val="hlink"/>
                </a:solidFill>
                <a:latin typeface="Calibri"/>
                <a:ea typeface="Calibri"/>
                <a:cs typeface="Calibri"/>
                <a:sym typeface="Calibri"/>
                <a:hlinkClick r:id="rId5"/>
              </a:rPr>
              <a:t>Special style for one table </a:t>
            </a:r>
            <a:r>
              <a:rPr b="0" i="0" lang="en-US" sz="2200" u="none" cap="none" strike="noStrike">
                <a:solidFill>
                  <a:srgbClr val="000000"/>
                </a:solidFill>
                <a:latin typeface="Calibri"/>
                <a:ea typeface="Calibri"/>
                <a:cs typeface="Calibri"/>
                <a:sym typeface="Calibri"/>
              </a:rPr>
              <a:t>: How to define a special style for a special table, add an id attribute to the table</a:t>
            </a:r>
            <a:endParaRPr/>
          </a:p>
          <a:p>
            <a:pPr indent="0" lvl="0" marL="0" marR="0" rtl="0" algn="l">
              <a:lnSpc>
                <a:spcPct val="100000"/>
              </a:lnSpc>
              <a:spcBef>
                <a:spcPts val="440"/>
              </a:spcBef>
              <a:spcAft>
                <a:spcPts val="0"/>
              </a:spcAft>
              <a:buClr>
                <a:schemeClr val="dk1"/>
              </a:buClr>
              <a:buSzPts val="2200"/>
              <a:buFont typeface="Arial"/>
              <a:buNone/>
            </a:pPr>
            <a:r>
              <a:t/>
            </a:r>
            <a:endParaRPr b="0" i="0" sz="2200" u="sng" cap="none" strike="noStrike">
              <a:solidFill>
                <a:srgbClr val="000000"/>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rPr b="0" i="0" lang="en-US" sz="2200" u="sng" cap="none" strike="noStrike">
                <a:solidFill>
                  <a:schemeClr val="hlink"/>
                </a:solidFill>
                <a:latin typeface="Calibri"/>
                <a:ea typeface="Calibri"/>
                <a:cs typeface="Calibri"/>
                <a:sym typeface="Calibri"/>
                <a:hlinkClick r:id="rId6"/>
              </a:rPr>
              <a:t>Tags inside a table</a:t>
            </a:r>
            <a:r>
              <a:rPr b="0" i="0" lang="en-US" sz="2200" u="none" cap="none" strike="noStrike">
                <a:solidFill>
                  <a:srgbClr val="000000"/>
                </a:solidFill>
                <a:latin typeface="Calibri"/>
                <a:ea typeface="Calibri"/>
                <a:cs typeface="Calibri"/>
                <a:sym typeface="Calibri"/>
              </a:rPr>
              <a:t> : How to display elements inside other elements.</a:t>
            </a:r>
            <a:endParaRPr/>
          </a:p>
          <a:p>
            <a:pPr indent="0" lvl="0" marL="0" marR="0" rtl="0" algn="l">
              <a:lnSpc>
                <a:spcPct val="100000"/>
              </a:lnSpc>
              <a:spcBef>
                <a:spcPts val="440"/>
              </a:spcBef>
              <a:spcAft>
                <a:spcPts val="0"/>
              </a:spcAft>
              <a:buClr>
                <a:schemeClr val="dk1"/>
              </a:buClr>
              <a:buSzPts val="2200"/>
              <a:buFont typeface="Arial"/>
              <a:buNone/>
            </a:pPr>
            <a:r>
              <a:t/>
            </a:r>
            <a:endParaRPr b="1" i="0" sz="2200" u="sng" cap="none" strike="noStrike">
              <a:solidFill>
                <a:srgbClr val="000000"/>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rPr b="1" i="0" lang="en-US" sz="2200" u="sng" cap="none" strike="noStrike">
                <a:solidFill>
                  <a:srgbClr val="000000"/>
                </a:solidFill>
                <a:latin typeface="Calibri"/>
                <a:ea typeface="Calibri"/>
                <a:cs typeface="Calibri"/>
                <a:sym typeface="Calibri"/>
              </a:rPr>
              <a:t>HTML Table Tags (P. 39)</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0"/>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Block</a:t>
            </a:r>
            <a:endParaRPr b="1" sz="3200">
              <a:solidFill>
                <a:srgbClr val="1C4587"/>
              </a:solidFill>
            </a:endParaRPr>
          </a:p>
        </p:txBody>
      </p:sp>
      <p:sp>
        <p:nvSpPr>
          <p:cNvPr id="446" name="Google Shape;446;p50"/>
          <p:cNvSpPr txBox="1"/>
          <p:nvPr>
            <p:ph idx="1" type="body"/>
          </p:nvPr>
        </p:nvSpPr>
        <p:spPr>
          <a:xfrm>
            <a:off x="425159" y="1645815"/>
            <a:ext cx="11020800" cy="4761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100000"/>
              </a:lnSpc>
              <a:spcBef>
                <a:spcPts val="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HTML elements can be grouped together with &lt;div&gt; and &lt;span&gt; </a:t>
            </a:r>
            <a:endParaRPr/>
          </a:p>
          <a:p>
            <a:pPr indent="0" lvl="0" marL="0" marR="0" rtl="0" algn="l">
              <a:lnSpc>
                <a:spcPct val="100000"/>
              </a:lnSpc>
              <a:spcBef>
                <a:spcPts val="2200"/>
              </a:spcBef>
              <a:spcAft>
                <a:spcPts val="0"/>
              </a:spcAft>
              <a:buClr>
                <a:schemeClr val="dk1"/>
              </a:buClr>
              <a:buSzPts val="2200"/>
              <a:buFont typeface="Arial"/>
              <a:buNone/>
            </a:pPr>
            <a:r>
              <a:rPr b="1" i="0" lang="en-US" sz="2035" u="sng" cap="none" strike="noStrike">
                <a:solidFill>
                  <a:schemeClr val="dk1"/>
                </a:solidFill>
                <a:latin typeface="Arial"/>
                <a:ea typeface="Arial"/>
                <a:cs typeface="Arial"/>
                <a:sym typeface="Arial"/>
              </a:rPr>
              <a:t>HTML Block Elements</a:t>
            </a:r>
            <a:endParaRPr b="0" i="0" sz="2035"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Most HTML elements are defined as </a:t>
            </a:r>
            <a:r>
              <a:rPr b="1" i="0" lang="en-US" sz="2035" u="none" cap="none" strike="noStrike">
                <a:solidFill>
                  <a:schemeClr val="dk1"/>
                </a:solidFill>
                <a:latin typeface="Arial"/>
                <a:ea typeface="Arial"/>
                <a:cs typeface="Arial"/>
                <a:sym typeface="Arial"/>
              </a:rPr>
              <a:t>block level</a:t>
            </a:r>
            <a:r>
              <a:rPr b="0" i="0" lang="en-US" sz="2035" u="none" cap="none" strike="noStrike">
                <a:solidFill>
                  <a:schemeClr val="dk1"/>
                </a:solidFill>
                <a:latin typeface="Arial"/>
                <a:ea typeface="Arial"/>
                <a:cs typeface="Arial"/>
                <a:sym typeface="Arial"/>
              </a:rPr>
              <a:t> elements or as </a:t>
            </a:r>
            <a:r>
              <a:rPr b="1" i="0" lang="en-US" sz="2035" u="none" cap="none" strike="noStrike">
                <a:solidFill>
                  <a:schemeClr val="dk1"/>
                </a:solidFill>
                <a:latin typeface="Arial"/>
                <a:ea typeface="Arial"/>
                <a:cs typeface="Arial"/>
                <a:sym typeface="Arial"/>
              </a:rPr>
              <a:t>inline</a:t>
            </a:r>
            <a:r>
              <a:rPr b="0" i="0" lang="en-US" sz="2035" u="none" cap="none" strike="noStrike">
                <a:solidFill>
                  <a:schemeClr val="dk1"/>
                </a:solidFill>
                <a:latin typeface="Arial"/>
                <a:ea typeface="Arial"/>
                <a:cs typeface="Arial"/>
                <a:sym typeface="Arial"/>
              </a:rPr>
              <a:t> elements.</a:t>
            </a:r>
            <a:endParaRPr/>
          </a:p>
          <a:p>
            <a:pPr indent="-274320" lvl="0" marL="274320" marR="0" rtl="0" algn="l">
              <a:lnSpc>
                <a:spcPct val="10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Block level elements normally start (and end) with a new line when displayed in a browser.</a:t>
            </a:r>
            <a:endParaRPr/>
          </a:p>
          <a:p>
            <a:pPr indent="-274320" lvl="0" marL="274320" marR="0" rtl="0" algn="l">
              <a:lnSpc>
                <a:spcPct val="10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Examples: &lt;h1&gt;, &lt;p&gt;, &lt;ul&gt;, &lt;table&gt; </a:t>
            </a:r>
            <a:endParaRPr/>
          </a:p>
          <a:p>
            <a:pPr indent="0" lvl="0" marL="0" marR="0" rtl="0" algn="l">
              <a:lnSpc>
                <a:spcPct val="100000"/>
              </a:lnSpc>
              <a:spcBef>
                <a:spcPts val="2200"/>
              </a:spcBef>
              <a:spcAft>
                <a:spcPts val="0"/>
              </a:spcAft>
              <a:buClr>
                <a:schemeClr val="dk1"/>
              </a:buClr>
              <a:buSzPts val="2200"/>
              <a:buFont typeface="Arial"/>
              <a:buNone/>
            </a:pPr>
            <a:r>
              <a:rPr b="1" i="0" lang="en-US" sz="2035" u="sng" cap="none" strike="noStrike">
                <a:solidFill>
                  <a:schemeClr val="dk1"/>
                </a:solidFill>
                <a:latin typeface="Arial"/>
                <a:ea typeface="Arial"/>
                <a:cs typeface="Arial"/>
                <a:sym typeface="Arial"/>
              </a:rPr>
              <a:t>HTML Inline Elements</a:t>
            </a:r>
            <a:endParaRPr b="0" i="0" sz="2035"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Inline elements are normally displayed without starting a new line. </a:t>
            </a:r>
            <a:endParaRPr/>
          </a:p>
          <a:p>
            <a:pPr indent="-274320" lvl="0" marL="274320" marR="0" rtl="0" algn="l">
              <a:lnSpc>
                <a:spcPct val="10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Examples: &lt;b&gt;, &lt;td&gt;, &lt;a&gt;, &lt;img&gt;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1"/>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Block (Cont.)</a:t>
            </a:r>
            <a:endParaRPr b="1" sz="3200">
              <a:solidFill>
                <a:srgbClr val="1C4587"/>
              </a:solidFill>
            </a:endParaRPr>
          </a:p>
        </p:txBody>
      </p:sp>
      <p:sp>
        <p:nvSpPr>
          <p:cNvPr id="453" name="Google Shape;453;p51"/>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200"/>
              <a:buFont typeface="Arial"/>
              <a:buNone/>
            </a:pPr>
            <a:r>
              <a:rPr b="1" i="0" lang="en-US" sz="2200" u="sng" cap="none" strike="noStrike">
                <a:solidFill>
                  <a:schemeClr val="dk1"/>
                </a:solidFill>
                <a:latin typeface="Arial"/>
                <a:ea typeface="Arial"/>
                <a:cs typeface="Arial"/>
                <a:sym typeface="Arial"/>
              </a:rPr>
              <a:t>The HTML &lt;div&gt; Element</a:t>
            </a:r>
            <a:endParaRPr b="0" i="0" sz="2200" u="none" cap="none" strike="noStrike">
              <a:solidFill>
                <a:schemeClr val="dk1"/>
              </a:solidFill>
              <a:latin typeface="Arial"/>
              <a:ea typeface="Arial"/>
              <a:cs typeface="Arial"/>
              <a:sym typeface="Arial"/>
            </a:endParaRPr>
          </a:p>
          <a:p>
            <a:pPr indent="-274320" lvl="0" marL="274320" marR="0" rtl="0" algn="just">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HTML &lt;div&gt; element is a </a:t>
            </a:r>
            <a:r>
              <a:rPr b="1" i="0" lang="en-US" sz="2200" u="none" cap="none" strike="noStrike">
                <a:solidFill>
                  <a:schemeClr val="dk1"/>
                </a:solidFill>
                <a:latin typeface="Arial"/>
                <a:ea typeface="Arial"/>
                <a:cs typeface="Arial"/>
                <a:sym typeface="Arial"/>
              </a:rPr>
              <a:t>block level </a:t>
            </a:r>
            <a:r>
              <a:rPr b="0" i="0" lang="en-US" sz="2200" u="none" cap="none" strike="noStrike">
                <a:solidFill>
                  <a:schemeClr val="dk1"/>
                </a:solidFill>
                <a:latin typeface="Arial"/>
                <a:ea typeface="Arial"/>
                <a:cs typeface="Arial"/>
                <a:sym typeface="Arial"/>
              </a:rPr>
              <a:t>element that can be used as a container for grouping other HTML elements.</a:t>
            </a:r>
            <a:endParaRPr/>
          </a:p>
          <a:p>
            <a:pPr indent="-274320" lvl="0" marL="274320" marR="0" rtl="0" algn="just">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&lt;div&gt; element has no special meaning. Except that, because it is a block level element, the browser will display a line break before and after it.</a:t>
            </a:r>
            <a:endParaRPr/>
          </a:p>
          <a:p>
            <a:pPr indent="-274320" lvl="0" marL="274320" marR="0" rtl="0" algn="just">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When used together with CSS, the &lt;div&gt; element can be used to set style attributes to large blocks of content.</a:t>
            </a:r>
            <a:endParaRPr/>
          </a:p>
          <a:p>
            <a:pPr indent="-274320" lvl="0" marL="274320" marR="0" rtl="0" algn="just">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Another common use of the &lt;div&gt; element, is for document layout. It replaces the "old way" of defining layout using tables. Using &lt;table&gt; elements for layout is not the correct use of &lt;table&gt;. The purpose of the &lt;table&gt; element is to display tabular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598937" y="421196"/>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Introduction (Cont.)</a:t>
            </a:r>
            <a:endParaRPr b="1" sz="3200">
              <a:solidFill>
                <a:srgbClr val="1C4587"/>
              </a:solidFill>
            </a:endParaRPr>
          </a:p>
        </p:txBody>
      </p:sp>
      <p:sp>
        <p:nvSpPr>
          <p:cNvPr id="141" name="Google Shape;141;p4"/>
          <p:cNvSpPr txBox="1"/>
          <p:nvPr>
            <p:ph idx="1" type="body"/>
          </p:nvPr>
        </p:nvSpPr>
        <p:spPr>
          <a:xfrm>
            <a:off x="615775" y="1952906"/>
            <a:ext cx="11020926" cy="3794751"/>
          </a:xfrm>
          <a:prstGeom prst="rect">
            <a:avLst/>
          </a:prstGeom>
          <a:noFill/>
          <a:ln>
            <a:noFill/>
          </a:ln>
        </p:spPr>
        <p:txBody>
          <a:bodyPr anchorCtr="0" anchor="t" bIns="45700" lIns="91425" spcFirstLastPara="1" rIns="91425" wrap="square" tIns="45700">
            <a:noAutofit/>
          </a:bodyPr>
          <a:lstStyle/>
          <a:p>
            <a:pPr indent="-274320" lvl="0" marL="274320" marR="0" rtl="0" algn="l">
              <a:lnSpc>
                <a:spcPct val="14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The &lt;!DOCTYPE&gt; declaration is not an HTML tag; it is an instruction to the web browser about what version of HTML the page is written inThe text between </a:t>
            </a:r>
            <a:r>
              <a:rPr b="1" i="0" lang="en-US" sz="2400" u="none" cap="none" strike="noStrike">
                <a:solidFill>
                  <a:schemeClr val="dk1"/>
                </a:solidFill>
                <a:latin typeface="Arial"/>
                <a:ea typeface="Arial"/>
                <a:cs typeface="Arial"/>
                <a:sym typeface="Arial"/>
              </a:rPr>
              <a:t>&lt;html&gt;</a:t>
            </a:r>
            <a:r>
              <a:rPr b="0" i="0" lang="en-US" sz="2400" u="none" cap="none" strike="noStrike">
                <a:solidFill>
                  <a:schemeClr val="dk1"/>
                </a:solidFill>
                <a:latin typeface="Arial"/>
                <a:ea typeface="Arial"/>
                <a:cs typeface="Arial"/>
                <a:sym typeface="Arial"/>
              </a:rPr>
              <a:t> and </a:t>
            </a:r>
            <a:r>
              <a:rPr b="1" i="0" lang="en-US" sz="2400" u="none" cap="none" strike="noStrike">
                <a:solidFill>
                  <a:schemeClr val="dk1"/>
                </a:solidFill>
                <a:latin typeface="Arial"/>
                <a:ea typeface="Arial"/>
                <a:cs typeface="Arial"/>
                <a:sym typeface="Arial"/>
              </a:rPr>
              <a:t>&lt;/html&gt;</a:t>
            </a:r>
            <a:r>
              <a:rPr b="0" i="0" lang="en-US" sz="2400" u="none" cap="none" strike="noStrike">
                <a:solidFill>
                  <a:schemeClr val="dk1"/>
                </a:solidFill>
                <a:latin typeface="Arial"/>
                <a:ea typeface="Arial"/>
                <a:cs typeface="Arial"/>
                <a:sym typeface="Arial"/>
              </a:rPr>
              <a:t> describes an HTML document</a:t>
            </a:r>
            <a:endParaRPr/>
          </a:p>
          <a:p>
            <a:pPr indent="-274320" lvl="0" marL="274320" marR="0" rtl="0" algn="l">
              <a:lnSpc>
                <a:spcPct val="90000"/>
              </a:lnSpc>
              <a:spcBef>
                <a:spcPts val="220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The text between </a:t>
            </a:r>
            <a:r>
              <a:rPr b="1" i="0" lang="en-US" sz="2400" u="none" cap="none" strike="noStrike">
                <a:solidFill>
                  <a:schemeClr val="dk1"/>
                </a:solidFill>
                <a:latin typeface="Arial"/>
                <a:ea typeface="Arial"/>
                <a:cs typeface="Arial"/>
                <a:sym typeface="Arial"/>
              </a:rPr>
              <a:t>&lt;head&gt;</a:t>
            </a:r>
            <a:r>
              <a:rPr b="0" i="0" lang="en-US" sz="2400" u="none" cap="none" strike="noStrike">
                <a:solidFill>
                  <a:schemeClr val="dk1"/>
                </a:solidFill>
                <a:latin typeface="Arial"/>
                <a:ea typeface="Arial"/>
                <a:cs typeface="Arial"/>
                <a:sym typeface="Arial"/>
              </a:rPr>
              <a:t> and </a:t>
            </a:r>
            <a:r>
              <a:rPr b="1" i="0" lang="en-US" sz="2400" u="none" cap="none" strike="noStrike">
                <a:solidFill>
                  <a:schemeClr val="dk1"/>
                </a:solidFill>
                <a:latin typeface="Arial"/>
                <a:ea typeface="Arial"/>
                <a:cs typeface="Arial"/>
                <a:sym typeface="Arial"/>
              </a:rPr>
              <a:t>&lt;/head&gt;</a:t>
            </a:r>
            <a:r>
              <a:rPr b="0" i="0" lang="en-US" sz="2400" u="none" cap="none" strike="noStrike">
                <a:solidFill>
                  <a:schemeClr val="dk1"/>
                </a:solidFill>
                <a:latin typeface="Arial"/>
                <a:ea typeface="Arial"/>
                <a:cs typeface="Arial"/>
                <a:sym typeface="Arial"/>
              </a:rPr>
              <a:t> provides information about the document</a:t>
            </a:r>
            <a:endParaRPr/>
          </a:p>
          <a:p>
            <a:pPr indent="-274320" lvl="0" marL="274320" marR="0" rtl="0" algn="l">
              <a:lnSpc>
                <a:spcPct val="90000"/>
              </a:lnSpc>
              <a:spcBef>
                <a:spcPts val="220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The text between </a:t>
            </a:r>
            <a:r>
              <a:rPr b="1" i="0" lang="en-US" sz="2400" u="none" cap="none" strike="noStrike">
                <a:solidFill>
                  <a:schemeClr val="dk1"/>
                </a:solidFill>
                <a:latin typeface="Arial"/>
                <a:ea typeface="Arial"/>
                <a:cs typeface="Arial"/>
                <a:sym typeface="Arial"/>
              </a:rPr>
              <a:t>&lt;title&gt;</a:t>
            </a:r>
            <a:r>
              <a:rPr b="0" i="0" lang="en-US" sz="2400" u="none" cap="none" strike="noStrike">
                <a:solidFill>
                  <a:schemeClr val="dk1"/>
                </a:solidFill>
                <a:latin typeface="Arial"/>
                <a:ea typeface="Arial"/>
                <a:cs typeface="Arial"/>
                <a:sym typeface="Arial"/>
              </a:rPr>
              <a:t> and </a:t>
            </a:r>
            <a:r>
              <a:rPr b="1" i="0" lang="en-US" sz="2400" u="none" cap="none" strike="noStrike">
                <a:solidFill>
                  <a:schemeClr val="dk1"/>
                </a:solidFill>
                <a:latin typeface="Arial"/>
                <a:ea typeface="Arial"/>
                <a:cs typeface="Arial"/>
                <a:sym typeface="Arial"/>
              </a:rPr>
              <a:t>&lt;/title&gt;</a:t>
            </a:r>
            <a:r>
              <a:rPr b="0" i="0" lang="en-US" sz="2400" u="none" cap="none" strike="noStrike">
                <a:solidFill>
                  <a:schemeClr val="dk1"/>
                </a:solidFill>
                <a:latin typeface="Arial"/>
                <a:ea typeface="Arial"/>
                <a:cs typeface="Arial"/>
                <a:sym typeface="Arial"/>
              </a:rPr>
              <a:t> provides a title for the document</a:t>
            </a:r>
            <a:endParaRPr/>
          </a:p>
          <a:p>
            <a:pPr indent="-274320" lvl="0" marL="274320" marR="0" rtl="0" algn="l">
              <a:lnSpc>
                <a:spcPct val="90000"/>
              </a:lnSpc>
              <a:spcBef>
                <a:spcPts val="220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The text between </a:t>
            </a:r>
            <a:r>
              <a:rPr b="1" i="0" lang="en-US" sz="2400" u="none" cap="none" strike="noStrike">
                <a:solidFill>
                  <a:schemeClr val="dk1"/>
                </a:solidFill>
                <a:latin typeface="Arial"/>
                <a:ea typeface="Arial"/>
                <a:cs typeface="Arial"/>
                <a:sym typeface="Arial"/>
              </a:rPr>
              <a:t>&lt;body&gt;</a:t>
            </a:r>
            <a:r>
              <a:rPr b="0" i="0" lang="en-US" sz="2400" u="none" cap="none" strike="noStrike">
                <a:solidFill>
                  <a:schemeClr val="dk1"/>
                </a:solidFill>
                <a:latin typeface="Arial"/>
                <a:ea typeface="Arial"/>
                <a:cs typeface="Arial"/>
                <a:sym typeface="Arial"/>
              </a:rPr>
              <a:t> and </a:t>
            </a:r>
            <a:r>
              <a:rPr b="1" i="0" lang="en-US" sz="2400" u="none" cap="none" strike="noStrike">
                <a:solidFill>
                  <a:schemeClr val="dk1"/>
                </a:solidFill>
                <a:latin typeface="Arial"/>
                <a:ea typeface="Arial"/>
                <a:cs typeface="Arial"/>
                <a:sym typeface="Arial"/>
              </a:rPr>
              <a:t>&lt;/body&gt;</a:t>
            </a:r>
            <a:r>
              <a:rPr b="0" i="0" lang="en-US" sz="2400" u="none" cap="none" strike="noStrike">
                <a:solidFill>
                  <a:schemeClr val="dk1"/>
                </a:solidFill>
                <a:latin typeface="Arial"/>
                <a:ea typeface="Arial"/>
                <a:cs typeface="Arial"/>
                <a:sym typeface="Arial"/>
              </a:rPr>
              <a:t> describes the visible page content</a:t>
            </a:r>
            <a:endParaRPr/>
          </a:p>
          <a:p>
            <a:pPr indent="0" lvl="0" marL="0" marR="0" rtl="0" algn="l">
              <a:lnSpc>
                <a:spcPct val="90000"/>
              </a:lnSpc>
              <a:spcBef>
                <a:spcPts val="2200"/>
              </a:spcBef>
              <a:spcAft>
                <a:spcPts val="0"/>
              </a:spcAft>
              <a:buClr>
                <a:schemeClr val="dk1"/>
              </a:buClr>
              <a:buSzPts val="22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2"/>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Block (Cont.)</a:t>
            </a:r>
            <a:endParaRPr b="1" sz="3200">
              <a:solidFill>
                <a:srgbClr val="1C4587"/>
              </a:solidFill>
            </a:endParaRPr>
          </a:p>
        </p:txBody>
      </p:sp>
      <p:sp>
        <p:nvSpPr>
          <p:cNvPr id="460" name="Google Shape;460;p52"/>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The HTML &lt;span&gt; Element</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HTML &lt;span&gt; element is an inline element that can be used as a container for text.</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&lt;span&gt; element has no special meaning. </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When used together with CSS, the &lt;span&gt; element can be used to set style attributes to parts of the text.</a:t>
            </a:r>
            <a:endParaRPr/>
          </a:p>
          <a:p>
            <a:pPr indent="0" lvl="0" marL="0" marR="0" rtl="0" algn="l">
              <a:lnSpc>
                <a:spcPct val="100000"/>
              </a:lnSpc>
              <a:spcBef>
                <a:spcPts val="480"/>
              </a:spcBef>
              <a:spcAft>
                <a:spcPts val="0"/>
              </a:spcAft>
              <a:buClr>
                <a:schemeClr val="dk1"/>
              </a:buClr>
              <a:buSzPts val="22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80"/>
              </a:spcBef>
              <a:spcAft>
                <a:spcPts val="0"/>
              </a:spcAft>
              <a:buClr>
                <a:srgbClr val="8C8C8C"/>
              </a:buClr>
              <a:buSzPts val="2200"/>
              <a:buFont typeface="Arial"/>
              <a:buNone/>
            </a:pPr>
            <a:r>
              <a:rPr b="0" i="1" lang="en-US" sz="2400" u="none" cap="none" strike="noStrike">
                <a:solidFill>
                  <a:srgbClr val="8C8C8C"/>
                </a:solidFill>
                <a:latin typeface="Calibri"/>
                <a:ea typeface="Calibri"/>
                <a:cs typeface="Calibri"/>
                <a:sym typeface="Calibri"/>
              </a:rPr>
              <a:t>&lt;h1&gt;My &lt;span style="color:red"&gt;Important&lt;/span&gt; Heading&lt;/h1&gt;</a:t>
            </a:r>
            <a:endParaRPr/>
          </a:p>
          <a:p>
            <a:pPr indent="0" lvl="0" marL="0" marR="0" rtl="0" algn="l">
              <a:lnSpc>
                <a:spcPct val="100000"/>
              </a:lnSpc>
              <a:spcBef>
                <a:spcPts val="480"/>
              </a:spcBef>
              <a:spcAft>
                <a:spcPts val="0"/>
              </a:spcAft>
              <a:buClr>
                <a:schemeClr val="dk1"/>
              </a:buClr>
              <a:buSzPts val="2200"/>
              <a:buFont typeface="Arial"/>
              <a:buNone/>
            </a:pPr>
            <a:r>
              <a:t/>
            </a:r>
            <a:endParaRPr b="0" i="1" sz="2400" u="none" cap="none" strike="noStrike">
              <a:solidFill>
                <a:srgbClr val="7F7F7F"/>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Grouping Tags (P. 45)</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3"/>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Layout</a:t>
            </a:r>
            <a:endParaRPr b="1" sz="3200">
              <a:solidFill>
                <a:srgbClr val="1C4587"/>
              </a:solidFill>
            </a:endParaRPr>
          </a:p>
        </p:txBody>
      </p:sp>
      <p:sp>
        <p:nvSpPr>
          <p:cNvPr id="467" name="Google Shape;467;p53"/>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Web page layout is very important to make your website look good.</a:t>
            </a:r>
            <a:endParaRPr sz="2400"/>
          </a:p>
          <a:p>
            <a:pPr indent="-342900" lvl="0" marL="342900" marR="0" rtl="0" algn="l">
              <a:lnSpc>
                <a:spcPct val="100000"/>
              </a:lnSpc>
              <a:spcBef>
                <a:spcPts val="44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Design your webpage layout very carefully.</a:t>
            </a:r>
            <a:endParaRPr sz="2400"/>
          </a:p>
          <a:p>
            <a:pPr indent="0" lvl="0" marL="0" marR="0" rtl="0" algn="l">
              <a:lnSpc>
                <a:spcPct val="100000"/>
              </a:lnSpc>
              <a:spcBef>
                <a:spcPts val="44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Website Layouts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4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Most websites have put their content in multiple columns (formatted like a magazine or newspaper).</a:t>
            </a:r>
            <a:endParaRPr sz="2400"/>
          </a:p>
          <a:p>
            <a:pPr indent="-342900" lvl="0" marL="342900" marR="0" rtl="0" algn="l">
              <a:lnSpc>
                <a:spcPct val="100000"/>
              </a:lnSpc>
              <a:spcBef>
                <a:spcPts val="44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Multiple columns are created by using &lt;div&gt; or &lt;table&gt; elements. CSS are used to position elements, or to create backgrounds or colorful look for the pages.</a:t>
            </a:r>
            <a:endParaRPr sz="2400"/>
          </a:p>
          <a:p>
            <a:pPr indent="0" lvl="0" marL="0" marR="0" rtl="0" algn="l">
              <a:lnSpc>
                <a:spcPct val="100000"/>
              </a:lnSpc>
              <a:spcBef>
                <a:spcPts val="440"/>
              </a:spcBef>
              <a:spcAft>
                <a:spcPts val="0"/>
              </a:spcAft>
              <a:buClr>
                <a:schemeClr val="dk1"/>
              </a:buClr>
              <a:buSzPts val="22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Note</a:t>
            </a:r>
            <a:endParaRPr sz="2400"/>
          </a:p>
          <a:p>
            <a:pPr indent="0" lvl="0" marL="0" marR="0" rtl="0" algn="l">
              <a:lnSpc>
                <a:spcPct val="100000"/>
              </a:lnSpc>
              <a:spcBef>
                <a:spcPts val="440"/>
              </a:spcBef>
              <a:spcAft>
                <a:spcPts val="0"/>
              </a:spcAft>
              <a:buClr>
                <a:srgbClr val="000000"/>
              </a:buClr>
              <a:buSzPts val="2200"/>
              <a:buFont typeface="Arial"/>
              <a:buNone/>
            </a:pPr>
            <a:r>
              <a:rPr b="0" i="0" lang="en-US" sz="2400" u="none" cap="none" strike="noStrike">
                <a:solidFill>
                  <a:srgbClr val="000000"/>
                </a:solidFill>
                <a:latin typeface="Calibri"/>
                <a:ea typeface="Calibri"/>
                <a:cs typeface="Calibri"/>
                <a:sym typeface="Calibri"/>
              </a:rPr>
              <a:t>Even though it is possible to create nice layouts with HTML tables, tables were designed for presenting tabular data - NOT as a layout tool!</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4"/>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Layout (Cont.)</a:t>
            </a:r>
            <a:endParaRPr b="1" sz="3200">
              <a:solidFill>
                <a:srgbClr val="1C4587"/>
              </a:solidFill>
            </a:endParaRPr>
          </a:p>
        </p:txBody>
      </p:sp>
      <p:sp>
        <p:nvSpPr>
          <p:cNvPr id="474" name="Google Shape;474;p54"/>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400" u="sng" cap="none" strike="noStrike">
                <a:solidFill>
                  <a:schemeClr val="dk1"/>
                </a:solidFill>
                <a:latin typeface="Arial"/>
                <a:ea typeface="Arial"/>
                <a:cs typeface="Arial"/>
                <a:sym typeface="Arial"/>
              </a:rPr>
              <a:t>HTML Layouts - Using &lt;div&gt; Elements</a:t>
            </a:r>
            <a:endParaRPr b="0" i="0" sz="2400"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div element is a block level element used for grouping HTML elements.</a:t>
            </a:r>
            <a:endParaRPr sz="2400"/>
          </a:p>
          <a:p>
            <a:pPr indent="-274320" lvl="0" marL="274320" marR="0" rtl="0" algn="l">
              <a:lnSpc>
                <a:spcPct val="100000"/>
              </a:lnSpc>
              <a:spcBef>
                <a:spcPts val="2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following example uses five div elements to create a multiple column layout, creating the same result as in the previous example.</a:t>
            </a:r>
            <a:endParaRPr sz="2400"/>
          </a:p>
          <a:p>
            <a:pPr indent="0" lvl="0" marL="0" marR="0" rtl="0" algn="l">
              <a:lnSpc>
                <a:spcPct val="100000"/>
              </a:lnSpc>
              <a:spcBef>
                <a:spcPts val="2200"/>
              </a:spcBef>
              <a:spcAft>
                <a:spcPts val="0"/>
              </a:spcAft>
              <a:buClr>
                <a:schemeClr val="dk1"/>
              </a:buClr>
              <a:buSzPts val="2200"/>
              <a:buFont typeface="Arial"/>
              <a:buNone/>
            </a:pPr>
            <a:r>
              <a:rPr b="0" i="0" lang="en-US" sz="2400" u="sng" cap="none" strike="noStrike">
                <a:solidFill>
                  <a:schemeClr val="hlink"/>
                </a:solidFill>
                <a:latin typeface="Arial"/>
                <a:ea typeface="Arial"/>
                <a:cs typeface="Arial"/>
                <a:sym typeface="Arial"/>
                <a:hlinkClick r:id="rId3"/>
              </a:rPr>
              <a:t>Example</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Layout (Cont.)</a:t>
            </a:r>
            <a:endParaRPr b="1" sz="3200">
              <a:solidFill>
                <a:srgbClr val="1C4587"/>
              </a:solidFill>
            </a:endParaRPr>
          </a:p>
        </p:txBody>
      </p:sp>
      <p:sp>
        <p:nvSpPr>
          <p:cNvPr id="481" name="Google Shape;481;p55"/>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Layout - Useful Tips</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Tip</a:t>
            </a:r>
            <a:r>
              <a:rPr b="0" i="0" lang="en-US" sz="2400" u="none" cap="none" strike="noStrike">
                <a:solidFill>
                  <a:srgbClr val="000000"/>
                </a:solidFill>
                <a:latin typeface="Calibri"/>
                <a:ea typeface="Calibri"/>
                <a:cs typeface="Calibri"/>
                <a:sym typeface="Calibri"/>
              </a:rPr>
              <a:t>: The biggest advantage of using CSS is that, if you place the CSS code in an external style sheet, your site becomes </a:t>
            </a:r>
            <a:r>
              <a:rPr b="1" i="0" lang="en-US" sz="2400" u="none" cap="none" strike="noStrike">
                <a:solidFill>
                  <a:srgbClr val="000000"/>
                </a:solidFill>
                <a:latin typeface="Calibri"/>
                <a:ea typeface="Calibri"/>
                <a:cs typeface="Calibri"/>
                <a:sym typeface="Calibri"/>
              </a:rPr>
              <a:t>MUCH EASIER </a:t>
            </a:r>
            <a:r>
              <a:rPr b="0" i="0" lang="en-US" sz="2400" u="none" cap="none" strike="noStrike">
                <a:solidFill>
                  <a:srgbClr val="000000"/>
                </a:solidFill>
                <a:latin typeface="Calibri"/>
                <a:ea typeface="Calibri"/>
                <a:cs typeface="Calibri"/>
                <a:sym typeface="Calibri"/>
              </a:rPr>
              <a:t>to maintain. You can change the layout of all your pages by editing one file. </a:t>
            </a:r>
            <a:endParaRPr/>
          </a:p>
          <a:p>
            <a:pPr indent="0" lvl="0" marL="0" marR="0" rtl="0" algn="l">
              <a:lnSpc>
                <a:spcPct val="100000"/>
              </a:lnSpc>
              <a:spcBef>
                <a:spcPts val="480"/>
              </a:spcBef>
              <a:spcAft>
                <a:spcPts val="0"/>
              </a:spcAft>
              <a:buClr>
                <a:srgbClr val="000000"/>
              </a:buClr>
              <a:buSzPts val="2200"/>
              <a:buFont typeface="Arial"/>
              <a:buNone/>
            </a:pPr>
            <a:r>
              <a:rPr b="0" i="0" lang="en-US" sz="24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480"/>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Tip</a:t>
            </a:r>
            <a:r>
              <a:rPr b="0" i="0" lang="en-US" sz="2400" u="none" cap="none" strike="noStrike">
                <a:solidFill>
                  <a:srgbClr val="000000"/>
                </a:solidFill>
                <a:latin typeface="Calibri"/>
                <a:ea typeface="Calibri"/>
                <a:cs typeface="Calibri"/>
                <a:sym typeface="Calibri"/>
              </a:rPr>
              <a:t>: Because advanced layouts take time to create, a quicker option is to use a template. Search Google for free website templates (these are pre-built website layouts you can use and customize).</a:t>
            </a:r>
            <a:endParaRPr/>
          </a:p>
          <a:p>
            <a:pPr indent="0" lvl="0" marL="0" marR="0" rtl="0" algn="l">
              <a:lnSpc>
                <a:spcPct val="100000"/>
              </a:lnSpc>
              <a:spcBef>
                <a:spcPts val="480"/>
              </a:spcBef>
              <a:spcAft>
                <a:spcPts val="0"/>
              </a:spcAft>
              <a:buClr>
                <a:srgbClr val="000000"/>
              </a:buClr>
              <a:buSzPts val="2200"/>
              <a:buFont typeface="Arial"/>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6"/>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Forms</a:t>
            </a:r>
            <a:endParaRPr b="1" sz="3200">
              <a:solidFill>
                <a:srgbClr val="1C4587"/>
              </a:solidFill>
            </a:endParaRPr>
          </a:p>
        </p:txBody>
      </p:sp>
      <p:sp>
        <p:nvSpPr>
          <p:cNvPr id="488" name="Google Shape;488;p56"/>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HTML Forms are used to select different kinds of user input. </a:t>
            </a:r>
            <a:endParaRPr/>
          </a:p>
          <a:p>
            <a:pPr indent="0" lvl="0" marL="0" marR="0" rtl="0" algn="l">
              <a:lnSpc>
                <a:spcPct val="100000"/>
              </a:lnSpc>
              <a:spcBef>
                <a:spcPts val="440"/>
              </a:spcBef>
              <a:spcAft>
                <a:spcPts val="0"/>
              </a:spcAft>
              <a:buClr>
                <a:srgbClr val="000000"/>
              </a:buClr>
              <a:buSzPts val="2200"/>
              <a:buFont typeface="Arial"/>
              <a:buNone/>
            </a:pPr>
            <a:r>
              <a:rPr b="1" i="0" lang="en-US" sz="2200" u="sng" cap="none" strike="noStrike">
                <a:solidFill>
                  <a:srgbClr val="000000"/>
                </a:solidFill>
                <a:latin typeface="Calibri"/>
                <a:ea typeface="Calibri"/>
                <a:cs typeface="Calibri"/>
                <a:sym typeface="Calibri"/>
              </a:rPr>
              <a:t>HTML Forms</a:t>
            </a:r>
            <a:endParaRPr b="0" i="0" sz="2200" u="none" cap="none" strike="noStrike">
              <a:solidFill>
                <a:srgbClr val="000000"/>
              </a:solidFill>
              <a:latin typeface="Calibri"/>
              <a:ea typeface="Calibri"/>
              <a:cs typeface="Calibri"/>
              <a:sym typeface="Calibri"/>
            </a:endParaRPr>
          </a:p>
          <a:p>
            <a:pPr indent="-342900" lvl="0" marL="3429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HTML forms are used to pass data to a server.</a:t>
            </a:r>
            <a:endParaRPr/>
          </a:p>
          <a:p>
            <a:pPr indent="-342900" lvl="0" marL="3429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An HTML form can contain input elements like </a:t>
            </a:r>
            <a:r>
              <a:rPr b="1" i="0" lang="en-US" sz="2200" u="none" cap="none" strike="noStrike">
                <a:solidFill>
                  <a:srgbClr val="000000"/>
                </a:solidFill>
                <a:latin typeface="Calibri"/>
                <a:ea typeface="Calibri"/>
                <a:cs typeface="Calibri"/>
                <a:sym typeface="Calibri"/>
              </a:rPr>
              <a:t>text fields, checkboxes, radio-buttons, submit buttons</a:t>
            </a:r>
            <a:r>
              <a:rPr b="0" i="0" lang="en-US" sz="2200" u="none" cap="none" strike="noStrike">
                <a:solidFill>
                  <a:srgbClr val="000000"/>
                </a:solidFill>
                <a:latin typeface="Calibri"/>
                <a:ea typeface="Calibri"/>
                <a:cs typeface="Calibri"/>
                <a:sym typeface="Calibri"/>
              </a:rPr>
              <a:t> and more. A form can also contain select lists, textarea, fieldset, legend, and label elements.</a:t>
            </a:r>
            <a:endParaRPr/>
          </a:p>
          <a:p>
            <a:pPr indent="-342900" lvl="0" marL="3429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The &lt;form&gt; tag is used to create an HTML form:</a:t>
            </a:r>
            <a:endParaRPr/>
          </a:p>
          <a:p>
            <a:pPr indent="0" lvl="0" marL="0" marR="0" rtl="0" algn="l">
              <a:lnSpc>
                <a:spcPct val="100000"/>
              </a:lnSpc>
              <a:spcBef>
                <a:spcPts val="440"/>
              </a:spcBef>
              <a:spcAft>
                <a:spcPts val="0"/>
              </a:spcAft>
              <a:buClr>
                <a:srgbClr val="595959"/>
              </a:buClr>
              <a:buSzPts val="2200"/>
              <a:buFont typeface="Arial"/>
              <a:buNone/>
            </a:pPr>
            <a:r>
              <a:rPr b="0" i="1" lang="en-US" sz="2200" u="none" cap="none" strike="noStrike">
                <a:solidFill>
                  <a:srgbClr val="595959"/>
                </a:solidFill>
                <a:latin typeface="Calibri"/>
                <a:ea typeface="Calibri"/>
                <a:cs typeface="Calibri"/>
                <a:sym typeface="Calibri"/>
              </a:rPr>
              <a:t>&lt;form&gt;</a:t>
            </a:r>
            <a:br>
              <a:rPr b="0" i="1" lang="en-US" sz="2200" u="none" cap="none" strike="noStrike">
                <a:solidFill>
                  <a:srgbClr val="595959"/>
                </a:solidFill>
                <a:latin typeface="Calibri"/>
                <a:ea typeface="Calibri"/>
                <a:cs typeface="Calibri"/>
                <a:sym typeface="Calibri"/>
              </a:rPr>
            </a:br>
            <a:r>
              <a:rPr b="0" i="1" lang="en-US" sz="2200" u="none" cap="none" strike="noStrike">
                <a:solidFill>
                  <a:srgbClr val="595959"/>
                </a:solidFill>
                <a:latin typeface="Calibri"/>
                <a:ea typeface="Calibri"/>
                <a:cs typeface="Calibri"/>
                <a:sym typeface="Calibri"/>
              </a:rPr>
              <a:t>.</a:t>
            </a:r>
            <a:br>
              <a:rPr b="0" i="1" lang="en-US" sz="2200" u="none" cap="none" strike="noStrike">
                <a:solidFill>
                  <a:srgbClr val="595959"/>
                </a:solidFill>
                <a:latin typeface="Calibri"/>
                <a:ea typeface="Calibri"/>
                <a:cs typeface="Calibri"/>
                <a:sym typeface="Calibri"/>
              </a:rPr>
            </a:br>
            <a:r>
              <a:rPr b="0" i="1" lang="en-US" sz="2200" u="none" cap="none" strike="noStrike">
                <a:solidFill>
                  <a:srgbClr val="595959"/>
                </a:solidFill>
                <a:latin typeface="Calibri"/>
                <a:ea typeface="Calibri"/>
                <a:cs typeface="Calibri"/>
                <a:sym typeface="Calibri"/>
              </a:rPr>
              <a:t>input elements</a:t>
            </a:r>
            <a:br>
              <a:rPr b="0" i="1" lang="en-US" sz="2200" u="none" cap="none" strike="noStrike">
                <a:solidFill>
                  <a:srgbClr val="595959"/>
                </a:solidFill>
                <a:latin typeface="Calibri"/>
                <a:ea typeface="Calibri"/>
                <a:cs typeface="Calibri"/>
                <a:sym typeface="Calibri"/>
              </a:rPr>
            </a:br>
            <a:r>
              <a:rPr b="0" i="1" lang="en-US" sz="2200" u="none" cap="none" strike="noStrike">
                <a:solidFill>
                  <a:srgbClr val="595959"/>
                </a:solidFill>
                <a:latin typeface="Calibri"/>
                <a:ea typeface="Calibri"/>
                <a:cs typeface="Calibri"/>
                <a:sym typeface="Calibri"/>
              </a:rPr>
              <a:t>.</a:t>
            </a:r>
            <a:br>
              <a:rPr b="0" i="1" lang="en-US" sz="2200" u="none" cap="none" strike="noStrike">
                <a:solidFill>
                  <a:srgbClr val="595959"/>
                </a:solidFill>
                <a:latin typeface="Calibri"/>
                <a:ea typeface="Calibri"/>
                <a:cs typeface="Calibri"/>
                <a:sym typeface="Calibri"/>
              </a:rPr>
            </a:br>
            <a:r>
              <a:rPr b="0" i="1" lang="en-US" sz="2200" u="none" cap="none" strike="noStrike">
                <a:solidFill>
                  <a:srgbClr val="595959"/>
                </a:solidFill>
                <a:latin typeface="Calibri"/>
                <a:ea typeface="Calibri"/>
                <a:cs typeface="Calibri"/>
                <a:sym typeface="Calibri"/>
              </a:rPr>
              <a:t>&lt;/form&gt;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7"/>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Forms (Cont.)</a:t>
            </a:r>
            <a:endParaRPr b="1" sz="3200">
              <a:solidFill>
                <a:srgbClr val="1C4587"/>
              </a:solidFill>
            </a:endParaRPr>
          </a:p>
        </p:txBody>
      </p:sp>
      <p:sp>
        <p:nvSpPr>
          <p:cNvPr id="495" name="Google Shape;495;p57"/>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Forms - The Input Element</a:t>
            </a:r>
            <a:r>
              <a:rPr b="0" i="0" lang="en-US" sz="2400" u="none" cap="none" strike="noStrike">
                <a:solidFill>
                  <a:srgbClr val="000000"/>
                </a:solidFill>
                <a:latin typeface="Calibri"/>
                <a:ea typeface="Calibri"/>
                <a:cs typeface="Calibri"/>
                <a:sym typeface="Calibri"/>
              </a:rPr>
              <a:t>. </a:t>
            </a:r>
            <a:endParaRPr sz="2400"/>
          </a:p>
          <a:p>
            <a:pPr indent="-342900" lvl="0" marL="342900" marR="0" rtl="0" algn="l">
              <a:lnSpc>
                <a:spcPct val="100000"/>
              </a:lnSpc>
              <a:spcBef>
                <a:spcPts val="407"/>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&lt;input&gt; element is used to select user information.</a:t>
            </a:r>
            <a:endParaRPr sz="2400"/>
          </a:p>
          <a:p>
            <a:pPr indent="-342900" lvl="0" marL="342900" marR="0" rtl="0" algn="l">
              <a:lnSpc>
                <a:spcPct val="100000"/>
              </a:lnSpc>
              <a:spcBef>
                <a:spcPts val="407"/>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An &lt;input&gt; element can vary in many ways, depending on the type attribute. An &lt;input&gt; element can be of type text field, checkbox, password, radio button, submit button, and more.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07"/>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Text Fields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07"/>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&lt;input type="text"&gt; defines a one-line input field that a user can enter text into:</a:t>
            </a:r>
            <a:endParaRPr sz="2400"/>
          </a:p>
          <a:p>
            <a:pPr indent="0" lvl="0" marL="0" marR="0" rtl="0" algn="l">
              <a:lnSpc>
                <a:spcPct val="100000"/>
              </a:lnSpc>
              <a:spcBef>
                <a:spcPts val="407"/>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&lt;form&gt;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First name: &lt;input type="text" name="firstname"&gt;&lt;br&gt;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Last name: &lt;input type="text" name="lastname"&gt;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&lt;/form&gt; </a:t>
            </a:r>
            <a:endParaRPr sz="2400"/>
          </a:p>
          <a:p>
            <a:pPr indent="0" lvl="0" marL="0" marR="0" rtl="0" algn="l">
              <a:lnSpc>
                <a:spcPct val="100000"/>
              </a:lnSpc>
              <a:spcBef>
                <a:spcPts val="407"/>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Note</a:t>
            </a:r>
            <a:r>
              <a:rPr b="0" i="0" lang="en-US" sz="2400" u="none" cap="none" strike="noStrike">
                <a:solidFill>
                  <a:srgbClr val="000000"/>
                </a:solidFill>
                <a:latin typeface="Calibri"/>
                <a:ea typeface="Calibri"/>
                <a:cs typeface="Calibri"/>
                <a:sym typeface="Calibri"/>
              </a:rPr>
              <a:t>: The form itself is not visible. Also note that the default width of a text field is 20 characters.  </a:t>
            </a:r>
            <a:endParaRPr sz="2400"/>
          </a:p>
          <a:p>
            <a:pPr indent="-213677" lvl="0" marL="342900" marR="0" rtl="0" algn="l">
              <a:lnSpc>
                <a:spcPct val="100000"/>
              </a:lnSpc>
              <a:spcBef>
                <a:spcPts val="407"/>
              </a:spcBef>
              <a:spcAft>
                <a:spcPts val="0"/>
              </a:spcAft>
              <a:buClr>
                <a:schemeClr val="dk1"/>
              </a:buClr>
              <a:buSzPts val="2035"/>
              <a:buFont typeface="Arial"/>
              <a:buNone/>
            </a:pPr>
            <a:r>
              <a:t/>
            </a:r>
            <a:endParaRPr b="0" i="1" sz="2400" u="none" cap="none" strike="noStrike">
              <a:solidFill>
                <a:srgbClr val="595959"/>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8"/>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Forms (Cont.)</a:t>
            </a:r>
            <a:endParaRPr b="1" sz="3200">
              <a:solidFill>
                <a:srgbClr val="1C4587"/>
              </a:solidFill>
            </a:endParaRPr>
          </a:p>
        </p:txBody>
      </p:sp>
      <p:sp>
        <p:nvSpPr>
          <p:cNvPr id="502" name="Google Shape;502;p58"/>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Password Field</a:t>
            </a:r>
            <a:endParaRPr b="0" i="0" sz="2400" u="none" cap="none" strike="noStrike">
              <a:solidFill>
                <a:srgbClr val="000000"/>
              </a:solidFill>
              <a:latin typeface="Calibri"/>
              <a:ea typeface="Calibri"/>
              <a:cs typeface="Calibri"/>
              <a:sym typeface="Calibri"/>
            </a:endParaRPr>
          </a:p>
          <a:p>
            <a:pPr indent="-342900" lvl="0" marL="342900" marR="0" rtl="0" algn="l">
              <a:lnSpc>
                <a:spcPct val="80000"/>
              </a:lnSpc>
              <a:spcBef>
                <a:spcPts val="444"/>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&lt;input type="password"&gt; defines a password field:</a:t>
            </a:r>
            <a:endParaRPr sz="2400"/>
          </a:p>
          <a:p>
            <a:pPr indent="0" lvl="0" marL="0" marR="0" rtl="0" algn="l">
              <a:lnSpc>
                <a:spcPct val="80000"/>
              </a:lnSpc>
              <a:spcBef>
                <a:spcPts val="444"/>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&lt;form&gt;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Password: &lt;input type="password" name="pwd"&gt;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&lt;/form&gt; </a:t>
            </a:r>
            <a:endParaRPr sz="2400"/>
          </a:p>
          <a:p>
            <a:pPr indent="0" lvl="0" marL="0" marR="0" rtl="0" algn="l">
              <a:lnSpc>
                <a:spcPct val="80000"/>
              </a:lnSpc>
              <a:spcBef>
                <a:spcPts val="444"/>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Note</a:t>
            </a:r>
            <a:r>
              <a:rPr b="0" i="0" lang="en-US" sz="2400" u="none" cap="none" strike="noStrike">
                <a:solidFill>
                  <a:srgbClr val="000000"/>
                </a:solidFill>
                <a:latin typeface="Calibri"/>
                <a:ea typeface="Calibri"/>
                <a:cs typeface="Calibri"/>
                <a:sym typeface="Calibri"/>
              </a:rPr>
              <a:t>: The characters in a password field are masked (shown as asterisks or circles).</a:t>
            </a:r>
            <a:endParaRPr sz="2400"/>
          </a:p>
          <a:p>
            <a:pPr indent="0" lvl="0" marL="0" marR="0" rtl="0" algn="l">
              <a:lnSpc>
                <a:spcPct val="80000"/>
              </a:lnSpc>
              <a:spcBef>
                <a:spcPts val="444"/>
              </a:spcBef>
              <a:spcAft>
                <a:spcPts val="0"/>
              </a:spcAft>
              <a:buClr>
                <a:srgbClr val="000000"/>
              </a:buClr>
              <a:buSzPts val="2200"/>
              <a:buFont typeface="Arial"/>
              <a:buNone/>
            </a:pPr>
            <a:r>
              <a:rPr b="0" i="0" lang="en-US" sz="2400" u="none" cap="none" strike="noStrike">
                <a:solidFill>
                  <a:srgbClr val="000000"/>
                </a:solidFill>
                <a:latin typeface="Calibri"/>
                <a:ea typeface="Calibri"/>
                <a:cs typeface="Calibri"/>
                <a:sym typeface="Calibri"/>
              </a:rPr>
              <a:t> </a:t>
            </a:r>
            <a:endParaRPr sz="2400"/>
          </a:p>
          <a:p>
            <a:pPr indent="0" lvl="0" marL="0" marR="0" rtl="0" algn="l">
              <a:lnSpc>
                <a:spcPct val="80000"/>
              </a:lnSpc>
              <a:spcBef>
                <a:spcPts val="444"/>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Radio Buttons</a:t>
            </a:r>
            <a:endParaRPr b="0" i="0" sz="2400" u="none" cap="none" strike="noStrike">
              <a:solidFill>
                <a:srgbClr val="000000"/>
              </a:solidFill>
              <a:latin typeface="Calibri"/>
              <a:ea typeface="Calibri"/>
              <a:cs typeface="Calibri"/>
              <a:sym typeface="Calibri"/>
            </a:endParaRPr>
          </a:p>
          <a:p>
            <a:pPr indent="-342900" lvl="0" marL="342900" marR="0" rtl="0" algn="l">
              <a:lnSpc>
                <a:spcPct val="80000"/>
              </a:lnSpc>
              <a:spcBef>
                <a:spcPts val="444"/>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&lt;input type="radio"&gt; defines a radio button. Radio buttons let a user select ONLY ONE of a limited number of choices:</a:t>
            </a:r>
            <a:endParaRPr sz="2400"/>
          </a:p>
          <a:p>
            <a:pPr indent="0" lvl="0" marL="0" marR="0" rtl="0" algn="l">
              <a:lnSpc>
                <a:spcPct val="80000"/>
              </a:lnSpc>
              <a:spcBef>
                <a:spcPts val="444"/>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&lt;form&gt;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&lt;input type="radio" name="sex" value="male"&gt;Male&lt;br&gt;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&lt;input type="radio" name="sex" value="female"&gt;Female</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&lt;/form&gt;</a:t>
            </a:r>
            <a:endParaRPr sz="2400"/>
          </a:p>
          <a:p>
            <a:pPr indent="0" lvl="0" marL="0" marR="0" rtl="0" algn="l">
              <a:lnSpc>
                <a:spcPct val="80000"/>
              </a:lnSpc>
              <a:spcBef>
                <a:spcPts val="407"/>
              </a:spcBef>
              <a:spcAft>
                <a:spcPts val="0"/>
              </a:spcAft>
              <a:buClr>
                <a:srgbClr val="000000"/>
              </a:buClr>
              <a:buSzPts val="2200"/>
              <a:buFont typeface="Arial"/>
              <a:buNone/>
            </a:pPr>
            <a:r>
              <a:rPr b="0" i="0" lang="en-US" sz="2400" u="none" cap="none" strike="noStrike">
                <a:solidFill>
                  <a:srgbClr val="000000"/>
                </a:solidFill>
                <a:latin typeface="Calibri"/>
                <a:ea typeface="Calibri"/>
                <a:cs typeface="Calibri"/>
                <a:sym typeface="Calibri"/>
              </a:rPr>
              <a:t>  </a:t>
            </a:r>
            <a:endParaRPr sz="2400"/>
          </a:p>
          <a:p>
            <a:pPr indent="-213677" lvl="0" marL="342900" marR="0" rtl="0" algn="l">
              <a:lnSpc>
                <a:spcPct val="80000"/>
              </a:lnSpc>
              <a:spcBef>
                <a:spcPts val="407"/>
              </a:spcBef>
              <a:spcAft>
                <a:spcPts val="0"/>
              </a:spcAft>
              <a:buClr>
                <a:schemeClr val="dk1"/>
              </a:buClr>
              <a:buSzPts val="2035"/>
              <a:buFont typeface="Arial"/>
              <a:buNone/>
            </a:pPr>
            <a:r>
              <a:t/>
            </a:r>
            <a:endParaRPr b="0" i="1" sz="2400" u="none" cap="none" strike="noStrike">
              <a:solidFill>
                <a:srgbClr val="595959"/>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Forms (Cont.)</a:t>
            </a:r>
            <a:endParaRPr b="1" sz="3200">
              <a:solidFill>
                <a:srgbClr val="1C4587"/>
              </a:solidFill>
            </a:endParaRPr>
          </a:p>
        </p:txBody>
      </p:sp>
      <p:sp>
        <p:nvSpPr>
          <p:cNvPr id="509" name="Google Shape;509;p59"/>
          <p:cNvSpPr txBox="1"/>
          <p:nvPr>
            <p:ph idx="1" type="body"/>
          </p:nvPr>
        </p:nvSpPr>
        <p:spPr>
          <a:xfrm>
            <a:off x="425159" y="1341015"/>
            <a:ext cx="11020800" cy="476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Checkboxes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&lt;input type="checkbox"&gt; defines a checkbox. Checkboxes let a user select ZERO or MORE options of a limited number of choices.</a:t>
            </a:r>
            <a:endParaRPr sz="2400"/>
          </a:p>
          <a:p>
            <a:pPr indent="0" lvl="0" marL="0" marR="0" rtl="0" algn="l">
              <a:lnSpc>
                <a:spcPct val="100000"/>
              </a:lnSpc>
              <a:spcBef>
                <a:spcPts val="40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&lt;form&gt;    &lt;input type="checkbox" name="vehicle" value="Bike"&gt;I have a bike&lt;br&gt;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	 &lt;input type="checkbox" name="vehicle" value="Car"&gt;I have a car    &lt;/form&gt;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Submit Button</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&lt;input type="submit"&gt; defines a submit button.</a:t>
            </a:r>
            <a:endParaRPr sz="2400"/>
          </a:p>
          <a:p>
            <a:pPr indent="-342900" lvl="0" marL="342900" marR="0" rtl="0" algn="l">
              <a:lnSpc>
                <a:spcPct val="10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 submit button is used to send form data to a server. The data is sent to the page specified in the form's action attribute. The file defined in the action attribute usually does something with the received input:</a:t>
            </a:r>
            <a:endParaRPr sz="2400"/>
          </a:p>
          <a:p>
            <a:pPr indent="0" lvl="0" marL="0" marR="0" rtl="0" algn="l">
              <a:lnSpc>
                <a:spcPct val="100000"/>
              </a:lnSpc>
              <a:spcBef>
                <a:spcPts val="40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&lt;form name="input" action="html_form_action.asp" method="get"&gt;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               Username: &lt;input type="text" name="user"&gt;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               &lt;input type="submit" value="Submit"&gt;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&lt;/form&gt;</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560"/>
              </a:spcBef>
              <a:spcAft>
                <a:spcPts val="0"/>
              </a:spcAft>
              <a:buClr>
                <a:srgbClr val="000000"/>
              </a:buClr>
              <a:buSzPts val="2200"/>
              <a:buFont typeface="Arial"/>
              <a:buNone/>
            </a:pPr>
            <a:r>
              <a:rPr b="0" i="0" lang="en-US" sz="2400" u="none" cap="none" strike="noStrike">
                <a:solidFill>
                  <a:srgbClr val="000000"/>
                </a:solidFill>
                <a:latin typeface="Calibri"/>
                <a:ea typeface="Calibri"/>
                <a:cs typeface="Calibri"/>
                <a:sym typeface="Calibri"/>
              </a:rPr>
              <a:t>  </a:t>
            </a:r>
            <a:endParaRPr sz="2400"/>
          </a:p>
          <a:p>
            <a:pPr indent="-165100" lvl="0" marL="342900" marR="0" rtl="0" algn="l">
              <a:lnSpc>
                <a:spcPct val="100000"/>
              </a:lnSpc>
              <a:spcBef>
                <a:spcPts val="560"/>
              </a:spcBef>
              <a:spcAft>
                <a:spcPts val="0"/>
              </a:spcAft>
              <a:buClr>
                <a:schemeClr val="dk1"/>
              </a:buClr>
              <a:buSzPts val="2800"/>
              <a:buFont typeface="Arial"/>
              <a:buNone/>
            </a:pPr>
            <a:r>
              <a:t/>
            </a:r>
            <a:endParaRPr b="0" i="1" sz="2400" u="none" cap="none" strike="noStrike">
              <a:solidFill>
                <a:srgbClr val="595959"/>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0"/>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Forms (Cont.)</a:t>
            </a:r>
            <a:endParaRPr b="1" sz="3200">
              <a:solidFill>
                <a:srgbClr val="1C4587"/>
              </a:solidFill>
            </a:endParaRPr>
          </a:p>
        </p:txBody>
      </p:sp>
      <p:sp>
        <p:nvSpPr>
          <p:cNvPr id="516" name="Google Shape;516;p60"/>
          <p:cNvSpPr txBox="1"/>
          <p:nvPr>
            <p:ph idx="1" type="body"/>
          </p:nvPr>
        </p:nvSpPr>
        <p:spPr>
          <a:xfrm>
            <a:off x="425159" y="1645815"/>
            <a:ext cx="11020800" cy="476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3"/>
              </a:rPr>
              <a:t>Simple drop-down list</a:t>
            </a:r>
            <a:r>
              <a:rPr b="0" i="0" lang="en-US" sz="2400" u="none" cap="none" strike="noStrike">
                <a:solidFill>
                  <a:srgbClr val="000000"/>
                </a:solidFill>
                <a:latin typeface="Calibri"/>
                <a:ea typeface="Calibri"/>
                <a:cs typeface="Calibri"/>
                <a:sym typeface="Calibri"/>
              </a:rPr>
              <a:t> : How to create a simple drop-down list.</a:t>
            </a:r>
            <a:endParaRPr sz="2400"/>
          </a:p>
          <a:p>
            <a:pPr indent="0" lvl="0" marL="0" marR="0" rtl="0" algn="l">
              <a:lnSpc>
                <a:spcPct val="90000"/>
              </a:lnSpc>
              <a:spcBef>
                <a:spcPts val="280"/>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4"/>
              </a:rPr>
              <a:t>Drop-down list with a pre-selected value</a:t>
            </a:r>
            <a:r>
              <a:rPr b="0" i="0" lang="en-US" sz="2400" u="none" cap="none" strike="noStrike">
                <a:solidFill>
                  <a:srgbClr val="000000"/>
                </a:solidFill>
                <a:latin typeface="Calibri"/>
                <a:ea typeface="Calibri"/>
                <a:cs typeface="Calibri"/>
                <a:sym typeface="Calibri"/>
              </a:rPr>
              <a:t> : How to create a drop-down list with a pre-selected value.</a:t>
            </a:r>
            <a:endParaRPr b="0" i="0" sz="2400" u="sng" cap="none" strike="noStrike">
              <a:solidFill>
                <a:srgbClr val="000000"/>
              </a:solidFill>
              <a:latin typeface="Calibri"/>
              <a:ea typeface="Calibri"/>
              <a:cs typeface="Calibri"/>
              <a:sym typeface="Calibri"/>
            </a:endParaRPr>
          </a:p>
          <a:p>
            <a:pPr indent="0" lvl="0" marL="0" marR="0" rtl="0" algn="l">
              <a:lnSpc>
                <a:spcPct val="90000"/>
              </a:lnSpc>
              <a:spcBef>
                <a:spcPts val="280"/>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5"/>
              </a:rPr>
              <a:t>Textarea</a:t>
            </a:r>
            <a:r>
              <a:rPr b="0" i="0" lang="en-US" sz="2400" u="none" cap="none" strike="noStrike">
                <a:solidFill>
                  <a:srgbClr val="000000"/>
                </a:solidFill>
                <a:latin typeface="Calibri"/>
                <a:ea typeface="Calibri"/>
                <a:cs typeface="Calibri"/>
                <a:sym typeface="Calibri"/>
              </a:rPr>
              <a:t> : How to create a multi-line text input control. In a text-area the user can write an unlimited number of characters.</a:t>
            </a:r>
            <a:endParaRPr b="0" i="0" sz="2400" u="sng" cap="none" strike="noStrike">
              <a:solidFill>
                <a:srgbClr val="000000"/>
              </a:solidFill>
              <a:latin typeface="Calibri"/>
              <a:ea typeface="Calibri"/>
              <a:cs typeface="Calibri"/>
              <a:sym typeface="Calibri"/>
            </a:endParaRPr>
          </a:p>
          <a:p>
            <a:pPr indent="0" lvl="0" marL="0" marR="0" rtl="0" algn="l">
              <a:lnSpc>
                <a:spcPct val="90000"/>
              </a:lnSpc>
              <a:spcBef>
                <a:spcPts val="280"/>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6"/>
              </a:rPr>
              <a:t>Create a button</a:t>
            </a:r>
            <a:r>
              <a:rPr b="0" i="0" lang="en-US" sz="2400" u="none" cap="none" strike="noStrike">
                <a:solidFill>
                  <a:srgbClr val="000000"/>
                </a:solidFill>
                <a:latin typeface="Calibri"/>
                <a:ea typeface="Calibri"/>
                <a:cs typeface="Calibri"/>
                <a:sym typeface="Calibri"/>
              </a:rPr>
              <a:t> : How to create a button.</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80"/>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7"/>
              </a:rPr>
              <a:t>Fieldset around form-data</a:t>
            </a:r>
            <a:r>
              <a:rPr b="0" i="0" lang="en-US" sz="2400" u="none" cap="none" strike="noStrike">
                <a:solidFill>
                  <a:srgbClr val="000000"/>
                </a:solidFill>
                <a:latin typeface="Calibri"/>
                <a:ea typeface="Calibri"/>
                <a:cs typeface="Calibri"/>
                <a:sym typeface="Calibri"/>
              </a:rPr>
              <a:t> : How to create a border around elements in a form.</a:t>
            </a:r>
            <a:endParaRPr b="0" i="0" sz="2400" u="sng" cap="none" strike="noStrike">
              <a:solidFill>
                <a:srgbClr val="000000"/>
              </a:solidFill>
              <a:latin typeface="Calibri"/>
              <a:ea typeface="Calibri"/>
              <a:cs typeface="Calibri"/>
              <a:sym typeface="Calibri"/>
            </a:endParaRPr>
          </a:p>
          <a:p>
            <a:pPr indent="0" lvl="0" marL="0" marR="0" rtl="0" algn="l">
              <a:lnSpc>
                <a:spcPct val="90000"/>
              </a:lnSpc>
              <a:spcBef>
                <a:spcPts val="280"/>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8"/>
              </a:rPr>
              <a:t>Form with text fields and a submit button</a:t>
            </a:r>
            <a:r>
              <a:rPr b="0" i="0" lang="en-US" sz="2400" u="none" cap="none" strike="noStrike">
                <a:solidFill>
                  <a:srgbClr val="000000"/>
                </a:solidFill>
                <a:latin typeface="Calibri"/>
                <a:ea typeface="Calibri"/>
                <a:cs typeface="Calibri"/>
                <a:sym typeface="Calibri"/>
              </a:rPr>
              <a:t> : How to create a form with two text fields and a submit button.</a:t>
            </a:r>
            <a:endParaRPr b="0" i="0" sz="2400" u="sng" cap="none" strike="noStrike">
              <a:solidFill>
                <a:srgbClr val="000000"/>
              </a:solidFill>
              <a:latin typeface="Calibri"/>
              <a:ea typeface="Calibri"/>
              <a:cs typeface="Calibri"/>
              <a:sym typeface="Calibri"/>
            </a:endParaRPr>
          </a:p>
          <a:p>
            <a:pPr indent="0" lvl="0" marL="0" marR="0" rtl="0" algn="l">
              <a:lnSpc>
                <a:spcPct val="90000"/>
              </a:lnSpc>
              <a:spcBef>
                <a:spcPts val="280"/>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9"/>
              </a:rPr>
              <a:t>Form with checkboxes</a:t>
            </a:r>
            <a:r>
              <a:rPr b="0" i="0" lang="en-US" sz="2400" u="none" cap="none" strike="noStrike">
                <a:solidFill>
                  <a:srgbClr val="000000"/>
                </a:solidFill>
                <a:latin typeface="Calibri"/>
                <a:ea typeface="Calibri"/>
                <a:cs typeface="Calibri"/>
                <a:sym typeface="Calibri"/>
              </a:rPr>
              <a:t> : How to create a form with two checkboxes and a submit button.</a:t>
            </a:r>
            <a:endParaRPr b="0" i="0" sz="2400" u="sng" cap="none" strike="noStrike">
              <a:solidFill>
                <a:srgbClr val="000000"/>
              </a:solidFill>
              <a:latin typeface="Calibri"/>
              <a:ea typeface="Calibri"/>
              <a:cs typeface="Calibri"/>
              <a:sym typeface="Calibri"/>
            </a:endParaRPr>
          </a:p>
          <a:p>
            <a:pPr indent="0" lvl="0" marL="0" marR="0" rtl="0" algn="l">
              <a:lnSpc>
                <a:spcPct val="90000"/>
              </a:lnSpc>
              <a:spcBef>
                <a:spcPts val="280"/>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10"/>
              </a:rPr>
              <a:t>Form with radio buttons</a:t>
            </a:r>
            <a:r>
              <a:rPr b="0" i="0" lang="en-US" sz="2400" u="none" cap="none" strike="noStrike">
                <a:solidFill>
                  <a:srgbClr val="000000"/>
                </a:solidFill>
                <a:latin typeface="Calibri"/>
                <a:ea typeface="Calibri"/>
                <a:cs typeface="Calibri"/>
                <a:sym typeface="Calibri"/>
              </a:rPr>
              <a:t> : How to create a form with two radio buttons, and a submit button.</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280"/>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11"/>
              </a:rPr>
              <a:t>Send e-mail from a form</a:t>
            </a:r>
            <a:r>
              <a:rPr b="0" i="0" lang="en-US" sz="2400" u="none" cap="none" strike="noStrike">
                <a:solidFill>
                  <a:srgbClr val="000000"/>
                </a:solidFill>
                <a:latin typeface="Calibri"/>
                <a:ea typeface="Calibri"/>
                <a:cs typeface="Calibri"/>
                <a:sym typeface="Calibri"/>
              </a:rPr>
              <a:t> : How to send e-mail from a form.</a:t>
            </a:r>
            <a:endParaRPr sz="2400"/>
          </a:p>
          <a:p>
            <a:pPr indent="0" lvl="0" marL="0" marR="0" rtl="0" algn="l">
              <a:lnSpc>
                <a:spcPct val="90000"/>
              </a:lnSpc>
              <a:spcBef>
                <a:spcPts val="440"/>
              </a:spcBef>
              <a:spcAft>
                <a:spcPts val="0"/>
              </a:spcAft>
              <a:buClr>
                <a:schemeClr val="dk1"/>
              </a:buClr>
              <a:buSzPts val="2200"/>
              <a:buFont typeface="Arial"/>
              <a:buNone/>
            </a:pPr>
            <a:r>
              <a:t/>
            </a:r>
            <a:endParaRPr b="0" i="1" sz="2400" u="none" cap="none" strike="noStrike">
              <a:solidFill>
                <a:srgbClr val="595959"/>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1"/>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Iframe</a:t>
            </a:r>
            <a:endParaRPr b="1" sz="3200">
              <a:solidFill>
                <a:srgbClr val="1C4587"/>
              </a:solidFill>
            </a:endParaRPr>
          </a:p>
        </p:txBody>
      </p:sp>
      <p:sp>
        <p:nvSpPr>
          <p:cNvPr id="523" name="Google Shape;523;p61"/>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An iframe is used to display a web page within a web page.</a:t>
            </a:r>
            <a:endParaRPr sz="2400"/>
          </a:p>
          <a:p>
            <a:pPr indent="0" lvl="0" marL="0" marR="0" rtl="0" algn="l">
              <a:lnSpc>
                <a:spcPct val="100000"/>
              </a:lnSpc>
              <a:spcBef>
                <a:spcPts val="440"/>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Syntax for adding an iframe: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4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&lt;iframe src="URL"&gt;&lt;/iframe&gt; </a:t>
            </a:r>
            <a:endParaRPr sz="2400"/>
          </a:p>
          <a:p>
            <a:pPr indent="-342900" lvl="0" marL="342900" marR="0" rtl="0" algn="l">
              <a:lnSpc>
                <a:spcPct val="100000"/>
              </a:lnSpc>
              <a:spcBef>
                <a:spcPts val="44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URL points to the location of the separate page.</a:t>
            </a:r>
            <a:endParaRPr sz="2400"/>
          </a:p>
          <a:p>
            <a:pPr indent="0" lvl="0" marL="0" marR="0" rtl="0" algn="l">
              <a:lnSpc>
                <a:spcPct val="100000"/>
              </a:lnSpc>
              <a:spcBef>
                <a:spcPts val="440"/>
              </a:spcBef>
              <a:spcAft>
                <a:spcPts val="0"/>
              </a:spcAft>
              <a:buClr>
                <a:srgbClr val="000000"/>
              </a:buClr>
              <a:buSzPts val="2200"/>
              <a:buFont typeface="Arial"/>
              <a:buNone/>
            </a:pPr>
            <a:r>
              <a:rPr b="0" i="0" lang="en-US" sz="2400" u="none" cap="none" strike="noStrike">
                <a:solidFill>
                  <a:srgbClr val="000000"/>
                </a:solidFill>
                <a:latin typeface="Calibri"/>
                <a:ea typeface="Calibri"/>
                <a:cs typeface="Calibri"/>
                <a:sym typeface="Calibri"/>
              </a:rPr>
              <a:t> </a:t>
            </a:r>
            <a:endParaRPr sz="2400"/>
          </a:p>
          <a:p>
            <a:pPr indent="0" lvl="0" marL="0" marR="0" rtl="0" algn="l">
              <a:lnSpc>
                <a:spcPct val="100000"/>
              </a:lnSpc>
              <a:spcBef>
                <a:spcPts val="44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Iframe - Set Height and Width</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4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height and width attributes are used to specify the height and width of the iframe.</a:t>
            </a:r>
            <a:endParaRPr sz="2400"/>
          </a:p>
          <a:p>
            <a:pPr indent="-342900" lvl="0" marL="342900" marR="0" rtl="0" algn="l">
              <a:lnSpc>
                <a:spcPct val="100000"/>
              </a:lnSpc>
              <a:spcBef>
                <a:spcPts val="44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attribute values are specified in pixels by default, but they can also be in percent (like "80%").</a:t>
            </a:r>
            <a:endParaRPr sz="2400"/>
          </a:p>
          <a:p>
            <a:pPr indent="0" lvl="0" marL="0" marR="0" rtl="0" algn="l">
              <a:lnSpc>
                <a:spcPct val="100000"/>
              </a:lnSpc>
              <a:spcBef>
                <a:spcPts val="440"/>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3"/>
              </a:rPr>
              <a:t>Example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4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&lt;iframe src=“http://www.w3school.com" width="200" height="200"&gt;&lt;/iframe&gt;</a:t>
            </a:r>
            <a:endParaRPr sz="2400"/>
          </a:p>
          <a:p>
            <a:pPr indent="0" lvl="0" marL="0" marR="0" rtl="0" algn="l">
              <a:lnSpc>
                <a:spcPct val="100000"/>
              </a:lnSpc>
              <a:spcBef>
                <a:spcPts val="440"/>
              </a:spcBef>
              <a:spcAft>
                <a:spcPts val="0"/>
              </a:spcAft>
              <a:buClr>
                <a:schemeClr val="dk1"/>
              </a:buClr>
              <a:buSzPts val="2200"/>
              <a:buFont typeface="Arial"/>
              <a:buNone/>
            </a:pPr>
            <a:r>
              <a:t/>
            </a:r>
            <a:endParaRPr b="0" i="1" sz="2400" u="none" cap="none" strike="noStrike">
              <a:solidFill>
                <a:srgbClr val="59595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ph type="title"/>
          </p:nvPr>
        </p:nvSpPr>
        <p:spPr>
          <a:xfrm>
            <a:off x="498584" y="383310"/>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Introduction (Cont.)</a:t>
            </a:r>
            <a:endParaRPr/>
          </a:p>
        </p:txBody>
      </p:sp>
      <p:sp>
        <p:nvSpPr>
          <p:cNvPr id="148" name="Google Shape;148;p5"/>
          <p:cNvSpPr txBox="1"/>
          <p:nvPr>
            <p:ph idx="1" type="body"/>
          </p:nvPr>
        </p:nvSpPr>
        <p:spPr>
          <a:xfrm>
            <a:off x="498584" y="1713690"/>
            <a:ext cx="11020800" cy="476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200"/>
              <a:buFont typeface="Arial"/>
              <a:buNone/>
            </a:pPr>
            <a:r>
              <a:rPr b="1" i="0" lang="en-US" sz="2035" u="sng" cap="none" strike="noStrike">
                <a:solidFill>
                  <a:schemeClr val="dk1"/>
                </a:solidFill>
                <a:latin typeface="Arial"/>
                <a:ea typeface="Arial"/>
                <a:cs typeface="Arial"/>
                <a:sym typeface="Arial"/>
              </a:rPr>
              <a:t>HTML Page Structure</a:t>
            </a:r>
            <a:endParaRPr b="0" i="0" sz="2035" u="none" cap="none" strike="noStrike">
              <a:solidFill>
                <a:schemeClr val="dk1"/>
              </a:solidFill>
              <a:latin typeface="Arial"/>
              <a:ea typeface="Arial"/>
              <a:cs typeface="Arial"/>
              <a:sym typeface="Arial"/>
            </a:endParaRPr>
          </a:p>
          <a:p>
            <a:pPr indent="-274320" lvl="0" marL="274320" marR="0" rtl="0" algn="l">
              <a:lnSpc>
                <a:spcPct val="90000"/>
              </a:lnSpc>
              <a:spcBef>
                <a:spcPts val="2200"/>
              </a:spcBef>
              <a:spcAft>
                <a:spcPts val="0"/>
              </a:spcAft>
              <a:buClr>
                <a:schemeClr val="dk1"/>
              </a:buClr>
              <a:buSzPts val="2035"/>
              <a:buFont typeface="Arial"/>
              <a:buChar char="•"/>
            </a:pPr>
            <a:r>
              <a:rPr b="0" i="0" lang="en-US" sz="2035" u="none" cap="none" strike="noStrike">
                <a:solidFill>
                  <a:schemeClr val="dk1"/>
                </a:solidFill>
                <a:latin typeface="Arial"/>
                <a:ea typeface="Arial"/>
                <a:cs typeface="Arial"/>
                <a:sym typeface="Arial"/>
              </a:rPr>
              <a:t>Below is a visualization of an HTML page structure:</a:t>
            </a:r>
            <a:endParaRPr/>
          </a:p>
          <a:p>
            <a:pPr indent="0" lvl="0" marL="0" marR="0" rtl="0" algn="l">
              <a:lnSpc>
                <a:spcPct val="90000"/>
              </a:lnSpc>
              <a:spcBef>
                <a:spcPts val="2200"/>
              </a:spcBef>
              <a:spcAft>
                <a:spcPts val="0"/>
              </a:spcAft>
              <a:buClr>
                <a:schemeClr val="dk1"/>
              </a:buClr>
              <a:buSzPts val="2200"/>
              <a:buFont typeface="Arial"/>
              <a:buNone/>
            </a:pPr>
            <a:r>
              <a:rPr b="0" i="1" lang="en-US" sz="2035" u="sng" cap="none" strike="noStrike">
                <a:solidFill>
                  <a:schemeClr val="hlink"/>
                </a:solidFill>
                <a:latin typeface="Arial"/>
                <a:ea typeface="Arial"/>
                <a:cs typeface="Arial"/>
                <a:sym typeface="Arial"/>
                <a:hlinkClick r:id="rId3"/>
              </a:rPr>
              <a:t>Example:</a:t>
            </a:r>
            <a:endParaRPr b="0" i="1" sz="2035" u="none" cap="none" strike="noStrike">
              <a:solidFill>
                <a:srgbClr val="595959"/>
              </a:solidFill>
              <a:latin typeface="Arial"/>
              <a:ea typeface="Arial"/>
              <a:cs typeface="Arial"/>
              <a:sym typeface="Arial"/>
            </a:endParaRPr>
          </a:p>
          <a:p>
            <a:pPr indent="0" lvl="0" marL="0" marR="0" rtl="0" algn="l">
              <a:lnSpc>
                <a:spcPct val="90000"/>
              </a:lnSpc>
              <a:spcBef>
                <a:spcPts val="2200"/>
              </a:spcBef>
              <a:spcAft>
                <a:spcPts val="0"/>
              </a:spcAft>
              <a:buClr>
                <a:schemeClr val="dk1"/>
              </a:buClr>
              <a:buSzPts val="2200"/>
              <a:buFont typeface="Arial"/>
              <a:buNone/>
            </a:pPr>
            <a:r>
              <a:rPr b="0" i="1" lang="en-US" sz="2035" u="none" cap="none" strike="noStrike">
                <a:solidFill>
                  <a:srgbClr val="595959"/>
                </a:solidFill>
                <a:latin typeface="Arial"/>
                <a:ea typeface="Arial"/>
                <a:cs typeface="Arial"/>
                <a:sym typeface="Arial"/>
              </a:rPr>
              <a:t>&lt;!DOCTYPE html&gt;</a:t>
            </a:r>
            <a:endParaRPr/>
          </a:p>
          <a:p>
            <a:pPr indent="0" lvl="0" marL="0" marR="0" rtl="0" algn="l">
              <a:lnSpc>
                <a:spcPct val="90000"/>
              </a:lnSpc>
              <a:spcBef>
                <a:spcPts val="0"/>
              </a:spcBef>
              <a:spcAft>
                <a:spcPts val="0"/>
              </a:spcAft>
              <a:buClr>
                <a:schemeClr val="dk1"/>
              </a:buClr>
              <a:buSzPts val="2200"/>
              <a:buFont typeface="Arial"/>
              <a:buNone/>
            </a:pPr>
            <a:r>
              <a:rPr b="0" i="1" lang="en-US" sz="2035" u="none" cap="none" strike="noStrike">
                <a:solidFill>
                  <a:srgbClr val="595959"/>
                </a:solidFill>
                <a:latin typeface="Arial"/>
                <a:ea typeface="Arial"/>
                <a:cs typeface="Arial"/>
                <a:sym typeface="Arial"/>
              </a:rPr>
              <a:t>&lt;html&gt;</a:t>
            </a:r>
            <a:endParaRPr/>
          </a:p>
          <a:p>
            <a:pPr indent="0" lvl="0" marL="0" marR="0" rtl="0" algn="l">
              <a:lnSpc>
                <a:spcPct val="90000"/>
              </a:lnSpc>
              <a:spcBef>
                <a:spcPts val="0"/>
              </a:spcBef>
              <a:spcAft>
                <a:spcPts val="0"/>
              </a:spcAft>
              <a:buClr>
                <a:schemeClr val="dk1"/>
              </a:buClr>
              <a:buSzPts val="2200"/>
              <a:buFont typeface="Arial"/>
              <a:buNone/>
            </a:pPr>
            <a:r>
              <a:rPr b="0" i="1" lang="en-US" sz="2035" u="none" cap="none" strike="noStrike">
                <a:solidFill>
                  <a:srgbClr val="595959"/>
                </a:solidFill>
                <a:latin typeface="Arial"/>
                <a:ea typeface="Arial"/>
                <a:cs typeface="Arial"/>
                <a:sym typeface="Arial"/>
              </a:rPr>
              <a:t>	&lt;head&gt;</a:t>
            </a:r>
            <a:endParaRPr/>
          </a:p>
          <a:p>
            <a:pPr indent="0" lvl="0" marL="0" marR="0" rtl="0" algn="l">
              <a:lnSpc>
                <a:spcPct val="90000"/>
              </a:lnSpc>
              <a:spcBef>
                <a:spcPts val="0"/>
              </a:spcBef>
              <a:spcAft>
                <a:spcPts val="0"/>
              </a:spcAft>
              <a:buClr>
                <a:schemeClr val="dk1"/>
              </a:buClr>
              <a:buSzPts val="2200"/>
              <a:buFont typeface="Arial"/>
              <a:buNone/>
            </a:pPr>
            <a:r>
              <a:rPr b="0" i="1" lang="en-US" sz="2035" u="none" cap="none" strike="noStrike">
                <a:solidFill>
                  <a:srgbClr val="595959"/>
                </a:solidFill>
                <a:latin typeface="Arial"/>
                <a:ea typeface="Arial"/>
                <a:cs typeface="Arial"/>
                <a:sym typeface="Arial"/>
              </a:rPr>
              <a:t>		&lt;title&gt;Index Page&lt;/title&gt;</a:t>
            </a:r>
            <a:endParaRPr/>
          </a:p>
          <a:p>
            <a:pPr indent="0" lvl="0" marL="0" marR="0" rtl="0" algn="l">
              <a:lnSpc>
                <a:spcPct val="90000"/>
              </a:lnSpc>
              <a:spcBef>
                <a:spcPts val="0"/>
              </a:spcBef>
              <a:spcAft>
                <a:spcPts val="0"/>
              </a:spcAft>
              <a:buClr>
                <a:schemeClr val="dk1"/>
              </a:buClr>
              <a:buSzPts val="2200"/>
              <a:buFont typeface="Arial"/>
              <a:buNone/>
            </a:pPr>
            <a:r>
              <a:rPr b="0" i="1" lang="en-US" sz="2035" u="none" cap="none" strike="noStrike">
                <a:solidFill>
                  <a:srgbClr val="595959"/>
                </a:solidFill>
                <a:latin typeface="Arial"/>
                <a:ea typeface="Arial"/>
                <a:cs typeface="Arial"/>
                <a:sym typeface="Arial"/>
              </a:rPr>
              <a:t>	&lt;/head&gt;</a:t>
            </a:r>
            <a:endParaRPr b="0" i="1" sz="2035" u="none" cap="none" strike="noStrike">
              <a:solidFill>
                <a:srgbClr val="595959"/>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200"/>
              <a:buFont typeface="Arial"/>
              <a:buNone/>
            </a:pPr>
            <a:r>
              <a:rPr b="0" i="1" lang="en-US" sz="2035" u="none" cap="none" strike="noStrike">
                <a:solidFill>
                  <a:srgbClr val="595959"/>
                </a:solidFill>
                <a:latin typeface="Arial"/>
                <a:ea typeface="Arial"/>
                <a:cs typeface="Arial"/>
                <a:sym typeface="Arial"/>
              </a:rPr>
              <a:t>	&lt;body&gt; </a:t>
            </a:r>
            <a:endParaRPr/>
          </a:p>
          <a:p>
            <a:pPr indent="0" lvl="0" marL="0" marR="0" rtl="0" algn="l">
              <a:lnSpc>
                <a:spcPct val="90000"/>
              </a:lnSpc>
              <a:spcBef>
                <a:spcPts val="0"/>
              </a:spcBef>
              <a:spcAft>
                <a:spcPts val="0"/>
              </a:spcAft>
              <a:buClr>
                <a:schemeClr val="dk1"/>
              </a:buClr>
              <a:buSzPts val="2200"/>
              <a:buFont typeface="Arial"/>
              <a:buNone/>
            </a:pPr>
            <a:r>
              <a:rPr b="0" i="1" lang="en-US" sz="2035" u="none" cap="none" strike="noStrike">
                <a:solidFill>
                  <a:srgbClr val="595959"/>
                </a:solidFill>
                <a:latin typeface="Arial"/>
                <a:ea typeface="Arial"/>
                <a:cs typeface="Arial"/>
                <a:sym typeface="Arial"/>
              </a:rPr>
              <a:t>		&lt;h1&gt; Welcome to HRD Center &lt;/h1&gt; </a:t>
            </a:r>
            <a:endParaRPr/>
          </a:p>
          <a:p>
            <a:pPr indent="0" lvl="0" marL="0" marR="0" rtl="0" algn="l">
              <a:lnSpc>
                <a:spcPct val="90000"/>
              </a:lnSpc>
              <a:spcBef>
                <a:spcPts val="0"/>
              </a:spcBef>
              <a:spcAft>
                <a:spcPts val="0"/>
              </a:spcAft>
              <a:buClr>
                <a:schemeClr val="dk1"/>
              </a:buClr>
              <a:buSzPts val="2200"/>
              <a:buFont typeface="Arial"/>
              <a:buNone/>
            </a:pPr>
            <a:r>
              <a:rPr b="0" i="1" lang="en-US" sz="2035" u="none" cap="none" strike="noStrike">
                <a:solidFill>
                  <a:srgbClr val="595959"/>
                </a:solidFill>
                <a:latin typeface="Arial"/>
                <a:ea typeface="Arial"/>
                <a:cs typeface="Arial"/>
                <a:sym typeface="Arial"/>
              </a:rPr>
              <a:t>		&lt;</a:t>
            </a:r>
            <a:r>
              <a:rPr i="1" lang="en-US" sz="2035">
                <a:solidFill>
                  <a:srgbClr val="595959"/>
                </a:solidFill>
              </a:rPr>
              <a:t>p</a:t>
            </a:r>
            <a:r>
              <a:rPr b="0" i="1" lang="en-US" sz="2035" u="none" cap="none" strike="noStrike">
                <a:solidFill>
                  <a:srgbClr val="595959"/>
                </a:solidFill>
                <a:latin typeface="Arial"/>
                <a:ea typeface="Arial"/>
                <a:cs typeface="Arial"/>
                <a:sym typeface="Arial"/>
              </a:rPr>
              <a:t>&gt; My first paragraph &lt;/p&gt; </a:t>
            </a:r>
            <a:endParaRPr b="0" i="1" sz="2035" u="none" cap="none" strike="noStrike">
              <a:solidFill>
                <a:srgbClr val="595959"/>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200"/>
              <a:buFont typeface="Arial"/>
              <a:buNone/>
            </a:pPr>
            <a:r>
              <a:rPr b="0" i="1" lang="en-US" sz="2035" u="none" cap="none" strike="noStrike">
                <a:solidFill>
                  <a:srgbClr val="595959"/>
                </a:solidFill>
                <a:latin typeface="Arial"/>
                <a:ea typeface="Arial"/>
                <a:cs typeface="Arial"/>
                <a:sym typeface="Arial"/>
              </a:rPr>
              <a:t>	&lt;/body&gt; </a:t>
            </a:r>
            <a:endParaRPr/>
          </a:p>
          <a:p>
            <a:pPr indent="0" lvl="0" marL="0" marR="0" rtl="0" algn="l">
              <a:lnSpc>
                <a:spcPct val="90000"/>
              </a:lnSpc>
              <a:spcBef>
                <a:spcPts val="0"/>
              </a:spcBef>
              <a:spcAft>
                <a:spcPts val="0"/>
              </a:spcAft>
              <a:buClr>
                <a:schemeClr val="dk1"/>
              </a:buClr>
              <a:buSzPts val="2200"/>
              <a:buFont typeface="Arial"/>
              <a:buNone/>
            </a:pPr>
            <a:r>
              <a:rPr b="0" i="1" lang="en-US" sz="2035" u="none" cap="none" strike="noStrike">
                <a:solidFill>
                  <a:srgbClr val="595959"/>
                </a:solidFill>
                <a:latin typeface="Arial"/>
                <a:ea typeface="Arial"/>
                <a:cs typeface="Arial"/>
                <a:sym typeface="Arial"/>
              </a:rPr>
              <a:t>&lt;/html&gt;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2"/>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Iframe (Cont.)</a:t>
            </a:r>
            <a:endParaRPr b="1" sz="3200">
              <a:solidFill>
                <a:srgbClr val="1C4587"/>
              </a:solidFill>
            </a:endParaRPr>
          </a:p>
        </p:txBody>
      </p:sp>
      <p:sp>
        <p:nvSpPr>
          <p:cNvPr id="530" name="Google Shape;530;p62"/>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Iframe - Remove the Border</a:t>
            </a:r>
            <a:endParaRPr b="0" i="0" sz="24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frameborder attribute specifies whether or not to display a border around the iframe.</a:t>
            </a:r>
            <a:endParaRPr sz="2400"/>
          </a:p>
          <a:p>
            <a:pPr indent="-342900" lvl="0" marL="342900" marR="0" rtl="0" algn="l">
              <a:lnSpc>
                <a:spcPct val="9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Set the attribute value to "0" to remove the border:</a:t>
            </a:r>
            <a:endParaRPr sz="2400"/>
          </a:p>
          <a:p>
            <a:pPr indent="0" lvl="0" marL="0" marR="0" rtl="0" algn="l">
              <a:lnSpc>
                <a:spcPct val="90000"/>
              </a:lnSpc>
              <a:spcBef>
                <a:spcPts val="400"/>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3"/>
              </a:rPr>
              <a:t>Example</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40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&lt;iframe src="demo_iframe.htm" frameborder="0"&gt;&lt;/iframe&gt;</a:t>
            </a:r>
            <a:endParaRPr sz="2400"/>
          </a:p>
          <a:p>
            <a:pPr indent="0" lvl="0" marL="0" marR="0" rtl="0" algn="l">
              <a:lnSpc>
                <a:spcPct val="90000"/>
              </a:lnSpc>
              <a:spcBef>
                <a:spcPts val="400"/>
              </a:spcBef>
              <a:spcAft>
                <a:spcPts val="0"/>
              </a:spcAft>
              <a:buClr>
                <a:schemeClr val="dk1"/>
              </a:buClr>
              <a:buSzPts val="22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40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Use iframe as a Target for a Link</a:t>
            </a:r>
            <a:endParaRPr b="0" i="0" sz="2400" u="none" cap="none" strike="noStrike">
              <a:solidFill>
                <a:srgbClr val="000000"/>
              </a:solidFill>
              <a:latin typeface="Calibri"/>
              <a:ea typeface="Calibri"/>
              <a:cs typeface="Calibri"/>
              <a:sym typeface="Calibri"/>
            </a:endParaRPr>
          </a:p>
          <a:p>
            <a:pPr indent="-342900" lvl="0" marL="342900" marR="0" rtl="0" algn="l">
              <a:lnSpc>
                <a:spcPct val="9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An iframe can be used as the target frame for a link.</a:t>
            </a:r>
            <a:endParaRPr sz="2400"/>
          </a:p>
          <a:p>
            <a:pPr indent="-342900" lvl="0" marL="342900" marR="0" rtl="0" algn="l">
              <a:lnSpc>
                <a:spcPct val="90000"/>
              </a:lnSpc>
              <a:spcBef>
                <a:spcPts val="4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target attribute of a link must refer to the name attribute of the iframe:</a:t>
            </a:r>
            <a:endParaRPr sz="2400"/>
          </a:p>
          <a:p>
            <a:pPr indent="0" lvl="0" marL="0" marR="0" rtl="0" algn="l">
              <a:lnSpc>
                <a:spcPct val="90000"/>
              </a:lnSpc>
              <a:spcBef>
                <a:spcPts val="400"/>
              </a:spcBef>
              <a:spcAft>
                <a:spcPts val="0"/>
              </a:spcAft>
              <a:buClr>
                <a:srgbClr val="000000"/>
              </a:buClr>
              <a:buSzPts val="2200"/>
              <a:buFont typeface="Arial"/>
              <a:buNone/>
            </a:pPr>
            <a:r>
              <a:rPr b="0" i="0" lang="en-US" sz="2400" u="sng" cap="none" strike="noStrike">
                <a:solidFill>
                  <a:schemeClr val="hlink"/>
                </a:solidFill>
                <a:latin typeface="Calibri"/>
                <a:ea typeface="Calibri"/>
                <a:cs typeface="Calibri"/>
                <a:sym typeface="Calibri"/>
                <a:hlinkClick r:id="rId4"/>
              </a:rPr>
              <a:t>Example</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40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&lt;iframe src="demo_iframe.htm" name="iframe_a"&gt;&lt;/iframe&gt;</a:t>
            </a:r>
            <a:br>
              <a:rPr b="0" i="1" lang="en-US" sz="2400" u="none" cap="none" strike="noStrike">
                <a:solidFill>
                  <a:srgbClr val="595959"/>
                </a:solidFill>
                <a:latin typeface="Calibri"/>
                <a:ea typeface="Calibri"/>
                <a:cs typeface="Calibri"/>
                <a:sym typeface="Calibri"/>
              </a:rPr>
            </a:br>
            <a:r>
              <a:rPr b="0" i="1" lang="en-US" sz="2400" u="none" cap="none" strike="noStrike">
                <a:solidFill>
                  <a:srgbClr val="595959"/>
                </a:solidFill>
                <a:latin typeface="Calibri"/>
                <a:ea typeface="Calibri"/>
                <a:cs typeface="Calibri"/>
                <a:sym typeface="Calibri"/>
              </a:rPr>
              <a:t>&lt;p&gt;&lt;a href="http://www.w3schools.com" target="iframe_a"&gt;W3Schools.com&lt;/a&gt;&lt;/p&gt; </a:t>
            </a:r>
            <a:endParaRPr sz="2400"/>
          </a:p>
          <a:p>
            <a:pPr indent="0" lvl="0" marL="0" marR="0" rtl="0" algn="l">
              <a:lnSpc>
                <a:spcPct val="90000"/>
              </a:lnSpc>
              <a:spcBef>
                <a:spcPts val="400"/>
              </a:spcBef>
              <a:spcAft>
                <a:spcPts val="0"/>
              </a:spcAft>
              <a:buClr>
                <a:srgbClr val="000000"/>
              </a:buClr>
              <a:buSzPts val="22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440"/>
              </a:spcBef>
              <a:spcAft>
                <a:spcPts val="0"/>
              </a:spcAft>
              <a:buClr>
                <a:schemeClr val="dk1"/>
              </a:buClr>
              <a:buSzPts val="2200"/>
              <a:buFont typeface="Arial"/>
              <a:buNone/>
            </a:pPr>
            <a:r>
              <a:t/>
            </a:r>
            <a:endParaRPr b="0" i="1" sz="2400" u="none" cap="none" strike="noStrike">
              <a:solidFill>
                <a:srgbClr val="595959"/>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3"/>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Color (Cont.)</a:t>
            </a:r>
            <a:endParaRPr b="1" sz="3200">
              <a:solidFill>
                <a:srgbClr val="1C4587"/>
              </a:solidFill>
            </a:endParaRPr>
          </a:p>
        </p:txBody>
      </p:sp>
      <p:sp>
        <p:nvSpPr>
          <p:cNvPr id="537" name="Google Shape;537;p63"/>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Colors are displayed combining RED, GREEN, and BLUE light. </a:t>
            </a:r>
            <a:endParaRPr sz="2400"/>
          </a:p>
          <a:p>
            <a:pPr indent="0" lvl="0" marL="0" marR="0" rtl="0" algn="l">
              <a:lnSpc>
                <a:spcPct val="90000"/>
              </a:lnSpc>
              <a:spcBef>
                <a:spcPts val="38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Color Values</a:t>
            </a:r>
            <a:endParaRPr b="0" i="0" sz="2400" u="none" cap="none" strike="noStrike">
              <a:solidFill>
                <a:srgbClr val="000000"/>
              </a:solidFill>
              <a:latin typeface="Calibri"/>
              <a:ea typeface="Calibri"/>
              <a:cs typeface="Calibri"/>
              <a:sym typeface="Calibri"/>
            </a:endParaRPr>
          </a:p>
          <a:p>
            <a:pPr indent="-342900" lvl="0" marL="342900" marR="0" rtl="0" algn="l">
              <a:lnSpc>
                <a:spcPct val="90000"/>
              </a:lnSpc>
              <a:spcBef>
                <a:spcPts val="3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CSS colors are defined using a hexadecimal (hex) notation for the combination of Red, Green, and Blue color values (RGB). The lowest value that can be given to one of the light sources is 0 (hex 00). The highest value is 255 (hex FF).</a:t>
            </a:r>
            <a:endParaRPr sz="2400"/>
          </a:p>
          <a:p>
            <a:pPr indent="-342900" lvl="0" marL="342900" marR="0" rtl="0" algn="l">
              <a:lnSpc>
                <a:spcPct val="90000"/>
              </a:lnSpc>
              <a:spcBef>
                <a:spcPts val="3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Hex values are written as 3 double digit numbers, starting with a # sign.</a:t>
            </a:r>
            <a:endParaRPr sz="2400"/>
          </a:p>
          <a:p>
            <a:pPr indent="-222250" lvl="0" marL="342900" marR="0" rtl="0" algn="l">
              <a:lnSpc>
                <a:spcPct val="90000"/>
              </a:lnSpc>
              <a:spcBef>
                <a:spcPts val="380"/>
              </a:spcBef>
              <a:spcAft>
                <a:spcPts val="0"/>
              </a:spcAft>
              <a:buClr>
                <a:schemeClr val="dk1"/>
              </a:buClr>
              <a:buSzPts val="19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38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16 Million Different Colors</a:t>
            </a:r>
            <a:endParaRPr b="0" i="0" sz="2400" u="none" cap="none" strike="noStrike">
              <a:solidFill>
                <a:srgbClr val="000000"/>
              </a:solidFill>
              <a:latin typeface="Calibri"/>
              <a:ea typeface="Calibri"/>
              <a:cs typeface="Calibri"/>
              <a:sym typeface="Calibri"/>
            </a:endParaRPr>
          </a:p>
          <a:p>
            <a:pPr indent="-342900" lvl="0" marL="342900" marR="0" rtl="0" algn="l">
              <a:lnSpc>
                <a:spcPct val="90000"/>
              </a:lnSpc>
              <a:spcBef>
                <a:spcPts val="3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combination of Red, Green and Blue values from 0 to 255 gives a total of more than 16 million different colors to play with (256 x 256 x 256).</a:t>
            </a:r>
            <a:endParaRPr sz="2400"/>
          </a:p>
          <a:p>
            <a:pPr indent="-342900" lvl="0" marL="342900" marR="0" rtl="0" algn="l">
              <a:lnSpc>
                <a:spcPct val="90000"/>
              </a:lnSpc>
              <a:spcBef>
                <a:spcPts val="3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Most modern monitors are capable of displaying at least 16384 different colors.</a:t>
            </a:r>
            <a:endParaRPr sz="2400"/>
          </a:p>
          <a:p>
            <a:pPr indent="-342900" lvl="0" marL="342900" marR="0" rtl="0" algn="l">
              <a:lnSpc>
                <a:spcPct val="90000"/>
              </a:lnSpc>
              <a:spcBef>
                <a:spcPts val="3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If you look at the color table below, you will see the result of varying the red light from 0 to 255, while keeping the green and blue light at zero.</a:t>
            </a:r>
            <a:endParaRPr sz="2400"/>
          </a:p>
          <a:p>
            <a:pPr indent="0" lvl="0" marL="0" marR="0" rtl="0" algn="l">
              <a:lnSpc>
                <a:spcPct val="90000"/>
              </a:lnSpc>
              <a:spcBef>
                <a:spcPts val="380"/>
              </a:spcBef>
              <a:spcAft>
                <a:spcPts val="0"/>
              </a:spcAft>
              <a:buClr>
                <a:srgbClr val="000000"/>
              </a:buClr>
              <a:buSzPts val="22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90000"/>
              </a:lnSpc>
              <a:spcBef>
                <a:spcPts val="440"/>
              </a:spcBef>
              <a:spcAft>
                <a:spcPts val="0"/>
              </a:spcAft>
              <a:buClr>
                <a:schemeClr val="dk1"/>
              </a:buClr>
              <a:buSzPts val="2200"/>
              <a:buFont typeface="Arial"/>
              <a:buNone/>
            </a:pPr>
            <a:r>
              <a:t/>
            </a:r>
            <a:endParaRPr b="0" i="1" sz="2400" u="none" cap="none" strike="noStrike">
              <a:solidFill>
                <a:srgbClr val="595959"/>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4"/>
          <p:cNvSpPr txBox="1"/>
          <p:nvPr>
            <p:ph type="title"/>
          </p:nvPr>
        </p:nvSpPr>
        <p:spPr>
          <a:xfrm>
            <a:off x="492207" y="34942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Color (Cont.)</a:t>
            </a:r>
            <a:endParaRPr b="1" sz="3200">
              <a:solidFill>
                <a:srgbClr val="1C4587"/>
              </a:solidFill>
            </a:endParaRPr>
          </a:p>
        </p:txBody>
      </p:sp>
      <p:sp>
        <p:nvSpPr>
          <p:cNvPr id="543" name="Google Shape;543;p64"/>
          <p:cNvSpPr txBox="1"/>
          <p:nvPr>
            <p:ph idx="1" type="body"/>
          </p:nvPr>
        </p:nvSpPr>
        <p:spPr>
          <a:xfrm>
            <a:off x="606392" y="1633592"/>
            <a:ext cx="11020926" cy="4760858"/>
          </a:xfrm>
          <a:prstGeom prst="rect">
            <a:avLst/>
          </a:prstGeom>
          <a:noFill/>
          <a:ln>
            <a:noFill/>
          </a:ln>
        </p:spPr>
        <p:txBody>
          <a:bodyPr anchorCtr="0" anchor="t" bIns="45700" lIns="91425" spcFirstLastPara="1" rIns="91425" wrap="square" tIns="45700">
            <a:noAutofit/>
          </a:bodyPr>
          <a:lstStyle/>
          <a:p>
            <a:pPr indent="-274320" lvl="0" marL="274320"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We can display colors in html with 3 ways:</a:t>
            </a:r>
            <a:endParaRPr/>
          </a:p>
          <a:p>
            <a:pPr indent="-233680" lvl="2" marL="868680" marR="0" rtl="0" algn="l">
              <a:lnSpc>
                <a:spcPct val="150000"/>
              </a:lnSpc>
              <a:spcBef>
                <a:spcPts val="120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Color name 			</a:t>
            </a:r>
            <a:r>
              <a:rPr b="0" i="0" lang="en-US" sz="2800" u="sng" cap="none" strike="noStrike">
                <a:solidFill>
                  <a:schemeClr val="hlink"/>
                </a:solidFill>
                <a:latin typeface="Arial"/>
                <a:ea typeface="Arial"/>
                <a:cs typeface="Arial"/>
                <a:sym typeface="Arial"/>
                <a:hlinkClick r:id="rId3"/>
              </a:rPr>
              <a:t>Example</a:t>
            </a:r>
            <a:endParaRPr b="0" i="0" sz="2800" u="none" cap="none" strike="noStrike">
              <a:solidFill>
                <a:schemeClr val="dk1"/>
              </a:solidFill>
              <a:latin typeface="Arial"/>
              <a:ea typeface="Arial"/>
              <a:cs typeface="Arial"/>
              <a:sym typeface="Arial"/>
            </a:endParaRPr>
          </a:p>
          <a:p>
            <a:pPr indent="-233680" lvl="2" marL="868680" marR="0" rtl="0" algn="l">
              <a:lnSpc>
                <a:spcPct val="150000"/>
              </a:lnSpc>
              <a:spcBef>
                <a:spcPts val="120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RGB (red, green, blue)		</a:t>
            </a:r>
            <a:r>
              <a:rPr b="0" i="0" lang="en-US" sz="2800" u="sng" cap="none" strike="noStrike">
                <a:solidFill>
                  <a:schemeClr val="hlink"/>
                </a:solidFill>
                <a:latin typeface="Arial"/>
                <a:ea typeface="Arial"/>
                <a:cs typeface="Arial"/>
                <a:sym typeface="Arial"/>
                <a:hlinkClick r:id="rId4"/>
              </a:rPr>
              <a:t>Example</a:t>
            </a:r>
            <a:endParaRPr b="0" i="0" sz="2800" u="none" cap="none" strike="noStrike">
              <a:solidFill>
                <a:schemeClr val="dk1"/>
              </a:solidFill>
              <a:latin typeface="Arial"/>
              <a:ea typeface="Arial"/>
              <a:cs typeface="Arial"/>
              <a:sym typeface="Arial"/>
            </a:endParaRPr>
          </a:p>
          <a:p>
            <a:pPr indent="-233680" lvl="2" marL="868680" marR="0" rtl="0" algn="l">
              <a:lnSpc>
                <a:spcPct val="150000"/>
              </a:lnSpc>
              <a:spcBef>
                <a:spcPts val="120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Hexadecimal Colors		</a:t>
            </a:r>
            <a:r>
              <a:rPr b="0" i="0" lang="en-US" sz="2800" u="sng" cap="none" strike="noStrike">
                <a:solidFill>
                  <a:schemeClr val="hlink"/>
                </a:solidFill>
                <a:latin typeface="Arial"/>
                <a:ea typeface="Arial"/>
                <a:cs typeface="Arial"/>
                <a:sym typeface="Arial"/>
                <a:hlinkClick r:id="rId5"/>
              </a:rPr>
              <a:t>Example</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5"/>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Entities</a:t>
            </a:r>
            <a:endParaRPr b="1" sz="3200">
              <a:solidFill>
                <a:srgbClr val="1C4587"/>
              </a:solidFill>
            </a:endParaRPr>
          </a:p>
        </p:txBody>
      </p:sp>
      <p:sp>
        <p:nvSpPr>
          <p:cNvPr id="550" name="Google Shape;550;p65"/>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Entitites</a:t>
            </a:r>
            <a:endParaRPr b="1" i="0" sz="2400" u="sng"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Reserved characters in HTML must be replaced with character entities.</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Characters, not present on your keyboard, can also be replaced by entities.</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200"/>
              <a:buFont typeface="Arial"/>
              <a:buNone/>
            </a:pPr>
            <a:r>
              <a:rPr b="1" i="0" lang="en-US" sz="2400" u="sng" cap="none" strike="noStrike">
                <a:solidFill>
                  <a:srgbClr val="000000"/>
                </a:solidFill>
                <a:latin typeface="Calibri"/>
                <a:ea typeface="Calibri"/>
                <a:cs typeface="Calibri"/>
                <a:sym typeface="Calibri"/>
              </a:rPr>
              <a:t>HTML Entities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Some characters are reserved in HTML.</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If you use the less than (&lt;) or greater than (&gt;) signs in your text, the browser might mix them with tags.</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Character entities are used to display reserved characters in HTML.</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2200"/>
              <a:buFont typeface="Arial"/>
              <a:buNone/>
            </a:pPr>
            <a:r>
              <a:t/>
            </a:r>
            <a:endParaRPr b="0" i="1" sz="3200" u="none" cap="none" strike="noStrike">
              <a:solidFill>
                <a:srgbClr val="595959"/>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6"/>
          <p:cNvSpPr txBox="1"/>
          <p:nvPr>
            <p:ph type="title"/>
          </p:nvPr>
        </p:nvSpPr>
        <p:spPr>
          <a:xfrm>
            <a:off x="598938" y="437550"/>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Entities (Cont.)</a:t>
            </a:r>
            <a:endParaRPr b="0" i="0" sz="3400" u="none" cap="none" strike="noStrike">
              <a:solidFill>
                <a:srgbClr val="FF0000"/>
              </a:solidFill>
              <a:latin typeface="Arial"/>
              <a:ea typeface="Arial"/>
              <a:cs typeface="Arial"/>
              <a:sym typeface="Arial"/>
            </a:endParaRPr>
          </a:p>
        </p:txBody>
      </p:sp>
      <p:sp>
        <p:nvSpPr>
          <p:cNvPr id="556" name="Google Shape;556;p66"/>
          <p:cNvSpPr txBox="1"/>
          <p:nvPr>
            <p:ph idx="1" type="body"/>
          </p:nvPr>
        </p:nvSpPr>
        <p:spPr>
          <a:xfrm>
            <a:off x="588975" y="1502964"/>
            <a:ext cx="11020926" cy="47608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 character entity looks like this:</a:t>
            </a:r>
            <a:endParaRPr/>
          </a:p>
          <a:p>
            <a:pPr indent="0" lvl="0" marL="0" marR="0" rtl="0" algn="l">
              <a:lnSpc>
                <a:spcPct val="90000"/>
              </a:lnSpc>
              <a:spcBef>
                <a:spcPts val="48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&amp;entity_name; </a:t>
            </a:r>
            <a:endParaRPr/>
          </a:p>
          <a:p>
            <a:pPr indent="-342900" lvl="0" marL="342900" marR="0" rtl="0" algn="l">
              <a:lnSpc>
                <a:spcPct val="9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OR</a:t>
            </a:r>
            <a:endParaRPr/>
          </a:p>
          <a:p>
            <a:pPr indent="0" lvl="0" marL="0" marR="0" rtl="0" algn="l">
              <a:lnSpc>
                <a:spcPct val="90000"/>
              </a:lnSpc>
              <a:spcBef>
                <a:spcPts val="480"/>
              </a:spcBef>
              <a:spcAft>
                <a:spcPts val="0"/>
              </a:spcAft>
              <a:buClr>
                <a:srgbClr val="595959"/>
              </a:buClr>
              <a:buSzPts val="2200"/>
              <a:buFont typeface="Arial"/>
              <a:buNone/>
            </a:pPr>
            <a:r>
              <a:rPr b="0" i="1" lang="en-US" sz="2400" u="none" cap="none" strike="noStrike">
                <a:solidFill>
                  <a:srgbClr val="595959"/>
                </a:solidFill>
                <a:latin typeface="Calibri"/>
                <a:ea typeface="Calibri"/>
                <a:cs typeface="Calibri"/>
                <a:sym typeface="Calibri"/>
              </a:rPr>
              <a:t>&amp;#entity_number; </a:t>
            </a:r>
            <a:endParaRPr/>
          </a:p>
          <a:p>
            <a:pPr indent="-342900" lvl="0" marL="342900" marR="0" rtl="0" algn="l">
              <a:lnSpc>
                <a:spcPct val="9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To display a less than sign we must write: </a:t>
            </a:r>
            <a:r>
              <a:rPr b="1" i="0" lang="en-US" sz="2400" u="none" cap="none" strike="noStrike">
                <a:solidFill>
                  <a:srgbClr val="000000"/>
                </a:solidFill>
                <a:latin typeface="Calibri"/>
                <a:ea typeface="Calibri"/>
                <a:cs typeface="Calibri"/>
                <a:sym typeface="Calibri"/>
              </a:rPr>
              <a:t>&amp;lt;</a:t>
            </a:r>
            <a:r>
              <a:rPr b="0" i="0" lang="en-US" sz="2400" u="none" cap="none" strike="noStrike">
                <a:solidFill>
                  <a:srgbClr val="000000"/>
                </a:solidFill>
                <a:latin typeface="Calibri"/>
                <a:ea typeface="Calibri"/>
                <a:cs typeface="Calibri"/>
                <a:sym typeface="Calibri"/>
              </a:rPr>
              <a:t> or </a:t>
            </a:r>
            <a:r>
              <a:rPr b="1" i="0" lang="en-US" sz="2400" u="none" cap="none" strike="noStrike">
                <a:solidFill>
                  <a:srgbClr val="000000"/>
                </a:solidFill>
                <a:latin typeface="Calibri"/>
                <a:ea typeface="Calibri"/>
                <a:cs typeface="Calibri"/>
                <a:sym typeface="Calibri"/>
              </a:rPr>
              <a:t>&amp;#60</a:t>
            </a:r>
            <a:r>
              <a:rPr b="0" i="0" lang="en-US" sz="2400" u="none" cap="none" strike="noStrike">
                <a:solidFill>
                  <a:srgbClr val="000000"/>
                </a:solidFill>
                <a:latin typeface="Calibri"/>
                <a:ea typeface="Calibri"/>
                <a:cs typeface="Calibri"/>
                <a:sym typeface="Calibri"/>
              </a:rPr>
              <a:t>;</a:t>
            </a:r>
            <a:endParaRPr/>
          </a:p>
          <a:p>
            <a:pPr indent="0" lvl="0" marL="0" marR="0" rtl="0" algn="l">
              <a:lnSpc>
                <a:spcPct val="90000"/>
              </a:lnSpc>
              <a:spcBef>
                <a:spcPts val="480"/>
              </a:spcBef>
              <a:spcAft>
                <a:spcPts val="0"/>
              </a:spcAft>
              <a:buClr>
                <a:srgbClr val="000000"/>
              </a:buClr>
              <a:buSzPts val="2200"/>
              <a:buFont typeface="Arial"/>
              <a:buNone/>
            </a:pPr>
            <a:r>
              <a:rPr b="1" i="0" lang="en-US" sz="2400" u="none" cap="none" strike="noStrike">
                <a:solidFill>
                  <a:srgbClr val="000000"/>
                </a:solidFill>
                <a:latin typeface="Calibri"/>
                <a:ea typeface="Calibri"/>
                <a:cs typeface="Calibri"/>
                <a:sym typeface="Calibri"/>
              </a:rPr>
              <a:t>Note:</a:t>
            </a:r>
            <a:endParaRPr/>
          </a:p>
          <a:p>
            <a:pPr indent="-342900" lvl="0" marL="342900" marR="0" rtl="0" algn="l">
              <a:lnSpc>
                <a:spcPct val="9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advantage of using an entity name, instead of a number, is that the name is easier to remember.</a:t>
            </a:r>
            <a:endParaRPr/>
          </a:p>
          <a:p>
            <a:pPr indent="-342900" lvl="0" marL="342900" marR="0" rtl="0" algn="l">
              <a:lnSpc>
                <a:spcPct val="9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disadvantage is that browsers may not support all entity names, but the support for numbers is good.</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440"/>
              </a:spcBef>
              <a:spcAft>
                <a:spcPts val="0"/>
              </a:spcAft>
              <a:buClr>
                <a:schemeClr val="dk1"/>
              </a:buClr>
              <a:buSzPts val="2200"/>
              <a:buFont typeface="Arial"/>
              <a:buNone/>
            </a:pPr>
            <a:r>
              <a:rPr b="0" i="0" lang="en-US" sz="2200" u="sng" cap="none" strike="noStrike">
                <a:solidFill>
                  <a:schemeClr val="hlink"/>
                </a:solidFill>
                <a:latin typeface="Arial"/>
                <a:ea typeface="Arial"/>
                <a:cs typeface="Arial"/>
                <a:sym typeface="Arial"/>
                <a:hlinkClick r:id="rId3"/>
              </a:rPr>
              <a:t>http://www.w3schools.com/html/html_entities.asp</a:t>
            </a:r>
            <a:endParaRPr b="0" i="0" sz="2200" u="none" cap="none" strike="noStrike">
              <a:solidFill>
                <a:schemeClr val="dk1"/>
              </a:solidFill>
              <a:latin typeface="Arial"/>
              <a:ea typeface="Arial"/>
              <a:cs typeface="Arial"/>
              <a:sym typeface="Arial"/>
            </a:endParaRPr>
          </a:p>
          <a:p>
            <a:pPr indent="0" lvl="0" marL="0" marR="0" rtl="0" algn="l">
              <a:lnSpc>
                <a:spcPct val="9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7"/>
          <p:cNvSpPr txBox="1"/>
          <p:nvPr>
            <p:ph type="title"/>
          </p:nvPr>
        </p:nvSpPr>
        <p:spPr>
          <a:xfrm>
            <a:off x="598938" y="437550"/>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Entities (Cont.)</a:t>
            </a:r>
            <a:endParaRPr b="0" i="0" sz="3400" u="none" cap="none" strike="noStrike">
              <a:solidFill>
                <a:srgbClr val="FF0000"/>
              </a:solidFill>
              <a:latin typeface="Arial"/>
              <a:ea typeface="Arial"/>
              <a:cs typeface="Arial"/>
              <a:sym typeface="Arial"/>
            </a:endParaRPr>
          </a:p>
        </p:txBody>
      </p:sp>
      <p:sp>
        <p:nvSpPr>
          <p:cNvPr id="563" name="Google Shape;563;p67"/>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lang="en-US" sz="2400" u="sng">
                <a:solidFill>
                  <a:srgbClr val="000000"/>
                </a:solidFill>
                <a:latin typeface="Calibri"/>
                <a:ea typeface="Calibri"/>
                <a:cs typeface="Calibri"/>
                <a:sym typeface="Calibri"/>
              </a:rPr>
              <a:t>Other Common Entities</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480"/>
              </a:spcBef>
              <a:spcAft>
                <a:spcPts val="0"/>
              </a:spcAft>
              <a:buClr>
                <a:schemeClr val="dk1"/>
              </a:buClr>
              <a:buSzPts val="2200"/>
              <a:buFont typeface="Arial"/>
              <a:buNone/>
            </a:pPr>
            <a:r>
              <a:t/>
            </a:r>
            <a:endParaRPr b="0" i="1" sz="2400" u="none" cap="none" strike="noStrike">
              <a:solidFill>
                <a:srgbClr val="595959"/>
              </a:solidFill>
              <a:latin typeface="Calibri"/>
              <a:ea typeface="Calibri"/>
              <a:cs typeface="Calibri"/>
              <a:sym typeface="Calibri"/>
            </a:endParaRPr>
          </a:p>
        </p:txBody>
      </p:sp>
      <p:pic>
        <p:nvPicPr>
          <p:cNvPr id="564" name="Google Shape;564;p67"/>
          <p:cNvPicPr preferRelativeResize="0"/>
          <p:nvPr/>
        </p:nvPicPr>
        <p:blipFill rotWithShape="1">
          <a:blip r:embed="rId3">
            <a:alphaModFix/>
          </a:blip>
          <a:srcRect b="0" l="0" r="0" t="0"/>
          <a:stretch/>
        </p:blipFill>
        <p:spPr>
          <a:xfrm>
            <a:off x="466725" y="2000875"/>
            <a:ext cx="11414904" cy="47608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8"/>
          <p:cNvSpPr txBox="1"/>
          <p:nvPr>
            <p:ph type="title"/>
          </p:nvPr>
        </p:nvSpPr>
        <p:spPr>
          <a:xfrm>
            <a:off x="615775" y="431800"/>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Charset</a:t>
            </a:r>
            <a:endParaRPr b="1" sz="3200">
              <a:solidFill>
                <a:srgbClr val="1C4587"/>
              </a:solidFill>
            </a:endParaRPr>
          </a:p>
        </p:txBody>
      </p:sp>
      <p:sp>
        <p:nvSpPr>
          <p:cNvPr id="570" name="Google Shape;570;p68"/>
          <p:cNvSpPr txBox="1"/>
          <p:nvPr>
            <p:ph idx="1" type="body"/>
          </p:nvPr>
        </p:nvSpPr>
        <p:spPr>
          <a:xfrm>
            <a:off x="606392" y="1633592"/>
            <a:ext cx="11020926" cy="4760858"/>
          </a:xfrm>
          <a:prstGeom prst="rect">
            <a:avLst/>
          </a:prstGeom>
          <a:noFill/>
          <a:ln>
            <a:noFill/>
          </a:ln>
        </p:spPr>
        <p:txBody>
          <a:bodyPr anchorCtr="0" anchor="t" bIns="45700" lIns="91425" spcFirstLastPara="1" rIns="91425" wrap="square" tIns="45700">
            <a:noAutofit/>
          </a:bodyPr>
          <a:lstStyle/>
          <a:p>
            <a:pPr indent="-274320" lvl="0" marL="27432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To display an HTML page correctly, a web browser must know the character set (character encoding) to use.</a:t>
            </a:r>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ASCII was the first </a:t>
            </a:r>
            <a:r>
              <a:rPr b="1" i="0" lang="en-US" sz="2200" u="none" cap="none" strike="noStrike">
                <a:solidFill>
                  <a:schemeClr val="dk1"/>
                </a:solidFill>
                <a:latin typeface="Arial"/>
                <a:ea typeface="Arial"/>
                <a:cs typeface="Arial"/>
                <a:sym typeface="Arial"/>
              </a:rPr>
              <a:t>character encoding standard</a:t>
            </a:r>
            <a:r>
              <a:rPr b="0" i="0" lang="en-US" sz="2200" u="none" cap="none" strike="noStrike">
                <a:solidFill>
                  <a:schemeClr val="dk1"/>
                </a:solidFill>
                <a:latin typeface="Arial"/>
                <a:ea typeface="Arial"/>
                <a:cs typeface="Arial"/>
                <a:sym typeface="Arial"/>
              </a:rPr>
              <a:t> (also called character set)</a:t>
            </a:r>
            <a:endParaRPr/>
          </a:p>
          <a:p>
            <a:pPr indent="0" lvl="0" marL="0" marR="0" rtl="0" algn="l">
              <a:lnSpc>
                <a:spcPct val="100000"/>
              </a:lnSpc>
              <a:spcBef>
                <a:spcPts val="220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Syntax:</a:t>
            </a:r>
            <a:endParaRPr/>
          </a:p>
          <a:p>
            <a:pPr indent="0" lvl="0" marL="0" marR="0" rtl="0" algn="l">
              <a:lnSpc>
                <a:spcPct val="100000"/>
              </a:lnSpc>
              <a:spcBef>
                <a:spcPts val="220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a:t>
            </a:r>
            <a:r>
              <a:rPr b="0" i="1" lang="en-US" sz="2400" u="none" cap="none" strike="noStrike">
                <a:solidFill>
                  <a:srgbClr val="595959"/>
                </a:solidFill>
                <a:latin typeface="Calibri"/>
                <a:ea typeface="Calibri"/>
                <a:cs typeface="Calibri"/>
                <a:sym typeface="Calibri"/>
              </a:rPr>
              <a:t>&lt;meta charset="UTF-8"&gt;</a:t>
            </a:r>
            <a:endParaRPr/>
          </a:p>
          <a:p>
            <a:pPr indent="0" lvl="0" marL="0" marR="0" rtl="0" algn="l">
              <a:lnSpc>
                <a:spcPct val="100000"/>
              </a:lnSpc>
              <a:spcBef>
                <a:spcPts val="2200"/>
              </a:spcBef>
              <a:spcAft>
                <a:spcPts val="0"/>
              </a:spcAft>
              <a:buClr>
                <a:schemeClr val="dk1"/>
              </a:buClr>
              <a:buSzPts val="2200"/>
              <a:buFont typeface="Arial"/>
              <a:buNone/>
            </a:pPr>
            <a:r>
              <a:rPr b="0" i="0" lang="en-US" sz="2400" u="sng" cap="none" strike="noStrike">
                <a:solidFill>
                  <a:schemeClr val="hlink"/>
                </a:solidFill>
                <a:latin typeface="Calibri"/>
                <a:ea typeface="Calibri"/>
                <a:cs typeface="Calibri"/>
                <a:sym typeface="Calibri"/>
                <a:hlinkClick r:id="rId3"/>
              </a:rPr>
              <a:t>Example with charset</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2200"/>
              </a:spcBef>
              <a:spcAft>
                <a:spcPts val="0"/>
              </a:spcAft>
              <a:buClr>
                <a:schemeClr val="dk1"/>
              </a:buClr>
              <a:buSzPts val="2200"/>
              <a:buFont typeface="Arial"/>
              <a:buNone/>
            </a:pPr>
            <a:r>
              <a:rPr b="0" i="0" lang="en-US" sz="2400" u="sng" cap="none" strike="noStrike">
                <a:solidFill>
                  <a:schemeClr val="hlink"/>
                </a:solidFill>
                <a:latin typeface="Calibri"/>
                <a:ea typeface="Calibri"/>
                <a:cs typeface="Calibri"/>
                <a:sym typeface="Calibri"/>
                <a:hlinkClick r:id="rId4"/>
              </a:rPr>
              <a:t>Example without charset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9"/>
          <p:cNvSpPr txBox="1"/>
          <p:nvPr>
            <p:ph idx="1" type="body"/>
          </p:nvPr>
        </p:nvSpPr>
        <p:spPr>
          <a:xfrm>
            <a:off x="606392" y="1633592"/>
            <a:ext cx="11020926" cy="47608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t/>
            </a:r>
            <a:endParaRPr b="0" i="0" sz="7200" u="none" cap="none" strike="noStrike">
              <a:solidFill>
                <a:schemeClr val="dk1"/>
              </a:solidFill>
              <a:latin typeface="Arial"/>
              <a:ea typeface="Arial"/>
              <a:cs typeface="Arial"/>
              <a:sym typeface="Arial"/>
            </a:endParaRPr>
          </a:p>
          <a:p>
            <a:pPr indent="0" lvl="0" marL="0" marR="0" rtl="0" algn="ctr">
              <a:lnSpc>
                <a:spcPct val="100000"/>
              </a:lnSpc>
              <a:spcBef>
                <a:spcPts val="2200"/>
              </a:spcBef>
              <a:spcAft>
                <a:spcPts val="0"/>
              </a:spcAft>
              <a:buClr>
                <a:schemeClr val="dk1"/>
              </a:buClr>
              <a:buSzPts val="2200"/>
              <a:buFont typeface="Arial"/>
              <a:buNone/>
            </a:pPr>
            <a:r>
              <a:rPr b="0" i="0" lang="en-US" sz="7200" u="none" cap="none" strike="noStrike">
                <a:solidFill>
                  <a:srgbClr val="1C4587"/>
                </a:solidFill>
                <a:latin typeface="Arial"/>
                <a:ea typeface="Arial"/>
                <a:cs typeface="Arial"/>
                <a:sym typeface="Arial"/>
              </a:rPr>
              <a:t>Thank You!</a:t>
            </a:r>
            <a:endParaRPr b="0" i="0" sz="7200" u="none" cap="none" strike="noStrike">
              <a:solidFill>
                <a:srgbClr val="1C4587"/>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508683" y="384342"/>
            <a:ext cx="10994100" cy="1014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Introduction (Cont.)</a:t>
            </a:r>
            <a:endParaRPr b="1" sz="3200">
              <a:solidFill>
                <a:srgbClr val="1C4587"/>
              </a:solidFill>
            </a:endParaRPr>
          </a:p>
        </p:txBody>
      </p:sp>
      <p:sp>
        <p:nvSpPr>
          <p:cNvPr id="155" name="Google Shape;155;p6"/>
          <p:cNvSpPr txBox="1"/>
          <p:nvPr>
            <p:ph idx="1" type="body"/>
          </p:nvPr>
        </p:nvSpPr>
        <p:spPr>
          <a:xfrm>
            <a:off x="495271" y="1698990"/>
            <a:ext cx="11020800" cy="476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sng" cap="none" strike="noStrike">
                <a:solidFill>
                  <a:schemeClr val="dk1"/>
                </a:solidFill>
                <a:latin typeface="Arial"/>
                <a:ea typeface="Arial"/>
                <a:cs typeface="Arial"/>
                <a:sym typeface="Arial"/>
              </a:rPr>
              <a:t>Web Browsers</a:t>
            </a:r>
            <a:endParaRPr b="0" i="0" sz="2200"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purpose of a web browser (such as Google Chrome, Internet Explorer, Firefox, Safari) is to read HTML documents and display them as web pages.</a:t>
            </a:r>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browser does not display the HTML tags, but uses the tags to determine how the content of the HTML page is to be presented/displayed to the user:</a:t>
            </a:r>
            <a:endParaRPr/>
          </a:p>
          <a:p>
            <a:pPr indent="0" lvl="0" marL="0" marR="0" rtl="0" algn="l">
              <a:lnSpc>
                <a:spcPct val="100000"/>
              </a:lnSpc>
              <a:spcBef>
                <a:spcPts val="220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220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p:txBody>
      </p:sp>
      <p:pic>
        <p:nvPicPr>
          <p:cNvPr id="156" name="Google Shape;156;p6"/>
          <p:cNvPicPr preferRelativeResize="0"/>
          <p:nvPr/>
        </p:nvPicPr>
        <p:blipFill rotWithShape="1">
          <a:blip r:embed="rId3">
            <a:alphaModFix/>
          </a:blip>
          <a:srcRect b="0" l="0" r="0" t="0"/>
          <a:stretch/>
        </p:blipFill>
        <p:spPr>
          <a:xfrm>
            <a:off x="3238347" y="4272765"/>
            <a:ext cx="5534798" cy="221010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Elements</a:t>
            </a:r>
            <a:endParaRPr b="0" i="0" sz="3400" u="none" cap="none" strike="noStrike">
              <a:solidFill>
                <a:srgbClr val="FF0000"/>
              </a:solidFill>
              <a:latin typeface="Arial"/>
              <a:ea typeface="Arial"/>
              <a:cs typeface="Arial"/>
              <a:sym typeface="Arial"/>
            </a:endParaRPr>
          </a:p>
        </p:txBody>
      </p:sp>
      <p:sp>
        <p:nvSpPr>
          <p:cNvPr id="163" name="Google Shape;163;p7"/>
          <p:cNvSpPr txBox="1"/>
          <p:nvPr>
            <p:ph idx="1" type="body"/>
          </p:nvPr>
        </p:nvSpPr>
        <p:spPr>
          <a:xfrm>
            <a:off x="425159" y="1493415"/>
            <a:ext cx="11020926" cy="47608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HTML documents are defined by HTML elements. </a:t>
            </a:r>
            <a:endParaRPr/>
          </a:p>
          <a:p>
            <a:pPr indent="0" lvl="0" marL="0" marR="0" rtl="0" algn="l">
              <a:lnSpc>
                <a:spcPct val="100000"/>
              </a:lnSpc>
              <a:spcBef>
                <a:spcPts val="440"/>
              </a:spcBef>
              <a:spcAft>
                <a:spcPts val="0"/>
              </a:spcAft>
              <a:buClr>
                <a:srgbClr val="000000"/>
              </a:buClr>
              <a:buSzPts val="2200"/>
              <a:buFont typeface="Arial"/>
              <a:buNone/>
            </a:pPr>
            <a:r>
              <a:rPr b="1" i="0" lang="en-US" sz="2200" u="sng" cap="none" strike="noStrike">
                <a:solidFill>
                  <a:srgbClr val="000000"/>
                </a:solidFill>
                <a:latin typeface="Calibri"/>
                <a:ea typeface="Calibri"/>
                <a:cs typeface="Calibri"/>
                <a:sym typeface="Calibri"/>
              </a:rPr>
              <a:t>HTML Elements</a:t>
            </a:r>
            <a:endParaRPr b="0" i="0" sz="2200" u="none" cap="none" strike="noStrike">
              <a:solidFill>
                <a:srgbClr val="000000"/>
              </a:solidFill>
              <a:latin typeface="Calibri"/>
              <a:ea typeface="Calibri"/>
              <a:cs typeface="Calibri"/>
              <a:sym typeface="Calibri"/>
            </a:endParaRPr>
          </a:p>
          <a:p>
            <a:pPr indent="-342900" lvl="0" marL="3429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An HTML element is everything from the start tag to the end tag:</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rgbClr val="000000"/>
              </a:solidFill>
              <a:latin typeface="Calibri"/>
              <a:ea typeface="Calibri"/>
              <a:cs typeface="Calibri"/>
              <a:sym typeface="Calibri"/>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rgbClr val="000000"/>
              </a:solidFill>
              <a:latin typeface="Calibri"/>
              <a:ea typeface="Calibri"/>
              <a:cs typeface="Calibri"/>
              <a:sym typeface="Calibri"/>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rgbClr val="000000"/>
              </a:solidFill>
              <a:latin typeface="Calibri"/>
              <a:ea typeface="Calibri"/>
              <a:cs typeface="Calibri"/>
              <a:sym typeface="Calibri"/>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rgbClr val="000000"/>
              </a:solidFill>
              <a:latin typeface="Calibri"/>
              <a:ea typeface="Calibri"/>
              <a:cs typeface="Calibri"/>
              <a:sym typeface="Calibri"/>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rgbClr val="000000"/>
              </a:solidFill>
              <a:latin typeface="Calibri"/>
              <a:ea typeface="Calibri"/>
              <a:cs typeface="Calibri"/>
              <a:sym typeface="Calibri"/>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rgbClr val="000000"/>
              </a:solidFill>
              <a:latin typeface="Calibri"/>
              <a:ea typeface="Calibri"/>
              <a:cs typeface="Calibri"/>
              <a:sym typeface="Calibri"/>
            </a:endParaRPr>
          </a:p>
          <a:p>
            <a:pPr indent="-342900" lvl="0" marL="342900" marR="0" rtl="0" algn="l">
              <a:lnSpc>
                <a:spcPct val="100000"/>
              </a:lnSpc>
              <a:spcBef>
                <a:spcPts val="44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The start tag is often called the </a:t>
            </a:r>
            <a:r>
              <a:rPr b="1" i="0" lang="en-US" sz="2200" u="none" cap="none" strike="noStrike">
                <a:solidFill>
                  <a:srgbClr val="000000"/>
                </a:solidFill>
                <a:latin typeface="Calibri"/>
                <a:ea typeface="Calibri"/>
                <a:cs typeface="Calibri"/>
                <a:sym typeface="Calibri"/>
              </a:rPr>
              <a:t>opening tag</a:t>
            </a:r>
            <a:r>
              <a:rPr b="0" i="0" lang="en-US" sz="2200" u="none" cap="none" strike="noStrike">
                <a:solidFill>
                  <a:srgbClr val="000000"/>
                </a:solidFill>
                <a:latin typeface="Calibri"/>
                <a:ea typeface="Calibri"/>
                <a:cs typeface="Calibri"/>
                <a:sym typeface="Calibri"/>
              </a:rPr>
              <a:t>. The end tag is often called the </a:t>
            </a:r>
            <a:r>
              <a:rPr b="1" i="0" lang="en-US" sz="2200" u="none" cap="none" strike="noStrike">
                <a:solidFill>
                  <a:srgbClr val="000000"/>
                </a:solidFill>
                <a:latin typeface="Calibri"/>
                <a:ea typeface="Calibri"/>
                <a:cs typeface="Calibri"/>
                <a:sym typeface="Calibri"/>
              </a:rPr>
              <a:t>closing tag</a:t>
            </a:r>
            <a:r>
              <a:rPr b="0" i="0" lang="en-US" sz="22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2200"/>
              </a:spcBef>
              <a:spcAft>
                <a:spcPts val="0"/>
              </a:spcAft>
              <a:buClr>
                <a:schemeClr val="dk1"/>
              </a:buClr>
              <a:buSzPts val="2200"/>
              <a:buFont typeface="Arial"/>
              <a:buNone/>
            </a:pPr>
            <a:r>
              <a:t/>
            </a:r>
            <a:endParaRPr b="0" i="1" sz="2200" u="none" cap="none" strike="noStrike">
              <a:solidFill>
                <a:srgbClr val="595959"/>
              </a:solidFill>
              <a:latin typeface="Arial"/>
              <a:ea typeface="Arial"/>
              <a:cs typeface="Arial"/>
              <a:sym typeface="Arial"/>
            </a:endParaRPr>
          </a:p>
        </p:txBody>
      </p:sp>
      <p:pic>
        <p:nvPicPr>
          <p:cNvPr id="164" name="Google Shape;164;p7"/>
          <p:cNvPicPr preferRelativeResize="0"/>
          <p:nvPr/>
        </p:nvPicPr>
        <p:blipFill rotWithShape="1">
          <a:blip r:embed="rId3">
            <a:alphaModFix/>
          </a:blip>
          <a:srcRect b="0" l="0" r="0" t="0"/>
          <a:stretch/>
        </p:blipFill>
        <p:spPr>
          <a:xfrm>
            <a:off x="599331" y="2935309"/>
            <a:ext cx="11241450" cy="18133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492207" y="349422"/>
            <a:ext cx="10994126" cy="101466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0000"/>
              </a:buClr>
              <a:buSzPts val="1400"/>
              <a:buFont typeface="Arial"/>
              <a:buNone/>
            </a:pPr>
            <a:r>
              <a:rPr b="1" lang="en-US" sz="3200">
                <a:solidFill>
                  <a:srgbClr val="1C4587"/>
                </a:solidFill>
              </a:rPr>
              <a:t>HTML Elements(Con.)</a:t>
            </a:r>
            <a:endParaRPr b="1" sz="3200">
              <a:solidFill>
                <a:srgbClr val="1C4587"/>
              </a:solidFill>
            </a:endParaRPr>
          </a:p>
        </p:txBody>
      </p:sp>
      <p:sp>
        <p:nvSpPr>
          <p:cNvPr id="171" name="Google Shape;171;p8"/>
          <p:cNvSpPr txBox="1"/>
          <p:nvPr>
            <p:ph idx="1" type="body"/>
          </p:nvPr>
        </p:nvSpPr>
        <p:spPr>
          <a:xfrm>
            <a:off x="381109" y="1698990"/>
            <a:ext cx="11020800" cy="476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sng" cap="none" strike="noStrike">
                <a:solidFill>
                  <a:schemeClr val="dk1"/>
                </a:solidFill>
                <a:latin typeface="Arial"/>
                <a:ea typeface="Arial"/>
                <a:cs typeface="Arial"/>
                <a:sym typeface="Arial"/>
              </a:rPr>
              <a:t>HTML Element Syntax</a:t>
            </a:r>
            <a:endParaRPr b="0" i="0" sz="2200"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An HTML element starts with a </a:t>
            </a:r>
            <a:r>
              <a:rPr b="1" i="0" lang="en-US" sz="2200" u="none" cap="none" strike="noStrike">
                <a:solidFill>
                  <a:schemeClr val="dk1"/>
                </a:solidFill>
                <a:latin typeface="Arial"/>
                <a:ea typeface="Arial"/>
                <a:cs typeface="Arial"/>
                <a:sym typeface="Arial"/>
              </a:rPr>
              <a:t>start tag</a:t>
            </a:r>
            <a:r>
              <a:rPr b="0" i="0" lang="en-US" sz="2200" u="none" cap="none" strike="noStrike">
                <a:solidFill>
                  <a:schemeClr val="dk1"/>
                </a:solidFill>
                <a:latin typeface="Arial"/>
                <a:ea typeface="Arial"/>
                <a:cs typeface="Arial"/>
                <a:sym typeface="Arial"/>
              </a:rPr>
              <a:t> / </a:t>
            </a:r>
            <a:r>
              <a:rPr b="1" i="0" lang="en-US" sz="2200" u="none" cap="none" strike="noStrike">
                <a:solidFill>
                  <a:schemeClr val="dk1"/>
                </a:solidFill>
                <a:latin typeface="Arial"/>
                <a:ea typeface="Arial"/>
                <a:cs typeface="Arial"/>
                <a:sym typeface="Arial"/>
              </a:rPr>
              <a:t>opening tag</a:t>
            </a:r>
            <a:endParaRPr b="0" i="0" sz="2200"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An HTML element ends with an </a:t>
            </a:r>
            <a:r>
              <a:rPr b="1" i="0" lang="en-US" sz="2200" u="none" cap="none" strike="noStrike">
                <a:solidFill>
                  <a:schemeClr val="dk1"/>
                </a:solidFill>
                <a:latin typeface="Arial"/>
                <a:ea typeface="Arial"/>
                <a:cs typeface="Arial"/>
                <a:sym typeface="Arial"/>
              </a:rPr>
              <a:t>end tag</a:t>
            </a:r>
            <a:r>
              <a:rPr b="0" i="0" lang="en-US" sz="2200" u="none" cap="none" strike="noStrike">
                <a:solidFill>
                  <a:schemeClr val="dk1"/>
                </a:solidFill>
                <a:latin typeface="Arial"/>
                <a:ea typeface="Arial"/>
                <a:cs typeface="Arial"/>
                <a:sym typeface="Arial"/>
              </a:rPr>
              <a:t> / </a:t>
            </a:r>
            <a:r>
              <a:rPr b="1" i="0" lang="en-US" sz="2200" u="none" cap="none" strike="noStrike">
                <a:solidFill>
                  <a:schemeClr val="dk1"/>
                </a:solidFill>
                <a:latin typeface="Arial"/>
                <a:ea typeface="Arial"/>
                <a:cs typeface="Arial"/>
                <a:sym typeface="Arial"/>
              </a:rPr>
              <a:t>closing tag</a:t>
            </a:r>
            <a:endParaRPr b="0" i="0" sz="2200"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a:t>
            </a:r>
            <a:r>
              <a:rPr b="1" i="0" lang="en-US" sz="2200" u="none" cap="none" strike="noStrike">
                <a:solidFill>
                  <a:schemeClr val="dk1"/>
                </a:solidFill>
                <a:latin typeface="Arial"/>
                <a:ea typeface="Arial"/>
                <a:cs typeface="Arial"/>
                <a:sym typeface="Arial"/>
              </a:rPr>
              <a:t>element content</a:t>
            </a:r>
            <a:r>
              <a:rPr b="0" i="0" lang="en-US" sz="2200" u="none" cap="none" strike="noStrike">
                <a:solidFill>
                  <a:schemeClr val="dk1"/>
                </a:solidFill>
                <a:latin typeface="Arial"/>
                <a:ea typeface="Arial"/>
                <a:cs typeface="Arial"/>
                <a:sym typeface="Arial"/>
              </a:rPr>
              <a:t> is everything between the start and the end tag</a:t>
            </a:r>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Some HTML elements have </a:t>
            </a:r>
            <a:r>
              <a:rPr b="1" i="0" lang="en-US" sz="2200" u="none" cap="none" strike="noStrike">
                <a:solidFill>
                  <a:schemeClr val="dk1"/>
                </a:solidFill>
                <a:latin typeface="Arial"/>
                <a:ea typeface="Arial"/>
                <a:cs typeface="Arial"/>
                <a:sym typeface="Arial"/>
              </a:rPr>
              <a:t>empty content</a:t>
            </a:r>
            <a:endParaRPr b="0" i="0" sz="2200"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Empty elements are </a:t>
            </a:r>
            <a:r>
              <a:rPr b="1" i="0" lang="en-US" sz="2200" u="none" cap="none" strike="noStrike">
                <a:solidFill>
                  <a:schemeClr val="dk1"/>
                </a:solidFill>
                <a:latin typeface="Arial"/>
                <a:ea typeface="Arial"/>
                <a:cs typeface="Arial"/>
                <a:sym typeface="Arial"/>
              </a:rPr>
              <a:t>closed in the start tag</a:t>
            </a:r>
            <a:endParaRPr b="0" i="0" sz="2200" u="none" cap="none" strike="noStrike">
              <a:solidFill>
                <a:schemeClr val="dk1"/>
              </a:solidFill>
              <a:latin typeface="Arial"/>
              <a:ea typeface="Arial"/>
              <a:cs typeface="Arial"/>
              <a:sym typeface="Arial"/>
            </a:endParaRPr>
          </a:p>
          <a:p>
            <a:pPr indent="-274320" lvl="0" marL="274320" marR="0" rtl="0" algn="l">
              <a:lnSpc>
                <a:spcPct val="100000"/>
              </a:lnSpc>
              <a:spcBef>
                <a:spcPts val="22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Most HTML elements can have </a:t>
            </a:r>
            <a:r>
              <a:rPr b="1" i="0" lang="en-US" sz="2200" u="none" cap="none" strike="noStrike">
                <a:solidFill>
                  <a:schemeClr val="dk1"/>
                </a:solidFill>
                <a:latin typeface="Arial"/>
                <a:ea typeface="Arial"/>
                <a:cs typeface="Arial"/>
                <a:sym typeface="Arial"/>
              </a:rPr>
              <a:t>attributes</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2200"/>
              </a:spcBef>
              <a:spcAft>
                <a:spcPts val="0"/>
              </a:spcAft>
              <a:buClr>
                <a:schemeClr val="dk1"/>
              </a:buClr>
              <a:buSzPts val="2200"/>
              <a:buFont typeface="Arial"/>
              <a:buNone/>
            </a:pPr>
            <a:r>
              <a:t/>
            </a:r>
            <a:endParaRPr b="0" i="1" sz="2200" u="none" cap="none" strike="noStrike">
              <a:solidFill>
                <a:srgbClr val="59595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cademicScience">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