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Libre Franklin"/>
      <p:regular r:id="rId46"/>
      <p:bold r:id="rId47"/>
      <p:italic r:id="rId48"/>
      <p:boldItalic r:id="rId49"/>
    </p:embeddedFont>
    <p:embeddedFont>
      <p:font typeface="Roboto"/>
      <p:regular r:id="rId50"/>
      <p:bold r:id="rId51"/>
      <p:italic r:id="rId52"/>
      <p:boldItalic r:id="rId53"/>
    </p:embeddedFont>
    <p:embeddedFont>
      <p:font typeface="Quattrocento Sans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8" roundtripDataSignature="AMtx7mjGA5Xl7gnkmTvxFpedmyXEG1KP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LibreFranklin-regular.fntdata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LibreFranklin-italic.fntdata"/><Relationship Id="rId47" Type="http://schemas.openxmlformats.org/officeDocument/2006/relationships/font" Target="fonts/LibreFranklin-bold.fntdata"/><Relationship Id="rId49" Type="http://schemas.openxmlformats.org/officeDocument/2006/relationships/font" Target="fonts/LibreFranklin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5.xml"/><Relationship Id="rId55" Type="http://schemas.openxmlformats.org/officeDocument/2006/relationships/font" Target="fonts/QuattrocentoSans-bold.fntdata"/><Relationship Id="rId10" Type="http://schemas.openxmlformats.org/officeDocument/2006/relationships/slide" Target="slides/slide4.xml"/><Relationship Id="rId54" Type="http://schemas.openxmlformats.org/officeDocument/2006/relationships/font" Target="fonts/QuattrocentoSans-regular.fntdata"/><Relationship Id="rId13" Type="http://schemas.openxmlformats.org/officeDocument/2006/relationships/slide" Target="slides/slide7.xml"/><Relationship Id="rId57" Type="http://schemas.openxmlformats.org/officeDocument/2006/relationships/font" Target="fonts/QuattrocentoSans-boldItalic.fntdata"/><Relationship Id="rId12" Type="http://schemas.openxmlformats.org/officeDocument/2006/relationships/slide" Target="slides/slide6.xml"/><Relationship Id="rId56" Type="http://schemas.openxmlformats.org/officeDocument/2006/relationships/font" Target="fonts/Quattrocento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3"/>
          <p:cNvSpPr txBox="1"/>
          <p:nvPr>
            <p:ph type="ctrTitle"/>
          </p:nvPr>
        </p:nvSpPr>
        <p:spPr>
          <a:xfrm>
            <a:off x="752303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ibre Franklin"/>
              <a:buNone/>
              <a:defRPr sz="45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43"/>
          <p:cNvSpPr txBox="1"/>
          <p:nvPr>
            <p:ph idx="1" type="subTitle"/>
          </p:nvPr>
        </p:nvSpPr>
        <p:spPr>
          <a:xfrm>
            <a:off x="752303" y="2701528"/>
            <a:ext cx="68580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4" name="Google Shape;14;p43"/>
          <p:cNvPicPr preferRelativeResize="0"/>
          <p:nvPr/>
        </p:nvPicPr>
        <p:blipFill rotWithShape="1">
          <a:blip r:embed="rId2">
            <a:alphaModFix/>
          </a:blip>
          <a:srcRect b="23879" l="19633" r="19204" t="0"/>
          <a:stretch/>
        </p:blipFill>
        <p:spPr>
          <a:xfrm>
            <a:off x="8446771" y="93616"/>
            <a:ext cx="629690" cy="67578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4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4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4"/>
          <p:cNvSpPr/>
          <p:nvPr/>
        </p:nvSpPr>
        <p:spPr>
          <a:xfrm>
            <a:off x="-1" y="5088136"/>
            <a:ext cx="9144000" cy="55500"/>
          </a:xfrm>
          <a:prstGeom prst="rect">
            <a:avLst/>
          </a:prstGeom>
          <a:gradFill>
            <a:gsLst>
              <a:gs pos="0">
                <a:srgbClr val="002F58"/>
              </a:gs>
              <a:gs pos="50000">
                <a:srgbClr val="00457E"/>
              </a:gs>
              <a:gs pos="100000">
                <a:srgbClr val="00539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4"/>
          <p:cNvSpPr txBox="1"/>
          <p:nvPr>
            <p:ph idx="1" type="body"/>
          </p:nvPr>
        </p:nvSpPr>
        <p:spPr>
          <a:xfrm>
            <a:off x="118457" y="929046"/>
            <a:ext cx="8902800" cy="3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365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65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65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44"/>
          <p:cNvSpPr txBox="1"/>
          <p:nvPr>
            <p:ph idx="10" type="dt"/>
          </p:nvPr>
        </p:nvSpPr>
        <p:spPr>
          <a:xfrm>
            <a:off x="118456" y="4767263"/>
            <a:ext cx="277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44"/>
          <p:cNvSpPr txBox="1"/>
          <p:nvPr>
            <p:ph idx="12" type="sldNum"/>
          </p:nvPr>
        </p:nvSpPr>
        <p:spPr>
          <a:xfrm>
            <a:off x="6253249" y="4767263"/>
            <a:ext cx="277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44"/>
          <p:cNvSpPr/>
          <p:nvPr/>
        </p:nvSpPr>
        <p:spPr>
          <a:xfrm>
            <a:off x="-1" y="-2"/>
            <a:ext cx="8391600" cy="835500"/>
          </a:xfrm>
          <a:prstGeom prst="rect">
            <a:avLst/>
          </a:prstGeom>
          <a:solidFill>
            <a:srgbClr val="8213F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44"/>
          <p:cNvPicPr preferRelativeResize="0"/>
          <p:nvPr/>
        </p:nvPicPr>
        <p:blipFill rotWithShape="1">
          <a:blip r:embed="rId2">
            <a:alphaModFix/>
          </a:blip>
          <a:srcRect b="23879" l="19633" r="19204" t="0"/>
          <a:stretch/>
        </p:blipFill>
        <p:spPr>
          <a:xfrm>
            <a:off x="8446771" y="93616"/>
            <a:ext cx="629690" cy="67578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4"/>
          <p:cNvSpPr txBox="1"/>
          <p:nvPr>
            <p:ph type="title"/>
          </p:nvPr>
        </p:nvSpPr>
        <p:spPr>
          <a:xfrm>
            <a:off x="118457" y="93616"/>
            <a:ext cx="8167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ibre Franklin"/>
              <a:buNone/>
              <a:defRPr sz="2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2"/>
          <p:cNvSpPr txBox="1"/>
          <p:nvPr>
            <p:ph type="ctrTitle"/>
          </p:nvPr>
        </p:nvSpPr>
        <p:spPr>
          <a:xfrm>
            <a:off x="752303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ibre Franklin"/>
              <a:buNone/>
              <a:defRPr sz="45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42"/>
          <p:cNvSpPr txBox="1"/>
          <p:nvPr>
            <p:ph idx="1" type="subTitle"/>
          </p:nvPr>
        </p:nvSpPr>
        <p:spPr>
          <a:xfrm>
            <a:off x="752303" y="2701528"/>
            <a:ext cx="68580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36" name="Google Shape;36;p42"/>
          <p:cNvPicPr preferRelativeResize="0"/>
          <p:nvPr/>
        </p:nvPicPr>
        <p:blipFill rotWithShape="1">
          <a:blip r:embed="rId2">
            <a:alphaModFix/>
          </a:blip>
          <a:srcRect b="23879" l="19633" r="19204" t="0"/>
          <a:stretch/>
        </p:blipFill>
        <p:spPr>
          <a:xfrm>
            <a:off x="8446771" y="93616"/>
            <a:ext cx="629690" cy="67578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4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1_Title and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5"/>
          <p:cNvSpPr/>
          <p:nvPr/>
        </p:nvSpPr>
        <p:spPr>
          <a:xfrm>
            <a:off x="-1" y="5088136"/>
            <a:ext cx="9144000" cy="55500"/>
          </a:xfrm>
          <a:prstGeom prst="rect">
            <a:avLst/>
          </a:prstGeom>
          <a:gradFill>
            <a:gsLst>
              <a:gs pos="0">
                <a:srgbClr val="002F58"/>
              </a:gs>
              <a:gs pos="50000">
                <a:srgbClr val="00457E"/>
              </a:gs>
              <a:gs pos="100000">
                <a:srgbClr val="00539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45"/>
          <p:cNvSpPr txBox="1"/>
          <p:nvPr>
            <p:ph idx="10" type="dt"/>
          </p:nvPr>
        </p:nvSpPr>
        <p:spPr>
          <a:xfrm>
            <a:off x="118456" y="4767263"/>
            <a:ext cx="277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4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45"/>
          <p:cNvSpPr txBox="1"/>
          <p:nvPr>
            <p:ph idx="12" type="sldNum"/>
          </p:nvPr>
        </p:nvSpPr>
        <p:spPr>
          <a:xfrm>
            <a:off x="6253249" y="4767263"/>
            <a:ext cx="277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45"/>
          <p:cNvSpPr/>
          <p:nvPr/>
        </p:nvSpPr>
        <p:spPr>
          <a:xfrm>
            <a:off x="-1" y="-2"/>
            <a:ext cx="8391600" cy="835500"/>
          </a:xfrm>
          <a:prstGeom prst="rect">
            <a:avLst/>
          </a:prstGeom>
          <a:solidFill>
            <a:srgbClr val="8213F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Google Shape;46;p45"/>
          <p:cNvPicPr preferRelativeResize="0"/>
          <p:nvPr/>
        </p:nvPicPr>
        <p:blipFill rotWithShape="1">
          <a:blip r:embed="rId2">
            <a:alphaModFix/>
          </a:blip>
          <a:srcRect b="23879" l="19633" r="19204" t="0"/>
          <a:stretch/>
        </p:blipFill>
        <p:spPr>
          <a:xfrm>
            <a:off x="8446771" y="93616"/>
            <a:ext cx="629690" cy="67578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45"/>
          <p:cNvSpPr txBox="1"/>
          <p:nvPr>
            <p:ph type="title"/>
          </p:nvPr>
        </p:nvSpPr>
        <p:spPr>
          <a:xfrm>
            <a:off x="118457" y="93616"/>
            <a:ext cx="8167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ibre Franklin"/>
              <a:buNone/>
              <a:defRPr sz="2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6"/>
          <p:cNvSpPr/>
          <p:nvPr/>
        </p:nvSpPr>
        <p:spPr>
          <a:xfrm>
            <a:off x="-1" y="5088136"/>
            <a:ext cx="9144000" cy="55500"/>
          </a:xfrm>
          <a:prstGeom prst="rect">
            <a:avLst/>
          </a:prstGeom>
          <a:gradFill>
            <a:gsLst>
              <a:gs pos="0">
                <a:srgbClr val="002F58"/>
              </a:gs>
              <a:gs pos="50000">
                <a:srgbClr val="00457E"/>
              </a:gs>
              <a:gs pos="100000">
                <a:srgbClr val="00539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6"/>
          <p:cNvSpPr txBox="1"/>
          <p:nvPr>
            <p:ph idx="1" type="body"/>
          </p:nvPr>
        </p:nvSpPr>
        <p:spPr>
          <a:xfrm>
            <a:off x="5592387" y="992333"/>
            <a:ext cx="3433200" cy="3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365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65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65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1" name="Google Shape;51;p46"/>
          <p:cNvSpPr txBox="1"/>
          <p:nvPr>
            <p:ph idx="10" type="dt"/>
          </p:nvPr>
        </p:nvSpPr>
        <p:spPr>
          <a:xfrm>
            <a:off x="118456" y="4767263"/>
            <a:ext cx="277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4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46"/>
          <p:cNvSpPr txBox="1"/>
          <p:nvPr>
            <p:ph idx="12" type="sldNum"/>
          </p:nvPr>
        </p:nvSpPr>
        <p:spPr>
          <a:xfrm>
            <a:off x="6253249" y="4767263"/>
            <a:ext cx="277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46"/>
          <p:cNvSpPr/>
          <p:nvPr/>
        </p:nvSpPr>
        <p:spPr>
          <a:xfrm>
            <a:off x="-1" y="-2"/>
            <a:ext cx="8391600" cy="835500"/>
          </a:xfrm>
          <a:prstGeom prst="rect">
            <a:avLst/>
          </a:prstGeom>
          <a:solidFill>
            <a:srgbClr val="8213F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46"/>
          <p:cNvPicPr preferRelativeResize="0"/>
          <p:nvPr/>
        </p:nvPicPr>
        <p:blipFill rotWithShape="1">
          <a:blip r:embed="rId2">
            <a:alphaModFix/>
          </a:blip>
          <a:srcRect b="23879" l="19633" r="19204" t="0"/>
          <a:stretch/>
        </p:blipFill>
        <p:spPr>
          <a:xfrm>
            <a:off x="8446771" y="93616"/>
            <a:ext cx="629690" cy="67578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46"/>
          <p:cNvSpPr txBox="1"/>
          <p:nvPr>
            <p:ph type="title"/>
          </p:nvPr>
        </p:nvSpPr>
        <p:spPr>
          <a:xfrm>
            <a:off x="118457" y="93616"/>
            <a:ext cx="8167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ibre Franklin"/>
              <a:buNone/>
              <a:defRPr sz="2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46"/>
          <p:cNvSpPr txBox="1"/>
          <p:nvPr>
            <p:ph idx="2" type="body"/>
          </p:nvPr>
        </p:nvSpPr>
        <p:spPr>
          <a:xfrm>
            <a:off x="137161" y="1006462"/>
            <a:ext cx="5336700" cy="3612000"/>
          </a:xfrm>
          <a:prstGeom prst="rect">
            <a:avLst/>
          </a:prstGeom>
          <a:noFill/>
          <a:ln cap="flat" cmpd="sng" w="28575">
            <a:solidFill>
              <a:srgbClr val="035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365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65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65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7"/>
          <p:cNvSpPr/>
          <p:nvPr/>
        </p:nvSpPr>
        <p:spPr>
          <a:xfrm>
            <a:off x="-1" y="5088136"/>
            <a:ext cx="9144000" cy="55500"/>
          </a:xfrm>
          <a:prstGeom prst="rect">
            <a:avLst/>
          </a:prstGeom>
          <a:gradFill>
            <a:gsLst>
              <a:gs pos="0">
                <a:srgbClr val="002F58"/>
              </a:gs>
              <a:gs pos="50000">
                <a:srgbClr val="00457E"/>
              </a:gs>
              <a:gs pos="100000">
                <a:srgbClr val="005398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7"/>
          <p:cNvSpPr txBox="1"/>
          <p:nvPr>
            <p:ph idx="10" type="dt"/>
          </p:nvPr>
        </p:nvSpPr>
        <p:spPr>
          <a:xfrm>
            <a:off x="118456" y="4767263"/>
            <a:ext cx="277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4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47"/>
          <p:cNvSpPr txBox="1"/>
          <p:nvPr>
            <p:ph idx="12" type="sldNum"/>
          </p:nvPr>
        </p:nvSpPr>
        <p:spPr>
          <a:xfrm>
            <a:off x="6253249" y="4767263"/>
            <a:ext cx="277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47"/>
          <p:cNvSpPr/>
          <p:nvPr/>
        </p:nvSpPr>
        <p:spPr>
          <a:xfrm>
            <a:off x="-1" y="-2"/>
            <a:ext cx="8391600" cy="835500"/>
          </a:xfrm>
          <a:prstGeom prst="rect">
            <a:avLst/>
          </a:prstGeom>
          <a:solidFill>
            <a:srgbClr val="8213F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47"/>
          <p:cNvPicPr preferRelativeResize="0"/>
          <p:nvPr/>
        </p:nvPicPr>
        <p:blipFill rotWithShape="1">
          <a:blip r:embed="rId2">
            <a:alphaModFix/>
          </a:blip>
          <a:srcRect b="23879" l="19633" r="19204" t="0"/>
          <a:stretch/>
        </p:blipFill>
        <p:spPr>
          <a:xfrm>
            <a:off x="8446771" y="93616"/>
            <a:ext cx="629690" cy="67578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47"/>
          <p:cNvSpPr txBox="1"/>
          <p:nvPr>
            <p:ph type="title"/>
          </p:nvPr>
        </p:nvSpPr>
        <p:spPr>
          <a:xfrm>
            <a:off x="118457" y="93616"/>
            <a:ext cx="8167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ibre Franklin"/>
              <a:buNone/>
              <a:defRPr sz="2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47"/>
          <p:cNvSpPr txBox="1"/>
          <p:nvPr>
            <p:ph idx="1" type="body"/>
          </p:nvPr>
        </p:nvSpPr>
        <p:spPr>
          <a:xfrm>
            <a:off x="137161" y="978824"/>
            <a:ext cx="8888400" cy="3639900"/>
          </a:xfrm>
          <a:prstGeom prst="rect">
            <a:avLst/>
          </a:prstGeom>
          <a:noFill/>
          <a:ln cap="flat" cmpd="sng" w="28575">
            <a:solidFill>
              <a:srgbClr val="035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365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65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65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4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4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4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opper.js.org/" TargetMode="External"/><Relationship Id="rId4" Type="http://schemas.openxmlformats.org/officeDocument/2006/relationships/hyperlink" Target="https://getbootstrap.com/docs/5.0/getting-started/contents/#precompiled-bootstrap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mozilla.org/en-US/docs/Web/CSS/Media_Queries/Using_media_querie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etbootstrap.com/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icons.getbootstrap.com/#icon-font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quackit.com/html_5/tags/html_doctype_tag.cfm" TargetMode="External"/><Relationship Id="rId4" Type="http://schemas.openxmlformats.org/officeDocument/2006/relationships/hyperlink" Target="http://www.quackit.com/html/tags/html_meta_tag.cfm" TargetMode="External"/><Relationship Id="rId5" Type="http://schemas.openxmlformats.org/officeDocument/2006/relationships/hyperlink" Target="http://www.quackit.com/html/tags/html_meta_tag.cf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/>
          <p:nvPr>
            <p:ph idx="1" type="subTitle"/>
          </p:nvPr>
        </p:nvSpPr>
        <p:spPr>
          <a:xfrm>
            <a:off x="274150" y="4481752"/>
            <a:ext cx="6858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Prepared by Web Team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5894" y="2029018"/>
            <a:ext cx="3830150" cy="287261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"/>
          <p:cNvSpPr txBox="1"/>
          <p:nvPr/>
        </p:nvSpPr>
        <p:spPr>
          <a:xfrm>
            <a:off x="106198" y="849320"/>
            <a:ext cx="7451598" cy="126779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ibre Franklin"/>
              <a:buNone/>
            </a:pPr>
            <a:r>
              <a:rPr b="1" i="0" lang="en-US" sz="8800" u="none" cap="none" strike="noStrike">
                <a:solidFill>
                  <a:srgbClr val="8213FB"/>
                </a:solidFill>
                <a:latin typeface="Arial"/>
                <a:ea typeface="Arial"/>
                <a:cs typeface="Arial"/>
                <a:sym typeface="Arial"/>
              </a:rPr>
              <a:t>Bootstrap v5</a:t>
            </a:r>
            <a:endParaRPr/>
          </a:p>
        </p:txBody>
      </p:sp>
      <p:sp>
        <p:nvSpPr>
          <p:cNvPr id="82" name="Google Shape;82;p1"/>
          <p:cNvSpPr txBox="1"/>
          <p:nvPr/>
        </p:nvSpPr>
        <p:spPr>
          <a:xfrm>
            <a:off x="491612" y="2234292"/>
            <a:ext cx="4584242" cy="504301"/>
          </a:xfrm>
          <a:prstGeom prst="rect">
            <a:avLst/>
          </a:prstGeom>
          <a:solidFill>
            <a:srgbClr val="8213F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 fast, responsive sites with Bootstrap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idx="1" type="body"/>
          </p:nvPr>
        </p:nvSpPr>
        <p:spPr>
          <a:xfrm>
            <a:off x="361325" y="929050"/>
            <a:ext cx="8659800" cy="4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Char char="⎊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There are two ways of linking these files: </a:t>
            </a:r>
            <a:endParaRPr/>
          </a:p>
          <a:p>
            <a:pPr indent="-336550" lvl="1" marL="9144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Content Delivery Network (CDN)</a:t>
            </a:r>
            <a:endParaRPr/>
          </a:p>
          <a:p>
            <a:pPr indent="-336550" lvl="1" marL="9144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Download ready-to-use compiled code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1" marL="5778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0"/>
          <p:cNvSpPr txBox="1"/>
          <p:nvPr>
            <p:ph type="title"/>
          </p:nvPr>
        </p:nvSpPr>
        <p:spPr>
          <a:xfrm>
            <a:off x="118457" y="93616"/>
            <a:ext cx="8167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How to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>
            <p:ph idx="1" type="body"/>
          </p:nvPr>
        </p:nvSpPr>
        <p:spPr>
          <a:xfrm>
            <a:off x="565687" y="2168794"/>
            <a:ext cx="7703901" cy="8059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2065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rPr lang="en-US" sz="5400"/>
              <a:t>Setting up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/>
          <p:nvPr>
            <p:ph idx="1" type="body"/>
          </p:nvPr>
        </p:nvSpPr>
        <p:spPr>
          <a:xfrm>
            <a:off x="361325" y="929050"/>
            <a:ext cx="8659800" cy="4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Char char="⎊"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CSS:</a:t>
            </a:r>
            <a:endParaRPr/>
          </a:p>
          <a:p>
            <a:pPr indent="-33655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Copy-paste the stylesheet &lt;link&gt; into your &lt;head&gt; before all other stylesheets to load our CSS.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rial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06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06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5778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46" name="Google Shape;146;p12"/>
          <p:cNvSpPr txBox="1"/>
          <p:nvPr>
            <p:ph type="title"/>
          </p:nvPr>
        </p:nvSpPr>
        <p:spPr>
          <a:xfrm>
            <a:off x="118457" y="93616"/>
            <a:ext cx="8167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Setting up</a:t>
            </a:r>
            <a:endParaRPr/>
          </a:p>
        </p:txBody>
      </p:sp>
      <p:sp>
        <p:nvSpPr>
          <p:cNvPr id="147" name="Google Shape;147;p12"/>
          <p:cNvSpPr/>
          <p:nvPr/>
        </p:nvSpPr>
        <p:spPr>
          <a:xfrm>
            <a:off x="837645" y="2239477"/>
            <a:ext cx="770715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4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b="0" i="0" lang="en-US" sz="14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"https://cdn.jsdelivr.net/npm/bootstrap@5.0.0-beta2/dist/css/bootstrap.min.css"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        rel</a:t>
            </a:r>
            <a:r>
              <a:rPr b="0" i="0" lang="en-US" sz="14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"stylesheet"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integrity</a:t>
            </a:r>
            <a:r>
              <a:rPr b="0" i="0" lang="en-US" sz="14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"sha384-BmbxuPwQa2lc/FVzBcNJ7UAyJxM6wuqIj61tLrc4wSX0szH/Ev+nYRRuWlolflfl"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crossorigin</a:t>
            </a:r>
            <a:r>
              <a:rPr b="0" i="0" lang="en-US" sz="14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"anonymous"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>
            <p:ph idx="1" type="body"/>
          </p:nvPr>
        </p:nvSpPr>
        <p:spPr>
          <a:xfrm>
            <a:off x="361325" y="929050"/>
            <a:ext cx="8659800" cy="4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Char char="⎊"/>
            </a:pPr>
            <a:r>
              <a:rPr b="1" lang="en-US" sz="1600">
                <a:solidFill>
                  <a:srgbClr val="000000"/>
                </a:solidFill>
              </a:rPr>
              <a:t>Bundle</a:t>
            </a:r>
            <a:endParaRPr/>
          </a:p>
          <a:p>
            <a:pPr indent="-336550" lvl="1" marL="9144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Include every Bootstrap JavaScript plugin and dependency with one of our two bundles. Both bootstrap.bundle.js and bootstrap.bundle.min.js include </a:t>
            </a: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Popper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 for our tooltips and popovers. For more information about what’s included in Bootstrap, please see our </a:t>
            </a: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contents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 section.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rial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06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06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5778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53" name="Google Shape;153;p13"/>
          <p:cNvSpPr txBox="1"/>
          <p:nvPr>
            <p:ph type="title"/>
          </p:nvPr>
        </p:nvSpPr>
        <p:spPr>
          <a:xfrm>
            <a:off x="118457" y="93616"/>
            <a:ext cx="8167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Setting up</a:t>
            </a:r>
            <a:endParaRPr/>
          </a:p>
        </p:txBody>
      </p:sp>
      <p:sp>
        <p:nvSpPr>
          <p:cNvPr id="154" name="Google Shape;154;p13"/>
          <p:cNvSpPr/>
          <p:nvPr/>
        </p:nvSpPr>
        <p:spPr>
          <a:xfrm>
            <a:off x="758372" y="3167037"/>
            <a:ext cx="786570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4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0" i="0" lang="en-US" sz="14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"https://cdn.jsdelivr.net/npm/bootstrap@5.0.0-beta2/dist/js/bootstrap.bundle.min.js"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integrity</a:t>
            </a:r>
            <a:r>
              <a:rPr b="0" i="0" lang="en-US" sz="14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"sha384-b5kHyXgcpbZJO/tY9Ul7kGkf1S0CWuKcCD38l8YkeH8z8QjE0GmW1gYU5S9FOnJ0"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crossorigin</a:t>
            </a:r>
            <a:r>
              <a:rPr b="0" i="0" lang="en-US" sz="14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"anonymous"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b="0" i="0" lang="en-US" sz="14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/>
          <p:nvPr>
            <p:ph idx="1" type="body"/>
          </p:nvPr>
        </p:nvSpPr>
        <p:spPr>
          <a:xfrm>
            <a:off x="361325" y="929050"/>
            <a:ext cx="8659800" cy="4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Char char="⎊"/>
            </a:pPr>
            <a:r>
              <a:rPr b="1" lang="en-US" sz="1600">
                <a:solidFill>
                  <a:srgbClr val="000000"/>
                </a:solidFill>
              </a:rPr>
              <a:t>Separate</a:t>
            </a:r>
            <a:endParaRPr/>
          </a:p>
          <a:p>
            <a:pPr indent="-336550" lvl="1" marL="9144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If you decide to go with the separate scripts solution, Popper must come first (if you’re using tooltips or popovers), and then our JavaScript plugins.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06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06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5778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60" name="Google Shape;160;p14"/>
          <p:cNvSpPr txBox="1"/>
          <p:nvPr>
            <p:ph type="title"/>
          </p:nvPr>
        </p:nvSpPr>
        <p:spPr>
          <a:xfrm>
            <a:off x="118457" y="93616"/>
            <a:ext cx="8167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Setting up</a:t>
            </a: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836780" y="2441121"/>
            <a:ext cx="747044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4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0" i="0" lang="en-US" sz="14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"https://cdn.jsdelivr.net/npm/@popperjs/core@2.6.0/dist/umd/popper.min.js"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integrity</a:t>
            </a:r>
            <a:r>
              <a:rPr b="0" i="0" lang="en-US" sz="14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"sha384-KsvD1yqQ1/1+IA7gi3P0tyJcT3vR+NdBTt13hSJ2lnve8agRGXTTyNaBYmCR/Nwi"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crossorigin</a:t>
            </a:r>
            <a:r>
              <a:rPr b="0" i="0" lang="en-US" sz="14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"anonymous"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b="0" i="0" lang="en-US" sz="14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4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0" i="0" lang="en-US" sz="14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"https://cdn.jsdelivr.net/npm/bootstrap@5.0.0-beta2/dist/js/bootstrap.min.js"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integrity</a:t>
            </a:r>
            <a:r>
              <a:rPr b="0" i="0" lang="en-US" sz="14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"sha384-nsg8ua9HAw1y0W1btsyWgBklPnCUAFLuTMS2G72MMONqmOymq585AcH49TLBQObG"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crossorigin</a:t>
            </a:r>
            <a:r>
              <a:rPr b="0" i="0" lang="en-US" sz="14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"anonymous"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b="0" i="0" lang="en-US" sz="14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>
            <p:ph idx="1" type="body"/>
          </p:nvPr>
        </p:nvSpPr>
        <p:spPr>
          <a:xfrm>
            <a:off x="361325" y="929050"/>
            <a:ext cx="8659800" cy="4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Char char="⎊"/>
            </a:pPr>
            <a:r>
              <a:rPr b="1" lang="en-US" sz="1600">
                <a:solidFill>
                  <a:srgbClr val="000000"/>
                </a:solidFill>
              </a:rPr>
              <a:t>Starter template</a:t>
            </a:r>
            <a:endParaRPr/>
          </a:p>
          <a:p>
            <a:pPr indent="-336550" lvl="1" marL="9144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Be sure to have your pages set up with the latest design and development standards. That means using an HTML5 doctype and including a viewport meta tag for proper responsive behaviors. Put it all together and your pages should look like this: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06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06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5778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67" name="Google Shape;167;p15"/>
          <p:cNvSpPr txBox="1"/>
          <p:nvPr>
            <p:ph type="title"/>
          </p:nvPr>
        </p:nvSpPr>
        <p:spPr>
          <a:xfrm>
            <a:off x="118457" y="93616"/>
            <a:ext cx="8167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Setting up</a:t>
            </a: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1822062" y="2465844"/>
            <a:ext cx="7321938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8085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4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lang</a:t>
            </a:r>
            <a:r>
              <a:rPr b="0" i="0" lang="en-US" sz="14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"en"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&lt;</a:t>
            </a:r>
            <a:r>
              <a:rPr b="0" i="0" lang="en-US" sz="14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                 &lt;!-- Required meta tags --&gt;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</a:t>
            </a:r>
            <a:r>
              <a:rPr b="0" i="0" lang="en-US" sz="14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meta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charset</a:t>
            </a:r>
            <a:r>
              <a:rPr b="0" i="0" lang="en-US" sz="14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"utf-8"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&lt;</a:t>
            </a:r>
            <a:r>
              <a:rPr b="0" i="0" lang="en-US" sz="14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meta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en-US" sz="14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"viewport"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r>
              <a:rPr b="0" i="0" lang="en-US" sz="14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"width=device-width, initial-scale=1"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                 &lt;!-- Bootstrap CSS --&gt;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</a:t>
            </a:r>
            <a:r>
              <a:rPr b="0" i="0" lang="en-US" sz="14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b="0" i="0" lang="en-US" sz="14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"https://cdn.jsdelivr.net/npm/bootstrap@5.0.0-	beta2/dist/css/bootstrap.min.css"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rel</a:t>
            </a:r>
            <a:r>
              <a:rPr b="0" i="0" lang="en-US" sz="14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"stylesheet"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integrity</a:t>
            </a:r>
            <a:r>
              <a:rPr b="0" i="0" lang="en-US" sz="14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"sha384-	BmbxuPwQa2lc/FVzBcNJ7UAyJxM6wuqIj61tLrc4wSX0szH/Ev+nYRRuWlolflfl"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0" i="0" lang="en-US" sz="14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crossorigin</a:t>
            </a:r>
            <a:r>
              <a:rPr b="0" i="0" lang="en-US" sz="14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"anonymous"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&lt;</a:t>
            </a:r>
            <a:r>
              <a:rPr b="0" i="0" lang="en-US" sz="14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&gt;Hello, world!&lt;/</a:t>
            </a:r>
            <a:r>
              <a:rPr b="0" i="0" lang="en-US" sz="14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&lt;/</a:t>
            </a:r>
            <a:r>
              <a:rPr b="0" i="0" lang="en-US" sz="14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/>
          <p:nvPr>
            <p:ph idx="1" type="body"/>
          </p:nvPr>
        </p:nvSpPr>
        <p:spPr>
          <a:xfrm>
            <a:off x="361325" y="929050"/>
            <a:ext cx="8659800" cy="4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Char char="⎊"/>
            </a:pPr>
            <a:r>
              <a:rPr b="1" lang="en-US" sz="1600">
                <a:solidFill>
                  <a:srgbClr val="000000"/>
                </a:solidFill>
              </a:rPr>
              <a:t>Starter template</a:t>
            </a:r>
            <a:endParaRPr/>
          </a:p>
          <a:p>
            <a:pPr indent="0" lvl="0" marL="1206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06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5778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74" name="Google Shape;174;p16"/>
          <p:cNvSpPr txBox="1"/>
          <p:nvPr>
            <p:ph type="title"/>
          </p:nvPr>
        </p:nvSpPr>
        <p:spPr>
          <a:xfrm>
            <a:off x="118457" y="93616"/>
            <a:ext cx="8167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Setting up</a:t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239891" y="1486577"/>
            <a:ext cx="8902667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4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&lt;</a:t>
            </a:r>
            <a:r>
              <a:rPr b="0" i="0" lang="en-US" sz="14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&gt;Hello, world!&lt;/</a:t>
            </a:r>
            <a:r>
              <a:rPr b="0" i="0" lang="en-US" sz="14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	&lt;!-- Optional JavaScript; choose one of the two! --&gt;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&lt;!-- Option 1: Bootstrap Bundle with Popper --&gt;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</a:t>
            </a:r>
            <a:r>
              <a:rPr b="0" i="0" lang="en-US" sz="14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0" i="0" lang="en-US" sz="14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"https://cdn.jsdelivr.net/npm/bootstrap@5.0.0-beta2/dist/js/bootstrap.bundle.min.js"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integrity</a:t>
            </a:r>
            <a:r>
              <a:rPr b="0" i="0" lang="en-US" sz="14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"sha384-b5kHyXgcpbZJO/tY9Ul7kGkf1S0CWuKcCD38l8YkeH8z8QjE0GmW1gYU5S9FOnJ0"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crossorigin</a:t>
            </a:r>
            <a:r>
              <a:rPr b="0" i="0" lang="en-US" sz="14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"anonymous"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b="0" i="0" lang="en-US" sz="14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	&lt;!-- Option 2: Separate Popper and Bootstrap JS --&gt;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                   &lt;!-- &lt;script src="https://cdn.jsdelivr.net/npm/@popperjs/core@2.6.0/dist/umd/popper.min.js" integrity="sha384-KsvD1yqQ1/1+IA7gi3P0tyJcT3vR+NdBTt13hSJ2lnve8agRGXTTyNaBYmCR/Nwi" crossorigin="anonymous"&gt;&lt;/script&gt; 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                   &lt;script src="https://cdn.jsdelivr.net/npm/bootstrap@5.0.0-beta2/dist/js/bootstrap.min.js" integrity="sha384-nsg8ua9HAw1y0W1btsyWgBklPnCUAFLuTMS2G72MMONqmOymq585AcH49TLBQObG" crossorigin="anonymous"&gt;&lt;/script&gt; --&gt;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en-US" sz="14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en-US" sz="14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>
            <p:ph idx="1" type="body"/>
          </p:nvPr>
        </p:nvSpPr>
        <p:spPr>
          <a:xfrm>
            <a:off x="565687" y="2168794"/>
            <a:ext cx="7703901" cy="8059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2065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rPr lang="en-US" sz="5400"/>
              <a:t>Bootstrap Container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idx="1" type="body"/>
          </p:nvPr>
        </p:nvSpPr>
        <p:spPr>
          <a:xfrm>
            <a:off x="361325" y="929050"/>
            <a:ext cx="8659800" cy="4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Char char="⎊"/>
            </a:pPr>
            <a:r>
              <a:rPr b="1" lang="en-US" sz="1600">
                <a:solidFill>
                  <a:srgbClr val="000000"/>
                </a:solidFill>
              </a:rPr>
              <a:t>Container</a:t>
            </a:r>
            <a:endParaRPr/>
          </a:p>
          <a:p>
            <a:pPr indent="0" lvl="0" marL="1206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06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5778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86" name="Google Shape;186;p18"/>
          <p:cNvSpPr txBox="1"/>
          <p:nvPr>
            <p:ph type="title"/>
          </p:nvPr>
        </p:nvSpPr>
        <p:spPr>
          <a:xfrm>
            <a:off x="118457" y="93616"/>
            <a:ext cx="8167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Bootstrap Containers</a:t>
            </a:r>
            <a:endParaRPr/>
          </a:p>
        </p:txBody>
      </p:sp>
      <p:pic>
        <p:nvPicPr>
          <p:cNvPr id="187" name="Google Shape;187;p18"/>
          <p:cNvPicPr preferRelativeResize="0"/>
          <p:nvPr/>
        </p:nvPicPr>
        <p:blipFill rotWithShape="1">
          <a:blip r:embed="rId3">
            <a:alphaModFix/>
          </a:blip>
          <a:srcRect b="31065" l="0" r="0" t="15416"/>
          <a:stretch/>
        </p:blipFill>
        <p:spPr>
          <a:xfrm>
            <a:off x="805831" y="1407908"/>
            <a:ext cx="7976844" cy="202310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8"/>
          <p:cNvSpPr txBox="1"/>
          <p:nvPr/>
        </p:nvSpPr>
        <p:spPr>
          <a:xfrm>
            <a:off x="805831" y="3597454"/>
            <a:ext cx="7075426" cy="1032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1600" u="none" cap="none" strike="noStrike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i="0" lang="en-US" sz="16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b="0" i="0" lang="en-US" sz="1600" u="none" cap="none" strike="noStrike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"container"</a:t>
            </a:r>
            <a:r>
              <a:rPr b="0" i="0" lang="en-US" sz="1600" u="none" cap="none" strike="noStrike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en-US" sz="16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&lt;!-- Content here --&gt;</a:t>
            </a:r>
            <a:br>
              <a:rPr b="0" i="0" lang="en-US" sz="16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i="0" sz="1600" u="none" cap="none" strike="noStrike"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361325" y="929050"/>
            <a:ext cx="8659800" cy="4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Char char="⎊"/>
            </a:pPr>
            <a:r>
              <a:rPr b="1" lang="en-US" sz="1600">
                <a:solidFill>
                  <a:srgbClr val="000000"/>
                </a:solidFill>
              </a:rPr>
              <a:t>Container-fluid</a:t>
            </a:r>
            <a:endParaRPr/>
          </a:p>
          <a:p>
            <a:pPr indent="0" lvl="0" marL="1206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1600">
                <a:solidFill>
                  <a:srgbClr val="E83E8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.container-fluid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for a full width container, spanning the entire width of the viewport.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06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06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5778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94" name="Google Shape;194;p19"/>
          <p:cNvSpPr txBox="1"/>
          <p:nvPr>
            <p:ph type="title"/>
          </p:nvPr>
        </p:nvSpPr>
        <p:spPr>
          <a:xfrm>
            <a:off x="118457" y="93616"/>
            <a:ext cx="8167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Bootstrap Containers</a:t>
            </a:r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1034287" y="3813793"/>
            <a:ext cx="7075426" cy="1032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1600" u="none" cap="none" strike="noStrike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i="0" lang="en-US" sz="16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b="0" i="0" lang="en-US" sz="1600" u="none" cap="none" strike="noStrike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"container-fluid"</a:t>
            </a:r>
            <a:r>
              <a:rPr b="0" i="0" lang="en-US" sz="1600" u="none" cap="none" strike="noStrike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en-US" sz="16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&lt;!-- Content here --&gt;</a:t>
            </a:r>
            <a:br>
              <a:rPr b="0" i="0" lang="en-US" sz="16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i="0" sz="1600" u="none" cap="none" strike="noStrike"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3">
            <a:alphaModFix/>
          </a:blip>
          <a:srcRect b="33789" l="0" r="0" t="13562"/>
          <a:stretch/>
        </p:blipFill>
        <p:spPr>
          <a:xfrm>
            <a:off x="1028292" y="1801707"/>
            <a:ext cx="7325866" cy="184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/>
          <p:nvPr>
            <p:ph idx="1" type="body"/>
          </p:nvPr>
        </p:nvSpPr>
        <p:spPr>
          <a:xfrm>
            <a:off x="361325" y="929050"/>
            <a:ext cx="8659800" cy="3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6355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-US"/>
              <a:t>What is Bootstrap?</a:t>
            </a:r>
            <a:endParaRPr/>
          </a:p>
          <a:p>
            <a:pPr indent="-342900" lvl="0" marL="463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-US"/>
              <a:t>Why use Bootstrap</a:t>
            </a:r>
            <a:endParaRPr/>
          </a:p>
          <a:p>
            <a:pPr indent="-342900" lvl="0" marL="463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-US"/>
              <a:t>Getting Started</a:t>
            </a:r>
            <a:endParaRPr/>
          </a:p>
          <a:p>
            <a:pPr indent="-342900" lvl="0" marL="463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-US"/>
              <a:t>How to</a:t>
            </a:r>
            <a:endParaRPr/>
          </a:p>
          <a:p>
            <a:pPr indent="-342900" lvl="0" marL="463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-US"/>
              <a:t>Bootstrap Container</a:t>
            </a:r>
            <a:endParaRPr/>
          </a:p>
          <a:p>
            <a:pPr indent="-342900" lvl="0" marL="463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-US"/>
              <a:t>Bootstrap Grid System</a:t>
            </a:r>
            <a:endParaRPr/>
          </a:p>
          <a:p>
            <a:pPr indent="-342900" lvl="0" marL="463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-US"/>
              <a:t>Bootstrap Component</a:t>
            </a:r>
            <a:endParaRPr/>
          </a:p>
        </p:txBody>
      </p:sp>
      <p:sp>
        <p:nvSpPr>
          <p:cNvPr id="88" name="Google Shape;88;p2"/>
          <p:cNvSpPr txBox="1"/>
          <p:nvPr>
            <p:ph type="title"/>
          </p:nvPr>
        </p:nvSpPr>
        <p:spPr>
          <a:xfrm>
            <a:off x="118457" y="93616"/>
            <a:ext cx="8167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Contents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idx="1" type="body"/>
          </p:nvPr>
        </p:nvSpPr>
        <p:spPr>
          <a:xfrm>
            <a:off x="361325" y="929050"/>
            <a:ext cx="8659800" cy="4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Char char="⎊"/>
            </a:pPr>
            <a:r>
              <a:rPr b="1" lang="en-US" sz="1600">
                <a:solidFill>
                  <a:srgbClr val="000000"/>
                </a:solidFill>
              </a:rPr>
              <a:t>Rows and Columns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12529"/>
              </a:buClr>
              <a:buSzPts val="1696"/>
              <a:buFont typeface="Arial"/>
              <a:buChar char="•"/>
            </a:pP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Rows are wrappers for columns. Each column has horizontal </a:t>
            </a:r>
            <a:r>
              <a:rPr lang="en-US" sz="1600">
                <a:solidFill>
                  <a:srgbClr val="E83E8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padding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(called a gutter) for controlling the space between them. This </a:t>
            </a:r>
            <a:r>
              <a:rPr lang="en-US" sz="1600">
                <a:solidFill>
                  <a:srgbClr val="E83E8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padding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then counteracted on the rows with negative margins. This way, all the content in your columns is visually aligned down the left side.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12529"/>
              </a:buClr>
              <a:buSzPts val="1696"/>
              <a:buFont typeface="Arial"/>
              <a:buChar char="•"/>
            </a:pP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Column classes indicate the number of columns you’d like to use out of the possible 12 per row. So, if you want three equal-width columns across, you can use </a:t>
            </a:r>
            <a:r>
              <a:rPr lang="en-US" sz="16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.col-4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9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206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02" name="Google Shape;202;p20"/>
          <p:cNvSpPr txBox="1"/>
          <p:nvPr>
            <p:ph type="title"/>
          </p:nvPr>
        </p:nvSpPr>
        <p:spPr>
          <a:xfrm>
            <a:off x="118457" y="93616"/>
            <a:ext cx="8167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Bootstrap Containers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idx="1" type="body"/>
          </p:nvPr>
        </p:nvSpPr>
        <p:spPr>
          <a:xfrm>
            <a:off x="565687" y="2168794"/>
            <a:ext cx="7703901" cy="8059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2065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rPr lang="en-US" sz="5400"/>
              <a:t>Bootstrap Grid System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idx="1" type="body"/>
          </p:nvPr>
        </p:nvSpPr>
        <p:spPr>
          <a:xfrm>
            <a:off x="361325" y="929050"/>
            <a:ext cx="8659800" cy="4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Char char="⎊"/>
            </a:pPr>
            <a:r>
              <a:rPr b="1" lang="en-US" sz="1600">
                <a:solidFill>
                  <a:srgbClr val="000000"/>
                </a:solidFill>
              </a:rPr>
              <a:t>Responsive breakpoints</a:t>
            </a:r>
            <a:endParaRPr/>
          </a:p>
          <a:p>
            <a:pPr indent="-336550" lvl="1" marL="9144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Since Bootstrap is developed to be mobile first, we use a handful of </a:t>
            </a:r>
            <a:r>
              <a:rPr lang="en-US" sz="1600" u="sng">
                <a:solidFill>
                  <a:srgbClr val="007B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media queries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create sensible breakpoints for our layouts and interfaces. These breakpoints are mostly based on minimum viewport widths and allow us to scale up elements as the viewport changes.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06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</p:txBody>
      </p:sp>
      <p:sp>
        <p:nvSpPr>
          <p:cNvPr id="213" name="Google Shape;213;p22"/>
          <p:cNvSpPr txBox="1"/>
          <p:nvPr>
            <p:ph type="title"/>
          </p:nvPr>
        </p:nvSpPr>
        <p:spPr>
          <a:xfrm>
            <a:off x="118457" y="93616"/>
            <a:ext cx="8167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Bootstrap Grid System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idx="1" type="body"/>
          </p:nvPr>
        </p:nvSpPr>
        <p:spPr>
          <a:xfrm>
            <a:off x="361325" y="929050"/>
            <a:ext cx="8659800" cy="4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Char char="⎊"/>
            </a:pPr>
            <a:r>
              <a:rPr b="1" lang="en-US" sz="1600">
                <a:solidFill>
                  <a:srgbClr val="000000"/>
                </a:solidFill>
              </a:rPr>
              <a:t>Responsive breakpoints</a:t>
            </a:r>
            <a:endParaRPr/>
          </a:p>
          <a:p>
            <a:pPr indent="0" lvl="0" marL="1206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</p:txBody>
      </p:sp>
      <p:sp>
        <p:nvSpPr>
          <p:cNvPr id="219" name="Google Shape;219;p23"/>
          <p:cNvSpPr txBox="1"/>
          <p:nvPr>
            <p:ph type="title"/>
          </p:nvPr>
        </p:nvSpPr>
        <p:spPr>
          <a:xfrm>
            <a:off x="118457" y="93616"/>
            <a:ext cx="8167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Bootstrap Grid System</a:t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1094251" y="1647237"/>
            <a:ext cx="7688424" cy="3051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Extra small devices (portrait phones, less than 576px)</a:t>
            </a:r>
            <a:br>
              <a:rPr b="0" i="0" lang="en-US" sz="12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No media query since this is the default in Bootstrap</a:t>
            </a:r>
            <a:br>
              <a:rPr b="0" i="0" lang="en-US" sz="12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2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Small devices (landscape phones, 576px and up)</a:t>
            </a:r>
            <a:br>
              <a:rPr b="0" i="0" lang="en-US" sz="12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@media</a:t>
            </a:r>
            <a:r>
              <a:rPr b="0" i="0" lang="en-US" sz="12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(min-width</a:t>
            </a:r>
            <a:r>
              <a:rPr b="0" i="0" lang="en-US" sz="1200" u="none" cap="none" strike="noStrike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2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576px</a:t>
            </a:r>
            <a:r>
              <a:rPr b="0" i="0" lang="en-US" sz="12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b="0" i="0" lang="en-US" sz="1200" u="none" cap="none" strike="noStrike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b="0" i="0" lang="en-US" sz="12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br>
              <a:rPr b="0" i="0" lang="en-US" sz="12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2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Medium devices (tablets, 768px and up)</a:t>
            </a:r>
            <a:br>
              <a:rPr b="0" i="0" lang="en-US" sz="12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@media</a:t>
            </a:r>
            <a:r>
              <a:rPr b="0" i="0" lang="en-US" sz="12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(min-width</a:t>
            </a:r>
            <a:r>
              <a:rPr b="0" i="0" lang="en-US" sz="1200" u="none" cap="none" strike="noStrike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2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768px</a:t>
            </a:r>
            <a:r>
              <a:rPr b="0" i="0" lang="en-US" sz="12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b="0" i="0" lang="en-US" sz="1200" u="none" cap="none" strike="noStrike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b="0" i="0" lang="en-US" sz="12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br>
              <a:rPr b="0" i="0" lang="en-US" sz="12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2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Large devices (desktops, 992px and up)</a:t>
            </a:r>
            <a:br>
              <a:rPr b="0" i="0" lang="en-US" sz="12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@media</a:t>
            </a:r>
            <a:r>
              <a:rPr b="0" i="0" lang="en-US" sz="12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(min-width</a:t>
            </a:r>
            <a:r>
              <a:rPr b="0" i="0" lang="en-US" sz="1200" u="none" cap="none" strike="noStrike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2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992px</a:t>
            </a:r>
            <a:r>
              <a:rPr b="0" i="0" lang="en-US" sz="12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b="0" i="0" lang="en-US" sz="1200" u="none" cap="none" strike="noStrike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b="0" i="0" lang="en-US" sz="12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br>
              <a:rPr b="0" i="0" lang="en-US" sz="12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2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Extra large devices (large desktops, 1200px and up)</a:t>
            </a:r>
            <a:br>
              <a:rPr b="0" i="0" lang="en-US" sz="12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@media</a:t>
            </a:r>
            <a:r>
              <a:rPr b="0" i="0" lang="en-US" sz="12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(min-width</a:t>
            </a:r>
            <a:r>
              <a:rPr b="0" i="0" lang="en-US" sz="1200" u="none" cap="none" strike="noStrike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2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1200px</a:t>
            </a:r>
            <a:r>
              <a:rPr b="0" i="0" lang="en-US" sz="12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b="0" i="0" lang="en-US" sz="1200" u="none" cap="none" strike="noStrike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b="0" i="0" lang="en-US" sz="12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idx="1" type="body"/>
          </p:nvPr>
        </p:nvSpPr>
        <p:spPr>
          <a:xfrm>
            <a:off x="361325" y="929050"/>
            <a:ext cx="8659800" cy="4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Char char="⎊"/>
            </a:pPr>
            <a:r>
              <a:rPr b="1" lang="en-US" sz="1600">
                <a:solidFill>
                  <a:srgbClr val="000000"/>
                </a:solidFill>
              </a:rPr>
              <a:t>Bootstrap 4 Grid System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Bootstrap's grid system is built with flexbox and allows up to 12 columns across the page.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do not want to use all 12 columns individually, you can group the columns together to create wider columns:</a:t>
            </a:r>
            <a:endParaRPr/>
          </a:p>
          <a:p>
            <a:pPr indent="0" lvl="0" marL="1206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1206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</p:txBody>
      </p:sp>
      <p:sp>
        <p:nvSpPr>
          <p:cNvPr id="226" name="Google Shape;226;p24"/>
          <p:cNvSpPr txBox="1"/>
          <p:nvPr>
            <p:ph type="title"/>
          </p:nvPr>
        </p:nvSpPr>
        <p:spPr>
          <a:xfrm>
            <a:off x="118457" y="93616"/>
            <a:ext cx="8167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Bootstrap Grid System</a:t>
            </a:r>
            <a:endParaRPr/>
          </a:p>
        </p:txBody>
      </p:sp>
      <p:pic>
        <p:nvPicPr>
          <p:cNvPr id="227" name="Google Shape;22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633" y="3135086"/>
            <a:ext cx="7588734" cy="162406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idx="1" type="body"/>
          </p:nvPr>
        </p:nvSpPr>
        <p:spPr>
          <a:xfrm>
            <a:off x="361325" y="929050"/>
            <a:ext cx="8659800" cy="4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Char char="⎊"/>
            </a:pPr>
            <a:r>
              <a:rPr b="1" lang="en-US" sz="1600">
                <a:solidFill>
                  <a:srgbClr val="000000"/>
                </a:solidFill>
              </a:rPr>
              <a:t>Grid Classes</a:t>
            </a:r>
            <a:endParaRPr/>
          </a:p>
          <a:p>
            <a:pPr indent="0" lvl="2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Bootstrap 4 grid system has five classes:</a:t>
            </a:r>
            <a:endParaRPr/>
          </a:p>
          <a:p>
            <a:pPr indent="-3683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6"/>
              <a:buFont typeface="Arial"/>
              <a:buChar char="•"/>
            </a:pPr>
            <a:r>
              <a:rPr lang="en-US" sz="1600">
                <a:solidFill>
                  <a:srgbClr val="DC143C"/>
                </a:solidFill>
                <a:highlight>
                  <a:srgbClr val="F1F1F1"/>
                </a:highlight>
                <a:latin typeface="Arial"/>
                <a:ea typeface="Arial"/>
                <a:cs typeface="Arial"/>
                <a:sym typeface="Arial"/>
              </a:rPr>
              <a:t>.col-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(extra small devices - screen width less than 576px)</a:t>
            </a:r>
            <a:endParaRPr/>
          </a:p>
          <a:p>
            <a:pPr indent="-3683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6"/>
              <a:buFont typeface="Arial"/>
              <a:buChar char="•"/>
            </a:pPr>
            <a:r>
              <a:rPr lang="en-US" sz="1600">
                <a:solidFill>
                  <a:srgbClr val="DC143C"/>
                </a:solidFill>
                <a:highlight>
                  <a:srgbClr val="F1F1F1"/>
                </a:highlight>
                <a:latin typeface="Arial"/>
                <a:ea typeface="Arial"/>
                <a:cs typeface="Arial"/>
                <a:sym typeface="Arial"/>
              </a:rPr>
              <a:t>.col-sm-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(small devices - screen width equal to or greater than 576px)</a:t>
            </a:r>
            <a:endParaRPr/>
          </a:p>
          <a:p>
            <a:pPr indent="-3683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6"/>
              <a:buFont typeface="Arial"/>
              <a:buChar char="•"/>
            </a:pPr>
            <a:r>
              <a:rPr lang="en-US" sz="1600">
                <a:solidFill>
                  <a:srgbClr val="DC143C"/>
                </a:solidFill>
                <a:highlight>
                  <a:srgbClr val="F1F1F1"/>
                </a:highlight>
                <a:latin typeface="Arial"/>
                <a:ea typeface="Arial"/>
                <a:cs typeface="Arial"/>
                <a:sym typeface="Arial"/>
              </a:rPr>
              <a:t>.col-md-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(medium devices - screen width equal to or greater than 768px)</a:t>
            </a:r>
            <a:endParaRPr/>
          </a:p>
          <a:p>
            <a:pPr indent="-3683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6"/>
              <a:buFont typeface="Arial"/>
              <a:buChar char="•"/>
            </a:pPr>
            <a:r>
              <a:rPr lang="en-US" sz="1600">
                <a:solidFill>
                  <a:srgbClr val="DC143C"/>
                </a:solidFill>
                <a:highlight>
                  <a:srgbClr val="F1F1F1"/>
                </a:highlight>
                <a:latin typeface="Arial"/>
                <a:ea typeface="Arial"/>
                <a:cs typeface="Arial"/>
                <a:sym typeface="Arial"/>
              </a:rPr>
              <a:t>.col-lg-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(large devices - screen width equal to or greater than 992px)</a:t>
            </a:r>
            <a:endParaRPr/>
          </a:p>
          <a:p>
            <a:pPr indent="-3683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6"/>
              <a:buFont typeface="Arial"/>
              <a:buChar char="•"/>
            </a:pPr>
            <a:r>
              <a:rPr lang="en-US" sz="1600">
                <a:solidFill>
                  <a:srgbClr val="DC143C"/>
                </a:solidFill>
                <a:highlight>
                  <a:srgbClr val="F1F1F1"/>
                </a:highlight>
                <a:latin typeface="Arial"/>
                <a:ea typeface="Arial"/>
                <a:cs typeface="Arial"/>
                <a:sym typeface="Arial"/>
              </a:rPr>
              <a:t>.col-xl-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(xlarge devices - screen width equal to or greater than 1200px)</a:t>
            </a:r>
            <a:endParaRPr/>
          </a:p>
          <a:p>
            <a:pPr indent="-1460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1206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</p:txBody>
      </p:sp>
      <p:sp>
        <p:nvSpPr>
          <p:cNvPr id="233" name="Google Shape;233;p25"/>
          <p:cNvSpPr txBox="1"/>
          <p:nvPr>
            <p:ph type="title"/>
          </p:nvPr>
        </p:nvSpPr>
        <p:spPr>
          <a:xfrm>
            <a:off x="118457" y="93616"/>
            <a:ext cx="8167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Bootstrap Grid System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idx="1" type="body"/>
          </p:nvPr>
        </p:nvSpPr>
        <p:spPr>
          <a:xfrm>
            <a:off x="361325" y="929050"/>
            <a:ext cx="8659800" cy="4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Char char="⎊"/>
            </a:pPr>
            <a:r>
              <a:rPr b="1" lang="en-US" sz="1600">
                <a:solidFill>
                  <a:srgbClr val="000000"/>
                </a:solidFill>
              </a:rPr>
              <a:t>Grid options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16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See how aspects of the Bootstrap grid system work across multiple devices with a handy table.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1003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6"/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1206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</p:txBody>
      </p:sp>
      <p:sp>
        <p:nvSpPr>
          <p:cNvPr id="239" name="Google Shape;239;p26"/>
          <p:cNvSpPr txBox="1"/>
          <p:nvPr>
            <p:ph type="title"/>
          </p:nvPr>
        </p:nvSpPr>
        <p:spPr>
          <a:xfrm>
            <a:off x="118457" y="93616"/>
            <a:ext cx="8167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Bootstrap Grid System</a:t>
            </a:r>
            <a:endParaRPr/>
          </a:p>
        </p:txBody>
      </p:sp>
      <p:pic>
        <p:nvPicPr>
          <p:cNvPr id="240" name="Google Shape;24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3807" y="2026440"/>
            <a:ext cx="7214836" cy="2854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>
            <p:ph idx="1" type="body"/>
          </p:nvPr>
        </p:nvSpPr>
        <p:spPr>
          <a:xfrm>
            <a:off x="361325" y="929050"/>
            <a:ext cx="8659800" cy="4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Char char="⎊"/>
            </a:pPr>
            <a:r>
              <a:rPr b="1" lang="en-US" sz="1600">
                <a:solidFill>
                  <a:srgbClr val="000000"/>
                </a:solidFill>
              </a:rPr>
              <a:t>Basic Structure of Bootstrap 5 Grid</a:t>
            </a:r>
            <a:endParaRPr/>
          </a:p>
          <a:p>
            <a:pPr indent="0" lvl="2" marL="1003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6"/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1206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</p:txBody>
      </p:sp>
      <p:sp>
        <p:nvSpPr>
          <p:cNvPr id="246" name="Google Shape;246;p27"/>
          <p:cNvSpPr txBox="1"/>
          <p:nvPr>
            <p:ph type="title"/>
          </p:nvPr>
        </p:nvSpPr>
        <p:spPr>
          <a:xfrm>
            <a:off x="118457" y="93616"/>
            <a:ext cx="8167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Bootstrap Grid System</a:t>
            </a:r>
            <a:endParaRPr/>
          </a:p>
        </p:txBody>
      </p:sp>
      <p:pic>
        <p:nvPicPr>
          <p:cNvPr id="247" name="Google Shape;24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574" y="1438400"/>
            <a:ext cx="7850851" cy="35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idx="1" type="body"/>
          </p:nvPr>
        </p:nvSpPr>
        <p:spPr>
          <a:xfrm>
            <a:off x="242100" y="856716"/>
            <a:ext cx="8659800" cy="4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Char char="⎊"/>
            </a:pPr>
            <a:r>
              <a:rPr b="1" lang="en-US" sz="1600">
                <a:solidFill>
                  <a:srgbClr val="000000"/>
                </a:solidFill>
              </a:rPr>
              <a:t>Things to Remember with Grids</a:t>
            </a:r>
            <a:endParaRPr/>
          </a:p>
          <a:p>
            <a:pPr indent="-342900" lvl="1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Containers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Grids should be placed within a container (i.e. using either .container class or the .container-fluid class) for proper padding and alignment.</a:t>
            </a:r>
            <a:endParaRPr/>
          </a:p>
          <a:p>
            <a:pPr indent="-342900" lvl="1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Rows &amp; Columns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Rows contain one or more columns. </a:t>
            </a:r>
            <a:endParaRPr/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Columns contain the content. Only columns can be immediate children of rows.</a:t>
            </a:r>
            <a:endParaRPr/>
          </a:p>
          <a:p>
            <a:pPr indent="-285750" lvl="1" marL="755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Columns per Row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If more than 12 columns are placed in a row, the columns will wrap to a new line.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You don't have to use up all 12 columns. You can use any number of columns up to 12 (before it will wrap to the next line).</a:t>
            </a:r>
            <a:endParaRPr/>
          </a:p>
          <a:p>
            <a:pPr indent="-285750" lvl="1" marL="755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Equal-width multi-row</a:t>
            </a:r>
            <a:endParaRPr/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○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Create equal-width columns that span multiple rows by inserting a </a:t>
            </a: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.w-100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where you want the columns to break to a new line.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12065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</p:txBody>
      </p:sp>
      <p:sp>
        <p:nvSpPr>
          <p:cNvPr id="253" name="Google Shape;253;p28"/>
          <p:cNvSpPr txBox="1"/>
          <p:nvPr>
            <p:ph type="title"/>
          </p:nvPr>
        </p:nvSpPr>
        <p:spPr>
          <a:xfrm>
            <a:off x="118457" y="93616"/>
            <a:ext cx="8167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Bootstrap Grid System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242100" y="856716"/>
            <a:ext cx="8659800" cy="4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Char char="⎊"/>
            </a:pPr>
            <a:r>
              <a:rPr b="1" lang="en-US" sz="1600">
                <a:solidFill>
                  <a:srgbClr val="000000"/>
                </a:solidFill>
              </a:rPr>
              <a:t>Colors</a:t>
            </a:r>
            <a:endParaRPr/>
          </a:p>
          <a:p>
            <a:pPr indent="-342900" lvl="1" marL="800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When getting to know bootstrap there are a few color code name that you should know. These colors are commonly used throughout various elements when using bootstrap. For example: </a:t>
            </a:r>
            <a:r>
              <a:rPr lang="en-US" sz="1400">
                <a:solidFill>
                  <a:srgbClr val="D44950"/>
                </a:solidFill>
                <a:latin typeface="Arial"/>
                <a:ea typeface="Arial"/>
                <a:cs typeface="Arial"/>
                <a:sym typeface="Arial"/>
              </a:rPr>
              <a:t>.bg-primary 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set background to primary color or</a:t>
            </a:r>
            <a:r>
              <a:rPr lang="en-US" sz="1400">
                <a:solidFill>
                  <a:srgbClr val="D44950"/>
                </a:solidFill>
                <a:latin typeface="Arial"/>
                <a:ea typeface="Arial"/>
                <a:cs typeface="Arial"/>
                <a:sym typeface="Arial"/>
              </a:rPr>
              <a:t> .btn-danger </a:t>
            </a: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set button color to danger red.</a:t>
            </a:r>
            <a:endParaRPr sz="800">
              <a:solidFill>
                <a:srgbClr val="D449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800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</p:txBody>
      </p:sp>
      <p:sp>
        <p:nvSpPr>
          <p:cNvPr id="259" name="Google Shape;259;p29"/>
          <p:cNvSpPr txBox="1"/>
          <p:nvPr>
            <p:ph type="title"/>
          </p:nvPr>
        </p:nvSpPr>
        <p:spPr>
          <a:xfrm>
            <a:off x="118457" y="93616"/>
            <a:ext cx="8167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Bootstrap Grid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idx="1" type="body"/>
          </p:nvPr>
        </p:nvSpPr>
        <p:spPr>
          <a:xfrm>
            <a:off x="565687" y="2168794"/>
            <a:ext cx="7703901" cy="8059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2065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rPr lang="en-US" sz="5400"/>
              <a:t>What is Bootstrap?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>
            <p:ph idx="1" type="body"/>
          </p:nvPr>
        </p:nvSpPr>
        <p:spPr>
          <a:xfrm>
            <a:off x="242100" y="856716"/>
            <a:ext cx="8659800" cy="4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Char char="⎊"/>
            </a:pPr>
            <a:r>
              <a:rPr b="1" lang="en-US" sz="1600">
                <a:solidFill>
                  <a:srgbClr val="000000"/>
                </a:solidFill>
              </a:rPr>
              <a:t>Colors</a:t>
            </a:r>
            <a:endParaRPr/>
          </a:p>
          <a:p>
            <a:pPr indent="-342900" lvl="1" marL="800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Here are those color using with background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65" name="Google Shape;265;p30"/>
          <p:cNvSpPr txBox="1"/>
          <p:nvPr>
            <p:ph type="title"/>
          </p:nvPr>
        </p:nvSpPr>
        <p:spPr>
          <a:xfrm>
            <a:off x="118457" y="93616"/>
            <a:ext cx="8167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Bootstrap Grid System</a:t>
            </a:r>
            <a:endParaRPr/>
          </a:p>
        </p:txBody>
      </p:sp>
      <p:pic>
        <p:nvPicPr>
          <p:cNvPr id="266" name="Google Shape;266;p30"/>
          <p:cNvPicPr preferRelativeResize="0"/>
          <p:nvPr/>
        </p:nvPicPr>
        <p:blipFill rotWithShape="1">
          <a:blip r:embed="rId3">
            <a:alphaModFix/>
          </a:blip>
          <a:srcRect b="49344" l="0" r="0" t="0"/>
          <a:stretch/>
        </p:blipFill>
        <p:spPr>
          <a:xfrm>
            <a:off x="591526" y="1914232"/>
            <a:ext cx="3980474" cy="2560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 rotWithShape="1">
          <a:blip r:embed="rId3">
            <a:alphaModFix/>
          </a:blip>
          <a:srcRect b="0" l="0" r="0" t="51242"/>
          <a:stretch/>
        </p:blipFill>
        <p:spPr>
          <a:xfrm>
            <a:off x="4746713" y="1914232"/>
            <a:ext cx="3980474" cy="2464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idx="1" type="body"/>
          </p:nvPr>
        </p:nvSpPr>
        <p:spPr>
          <a:xfrm>
            <a:off x="565687" y="2168794"/>
            <a:ext cx="7703901" cy="8059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2065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rPr lang="en-US" sz="5400"/>
              <a:t>Bootstrap Component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>
            <p:ph idx="1" type="body"/>
          </p:nvPr>
        </p:nvSpPr>
        <p:spPr>
          <a:xfrm>
            <a:off x="242100" y="856716"/>
            <a:ext cx="8659800" cy="4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Char char="⎊"/>
            </a:pPr>
            <a:r>
              <a:rPr b="1" lang="en-US" sz="1600">
                <a:solidFill>
                  <a:srgbClr val="000000"/>
                </a:solidFill>
              </a:rPr>
              <a:t>Buttons</a:t>
            </a:r>
            <a:endParaRPr/>
          </a:p>
          <a:p>
            <a:pPr indent="-33655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Use Bootstrap’s custom button styles for actions in forms, dialogs, and more with support for multiple sizes, states, and more.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800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78" name="Google Shape;278;p32"/>
          <p:cNvSpPr txBox="1"/>
          <p:nvPr>
            <p:ph type="title"/>
          </p:nvPr>
        </p:nvSpPr>
        <p:spPr>
          <a:xfrm>
            <a:off x="118457" y="93616"/>
            <a:ext cx="8167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Bootstrap Component</a:t>
            </a:r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1115879" y="2075200"/>
            <a:ext cx="547090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n-US" sz="12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2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"btn btn-primary"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&gt;Primary&lt;/</a:t>
            </a:r>
            <a:r>
              <a:rPr b="0" i="0" lang="en-US" sz="12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n-US" sz="12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2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"btn btn-secondary"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&gt;Secondary&lt;/</a:t>
            </a:r>
            <a:r>
              <a:rPr b="0" i="0" lang="en-US" sz="12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n-US" sz="12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2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"btn btn-success"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&gt;Success&lt;/</a:t>
            </a:r>
            <a:r>
              <a:rPr b="0" i="0" lang="en-US" sz="12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n-US" sz="12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2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"btn btn-danger"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&gt;Danger&lt;/</a:t>
            </a:r>
            <a:r>
              <a:rPr b="0" i="0" lang="en-US" sz="12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n-US" sz="12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2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"btn btn-warning"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&gt;Warning&lt;/</a:t>
            </a:r>
            <a:r>
              <a:rPr b="0" i="0" lang="en-US" sz="12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n-US" sz="12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2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"btn btn-info"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&gt;Info&lt;/</a:t>
            </a:r>
            <a:r>
              <a:rPr b="0" i="0" lang="en-US" sz="12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n-US" sz="12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2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"btn btn-light"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&gt;Light&lt;/</a:t>
            </a:r>
            <a:r>
              <a:rPr b="0" i="0" lang="en-US" sz="12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n-US" sz="12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2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"btn btn-dark"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&gt;Dark&lt;/</a:t>
            </a:r>
            <a:r>
              <a:rPr b="0" i="0" lang="en-US" sz="12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n-US" sz="12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2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"btn btn-link"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&gt;Link&lt;/</a:t>
            </a:r>
            <a:r>
              <a:rPr b="0" i="0" lang="en-US" sz="12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pic>
        <p:nvPicPr>
          <p:cNvPr id="280" name="Google Shape;28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030" y="3899376"/>
            <a:ext cx="7631938" cy="774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/>
          <p:nvPr>
            <p:ph idx="1" type="body"/>
          </p:nvPr>
        </p:nvSpPr>
        <p:spPr>
          <a:xfrm>
            <a:off x="242100" y="856716"/>
            <a:ext cx="8659800" cy="4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Char char="⎊"/>
            </a:pPr>
            <a:r>
              <a:rPr b="1" lang="en-US" sz="1600">
                <a:solidFill>
                  <a:srgbClr val="000000"/>
                </a:solidFill>
              </a:rPr>
              <a:t>Cards</a:t>
            </a:r>
            <a:endParaRPr/>
          </a:p>
          <a:p>
            <a:pPr indent="-33655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Bootstrap’s cards provide a flexible and extensible content container with multiple  variants and options.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3"/>
          <p:cNvSpPr txBox="1"/>
          <p:nvPr>
            <p:ph type="title"/>
          </p:nvPr>
        </p:nvSpPr>
        <p:spPr>
          <a:xfrm>
            <a:off x="118457" y="93616"/>
            <a:ext cx="8167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Bootstrap Component</a:t>
            </a:r>
            <a:endParaRPr/>
          </a:p>
        </p:txBody>
      </p:sp>
      <p:sp>
        <p:nvSpPr>
          <p:cNvPr id="287" name="Google Shape;287;p33"/>
          <p:cNvSpPr/>
          <p:nvPr/>
        </p:nvSpPr>
        <p:spPr>
          <a:xfrm>
            <a:off x="883402" y="2065992"/>
            <a:ext cx="5726625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2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"card"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b="0" i="0" lang="en-US" sz="12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"width: 18rem;"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</a:t>
            </a:r>
            <a:r>
              <a:rPr b="0" i="0" lang="en-US" sz="12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0" i="0" lang="en-US" sz="12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"..."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2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"card-img-top"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alt</a:t>
            </a:r>
            <a:r>
              <a:rPr b="0" i="0" lang="en-US" sz="12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"..."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&lt;</a:t>
            </a:r>
            <a:r>
              <a:rPr b="0" i="0" lang="en-US" sz="12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2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"card-body"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&lt;</a:t>
            </a:r>
            <a:r>
              <a:rPr b="0" i="0" lang="en-US" sz="12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h5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2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"card-title"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&gt;Card title&lt;/</a:t>
            </a:r>
            <a:r>
              <a:rPr b="0" i="0" lang="en-US" sz="12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h5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&lt;</a:t>
            </a:r>
            <a:r>
              <a:rPr b="0" i="0" lang="en-US" sz="12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2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"card-text"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&gt;Some quick example text to build on the card title and  make up the bulk of the card's content.&lt;/</a:t>
            </a:r>
            <a:r>
              <a:rPr b="0" i="0" lang="en-US" sz="12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&lt;</a:t>
            </a:r>
            <a:r>
              <a:rPr b="0" i="0" lang="en-US" sz="12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b="0" i="0" lang="en-US" sz="12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"#"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2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"btn btn-primary"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&gt;Go somewhere&lt;/</a:t>
            </a:r>
            <a:r>
              <a:rPr b="0" i="0" lang="en-US" sz="12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&lt;/</a:t>
            </a:r>
            <a:r>
              <a:rPr b="0" i="0" lang="en-US" sz="12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en-US" sz="12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pic>
        <p:nvPicPr>
          <p:cNvPr id="288" name="Google Shape;28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0027" y="1992700"/>
            <a:ext cx="1557962" cy="1900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/>
          <p:nvPr>
            <p:ph idx="1" type="body"/>
          </p:nvPr>
        </p:nvSpPr>
        <p:spPr>
          <a:xfrm>
            <a:off x="242100" y="856716"/>
            <a:ext cx="8659800" cy="4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Char char="⎊"/>
            </a:pPr>
            <a:r>
              <a:rPr b="1" lang="en-US" sz="1600">
                <a:solidFill>
                  <a:srgbClr val="000000"/>
                </a:solidFill>
              </a:rPr>
              <a:t>Check other components in getBootstrap.com</a:t>
            </a:r>
            <a:endParaRPr b="1" sz="1600">
              <a:solidFill>
                <a:srgbClr val="000000"/>
              </a:solidFill>
            </a:endParaRPr>
          </a:p>
          <a:p>
            <a:pPr indent="-342900" lvl="1" marL="800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Badge</a:t>
            </a:r>
            <a:endParaRPr/>
          </a:p>
          <a:p>
            <a:pPr indent="-342900" lvl="1" marL="800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Breadcrumb</a:t>
            </a:r>
            <a:endParaRPr/>
          </a:p>
          <a:p>
            <a:pPr indent="-342900" lvl="1" marL="800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Carousel</a:t>
            </a:r>
            <a:endParaRPr/>
          </a:p>
          <a:p>
            <a:pPr indent="-342900" lvl="1" marL="800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Modal</a:t>
            </a:r>
            <a:endParaRPr/>
          </a:p>
          <a:p>
            <a:pPr indent="-342900" lvl="1" marL="800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Navs &amp; tabs</a:t>
            </a:r>
            <a:endParaRPr/>
          </a:p>
          <a:p>
            <a:pPr indent="-342900" lvl="1" marL="800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Navbar</a:t>
            </a:r>
            <a:endParaRPr/>
          </a:p>
          <a:p>
            <a:pPr indent="-342900" lvl="1" marL="800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Pagination</a:t>
            </a:r>
            <a:endParaRPr/>
          </a:p>
          <a:p>
            <a:pPr indent="-342900" lvl="1" marL="800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6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Toasts</a:t>
            </a:r>
            <a:endParaRPr/>
          </a:p>
          <a:p>
            <a:pPr indent="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94" name="Google Shape;294;p34"/>
          <p:cNvSpPr txBox="1"/>
          <p:nvPr>
            <p:ph type="title"/>
          </p:nvPr>
        </p:nvSpPr>
        <p:spPr>
          <a:xfrm>
            <a:off x="118457" y="93616"/>
            <a:ext cx="8167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Bootstrap Grid System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/>
          <p:nvPr>
            <p:ph idx="1" type="body"/>
          </p:nvPr>
        </p:nvSpPr>
        <p:spPr>
          <a:xfrm>
            <a:off x="565687" y="2168794"/>
            <a:ext cx="7703901" cy="8059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2065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rPr lang="en-US" sz="5400"/>
              <a:t>Bootstrap Icons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idx="1" type="body"/>
          </p:nvPr>
        </p:nvSpPr>
        <p:spPr>
          <a:xfrm>
            <a:off x="242100" y="856716"/>
            <a:ext cx="8659800" cy="4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Char char="⎊"/>
            </a:pPr>
            <a:r>
              <a:rPr b="1" lang="en-US" sz="1600">
                <a:solidFill>
                  <a:srgbClr val="000000"/>
                </a:solidFill>
              </a:rPr>
              <a:t>Bootstrap Icons</a:t>
            </a:r>
            <a:endParaRPr/>
          </a:p>
          <a:p>
            <a:pPr indent="-336550" lvl="1" marL="9144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1600"/>
              <a:t> Free, high quality, open source icon library with over 1,300 icons. Include them anyway you like—SVGs, SVG sprite, or web fonts. Use them with or without 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Bootstrap</a:t>
            </a:r>
            <a:r>
              <a:rPr lang="en-US" sz="1600"/>
              <a:t> in any project.</a:t>
            </a:r>
            <a:endParaRPr b="1" sz="16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Char char="⎊"/>
            </a:pPr>
            <a:r>
              <a:rPr b="1" lang="en-US" sz="1600">
                <a:solidFill>
                  <a:srgbClr val="000000"/>
                </a:solidFill>
              </a:rPr>
              <a:t>Installation</a:t>
            </a:r>
            <a:endParaRPr/>
          </a:p>
          <a:p>
            <a:pPr indent="-336550" lvl="1" marL="9144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b="1" lang="en-US" sz="1600">
                <a:solidFill>
                  <a:srgbClr val="000000"/>
                </a:solidFill>
              </a:rPr>
              <a:t>npm</a:t>
            </a:r>
            <a:endParaRPr b="1" sz="1600">
              <a:solidFill>
                <a:srgbClr val="000000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b="1" lang="en-US" sz="1600">
                <a:solidFill>
                  <a:srgbClr val="000000"/>
                </a:solidFill>
              </a:rPr>
              <a:t>Download</a:t>
            </a:r>
            <a:endParaRPr/>
          </a:p>
          <a:p>
            <a:pPr indent="-336550" lvl="1" marL="9144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b="1" lang="en-US" sz="1600">
                <a:solidFill>
                  <a:srgbClr val="000000"/>
                </a:solidFill>
              </a:rPr>
              <a:t>CDN</a:t>
            </a:r>
            <a:endParaRPr/>
          </a:p>
          <a:p>
            <a:pPr indent="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6"/>
          <p:cNvSpPr txBox="1"/>
          <p:nvPr>
            <p:ph type="title"/>
          </p:nvPr>
        </p:nvSpPr>
        <p:spPr>
          <a:xfrm>
            <a:off x="118457" y="93616"/>
            <a:ext cx="8167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Bootstrap Icons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/>
          <p:nvPr>
            <p:ph idx="1" type="body"/>
          </p:nvPr>
        </p:nvSpPr>
        <p:spPr>
          <a:xfrm>
            <a:off x="242100" y="856716"/>
            <a:ext cx="8659800" cy="4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Char char="⎊"/>
            </a:pPr>
            <a:r>
              <a:rPr b="1" lang="en-US" sz="1600">
                <a:solidFill>
                  <a:srgbClr val="000000"/>
                </a:solidFill>
              </a:rPr>
              <a:t>CDN</a:t>
            </a:r>
            <a:endParaRPr/>
          </a:p>
          <a:p>
            <a:pPr indent="-336550" lvl="1" marL="9144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Include the icon fonts stylesheet—in your website &lt;head&gt; or via @import in CSS—from our CDN and get started in seconds. </a:t>
            </a: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See icon font docs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 for examples.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7"/>
          <p:cNvSpPr txBox="1"/>
          <p:nvPr>
            <p:ph type="title"/>
          </p:nvPr>
        </p:nvSpPr>
        <p:spPr>
          <a:xfrm>
            <a:off x="118457" y="93616"/>
            <a:ext cx="8167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Bootstrap Icons</a:t>
            </a:r>
            <a:endParaRPr/>
          </a:p>
        </p:txBody>
      </p:sp>
      <p:sp>
        <p:nvSpPr>
          <p:cNvPr id="312" name="Google Shape;312;p37"/>
          <p:cNvSpPr/>
          <p:nvPr/>
        </p:nvSpPr>
        <p:spPr>
          <a:xfrm>
            <a:off x="1697066" y="2310140"/>
            <a:ext cx="5486400" cy="5232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4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rel</a:t>
            </a:r>
            <a:r>
              <a:rPr b="0" i="0" lang="en-US" sz="14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"stylesheet"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b="0" i="0" lang="en-US" sz="14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"https://cdn.jsdelivr.net/npm/bootstrap-icons@1.4.0/font/bootstrap-icons.css"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sp>
        <p:nvSpPr>
          <p:cNvPr id="313" name="Google Shape;313;p37"/>
          <p:cNvSpPr/>
          <p:nvPr/>
        </p:nvSpPr>
        <p:spPr>
          <a:xfrm>
            <a:off x="1697066" y="3100808"/>
            <a:ext cx="5486400" cy="5232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b="0" i="0" lang="en-US" sz="1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b="0" i="0" lang="en-US" sz="14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"https://cdn.jsdelivr.net/npm/bootstrap-icons@1.4.0/font/bootstrap-icons.css"</a:t>
            </a:r>
            <a:r>
              <a:rPr b="0" i="0" lang="en-US" sz="14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/>
          <p:nvPr>
            <p:ph idx="1" type="body"/>
          </p:nvPr>
        </p:nvSpPr>
        <p:spPr>
          <a:xfrm>
            <a:off x="242100" y="856716"/>
            <a:ext cx="8659800" cy="4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Char char="⎊"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using CDN or download :</a:t>
            </a:r>
            <a:endParaRPr/>
          </a:p>
          <a:p>
            <a:pPr indent="-336550" lvl="1" marL="9144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copy the icon to use in our code.</a:t>
            </a:r>
            <a:endParaRPr/>
          </a:p>
        </p:txBody>
      </p:sp>
      <p:sp>
        <p:nvSpPr>
          <p:cNvPr id="319" name="Google Shape;319;p38"/>
          <p:cNvSpPr txBox="1"/>
          <p:nvPr>
            <p:ph type="title"/>
          </p:nvPr>
        </p:nvSpPr>
        <p:spPr>
          <a:xfrm>
            <a:off x="118457" y="93616"/>
            <a:ext cx="8167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Bootstrap Icons</a:t>
            </a:r>
            <a:endParaRPr/>
          </a:p>
        </p:txBody>
      </p:sp>
      <p:pic>
        <p:nvPicPr>
          <p:cNvPr id="320" name="Google Shape;32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569" y="2072156"/>
            <a:ext cx="4520063" cy="2376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9893" y="1433593"/>
            <a:ext cx="2959746" cy="3374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/>
          <p:nvPr>
            <p:ph idx="1" type="body"/>
          </p:nvPr>
        </p:nvSpPr>
        <p:spPr>
          <a:xfrm>
            <a:off x="565687" y="2168794"/>
            <a:ext cx="7703901" cy="8059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2065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rPr lang="en-US" sz="5400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>
            <p:ph idx="1" type="body"/>
          </p:nvPr>
        </p:nvSpPr>
        <p:spPr>
          <a:xfrm>
            <a:off x="361325" y="929050"/>
            <a:ext cx="8659800" cy="4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Char char="⎊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  <a:p>
            <a:pPr indent="-285750" lvl="1" marL="742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6"/>
              <a:buChar char="•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Bootstrap is an open source toolkit for developing a sleek, intuitive, and powerful, mobile first front-end framework for faster and easier web development. It uses HTML, CSS and JavaScript.</a:t>
            </a:r>
            <a:endParaRPr/>
          </a:p>
          <a:p>
            <a:pPr indent="-3365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Char char="⎊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A Brief History</a:t>
            </a:r>
            <a:endParaRPr/>
          </a:p>
          <a:p>
            <a:pPr indent="-336550" lvl="1" marL="9144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Bootstrap was developed by </a:t>
            </a:r>
            <a:r>
              <a:rPr i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 Otto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and </a:t>
            </a:r>
            <a:r>
              <a:rPr i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Jacob Thornton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at </a:t>
            </a:r>
            <a:r>
              <a:rPr i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Twitter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It was released as an open source product in August 2011 on GitHub.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1" marL="5778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>
            <p:ph type="title"/>
          </p:nvPr>
        </p:nvSpPr>
        <p:spPr>
          <a:xfrm>
            <a:off x="118457" y="93616"/>
            <a:ext cx="8167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What is Bootstrap?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/>
          <p:nvPr>
            <p:ph idx="1" type="body"/>
          </p:nvPr>
        </p:nvSpPr>
        <p:spPr>
          <a:xfrm>
            <a:off x="361325" y="929050"/>
            <a:ext cx="8659800" cy="4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6"/>
              <a:buChar char="•"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responsive grid system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Responsive Design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6"/>
              <a:buChar char="•"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to get started :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knowledge of HTML, CSS and JavaScript with good documentation.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6"/>
              <a:buChar char="•"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Reusable classes: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 elements such as pop-up and buttons to help style our content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6"/>
              <a:buChar char="•"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Browser Support: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Don’t need to worry about browser capability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96"/>
              <a:buFont typeface="Battambang"/>
              <a:buChar char="•"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Beautiful Interface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Allow user to create beautiful website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6"/>
              <a:buChar char="•"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other things too: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105" name="Google Shape;105;p5"/>
          <p:cNvSpPr txBox="1"/>
          <p:nvPr>
            <p:ph type="title"/>
          </p:nvPr>
        </p:nvSpPr>
        <p:spPr>
          <a:xfrm>
            <a:off x="118457" y="93616"/>
            <a:ext cx="8167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What is Bootstrap?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>
            <p:ph idx="1" type="body"/>
          </p:nvPr>
        </p:nvSpPr>
        <p:spPr>
          <a:xfrm>
            <a:off x="565687" y="2168794"/>
            <a:ext cx="7703901" cy="8059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2065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rPr lang="en-US" sz="5400"/>
              <a:t>Getting Started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>
            <p:ph idx="1" type="body"/>
          </p:nvPr>
        </p:nvSpPr>
        <p:spPr>
          <a:xfrm>
            <a:off x="361325" y="929050"/>
            <a:ext cx="8659800" cy="4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6"/>
              <a:buChar char="•"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to Bootstrap Website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https://getbootstrap.com/</a:t>
            </a:r>
            <a:endParaRPr/>
          </a:p>
        </p:txBody>
      </p:sp>
      <p:sp>
        <p:nvSpPr>
          <p:cNvPr id="116" name="Google Shape;116;p7"/>
          <p:cNvSpPr txBox="1"/>
          <p:nvPr>
            <p:ph type="title"/>
          </p:nvPr>
        </p:nvSpPr>
        <p:spPr>
          <a:xfrm>
            <a:off x="118457" y="93616"/>
            <a:ext cx="8167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Getting Started</a:t>
            </a:r>
            <a:endParaRPr/>
          </a:p>
        </p:txBody>
      </p:sp>
      <p:pic>
        <p:nvPicPr>
          <p:cNvPr id="117" name="Google Shape;11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6220" y="1536309"/>
            <a:ext cx="6176865" cy="3231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/>
          <p:nvPr>
            <p:ph idx="1" type="body"/>
          </p:nvPr>
        </p:nvSpPr>
        <p:spPr>
          <a:xfrm>
            <a:off x="565687" y="2168794"/>
            <a:ext cx="77040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2065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rPr lang="en-US" sz="5400"/>
              <a:t>How to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361325" y="929050"/>
            <a:ext cx="8659800" cy="4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6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Bootstrap uses its own CSS and JS files, which you need to link to. You should also add the HTML5 </a:t>
            </a: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&lt;!DOCTYPE&gt;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as well as add two</a:t>
            </a:r>
            <a:r>
              <a:rPr lang="en-US" sz="16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 </a:t>
            </a: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&lt;meta&gt;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elements.</a:t>
            </a:r>
            <a:endParaRPr/>
          </a:p>
          <a:p>
            <a:pPr indent="-235204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6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35204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6"/>
              <a:buNone/>
            </a:pPr>
            <a:r>
              <a:t/>
            </a:r>
            <a:endParaRPr sz="16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9"/>
          <p:cNvSpPr txBox="1"/>
          <p:nvPr>
            <p:ph type="title"/>
          </p:nvPr>
        </p:nvSpPr>
        <p:spPr>
          <a:xfrm>
            <a:off x="118457" y="93616"/>
            <a:ext cx="8167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How to</a:t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>
            <a:off x="791029" y="2004344"/>
            <a:ext cx="7800392" cy="2701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b="0" i="0" lang="en-US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DOCTYPE html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lang</a:t>
            </a:r>
            <a:r>
              <a:rPr b="0" i="0" lang="en-US" sz="1400" u="none" cap="none" strike="noStrik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14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/>
          </a:p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i="0" lang="en-US" sz="1400" u="none" cap="none" strike="noStrike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14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viewport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14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width=device-width, initial-scale=1.0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003399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http-equiv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14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X-UA-Compatible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14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ie=edge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Red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Red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