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8" r:id="rId92"/>
    <p:sldId id="349" r:id="rId93"/>
    <p:sldId id="350" r:id="rId94"/>
    <p:sldId id="389" r:id="rId95"/>
    <p:sldId id="390" r:id="rId96"/>
    <p:sldId id="391" r:id="rId97"/>
    <p:sldId id="392"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0" roundtripDataSignature="AMtx7mit+zGScpFI2L4ZZlP2KtzbSy2Gc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914459-B071-450F-B10E-568A9158E2E5}">
  <a:tblStyle styleId="{B3914459-B071-450F-B10E-568A9158E2E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742"/>
  </p:normalViewPr>
  <p:slideViewPr>
    <p:cSldViewPr snapToGrid="0">
      <p:cViewPr varScale="1">
        <p:scale>
          <a:sx n="221" d="100"/>
          <a:sy n="221" d="100"/>
        </p:scale>
        <p:origin x="30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80" Type="http://schemas.openxmlformats.org/officeDocument/2006/relationships/slide" Target="slides/slide79.xml"/><Relationship Id="rId85" Type="http://schemas.openxmlformats.org/officeDocument/2006/relationships/slide" Target="slides/slide84.xml"/><Relationship Id="rId150" Type="http://customschemas.google.com/relationships/presentationmetadata" Target="meta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734367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medium.com/@leannezhang/difference-between-css-position-absolute-versus-relative-35f064384c6"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13912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14081307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5" name="Google Shape;975;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13842665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2" name="Google Shape;982;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5040716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9" name="Google Shape;989;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67275768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6" name="Google Shape;996;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32993849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p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3" name="Google Shape;1003;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26652110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p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0" name="Google Shape;1010;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5622690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7" name="Google Shape;1017;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12799419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4" name="Google Shape;1024;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1286687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p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1" name="Google Shape;1031;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09332948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8" name="Google Shape;1038;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64048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57911742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5" name="Google Shape;1045;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8705280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2" name="Google Shape;1052;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6854367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9" name="Google Shape;1059;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13856305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6" name="Google Shape;1066;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9539831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p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3" name="Google Shape;1073;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14512680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0" name="Google Shape;1080;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9781764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7" name="Google Shape;1087;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3117721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4" name="Google Shape;1094;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19889369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1" name="Google Shape;1101;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r>
              <a:rPr lang="en" sz="1800" b="1" i="1">
                <a:solidFill>
                  <a:srgbClr val="F16524"/>
                </a:solidFill>
                <a:latin typeface="Trebuchet MS"/>
                <a:ea typeface="Trebuchet MS"/>
                <a:cs typeface="Trebuchet MS"/>
                <a:sym typeface="Trebuchet MS"/>
              </a:rPr>
              <a:t>Tip</a:t>
            </a:r>
            <a:r>
              <a:rPr lang="en" sz="1800" i="1">
                <a:solidFill>
                  <a:srgbClr val="F16524"/>
                </a:solidFill>
                <a:latin typeface="Trebuchet MS"/>
                <a:ea typeface="Trebuchet MS"/>
                <a:cs typeface="Trebuchet MS"/>
                <a:sym typeface="Trebuchet MS"/>
              </a:rPr>
              <a:t>: Center-aligning has no effect if the width is 100%.</a:t>
            </a: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11478932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p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8" name="Google Shape;1108;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62343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83060654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p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5" name="Google Shape;1115;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42794955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p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2" name="Google Shape;1122;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62543708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9" name="Google Shape;1129;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93606875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p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6" name="Google Shape;1136;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83536274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p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4110519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p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1" name="Google Shape;1151;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317635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p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8" name="Google Shape;1158;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5649051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5" name="Google Shape;1165;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23294578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2" name="Google Shape;1172;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05011539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p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9" name="Google Shape;1179;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268899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36046270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6" name="Google Shape;1186;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88879451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3" name="Google Shape;1193;p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86621087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p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0" name="Google Shape;1200;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87804183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7" name="Google Shape;1207;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53446043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p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6" name="Google Shape;1216;p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89986887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3" name="Google Shape;1223;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1750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038226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161397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24057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24020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48197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735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78553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80119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96371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7588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54859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8620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800">
                <a:latin typeface="Trebuchet MS"/>
                <a:ea typeface="Trebuchet MS"/>
                <a:cs typeface="Trebuchet MS"/>
                <a:sym typeface="Trebuchet MS"/>
              </a:rPr>
              <a:t>You will also learn about the following new CSS3 properties:</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background-size</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background-origin</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 sz="1800">
                <a:latin typeface="Trebuchet MS"/>
                <a:ea typeface="Trebuchet MS"/>
                <a:cs typeface="Trebuchet MS"/>
                <a:sym typeface="Trebuchet MS"/>
              </a:rPr>
              <a:t>background-clip</a:t>
            </a:r>
            <a:endParaRPr sz="18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800">
              <a:latin typeface="Trebuchet MS"/>
              <a:ea typeface="Trebuchet MS"/>
              <a:cs typeface="Trebuchet MS"/>
              <a:sym typeface="Trebuchet MS"/>
            </a:endParaRPr>
          </a:p>
        </p:txBody>
      </p:sp>
    </p:spTree>
    <p:extLst>
      <p:ext uri="{BB962C8B-B14F-4D97-AF65-F5344CB8AC3E}">
        <p14:creationId xmlns:p14="http://schemas.microsoft.com/office/powerpoint/2010/main" val="1046233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latin typeface="Trebuchet MS"/>
              <a:ea typeface="Trebuchet MS"/>
              <a:cs typeface="Trebuchet MS"/>
              <a:sym typeface="Trebuchet MS"/>
            </a:endParaRPr>
          </a:p>
        </p:txBody>
      </p:sp>
    </p:spTree>
    <p:extLst>
      <p:ext uri="{BB962C8B-B14F-4D97-AF65-F5344CB8AC3E}">
        <p14:creationId xmlns:p14="http://schemas.microsoft.com/office/powerpoint/2010/main" val="449744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400" b="1">
                <a:solidFill>
                  <a:srgbClr val="0170BA"/>
                </a:solidFill>
                <a:latin typeface="Trebuchet MS"/>
                <a:ea typeface="Trebuchet MS"/>
                <a:cs typeface="Trebuchet MS"/>
                <a:sym typeface="Trebuchet MS"/>
              </a:rPr>
              <a:t>CSS3 Multiple Backgrounds</a:t>
            </a:r>
            <a:endParaRPr sz="1400" b="1">
              <a:solidFill>
                <a:srgbClr val="0170BA"/>
              </a:solidFill>
              <a:latin typeface="Trebuchet MS"/>
              <a:ea typeface="Trebuchet MS"/>
              <a:cs typeface="Trebuchet MS"/>
              <a:sym typeface="Trebuchet MS"/>
            </a:endParaRPr>
          </a:p>
          <a:p>
            <a:pPr marL="457200" lvl="0" indent="-317500" algn="l" rtl="0">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CSS3 allows you to add multiple background images for an element, through the background-image property.</a:t>
            </a:r>
            <a:endParaRPr sz="1400">
              <a:latin typeface="Trebuchet MS"/>
              <a:ea typeface="Trebuchet MS"/>
              <a:cs typeface="Trebuchet MS"/>
              <a:sym typeface="Trebuchet MS"/>
            </a:endParaRPr>
          </a:p>
          <a:p>
            <a:pPr marL="457200" lvl="0" indent="-317500" algn="l" rtl="0">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sz="1400">
              <a:latin typeface="Trebuchet MS"/>
              <a:ea typeface="Trebuchet MS"/>
              <a:cs typeface="Trebuchet MS"/>
              <a:sym typeface="Trebuchet MS"/>
            </a:endParaRPr>
          </a:p>
          <a:p>
            <a:pPr marL="457200" lvl="0" indent="-317500" algn="l" rtl="0">
              <a:lnSpc>
                <a:spcPct val="115000"/>
              </a:lnSpc>
              <a:spcBef>
                <a:spcPts val="0"/>
              </a:spcBef>
              <a:spcAft>
                <a:spcPts val="0"/>
              </a:spcAft>
              <a:buSzPts val="1400"/>
              <a:buFont typeface="Trebuchet MS"/>
              <a:buChar char="➔"/>
            </a:pPr>
            <a:r>
              <a:rPr lang="en" sz="1400">
                <a:latin typeface="Trebuchet MS"/>
                <a:ea typeface="Trebuchet MS"/>
                <a:cs typeface="Trebuchet MS"/>
                <a:sym typeface="Trebuchet MS"/>
              </a:rPr>
              <a:t>The following example has two background images, the first image is a flower (aligned to the bottom and right) and the second image is a paper background (aligned to the top-left corner):</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#example1 {</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background-image: url(img_flwr.gif), url(paper.gif);</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background-position: right bottom, left top;</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background-repeat: no-repeat, repeat;</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a:t>
            </a:r>
            <a:endParaRPr sz="14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862857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Multiple background images can be specified using either the individual background properties (as above) or the background shorthand property.</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The following example uses the background shorthand property (same result as example above):</a:t>
            </a:r>
            <a:endParaRPr sz="14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885946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59982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62597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795750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41562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945934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496190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The two other possible values for background-size are </a:t>
            </a:r>
            <a:r>
              <a:rPr lang="en" sz="1400">
                <a:solidFill>
                  <a:srgbClr val="FF0000"/>
                </a:solidFill>
                <a:latin typeface="Trebuchet MS"/>
                <a:ea typeface="Trebuchet MS"/>
                <a:cs typeface="Trebuchet MS"/>
                <a:sym typeface="Trebuchet MS"/>
              </a:rPr>
              <a:t>contain</a:t>
            </a:r>
            <a:r>
              <a:rPr lang="en" sz="1400">
                <a:latin typeface="Trebuchet MS"/>
                <a:ea typeface="Trebuchet MS"/>
                <a:cs typeface="Trebuchet MS"/>
                <a:sym typeface="Trebuchet MS"/>
              </a:rPr>
              <a:t> and </a:t>
            </a:r>
            <a:r>
              <a:rPr lang="en" sz="1400">
                <a:solidFill>
                  <a:srgbClr val="FF0000"/>
                </a:solidFill>
                <a:latin typeface="Trebuchet MS"/>
                <a:ea typeface="Trebuchet MS"/>
                <a:cs typeface="Trebuchet MS"/>
                <a:sym typeface="Trebuchet MS"/>
              </a:rPr>
              <a:t>cover</a:t>
            </a:r>
            <a:r>
              <a:rPr lang="en" sz="1400">
                <a:latin typeface="Trebuchet MS"/>
                <a:ea typeface="Trebuchet MS"/>
                <a:cs typeface="Trebuchet MS"/>
                <a:sym typeface="Trebuchet MS"/>
              </a:rPr>
              <a:t>.</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The contain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image.</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 The cover keyword scales the background image so that the content area is completely covered by the background image (both its width and height are equal to or exceed the content area). As such, some parts of the background image may not be visible in the background positioning area.</a:t>
            </a:r>
            <a:endParaRPr sz="1400">
              <a:latin typeface="Trebuchet MS"/>
              <a:ea typeface="Trebuchet MS"/>
              <a:cs typeface="Trebuchet MS"/>
              <a:sym typeface="Trebuchet MS"/>
            </a:endParaRPr>
          </a:p>
          <a:p>
            <a:pPr marL="0" lvl="0" indent="0" algn="l" rtl="0">
              <a:lnSpc>
                <a:spcPct val="115000"/>
              </a:lnSpc>
              <a:spcBef>
                <a:spcPts val="0"/>
              </a:spcBef>
              <a:spcAft>
                <a:spcPts val="0"/>
              </a:spcAft>
              <a:buSzPts val="1400"/>
              <a:buNone/>
            </a:pPr>
            <a:r>
              <a:rPr lang="en" sz="1400">
                <a:latin typeface="Trebuchet MS"/>
                <a:ea typeface="Trebuchet MS"/>
                <a:cs typeface="Trebuchet MS"/>
                <a:sym typeface="Trebuchet MS"/>
              </a:rPr>
              <a:t>The following example illustrates the use of contain and cover:</a:t>
            </a:r>
            <a:endParaRPr sz="1400">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787942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559900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768937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124954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454273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469344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26230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65260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72808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770650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6479730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870442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1174862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8471964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8072013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6" name="Google Shape;61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771802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4" name="Google Shape;624;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679746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411106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6778053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621640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6" name="Google Shape;646;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1939445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3" name="Google Shape;653;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5394257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0" name="Google Shape;66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r>
              <a:rPr lang="en" sz="1800" b="1">
                <a:solidFill>
                  <a:srgbClr val="FF0000"/>
                </a:solidFill>
                <a:latin typeface="Trebuchet MS"/>
                <a:ea typeface="Trebuchet MS"/>
                <a:cs typeface="Trebuchet MS"/>
                <a:sym typeface="Trebuchet MS"/>
              </a:rPr>
              <a:t>Note</a:t>
            </a:r>
            <a:r>
              <a:rPr lang="en" sz="1800">
                <a:solidFill>
                  <a:srgbClr val="FF0000"/>
                </a:solidFill>
                <a:latin typeface="Trebuchet MS"/>
                <a:ea typeface="Trebuchet MS"/>
                <a:cs typeface="Trebuchet MS"/>
                <a:sym typeface="Trebuchet MS"/>
              </a:rPr>
              <a:t>: </a:t>
            </a:r>
            <a:r>
              <a:rPr lang="en" sz="1800">
                <a:latin typeface="Trebuchet MS"/>
                <a:ea typeface="Trebuchet MS"/>
                <a:cs typeface="Trebuchet MS"/>
                <a:sym typeface="Trebuchet MS"/>
              </a:rPr>
              <a:t>It is also possible to use negative values, to overlap content.</a:t>
            </a: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5996020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639279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0634907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763257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603671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579784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51724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4" name="Google Shape;70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168272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1" name="Google Shape;711;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0965243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735746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5750138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736213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0" name="Google Shape;740;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0044376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144496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5" name="Google Shape;755;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7769683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2" name="Google Shape;762;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8069216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36628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90787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6" name="Google Shape;776;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778797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3280241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0" name="Google Shape;790;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5114008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7" name="Google Shape;797;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8839424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4" name="Google Shape;804;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282317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1" name="Google Shape;811;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2646049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8" name="Google Shape;818;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5701772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5" name="Google Shape;825;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8973943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7299774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9" name="Google Shape;839;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57733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940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6" name="Google Shape;846;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0333746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12271027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r>
              <a:rPr lang="en-US" sz="1400" dirty="0">
                <a:hlinkClick r:id="rId3"/>
              </a:rPr>
              <a:t>https://medium.com/@leannezhang/difference-between-css-position-absolute-versus-relative-35f064384c6</a:t>
            </a:r>
            <a:endParaRPr sz="1400" dirty="0">
              <a:latin typeface="Trebuchet MS"/>
              <a:ea typeface="Trebuchet MS"/>
              <a:cs typeface="Trebuchet MS"/>
              <a:sym typeface="Trebuchet MS"/>
            </a:endParaRPr>
          </a:p>
        </p:txBody>
      </p:sp>
    </p:spTree>
    <p:extLst>
      <p:ext uri="{BB962C8B-B14F-4D97-AF65-F5344CB8AC3E}">
        <p14:creationId xmlns:p14="http://schemas.microsoft.com/office/powerpoint/2010/main" val="16296167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8" name="Google Shape;868;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a:latin typeface="Trebuchet MS"/>
              <a:ea typeface="Trebuchet MS"/>
              <a:cs typeface="Trebuchet MS"/>
              <a:sym typeface="Trebuchet MS"/>
            </a:endParaRPr>
          </a:p>
        </p:txBody>
      </p:sp>
    </p:spTree>
    <p:extLst>
      <p:ext uri="{BB962C8B-B14F-4D97-AF65-F5344CB8AC3E}">
        <p14:creationId xmlns:p14="http://schemas.microsoft.com/office/powerpoint/2010/main" val="210991832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5" name="Google Shape;875;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1400"/>
              <a:buNone/>
            </a:pPr>
            <a:r>
              <a:rPr lang="en" sz="1400" b="1" i="1">
                <a:solidFill>
                  <a:srgbClr val="F16524"/>
                </a:solidFill>
                <a:latin typeface="Trebuchet MS"/>
                <a:ea typeface="Trebuchet MS"/>
                <a:cs typeface="Trebuchet MS"/>
                <a:sym typeface="Trebuchet MS"/>
              </a:rPr>
              <a:t>Note</a:t>
            </a:r>
            <a:r>
              <a:rPr lang="en" sz="1400" i="1">
                <a:solidFill>
                  <a:srgbClr val="F16524"/>
                </a:solidFill>
                <a:latin typeface="Trebuchet MS"/>
                <a:ea typeface="Trebuchet MS"/>
                <a:cs typeface="Trebuchet MS"/>
                <a:sym typeface="Trebuchet MS"/>
              </a:rPr>
              <a:t>: For W3C compliant CSS: If you define the color property, you must also define the background-color property.</a:t>
            </a:r>
            <a:endParaRPr sz="1400" i="1">
              <a:solidFill>
                <a:srgbClr val="F16524"/>
              </a:solidFill>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1472585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2" name="Google Shape;882;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5124342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9" name="Google Shape;889;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r>
              <a:rPr lang="en" sz="1400" b="1" i="1">
                <a:solidFill>
                  <a:srgbClr val="F16524"/>
                </a:solidFill>
                <a:latin typeface="Trebuchet MS"/>
                <a:ea typeface="Trebuchet MS"/>
                <a:cs typeface="Trebuchet MS"/>
                <a:sym typeface="Trebuchet MS"/>
              </a:rPr>
              <a:t>Note</a:t>
            </a:r>
            <a:r>
              <a:rPr lang="en" sz="1400" i="1">
                <a:solidFill>
                  <a:srgbClr val="F16524"/>
                </a:solidFill>
                <a:latin typeface="Trebuchet MS"/>
                <a:ea typeface="Trebuchet MS"/>
                <a:cs typeface="Trebuchet MS"/>
                <a:sym typeface="Trebuchet MS"/>
              </a:rPr>
              <a:t>: It is not recommended to underline text that is not a link, as this often confuses users.</a:t>
            </a: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0737715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6" name="Google Shape;896;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741114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3" name="Google Shape;903;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2396557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0" name="Google Shape;910;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826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1285516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7" name="Google Shape;917;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083980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8" name="Google Shape;938;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26442039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6" name="Google Shape;946;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7629085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4" name="Google Shape;9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3713994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4" name="Google Shape;9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05990644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4" name="Google Shape;9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9262301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4" name="Google Shape;9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0022583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4" name="Google Shape;9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206401187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1" name="Google Shape;961;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152375024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8" name="Google Shape;968;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400"/>
              <a:buNone/>
            </a:pPr>
            <a:endParaRPr sz="1400" i="1">
              <a:solidFill>
                <a:srgbClr val="F16524"/>
              </a:solidFill>
              <a:latin typeface="Trebuchet MS"/>
              <a:ea typeface="Trebuchet MS"/>
              <a:cs typeface="Trebuchet MS"/>
              <a:sym typeface="Trebuchet MS"/>
            </a:endParaRPr>
          </a:p>
        </p:txBody>
      </p:sp>
    </p:spTree>
    <p:extLst>
      <p:ext uri="{BB962C8B-B14F-4D97-AF65-F5344CB8AC3E}">
        <p14:creationId xmlns:p14="http://schemas.microsoft.com/office/powerpoint/2010/main" val="92792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138"/>
          <p:cNvGrpSpPr/>
          <p:nvPr/>
        </p:nvGrpSpPr>
        <p:grpSpPr>
          <a:xfrm>
            <a:off x="7343003" y="3409675"/>
            <a:ext cx="1691422" cy="1732548"/>
            <a:chOff x="7343003" y="3409675"/>
            <a:chExt cx="1691422" cy="1732548"/>
          </a:xfrm>
        </p:grpSpPr>
        <p:grpSp>
          <p:nvGrpSpPr>
            <p:cNvPr id="11" name="Google Shape;11;p138"/>
            <p:cNvGrpSpPr/>
            <p:nvPr/>
          </p:nvGrpSpPr>
          <p:grpSpPr>
            <a:xfrm>
              <a:off x="7343003" y="4453711"/>
              <a:ext cx="316800" cy="688512"/>
              <a:chOff x="7343003" y="4453711"/>
              <a:chExt cx="316800" cy="688512"/>
            </a:xfrm>
          </p:grpSpPr>
          <p:sp>
            <p:nvSpPr>
              <p:cNvPr id="12" name="Google Shape;12;p138"/>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8"/>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138"/>
            <p:cNvGrpSpPr/>
            <p:nvPr/>
          </p:nvGrpSpPr>
          <p:grpSpPr>
            <a:xfrm>
              <a:off x="7801210" y="4105700"/>
              <a:ext cx="316800" cy="1036523"/>
              <a:chOff x="7801210" y="4105700"/>
              <a:chExt cx="316800" cy="1036523"/>
            </a:xfrm>
          </p:grpSpPr>
          <p:sp>
            <p:nvSpPr>
              <p:cNvPr id="15" name="Google Shape;15;p138"/>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8"/>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8"/>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138"/>
            <p:cNvGrpSpPr/>
            <p:nvPr/>
          </p:nvGrpSpPr>
          <p:grpSpPr>
            <a:xfrm>
              <a:off x="8259418" y="3757688"/>
              <a:ext cx="316800" cy="1384535"/>
              <a:chOff x="8259418" y="3757688"/>
              <a:chExt cx="316800" cy="1384535"/>
            </a:xfrm>
          </p:grpSpPr>
          <p:sp>
            <p:nvSpPr>
              <p:cNvPr id="19" name="Google Shape;19;p138"/>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38"/>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38"/>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8"/>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38"/>
            <p:cNvGrpSpPr/>
            <p:nvPr/>
          </p:nvGrpSpPr>
          <p:grpSpPr>
            <a:xfrm>
              <a:off x="8717625" y="3409675"/>
              <a:ext cx="316800" cy="1732548"/>
              <a:chOff x="8717625" y="3409675"/>
              <a:chExt cx="316800" cy="1732548"/>
            </a:xfrm>
          </p:grpSpPr>
          <p:sp>
            <p:nvSpPr>
              <p:cNvPr id="24" name="Google Shape;24;p138"/>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38"/>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38"/>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38"/>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38"/>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138"/>
          <p:cNvGrpSpPr/>
          <p:nvPr/>
        </p:nvGrpSpPr>
        <p:grpSpPr>
          <a:xfrm>
            <a:off x="5043503" y="0"/>
            <a:ext cx="3814072" cy="3839101"/>
            <a:chOff x="5043503" y="0"/>
            <a:chExt cx="3814072" cy="3839101"/>
          </a:xfrm>
        </p:grpSpPr>
        <p:sp>
          <p:nvSpPr>
            <p:cNvPr id="30" name="Google Shape;30;p138"/>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38"/>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138"/>
            <p:cNvGrpSpPr/>
            <p:nvPr/>
          </p:nvGrpSpPr>
          <p:grpSpPr>
            <a:xfrm>
              <a:off x="7647812" y="2704283"/>
              <a:ext cx="635219" cy="635219"/>
              <a:chOff x="6725724" y="2701260"/>
              <a:chExt cx="1208101" cy="1208100"/>
            </a:xfrm>
          </p:grpSpPr>
          <p:sp>
            <p:nvSpPr>
              <p:cNvPr id="33" name="Google Shape;33;p138"/>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8"/>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38"/>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38"/>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138"/>
            <p:cNvGrpSpPr/>
            <p:nvPr/>
          </p:nvGrpSpPr>
          <p:grpSpPr>
            <a:xfrm>
              <a:off x="7952721" y="179238"/>
              <a:ext cx="873165" cy="873003"/>
              <a:chOff x="7754428" y="208725"/>
              <a:chExt cx="541800" cy="541800"/>
            </a:xfrm>
          </p:grpSpPr>
          <p:sp>
            <p:nvSpPr>
              <p:cNvPr id="38" name="Google Shape;38;p138"/>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8"/>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138"/>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38"/>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38"/>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8"/>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8"/>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8"/>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38"/>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138"/>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13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47"/>
          <p:cNvGrpSpPr/>
          <p:nvPr/>
        </p:nvGrpSpPr>
        <p:grpSpPr>
          <a:xfrm>
            <a:off x="52" y="4099200"/>
            <a:ext cx="9144036" cy="1044300"/>
            <a:chOff x="52" y="4099200"/>
            <a:chExt cx="9144036" cy="1044300"/>
          </a:xfrm>
        </p:grpSpPr>
        <p:grpSp>
          <p:nvGrpSpPr>
            <p:cNvPr id="143" name="Google Shape;143;p147"/>
            <p:cNvGrpSpPr/>
            <p:nvPr/>
          </p:nvGrpSpPr>
          <p:grpSpPr>
            <a:xfrm>
              <a:off x="52" y="4309200"/>
              <a:ext cx="231622" cy="834300"/>
              <a:chOff x="2688737" y="4301380"/>
              <a:chExt cx="231900" cy="834300"/>
            </a:xfrm>
          </p:grpSpPr>
          <p:sp>
            <p:nvSpPr>
              <p:cNvPr id="144" name="Google Shape;144;p14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147"/>
            <p:cNvGrpSpPr/>
            <p:nvPr/>
          </p:nvGrpSpPr>
          <p:grpSpPr>
            <a:xfrm>
              <a:off x="371406" y="4099200"/>
              <a:ext cx="231622" cy="1044300"/>
              <a:chOff x="2688737" y="4091380"/>
              <a:chExt cx="231900" cy="1044300"/>
            </a:xfrm>
          </p:grpSpPr>
          <p:sp>
            <p:nvSpPr>
              <p:cNvPr id="149" name="Google Shape;149;p14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7"/>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 name="Google Shape;154;p147"/>
            <p:cNvGrpSpPr/>
            <p:nvPr/>
          </p:nvGrpSpPr>
          <p:grpSpPr>
            <a:xfrm>
              <a:off x="742761" y="4309200"/>
              <a:ext cx="231622" cy="834300"/>
              <a:chOff x="2688737" y="4301380"/>
              <a:chExt cx="231900" cy="834300"/>
            </a:xfrm>
          </p:grpSpPr>
          <p:sp>
            <p:nvSpPr>
              <p:cNvPr id="155" name="Google Shape;155;p14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147"/>
            <p:cNvGrpSpPr/>
            <p:nvPr/>
          </p:nvGrpSpPr>
          <p:grpSpPr>
            <a:xfrm>
              <a:off x="1114115" y="4518900"/>
              <a:ext cx="231622" cy="624600"/>
              <a:chOff x="2688737" y="4511080"/>
              <a:chExt cx="231900" cy="624600"/>
            </a:xfrm>
          </p:grpSpPr>
          <p:sp>
            <p:nvSpPr>
              <p:cNvPr id="160" name="Google Shape;160;p14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147"/>
            <p:cNvGrpSpPr/>
            <p:nvPr/>
          </p:nvGrpSpPr>
          <p:grpSpPr>
            <a:xfrm>
              <a:off x="1856753" y="4099200"/>
              <a:ext cx="231600" cy="1044300"/>
              <a:chOff x="1856753" y="4099200"/>
              <a:chExt cx="231600" cy="1044300"/>
            </a:xfrm>
          </p:grpSpPr>
          <p:sp>
            <p:nvSpPr>
              <p:cNvPr id="164" name="Google Shape;164;p147"/>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7"/>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7"/>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7"/>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7"/>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147"/>
            <p:cNvGrpSpPr/>
            <p:nvPr/>
          </p:nvGrpSpPr>
          <p:grpSpPr>
            <a:xfrm>
              <a:off x="2228107" y="4309200"/>
              <a:ext cx="231600" cy="834300"/>
              <a:chOff x="2228107" y="4309200"/>
              <a:chExt cx="231600" cy="834300"/>
            </a:xfrm>
          </p:grpSpPr>
          <p:sp>
            <p:nvSpPr>
              <p:cNvPr id="170" name="Google Shape;170;p147"/>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7"/>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7"/>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7"/>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147"/>
            <p:cNvGrpSpPr/>
            <p:nvPr/>
          </p:nvGrpSpPr>
          <p:grpSpPr>
            <a:xfrm>
              <a:off x="2599462" y="4518900"/>
              <a:ext cx="231600" cy="624600"/>
              <a:chOff x="2599462" y="4518900"/>
              <a:chExt cx="231600" cy="624600"/>
            </a:xfrm>
          </p:grpSpPr>
          <p:sp>
            <p:nvSpPr>
              <p:cNvPr id="175" name="Google Shape;175;p147"/>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7"/>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7"/>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 name="Google Shape;178;p147"/>
            <p:cNvGrpSpPr/>
            <p:nvPr/>
          </p:nvGrpSpPr>
          <p:grpSpPr>
            <a:xfrm>
              <a:off x="3342171" y="4099200"/>
              <a:ext cx="231600" cy="1044300"/>
              <a:chOff x="3342171" y="4099200"/>
              <a:chExt cx="231600" cy="1044300"/>
            </a:xfrm>
          </p:grpSpPr>
          <p:sp>
            <p:nvSpPr>
              <p:cNvPr id="179" name="Google Shape;179;p147"/>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47"/>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7"/>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7"/>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7"/>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147"/>
            <p:cNvGrpSpPr/>
            <p:nvPr/>
          </p:nvGrpSpPr>
          <p:grpSpPr>
            <a:xfrm>
              <a:off x="3713525" y="4309200"/>
              <a:ext cx="231600" cy="834300"/>
              <a:chOff x="3713525" y="4309200"/>
              <a:chExt cx="231600" cy="834300"/>
            </a:xfrm>
          </p:grpSpPr>
          <p:sp>
            <p:nvSpPr>
              <p:cNvPr id="185" name="Google Shape;185;p147"/>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7"/>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7"/>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7"/>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147"/>
            <p:cNvGrpSpPr/>
            <p:nvPr/>
          </p:nvGrpSpPr>
          <p:grpSpPr>
            <a:xfrm>
              <a:off x="1485398" y="4309200"/>
              <a:ext cx="231600" cy="834300"/>
              <a:chOff x="1485398" y="4309200"/>
              <a:chExt cx="231600" cy="834300"/>
            </a:xfrm>
          </p:grpSpPr>
          <p:sp>
            <p:nvSpPr>
              <p:cNvPr id="190" name="Google Shape;190;p147"/>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47"/>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47"/>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47"/>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147"/>
            <p:cNvGrpSpPr/>
            <p:nvPr/>
          </p:nvGrpSpPr>
          <p:grpSpPr>
            <a:xfrm>
              <a:off x="4084879" y="4518900"/>
              <a:ext cx="231600" cy="624600"/>
              <a:chOff x="4084879" y="4518900"/>
              <a:chExt cx="231600" cy="624600"/>
            </a:xfrm>
          </p:grpSpPr>
          <p:sp>
            <p:nvSpPr>
              <p:cNvPr id="195" name="Google Shape;195;p147"/>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7"/>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47"/>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147"/>
            <p:cNvGrpSpPr/>
            <p:nvPr/>
          </p:nvGrpSpPr>
          <p:grpSpPr>
            <a:xfrm>
              <a:off x="2970816" y="4309200"/>
              <a:ext cx="231600" cy="834300"/>
              <a:chOff x="2970816" y="4309200"/>
              <a:chExt cx="231600" cy="834300"/>
            </a:xfrm>
          </p:grpSpPr>
          <p:sp>
            <p:nvSpPr>
              <p:cNvPr id="199" name="Google Shape;199;p147"/>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7"/>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7"/>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7"/>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147"/>
            <p:cNvGrpSpPr/>
            <p:nvPr/>
          </p:nvGrpSpPr>
          <p:grpSpPr>
            <a:xfrm>
              <a:off x="4456234" y="4309200"/>
              <a:ext cx="231600" cy="834300"/>
              <a:chOff x="4456234" y="4309200"/>
              <a:chExt cx="231600" cy="834300"/>
            </a:xfrm>
          </p:grpSpPr>
          <p:sp>
            <p:nvSpPr>
              <p:cNvPr id="204" name="Google Shape;204;p147"/>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7"/>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7"/>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7"/>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147"/>
            <p:cNvGrpSpPr/>
            <p:nvPr/>
          </p:nvGrpSpPr>
          <p:grpSpPr>
            <a:xfrm>
              <a:off x="4827588" y="4099200"/>
              <a:ext cx="231600" cy="1044300"/>
              <a:chOff x="4827588" y="4099200"/>
              <a:chExt cx="231600" cy="1044300"/>
            </a:xfrm>
          </p:grpSpPr>
          <p:sp>
            <p:nvSpPr>
              <p:cNvPr id="209" name="Google Shape;209;p147"/>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7"/>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7"/>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47"/>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47"/>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147"/>
            <p:cNvGrpSpPr/>
            <p:nvPr/>
          </p:nvGrpSpPr>
          <p:grpSpPr>
            <a:xfrm>
              <a:off x="5198943" y="4309200"/>
              <a:ext cx="231600" cy="834300"/>
              <a:chOff x="5198943" y="4309200"/>
              <a:chExt cx="231600" cy="834300"/>
            </a:xfrm>
          </p:grpSpPr>
          <p:sp>
            <p:nvSpPr>
              <p:cNvPr id="215" name="Google Shape;215;p147"/>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47"/>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47"/>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47"/>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147"/>
            <p:cNvGrpSpPr/>
            <p:nvPr/>
          </p:nvGrpSpPr>
          <p:grpSpPr>
            <a:xfrm>
              <a:off x="5570297" y="4518900"/>
              <a:ext cx="231600" cy="624600"/>
              <a:chOff x="5570297" y="4518900"/>
              <a:chExt cx="231600" cy="624600"/>
            </a:xfrm>
          </p:grpSpPr>
          <p:sp>
            <p:nvSpPr>
              <p:cNvPr id="220" name="Google Shape;220;p147"/>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47"/>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47"/>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147"/>
            <p:cNvGrpSpPr/>
            <p:nvPr/>
          </p:nvGrpSpPr>
          <p:grpSpPr>
            <a:xfrm>
              <a:off x="5941652" y="4309200"/>
              <a:ext cx="231600" cy="834300"/>
              <a:chOff x="5941652" y="4309200"/>
              <a:chExt cx="231600" cy="834300"/>
            </a:xfrm>
          </p:grpSpPr>
          <p:sp>
            <p:nvSpPr>
              <p:cNvPr id="224" name="Google Shape;224;p147"/>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47"/>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47"/>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47"/>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147"/>
            <p:cNvGrpSpPr/>
            <p:nvPr/>
          </p:nvGrpSpPr>
          <p:grpSpPr>
            <a:xfrm>
              <a:off x="6313006" y="4099200"/>
              <a:ext cx="231600" cy="1044300"/>
              <a:chOff x="6313006" y="4099200"/>
              <a:chExt cx="231600" cy="1044300"/>
            </a:xfrm>
          </p:grpSpPr>
          <p:sp>
            <p:nvSpPr>
              <p:cNvPr id="229" name="Google Shape;229;p147"/>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47"/>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47"/>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47"/>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47"/>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147"/>
            <p:cNvGrpSpPr/>
            <p:nvPr/>
          </p:nvGrpSpPr>
          <p:grpSpPr>
            <a:xfrm>
              <a:off x="6684361" y="4309200"/>
              <a:ext cx="231600" cy="834300"/>
              <a:chOff x="6684361" y="4309200"/>
              <a:chExt cx="231600" cy="834300"/>
            </a:xfrm>
          </p:grpSpPr>
          <p:sp>
            <p:nvSpPr>
              <p:cNvPr id="235" name="Google Shape;235;p147"/>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7"/>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47"/>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47"/>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147"/>
            <p:cNvGrpSpPr/>
            <p:nvPr/>
          </p:nvGrpSpPr>
          <p:grpSpPr>
            <a:xfrm>
              <a:off x="7055715" y="4518900"/>
              <a:ext cx="231600" cy="624600"/>
              <a:chOff x="7055715" y="4518900"/>
              <a:chExt cx="231600" cy="624600"/>
            </a:xfrm>
          </p:grpSpPr>
          <p:sp>
            <p:nvSpPr>
              <p:cNvPr id="240" name="Google Shape;240;p147"/>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47"/>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47"/>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147"/>
            <p:cNvGrpSpPr/>
            <p:nvPr/>
          </p:nvGrpSpPr>
          <p:grpSpPr>
            <a:xfrm>
              <a:off x="7798424" y="4099200"/>
              <a:ext cx="231600" cy="1044300"/>
              <a:chOff x="7798424" y="4099200"/>
              <a:chExt cx="231600" cy="1044300"/>
            </a:xfrm>
          </p:grpSpPr>
          <p:sp>
            <p:nvSpPr>
              <p:cNvPr id="244" name="Google Shape;244;p147"/>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47"/>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47"/>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47"/>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47"/>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147"/>
            <p:cNvGrpSpPr/>
            <p:nvPr/>
          </p:nvGrpSpPr>
          <p:grpSpPr>
            <a:xfrm>
              <a:off x="8169779" y="4309200"/>
              <a:ext cx="231600" cy="834300"/>
              <a:chOff x="8169779" y="4309200"/>
              <a:chExt cx="231600" cy="834300"/>
            </a:xfrm>
          </p:grpSpPr>
          <p:sp>
            <p:nvSpPr>
              <p:cNvPr id="250" name="Google Shape;250;p147"/>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47"/>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47"/>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47"/>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147"/>
            <p:cNvGrpSpPr/>
            <p:nvPr/>
          </p:nvGrpSpPr>
          <p:grpSpPr>
            <a:xfrm>
              <a:off x="7427070" y="4309200"/>
              <a:ext cx="231600" cy="834300"/>
              <a:chOff x="7427070" y="4309200"/>
              <a:chExt cx="231600" cy="834300"/>
            </a:xfrm>
          </p:grpSpPr>
          <p:sp>
            <p:nvSpPr>
              <p:cNvPr id="255" name="Google Shape;255;p147"/>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47"/>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47"/>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47"/>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147"/>
            <p:cNvGrpSpPr/>
            <p:nvPr/>
          </p:nvGrpSpPr>
          <p:grpSpPr>
            <a:xfrm>
              <a:off x="8541133" y="4518900"/>
              <a:ext cx="231600" cy="624600"/>
              <a:chOff x="8541133" y="4518900"/>
              <a:chExt cx="231600" cy="624600"/>
            </a:xfrm>
          </p:grpSpPr>
          <p:sp>
            <p:nvSpPr>
              <p:cNvPr id="260" name="Google Shape;260;p147"/>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47"/>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47"/>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147"/>
            <p:cNvGrpSpPr/>
            <p:nvPr/>
          </p:nvGrpSpPr>
          <p:grpSpPr>
            <a:xfrm>
              <a:off x="8912488" y="4309200"/>
              <a:ext cx="231600" cy="834300"/>
              <a:chOff x="8912488" y="4309200"/>
              <a:chExt cx="231600" cy="834300"/>
            </a:xfrm>
          </p:grpSpPr>
          <p:sp>
            <p:nvSpPr>
              <p:cNvPr id="264" name="Google Shape;264;p147"/>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47"/>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7"/>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47"/>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8" name="Google Shape;268;p147"/>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47"/>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1600"/>
              </a:spcBef>
              <a:spcAft>
                <a:spcPts val="0"/>
              </a:spcAft>
              <a:buClr>
                <a:schemeClr val="lt1"/>
              </a:buClr>
              <a:buSzPts val="1100"/>
              <a:buChar char="○"/>
              <a:defRPr>
                <a:solidFill>
                  <a:schemeClr val="lt1"/>
                </a:solidFill>
              </a:defRPr>
            </a:lvl2pPr>
            <a:lvl3pPr marL="1371600" lvl="2" indent="-298450" algn="ctr">
              <a:lnSpc>
                <a:spcPct val="115000"/>
              </a:lnSpc>
              <a:spcBef>
                <a:spcPts val="1600"/>
              </a:spcBef>
              <a:spcAft>
                <a:spcPts val="0"/>
              </a:spcAft>
              <a:buClr>
                <a:schemeClr val="lt1"/>
              </a:buClr>
              <a:buSzPts val="1100"/>
              <a:buChar char="■"/>
              <a:defRPr>
                <a:solidFill>
                  <a:schemeClr val="lt1"/>
                </a:solidFill>
              </a:defRPr>
            </a:lvl3pPr>
            <a:lvl4pPr marL="1828800" lvl="3" indent="-298450" algn="ctr">
              <a:lnSpc>
                <a:spcPct val="115000"/>
              </a:lnSpc>
              <a:spcBef>
                <a:spcPts val="1600"/>
              </a:spcBef>
              <a:spcAft>
                <a:spcPts val="0"/>
              </a:spcAft>
              <a:buClr>
                <a:schemeClr val="lt1"/>
              </a:buClr>
              <a:buSzPts val="1100"/>
              <a:buChar char="●"/>
              <a:defRPr>
                <a:solidFill>
                  <a:schemeClr val="lt1"/>
                </a:solidFill>
              </a:defRPr>
            </a:lvl4pPr>
            <a:lvl5pPr marL="2286000" lvl="4" indent="-298450" algn="ctr">
              <a:lnSpc>
                <a:spcPct val="115000"/>
              </a:lnSpc>
              <a:spcBef>
                <a:spcPts val="1600"/>
              </a:spcBef>
              <a:spcAft>
                <a:spcPts val="0"/>
              </a:spcAft>
              <a:buClr>
                <a:schemeClr val="lt1"/>
              </a:buClr>
              <a:buSzPts val="1100"/>
              <a:buChar char="○"/>
              <a:defRPr>
                <a:solidFill>
                  <a:schemeClr val="lt1"/>
                </a:solidFill>
              </a:defRPr>
            </a:lvl5pPr>
            <a:lvl6pPr marL="2743200" lvl="5" indent="-298450" algn="ctr">
              <a:lnSpc>
                <a:spcPct val="115000"/>
              </a:lnSpc>
              <a:spcBef>
                <a:spcPts val="1600"/>
              </a:spcBef>
              <a:spcAft>
                <a:spcPts val="0"/>
              </a:spcAft>
              <a:buClr>
                <a:schemeClr val="lt1"/>
              </a:buClr>
              <a:buSzPts val="1100"/>
              <a:buChar char="■"/>
              <a:defRPr>
                <a:solidFill>
                  <a:schemeClr val="lt1"/>
                </a:solidFill>
              </a:defRPr>
            </a:lvl6pPr>
            <a:lvl7pPr marL="3200400" lvl="6" indent="-298450" algn="ctr">
              <a:lnSpc>
                <a:spcPct val="115000"/>
              </a:lnSpc>
              <a:spcBef>
                <a:spcPts val="1600"/>
              </a:spcBef>
              <a:spcAft>
                <a:spcPts val="0"/>
              </a:spcAft>
              <a:buClr>
                <a:schemeClr val="lt1"/>
              </a:buClr>
              <a:buSzPts val="1100"/>
              <a:buChar char="●"/>
              <a:defRPr>
                <a:solidFill>
                  <a:schemeClr val="lt1"/>
                </a:solidFill>
              </a:defRPr>
            </a:lvl7pPr>
            <a:lvl8pPr marL="3657600" lvl="7" indent="-298450" algn="ctr">
              <a:lnSpc>
                <a:spcPct val="115000"/>
              </a:lnSpc>
              <a:spcBef>
                <a:spcPts val="1600"/>
              </a:spcBef>
              <a:spcAft>
                <a:spcPts val="0"/>
              </a:spcAft>
              <a:buClr>
                <a:schemeClr val="lt1"/>
              </a:buClr>
              <a:buSzPts val="1100"/>
              <a:buChar char="○"/>
              <a:defRPr>
                <a:solidFill>
                  <a:schemeClr val="lt1"/>
                </a:solidFill>
              </a:defRPr>
            </a:lvl8pPr>
            <a:lvl9pPr marL="4114800" lvl="8" indent="-298450" algn="ctr">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270" name="Google Shape;270;p14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4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grpSp>
        <p:nvGrpSpPr>
          <p:cNvPr id="50" name="Google Shape;50;p139"/>
          <p:cNvGrpSpPr/>
          <p:nvPr/>
        </p:nvGrpSpPr>
        <p:grpSpPr>
          <a:xfrm>
            <a:off x="625966" y="299376"/>
            <a:ext cx="999312" cy="999312"/>
            <a:chOff x="348199" y="179450"/>
            <a:chExt cx="1116300" cy="1116300"/>
          </a:xfrm>
        </p:grpSpPr>
        <p:sp>
          <p:nvSpPr>
            <p:cNvPr id="51" name="Google Shape;51;p13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13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39"/>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3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grpSp>
        <p:nvGrpSpPr>
          <p:cNvPr id="57" name="Google Shape;57;p140"/>
          <p:cNvGrpSpPr/>
          <p:nvPr/>
        </p:nvGrpSpPr>
        <p:grpSpPr>
          <a:xfrm>
            <a:off x="6866714" y="1256"/>
            <a:ext cx="2267379" cy="2601741"/>
            <a:chOff x="6790514" y="1256"/>
            <a:chExt cx="2267379" cy="2601741"/>
          </a:xfrm>
        </p:grpSpPr>
        <p:grpSp>
          <p:nvGrpSpPr>
            <p:cNvPr id="58" name="Google Shape;58;p140"/>
            <p:cNvGrpSpPr/>
            <p:nvPr/>
          </p:nvGrpSpPr>
          <p:grpSpPr>
            <a:xfrm>
              <a:off x="7067535" y="1256"/>
              <a:ext cx="1990358" cy="1990303"/>
              <a:chOff x="7067535" y="1256"/>
              <a:chExt cx="1990358" cy="1990303"/>
            </a:xfrm>
          </p:grpSpPr>
          <p:sp>
            <p:nvSpPr>
              <p:cNvPr id="59" name="Google Shape;59;p140"/>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0"/>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0"/>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140"/>
            <p:cNvGrpSpPr/>
            <p:nvPr/>
          </p:nvGrpSpPr>
          <p:grpSpPr>
            <a:xfrm>
              <a:off x="8207126" y="1807997"/>
              <a:ext cx="795000" cy="795000"/>
              <a:chOff x="8207126" y="1807997"/>
              <a:chExt cx="795000" cy="795000"/>
            </a:xfrm>
          </p:grpSpPr>
          <p:sp>
            <p:nvSpPr>
              <p:cNvPr id="63" name="Google Shape;63;p140"/>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0"/>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0"/>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 name="Google Shape;66;p140"/>
            <p:cNvGrpSpPr/>
            <p:nvPr/>
          </p:nvGrpSpPr>
          <p:grpSpPr>
            <a:xfrm>
              <a:off x="6790514" y="118857"/>
              <a:ext cx="548700" cy="548700"/>
              <a:chOff x="6790514" y="118857"/>
              <a:chExt cx="548700" cy="548700"/>
            </a:xfrm>
          </p:grpSpPr>
          <p:sp>
            <p:nvSpPr>
              <p:cNvPr id="67" name="Google Shape;67;p140"/>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0"/>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9" name="Google Shape;69;p140"/>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4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141"/>
          <p:cNvGrpSpPr/>
          <p:nvPr/>
        </p:nvGrpSpPr>
        <p:grpSpPr>
          <a:xfrm>
            <a:off x="146769" y="3406"/>
            <a:ext cx="1233214" cy="1384535"/>
            <a:chOff x="146769" y="3406"/>
            <a:chExt cx="1233214" cy="1384535"/>
          </a:xfrm>
        </p:grpSpPr>
        <p:grpSp>
          <p:nvGrpSpPr>
            <p:cNvPr id="73" name="Google Shape;73;p141"/>
            <p:cNvGrpSpPr/>
            <p:nvPr/>
          </p:nvGrpSpPr>
          <p:grpSpPr>
            <a:xfrm>
              <a:off x="1063183" y="3406"/>
              <a:ext cx="316800" cy="688513"/>
              <a:chOff x="1063183" y="3406"/>
              <a:chExt cx="316800" cy="688513"/>
            </a:xfrm>
          </p:grpSpPr>
          <p:sp>
            <p:nvSpPr>
              <p:cNvPr id="74" name="Google Shape;74;p141"/>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1"/>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141"/>
            <p:cNvGrpSpPr/>
            <p:nvPr/>
          </p:nvGrpSpPr>
          <p:grpSpPr>
            <a:xfrm>
              <a:off x="604976" y="3406"/>
              <a:ext cx="316800" cy="1036524"/>
              <a:chOff x="604976" y="3406"/>
              <a:chExt cx="316800" cy="1036524"/>
            </a:xfrm>
          </p:grpSpPr>
          <p:sp>
            <p:nvSpPr>
              <p:cNvPr id="77" name="Google Shape;77;p141"/>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1"/>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1"/>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141"/>
            <p:cNvGrpSpPr/>
            <p:nvPr/>
          </p:nvGrpSpPr>
          <p:grpSpPr>
            <a:xfrm>
              <a:off x="146769" y="3406"/>
              <a:ext cx="316800" cy="1384535"/>
              <a:chOff x="146769" y="3406"/>
              <a:chExt cx="316800" cy="1384535"/>
            </a:xfrm>
          </p:grpSpPr>
          <p:sp>
            <p:nvSpPr>
              <p:cNvPr id="81" name="Google Shape;81;p141"/>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1"/>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1"/>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1"/>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5" name="Google Shape;85;p141"/>
          <p:cNvGrpSpPr/>
          <p:nvPr/>
        </p:nvGrpSpPr>
        <p:grpSpPr>
          <a:xfrm>
            <a:off x="6775084" y="2904008"/>
            <a:ext cx="2186147" cy="2239500"/>
            <a:chOff x="6775084" y="2904008"/>
            <a:chExt cx="2186147" cy="2239500"/>
          </a:xfrm>
        </p:grpSpPr>
        <p:grpSp>
          <p:nvGrpSpPr>
            <p:cNvPr id="86" name="Google Shape;86;p141"/>
            <p:cNvGrpSpPr/>
            <p:nvPr/>
          </p:nvGrpSpPr>
          <p:grpSpPr>
            <a:xfrm>
              <a:off x="6775084" y="4253708"/>
              <a:ext cx="409500" cy="889800"/>
              <a:chOff x="6775084" y="4253708"/>
              <a:chExt cx="409500" cy="889800"/>
            </a:xfrm>
          </p:grpSpPr>
          <p:sp>
            <p:nvSpPr>
              <p:cNvPr id="87" name="Google Shape;87;p141"/>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1"/>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141"/>
            <p:cNvGrpSpPr/>
            <p:nvPr/>
          </p:nvGrpSpPr>
          <p:grpSpPr>
            <a:xfrm>
              <a:off x="7367299" y="3804008"/>
              <a:ext cx="409500" cy="1339500"/>
              <a:chOff x="7367299" y="3804008"/>
              <a:chExt cx="409500" cy="1339500"/>
            </a:xfrm>
          </p:grpSpPr>
          <p:sp>
            <p:nvSpPr>
              <p:cNvPr id="90" name="Google Shape;90;p141"/>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1"/>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1"/>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141"/>
            <p:cNvGrpSpPr/>
            <p:nvPr/>
          </p:nvGrpSpPr>
          <p:grpSpPr>
            <a:xfrm>
              <a:off x="7959516" y="3354008"/>
              <a:ext cx="409500" cy="1789500"/>
              <a:chOff x="7959516" y="3354008"/>
              <a:chExt cx="409500" cy="1789500"/>
            </a:xfrm>
          </p:grpSpPr>
          <p:sp>
            <p:nvSpPr>
              <p:cNvPr id="94" name="Google Shape;94;p141"/>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1"/>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1"/>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1"/>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141"/>
            <p:cNvGrpSpPr/>
            <p:nvPr/>
          </p:nvGrpSpPr>
          <p:grpSpPr>
            <a:xfrm>
              <a:off x="8551731" y="2904008"/>
              <a:ext cx="409500" cy="2239500"/>
              <a:chOff x="8551731" y="2904008"/>
              <a:chExt cx="409500" cy="2239500"/>
            </a:xfrm>
          </p:grpSpPr>
          <p:sp>
            <p:nvSpPr>
              <p:cNvPr id="99" name="Google Shape;99;p141"/>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1"/>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1"/>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1"/>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1"/>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 name="Google Shape;104;p141"/>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5" name="Google Shape;105;p14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grpSp>
        <p:nvGrpSpPr>
          <p:cNvPr id="107" name="Google Shape;107;p142"/>
          <p:cNvGrpSpPr/>
          <p:nvPr/>
        </p:nvGrpSpPr>
        <p:grpSpPr>
          <a:xfrm>
            <a:off x="625966" y="299376"/>
            <a:ext cx="999312" cy="999312"/>
            <a:chOff x="348199" y="179450"/>
            <a:chExt cx="1116300" cy="1116300"/>
          </a:xfrm>
        </p:grpSpPr>
        <p:sp>
          <p:nvSpPr>
            <p:cNvPr id="108" name="Google Shape;108;p142"/>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2"/>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14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142"/>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2" name="Google Shape;112;p142"/>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3" name="Google Shape;113;p14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grpSp>
        <p:nvGrpSpPr>
          <p:cNvPr id="115" name="Google Shape;115;p143"/>
          <p:cNvGrpSpPr/>
          <p:nvPr/>
        </p:nvGrpSpPr>
        <p:grpSpPr>
          <a:xfrm>
            <a:off x="625966" y="299376"/>
            <a:ext cx="999312" cy="999312"/>
            <a:chOff x="348199" y="179450"/>
            <a:chExt cx="1116300" cy="1116300"/>
          </a:xfrm>
        </p:grpSpPr>
        <p:sp>
          <p:nvSpPr>
            <p:cNvPr id="116" name="Google Shape;116;p143"/>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3"/>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 name="Google Shape;118;p14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14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0"/>
        <p:cNvGrpSpPr/>
        <p:nvPr/>
      </p:nvGrpSpPr>
      <p:grpSpPr>
        <a:xfrm>
          <a:off x="0" y="0"/>
          <a:ext cx="0" cy="0"/>
          <a:chOff x="0" y="0"/>
          <a:chExt cx="0" cy="0"/>
        </a:xfrm>
      </p:grpSpPr>
      <p:grpSp>
        <p:nvGrpSpPr>
          <p:cNvPr id="121" name="Google Shape;121;p144"/>
          <p:cNvGrpSpPr/>
          <p:nvPr/>
        </p:nvGrpSpPr>
        <p:grpSpPr>
          <a:xfrm>
            <a:off x="625966" y="299376"/>
            <a:ext cx="999312" cy="999312"/>
            <a:chOff x="348199" y="179450"/>
            <a:chExt cx="1116300" cy="1116300"/>
          </a:xfrm>
        </p:grpSpPr>
        <p:sp>
          <p:nvSpPr>
            <p:cNvPr id="122" name="Google Shape;122;p144"/>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4"/>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 name="Google Shape;124;p144"/>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5" name="Google Shape;125;p144"/>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6" name="Google Shape;126;p14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145"/>
          <p:cNvGrpSpPr/>
          <p:nvPr/>
        </p:nvGrpSpPr>
        <p:grpSpPr>
          <a:xfrm>
            <a:off x="625966" y="299376"/>
            <a:ext cx="999312" cy="999312"/>
            <a:chOff x="348199" y="179450"/>
            <a:chExt cx="1116300" cy="1116300"/>
          </a:xfrm>
        </p:grpSpPr>
        <p:sp>
          <p:nvSpPr>
            <p:cNvPr id="129" name="Google Shape;129;p14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145"/>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2" name="Google Shape;132;p145"/>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3" name="Google Shape;133;p145"/>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34" name="Google Shape;134;p14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46"/>
          <p:cNvGrpSpPr/>
          <p:nvPr/>
        </p:nvGrpSpPr>
        <p:grpSpPr>
          <a:xfrm>
            <a:off x="713373" y="3847119"/>
            <a:ext cx="825392" cy="825392"/>
            <a:chOff x="348199" y="179450"/>
            <a:chExt cx="1116300" cy="1116300"/>
          </a:xfrm>
        </p:grpSpPr>
        <p:sp>
          <p:nvSpPr>
            <p:cNvPr id="137" name="Google Shape;137;p14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146"/>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SzPts val="1300"/>
              <a:buNone/>
              <a:defRPr/>
            </a:lvl1pPr>
          </a:lstStyle>
          <a:p>
            <a:endParaRPr/>
          </a:p>
        </p:txBody>
      </p:sp>
      <p:sp>
        <p:nvSpPr>
          <p:cNvPr id="140" name="Google Shape;140;p14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FFFFF"/>
        </a:solidFill>
        <a:effectLst/>
      </p:bgPr>
    </p:bg>
    <p:spTree>
      <p:nvGrpSpPr>
        <p:cNvPr id="1" name="Shape 5"/>
        <p:cNvGrpSpPr/>
        <p:nvPr/>
      </p:nvGrpSpPr>
      <p:grpSpPr>
        <a:xfrm>
          <a:off x="0" y="0"/>
          <a:ext cx="0" cy="0"/>
          <a:chOff x="0" y="0"/>
          <a:chExt cx="0" cy="0"/>
        </a:xfrm>
      </p:grpSpPr>
      <p:sp>
        <p:nvSpPr>
          <p:cNvPr id="6" name="Google Shape;6;p1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3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8" Type="http://schemas.openxmlformats.org/officeDocument/2006/relationships/hyperlink" Target="https://www.w3schools.com/cssref/sel_enabled.asp" TargetMode="External"/><Relationship Id="rId3" Type="http://schemas.openxmlformats.org/officeDocument/2006/relationships/image" Target="../media/image1.png"/><Relationship Id="rId7" Type="http://schemas.openxmlformats.org/officeDocument/2006/relationships/hyperlink" Target="https://www.w3schools.com/cssref/sel_empty.asp" TargetMode="External"/><Relationship Id="rId2" Type="http://schemas.openxmlformats.org/officeDocument/2006/relationships/notesSlide" Target="../notesSlides/notesSlide123.xml"/><Relationship Id="rId1" Type="http://schemas.openxmlformats.org/officeDocument/2006/relationships/slideLayout" Target="../slideLayouts/slideLayout2.xml"/><Relationship Id="rId6" Type="http://schemas.openxmlformats.org/officeDocument/2006/relationships/hyperlink" Target="https://www.w3schools.com/cssref/sel_disabled.asp" TargetMode="External"/><Relationship Id="rId5" Type="http://schemas.openxmlformats.org/officeDocument/2006/relationships/hyperlink" Target="https://www.w3schools.com/cssref/sel_checked.asp" TargetMode="External"/><Relationship Id="rId10" Type="http://schemas.openxmlformats.org/officeDocument/2006/relationships/hyperlink" Target="https://www.w3schools.com/cssref/sel_visited.asp" TargetMode="External"/><Relationship Id="rId4" Type="http://schemas.openxmlformats.org/officeDocument/2006/relationships/hyperlink" Target="https://www.w3schools.com/cssref/sel_active.asp" TargetMode="External"/><Relationship Id="rId9" Type="http://schemas.openxmlformats.org/officeDocument/2006/relationships/hyperlink" Target="https://www.w3schools.com/cssref/sel_valid.asp" TargetMode="External"/></Relationships>
</file>

<file path=ppt/slides/_rels/slide124.xml.rels><?xml version="1.0" encoding="UTF-8" standalone="yes"?>
<Relationships xmlns="http://schemas.openxmlformats.org/package/2006/relationships"><Relationship Id="rId8" Type="http://schemas.openxmlformats.org/officeDocument/2006/relationships/hyperlink" Target="https://www.w3schools.com/cssref/sel_invalid.asp" TargetMode="External"/><Relationship Id="rId3" Type="http://schemas.openxmlformats.org/officeDocument/2006/relationships/hyperlink" Target="https://www.w3schools.com/cssref/sel_firstchild.asp" TargetMode="External"/><Relationship Id="rId7" Type="http://schemas.openxmlformats.org/officeDocument/2006/relationships/hyperlink" Target="https://www.w3schools.com/cssref/sel_in-range.asp" TargetMode="External"/><Relationship Id="rId2" Type="http://schemas.openxmlformats.org/officeDocument/2006/relationships/notesSlide" Target="../notesSlides/notesSlide124.xml"/><Relationship Id="rId1" Type="http://schemas.openxmlformats.org/officeDocument/2006/relationships/slideLayout" Target="../slideLayouts/slideLayout3.xml"/><Relationship Id="rId6" Type="http://schemas.openxmlformats.org/officeDocument/2006/relationships/hyperlink" Target="https://www.w3schools.com/cssref/sel_hover.asp" TargetMode="External"/><Relationship Id="rId5" Type="http://schemas.openxmlformats.org/officeDocument/2006/relationships/hyperlink" Target="https://www.w3schools.com/cssref/sel_focus.asp" TargetMode="External"/><Relationship Id="rId10" Type="http://schemas.openxmlformats.org/officeDocument/2006/relationships/hyperlink" Target="https://www.w3schools.com/cssref/sel_last-child.asp" TargetMode="External"/><Relationship Id="rId4" Type="http://schemas.openxmlformats.org/officeDocument/2006/relationships/hyperlink" Target="https://www.w3schools.com/cssref/sel_first-of-type.asp" TargetMode="External"/><Relationship Id="rId9" Type="http://schemas.openxmlformats.org/officeDocument/2006/relationships/hyperlink" Target="https://www.w3schools.com/cssref/sel_lang.asp" TargetMode="External"/></Relationships>
</file>

<file path=ppt/slides/_rels/slide125.xml.rels><?xml version="1.0" encoding="UTF-8" standalone="yes"?>
<Relationships xmlns="http://schemas.openxmlformats.org/package/2006/relationships"><Relationship Id="rId8" Type="http://schemas.openxmlformats.org/officeDocument/2006/relationships/hyperlink" Target="https://www.w3schools.com/cssref/sel_nth-last-of-type.asp" TargetMode="External"/><Relationship Id="rId3" Type="http://schemas.openxmlformats.org/officeDocument/2006/relationships/hyperlink" Target="https://www.w3schools.com/cssref/sel_last-of-type.asp" TargetMode="External"/><Relationship Id="rId7" Type="http://schemas.openxmlformats.org/officeDocument/2006/relationships/hyperlink" Target="https://www.w3schools.com/cssref/sel_nth-last-child.asp" TargetMode="External"/><Relationship Id="rId2" Type="http://schemas.openxmlformats.org/officeDocument/2006/relationships/notesSlide" Target="../notesSlides/notesSlide125.xml"/><Relationship Id="rId1" Type="http://schemas.openxmlformats.org/officeDocument/2006/relationships/slideLayout" Target="../slideLayouts/slideLayout3.xml"/><Relationship Id="rId6" Type="http://schemas.openxmlformats.org/officeDocument/2006/relationships/hyperlink" Target="https://www.w3schools.com/cssref/sel_nth-child.asp" TargetMode="External"/><Relationship Id="rId5" Type="http://schemas.openxmlformats.org/officeDocument/2006/relationships/hyperlink" Target="https://www.w3schools.com/cssref/sel_not.asp" TargetMode="External"/><Relationship Id="rId10" Type="http://schemas.openxmlformats.org/officeDocument/2006/relationships/hyperlink" Target="https://www.w3schools.com/cssref/sel_only-of-type.asp" TargetMode="External"/><Relationship Id="rId4" Type="http://schemas.openxmlformats.org/officeDocument/2006/relationships/hyperlink" Target="https://www.w3schools.com/cssref/sel_link.asp" TargetMode="External"/><Relationship Id="rId9" Type="http://schemas.openxmlformats.org/officeDocument/2006/relationships/hyperlink" Target="https://www.w3schools.com/cssref/sel_nth-of-type.asp" TargetMode="External"/></Relationships>
</file>

<file path=ppt/slides/_rels/slide126.xml.rels><?xml version="1.0" encoding="UTF-8" standalone="yes"?>
<Relationships xmlns="http://schemas.openxmlformats.org/package/2006/relationships"><Relationship Id="rId8" Type="http://schemas.openxmlformats.org/officeDocument/2006/relationships/hyperlink" Target="https://www.w3schools.com/cssref/sel_required.asp" TargetMode="External"/><Relationship Id="rId3" Type="http://schemas.openxmlformats.org/officeDocument/2006/relationships/hyperlink" Target="https://www.w3schools.com/cssref/sel_only-child.asp" TargetMode="External"/><Relationship Id="rId7" Type="http://schemas.openxmlformats.org/officeDocument/2006/relationships/hyperlink" Target="https://www.w3schools.com/cssref/sel_read-write.asp" TargetMode="External"/><Relationship Id="rId2" Type="http://schemas.openxmlformats.org/officeDocument/2006/relationships/notesSlide" Target="../notesSlides/notesSlide126.xml"/><Relationship Id="rId1" Type="http://schemas.openxmlformats.org/officeDocument/2006/relationships/slideLayout" Target="../slideLayouts/slideLayout3.xml"/><Relationship Id="rId6" Type="http://schemas.openxmlformats.org/officeDocument/2006/relationships/hyperlink" Target="https://www.w3schools.com/cssref/sel_read-only.asp" TargetMode="External"/><Relationship Id="rId5" Type="http://schemas.openxmlformats.org/officeDocument/2006/relationships/hyperlink" Target="https://www.w3schools.com/cssref/sel_out-of-range.asp" TargetMode="External"/><Relationship Id="rId10" Type="http://schemas.openxmlformats.org/officeDocument/2006/relationships/hyperlink" Target="https://www.w3schools.com/cssref/sel_target.asp" TargetMode="External"/><Relationship Id="rId4" Type="http://schemas.openxmlformats.org/officeDocument/2006/relationships/hyperlink" Target="https://www.w3schools.com/cssref/sel_optional.asp" TargetMode="External"/><Relationship Id="rId9" Type="http://schemas.openxmlformats.org/officeDocument/2006/relationships/hyperlink" Target="https://www.w3schools.com/cssref/sel_root.asp" TargetMode="Externa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fontawesome.com/start" TargetMode="External"/><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ctrTitle"/>
          </p:nvPr>
        </p:nvSpPr>
        <p:spPr>
          <a:xfrm>
            <a:off x="824000" y="1194913"/>
            <a:ext cx="4255500" cy="187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solidFill>
                  <a:srgbClr val="0170BA"/>
                </a:solidFill>
                <a:latin typeface="Trebuchet MS"/>
                <a:ea typeface="Trebuchet MS"/>
                <a:cs typeface="Trebuchet MS"/>
                <a:sym typeface="Trebuchet MS"/>
              </a:rPr>
              <a:t>CSS -- </a:t>
            </a:r>
            <a:endParaRPr>
              <a:solidFill>
                <a:srgbClr val="0170BA"/>
              </a:solidFill>
              <a:latin typeface="Trebuchet MS"/>
              <a:ea typeface="Trebuchet MS"/>
              <a:cs typeface="Trebuchet MS"/>
              <a:sym typeface="Trebuchet MS"/>
            </a:endParaRPr>
          </a:p>
          <a:p>
            <a:pPr marL="0" lvl="0" indent="0" algn="l" rtl="0">
              <a:lnSpc>
                <a:spcPct val="100000"/>
              </a:lnSpc>
              <a:spcBef>
                <a:spcPts val="0"/>
              </a:spcBef>
              <a:spcAft>
                <a:spcPts val="0"/>
              </a:spcAft>
              <a:buSzPts val="3600"/>
              <a:buNone/>
            </a:pPr>
            <a:r>
              <a:rPr lang="en">
                <a:solidFill>
                  <a:srgbClr val="0170BA"/>
                </a:solidFill>
                <a:latin typeface="Trebuchet MS"/>
                <a:ea typeface="Trebuchet MS"/>
                <a:cs typeface="Trebuchet MS"/>
                <a:sym typeface="Trebuchet MS"/>
              </a:rPr>
              <a:t>Cascading Style Sheet</a:t>
            </a:r>
            <a:endParaRPr>
              <a:solidFill>
                <a:srgbClr val="0170BA"/>
              </a:solidFill>
              <a:latin typeface="Trebuchet MS"/>
              <a:ea typeface="Trebuchet MS"/>
              <a:cs typeface="Trebuchet MS"/>
              <a:sym typeface="Trebuchet MS"/>
            </a:endParaRPr>
          </a:p>
        </p:txBody>
      </p:sp>
      <p:sp>
        <p:nvSpPr>
          <p:cNvPr id="278" name="Google Shape;278;p1"/>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400">
                <a:solidFill>
                  <a:schemeClr val="accent3"/>
                </a:solidFill>
                <a:latin typeface="Trebuchet MS"/>
                <a:ea typeface="Trebuchet MS"/>
                <a:cs typeface="Trebuchet MS"/>
                <a:sym typeface="Trebuchet MS"/>
              </a:rPr>
              <a:t>Prepared by: Web Team</a:t>
            </a:r>
            <a:endParaRPr sz="2400">
              <a:solidFill>
                <a:schemeClr val="accent3"/>
              </a:solidFill>
              <a:latin typeface="Trebuchet MS"/>
              <a:ea typeface="Trebuchet MS"/>
              <a:cs typeface="Trebuchet MS"/>
              <a:sym typeface="Trebuchet MS"/>
            </a:endParaRPr>
          </a:p>
        </p:txBody>
      </p:sp>
      <p:pic>
        <p:nvPicPr>
          <p:cNvPr id="279" name="Google Shape;279;p1"/>
          <p:cNvPicPr preferRelativeResize="0"/>
          <p:nvPr/>
        </p:nvPicPr>
        <p:blipFill rotWithShape="1">
          <a:blip r:embed="rId3">
            <a:alphaModFix/>
          </a:blip>
          <a:srcRect t="3462" b="3461"/>
          <a:stretch/>
        </p:blipFill>
        <p:spPr>
          <a:xfrm>
            <a:off x="6232400" y="1057575"/>
            <a:ext cx="936925" cy="126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1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44" name="Google Shape;344;p1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45" name="Google Shape;345;p1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dirty="0">
                <a:solidFill>
                  <a:srgbClr val="0170BA"/>
                </a:solidFill>
                <a:latin typeface="Trebuchet MS"/>
                <a:ea typeface="Trebuchet MS"/>
                <a:cs typeface="Trebuchet MS"/>
                <a:sym typeface="Trebuchet MS"/>
              </a:rPr>
              <a:t>Grouping Element</a:t>
            </a:r>
            <a:r>
              <a:rPr lang="en" sz="1800" b="0" dirty="0">
                <a:solidFill>
                  <a:srgbClr val="353535"/>
                </a:solidFill>
                <a:latin typeface="Trebuchet MS"/>
                <a:ea typeface="Trebuchet MS"/>
                <a:cs typeface="Trebuchet MS"/>
                <a:sym typeface="Trebuchet MS"/>
              </a:rPr>
              <a:t> : is used to minimize the code when there are elements with the same style. You have to separate each selector with a comma.</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F16524"/>
                </a:solidFill>
                <a:latin typeface="Trebuchet MS"/>
                <a:ea typeface="Trebuchet MS"/>
                <a:cs typeface="Trebuchet MS"/>
                <a:sym typeface="Trebuchet MS"/>
              </a:rPr>
              <a:t>Syntax :</a:t>
            </a:r>
            <a:endParaRPr sz="1800" b="0" dirty="0">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F16524"/>
                </a:solidFill>
                <a:latin typeface="Trebuchet MS"/>
                <a:ea typeface="Trebuchet MS"/>
                <a:cs typeface="Trebuchet MS"/>
                <a:sym typeface="Trebuchet MS"/>
              </a:rPr>
              <a:t>      </a:t>
            </a:r>
            <a:r>
              <a:rPr lang="en" sz="1600" b="0" i="1" dirty="0">
                <a:solidFill>
                  <a:srgbClr val="F16524"/>
                </a:solidFill>
                <a:latin typeface="Trebuchet MS"/>
                <a:ea typeface="Trebuchet MS"/>
                <a:cs typeface="Trebuchet MS"/>
                <a:sym typeface="Trebuchet MS"/>
              </a:rPr>
              <a:t>element, element {</a:t>
            </a:r>
            <a:endParaRPr sz="1600" b="0" i="1" dirty="0">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dirty="0">
                <a:solidFill>
                  <a:srgbClr val="F16524"/>
                </a:solidFill>
                <a:latin typeface="Trebuchet MS"/>
                <a:ea typeface="Trebuchet MS"/>
                <a:cs typeface="Trebuchet MS"/>
                <a:sym typeface="Trebuchet MS"/>
              </a:rPr>
              <a:t>	</a:t>
            </a:r>
            <a:r>
              <a:rPr lang="en" sz="1600" b="0" i="1" dirty="0" err="1">
                <a:solidFill>
                  <a:srgbClr val="F16524"/>
                </a:solidFill>
                <a:latin typeface="Trebuchet MS"/>
                <a:ea typeface="Trebuchet MS"/>
                <a:cs typeface="Trebuchet MS"/>
                <a:sym typeface="Trebuchet MS"/>
              </a:rPr>
              <a:t>css</a:t>
            </a:r>
            <a:r>
              <a:rPr lang="en" sz="1600" b="0" i="1" dirty="0">
                <a:solidFill>
                  <a:srgbClr val="F16524"/>
                </a:solidFill>
                <a:latin typeface="Trebuchet MS"/>
                <a:ea typeface="Trebuchet MS"/>
                <a:cs typeface="Trebuchet MS"/>
                <a:sym typeface="Trebuchet MS"/>
              </a:rPr>
              <a:t> declaration</a:t>
            </a:r>
            <a:endParaRPr sz="1600" b="0" i="1" dirty="0">
              <a:solidFill>
                <a:srgbClr val="F16524"/>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600" b="0" i="1" dirty="0">
                <a:solidFill>
                  <a:srgbClr val="F16524"/>
                </a:solidFill>
                <a:latin typeface="Trebuchet MS"/>
                <a:ea typeface="Trebuchet MS"/>
                <a:cs typeface="Trebuchet MS"/>
                <a:sym typeface="Trebuchet MS"/>
              </a:rPr>
              <a:t>}</a:t>
            </a:r>
            <a:endParaRPr sz="1600" b="0" i="1" dirty="0">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dirty="0">
                <a:solidFill>
                  <a:srgbClr val="0170BA"/>
                </a:solidFill>
                <a:latin typeface="Trebuchet MS"/>
                <a:ea typeface="Trebuchet MS"/>
                <a:cs typeface="Trebuchet MS"/>
                <a:sym typeface="Trebuchet MS"/>
              </a:rPr>
              <a:t>Nesting Selectors</a:t>
            </a:r>
            <a:r>
              <a:rPr lang="en" sz="1800" b="0" dirty="0">
                <a:solidFill>
                  <a:srgbClr val="353535"/>
                </a:solidFill>
                <a:latin typeface="Trebuchet MS"/>
                <a:ea typeface="Trebuchet MS"/>
                <a:cs typeface="Trebuchet MS"/>
                <a:sym typeface="Trebuchet MS"/>
              </a:rPr>
              <a:t> : It is possible to apply a style for a selector within a selector. There are 2 ways to apply nesting selector.</a:t>
            </a:r>
            <a:endParaRPr sz="1800" b="0" dirty="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Separate each other with a space: </a:t>
            </a:r>
            <a:r>
              <a:rPr lang="en" sz="1800" b="0" i="1" dirty="0">
                <a:solidFill>
                  <a:srgbClr val="F16524"/>
                </a:solidFill>
                <a:latin typeface="Trebuchet MS"/>
                <a:ea typeface="Trebuchet MS"/>
                <a:cs typeface="Trebuchet MS"/>
                <a:sym typeface="Trebuchet MS"/>
              </a:rPr>
              <a:t>element element</a:t>
            </a:r>
            <a:endParaRPr sz="1800" b="0" i="1" dirty="0">
              <a:solidFill>
                <a:srgbClr val="F16524"/>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Stand next to each other: </a:t>
            </a:r>
            <a:r>
              <a:rPr lang="en" sz="1800" b="0" i="1" dirty="0" err="1">
                <a:solidFill>
                  <a:srgbClr val="F16524"/>
                </a:solidFill>
                <a:latin typeface="Trebuchet MS"/>
                <a:ea typeface="Trebuchet MS"/>
                <a:cs typeface="Trebuchet MS"/>
                <a:sym typeface="Trebuchet MS"/>
              </a:rPr>
              <a:t>element.class</a:t>
            </a:r>
            <a:r>
              <a:rPr lang="en" sz="1800" b="0" i="1" dirty="0">
                <a:solidFill>
                  <a:srgbClr val="F16524"/>
                </a:solidFill>
                <a:latin typeface="Trebuchet MS"/>
                <a:ea typeface="Trebuchet MS"/>
                <a:cs typeface="Trebuchet MS"/>
                <a:sym typeface="Trebuchet MS"/>
              </a:rPr>
              <a:t> or </a:t>
            </a:r>
            <a:r>
              <a:rPr lang="en" sz="1800" b="0" i="1" dirty="0" err="1">
                <a:solidFill>
                  <a:srgbClr val="F16524"/>
                </a:solidFill>
                <a:latin typeface="Trebuchet MS"/>
                <a:ea typeface="Trebuchet MS"/>
                <a:cs typeface="Trebuchet MS"/>
                <a:sym typeface="Trebuchet MS"/>
              </a:rPr>
              <a:t>element#id</a:t>
            </a:r>
            <a:endParaRPr sz="1800" b="0" i="1" dirty="0">
              <a:solidFill>
                <a:srgbClr val="F16524"/>
              </a:solidFill>
              <a:latin typeface="Trebuchet MS"/>
              <a:ea typeface="Trebuchet MS"/>
              <a:cs typeface="Trebuchet MS"/>
              <a:sym typeface="Trebuchet MS"/>
            </a:endParaRPr>
          </a:p>
        </p:txBody>
      </p:sp>
      <p:sp>
        <p:nvSpPr>
          <p:cNvPr id="346" name="Google Shape;346;p10"/>
          <p:cNvSpPr txBox="1"/>
          <p:nvPr/>
        </p:nvSpPr>
        <p:spPr>
          <a:xfrm>
            <a:off x="4444926" y="2056748"/>
            <a:ext cx="4557900" cy="14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170BA"/>
                </a:solidFill>
                <a:latin typeface="Trebuchet MS"/>
                <a:ea typeface="Trebuchet MS"/>
                <a:cs typeface="Trebuchet MS"/>
                <a:sym typeface="Trebuchet MS"/>
              </a:rPr>
              <a:t>Example: </a:t>
            </a:r>
            <a:endParaRPr sz="1800" b="0" i="0" u="none" strike="noStrike" cap="none" dirty="0">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595959"/>
                </a:solidFill>
                <a:latin typeface="Trebuchet MS"/>
                <a:ea typeface="Trebuchet MS"/>
                <a:cs typeface="Trebuchet MS"/>
                <a:sym typeface="Trebuchet MS"/>
              </a:rPr>
              <a:t>h1, h2 {</a:t>
            </a:r>
            <a:endParaRPr sz="1600" b="0" i="0" u="none" strike="noStrike" cap="none" dirty="0">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595959"/>
                </a:solidFill>
                <a:latin typeface="Trebuchet MS"/>
                <a:ea typeface="Trebuchet MS"/>
                <a:cs typeface="Trebuchet MS"/>
                <a:sym typeface="Trebuchet MS"/>
              </a:rPr>
              <a:t>	background-color : yellow;</a:t>
            </a:r>
            <a:endParaRPr sz="1600" b="0" i="0" u="none" strike="noStrike" cap="none" dirty="0">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rgbClr val="595959"/>
                </a:solidFill>
                <a:latin typeface="Trebuchet MS"/>
                <a:ea typeface="Trebuchet MS"/>
                <a:cs typeface="Trebuchet MS"/>
                <a:sym typeface="Trebuchet MS"/>
              </a:rPr>
              <a:t>}</a:t>
            </a:r>
            <a:endParaRPr sz="1600" b="0" i="0" u="none" strike="noStrike" cap="none" dirty="0">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0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78" name="Google Shape;978;p10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dirty="0">
                <a:solidFill>
                  <a:srgbClr val="0170BA"/>
                </a:solidFill>
                <a:latin typeface="Trebuchet MS"/>
                <a:ea typeface="Trebuchet MS"/>
                <a:cs typeface="Trebuchet MS"/>
                <a:sym typeface="Trebuchet MS"/>
              </a:rPr>
              <a:t>Use a Combination of Percent and </a:t>
            </a:r>
            <a:r>
              <a:rPr lang="en" sz="1800" u="sng" dirty="0" err="1">
                <a:solidFill>
                  <a:srgbClr val="0170BA"/>
                </a:solidFill>
                <a:latin typeface="Trebuchet MS"/>
                <a:ea typeface="Trebuchet MS"/>
                <a:cs typeface="Trebuchet MS"/>
                <a:sym typeface="Trebuchet MS"/>
              </a:rPr>
              <a:t>Em</a:t>
            </a:r>
            <a:endParaRPr sz="1800" u="sng" dirty="0">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solution that works in all browsers, is to set a default font-size in percent for the &lt;body&gt; element:</a:t>
            </a:r>
            <a:endParaRPr sz="1800" b="0" dirty="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body {font-size:100%;}</a:t>
            </a:r>
            <a:endParaRPr sz="1600" b="0" dirty="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h1 {font-size:2.5em;}</a:t>
            </a:r>
            <a:endParaRPr sz="1600" b="0" dirty="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h2 {font-size:1.875em;}</a:t>
            </a:r>
            <a:endParaRPr sz="1600" b="0" dirty="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p {font-size:0.875em;}</a:t>
            </a:r>
            <a:endParaRPr sz="1600" b="0" dirty="0">
              <a:solidFill>
                <a:srgbClr val="595959"/>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Our code now works great! It shows the same text size in all browsers, and allows all browsers to zoom or resize the text!</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b="0" dirty="0">
              <a:solidFill>
                <a:srgbClr val="0170BA"/>
              </a:solidFill>
              <a:latin typeface="Trebuchet MS"/>
              <a:ea typeface="Trebuchet MS"/>
              <a:cs typeface="Trebuchet MS"/>
              <a:sym typeface="Trebuchet MS"/>
            </a:endParaRPr>
          </a:p>
        </p:txBody>
      </p:sp>
      <p:pic>
        <p:nvPicPr>
          <p:cNvPr id="979" name="Google Shape;979;p10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0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a:t>
            </a:r>
            <a:endParaRPr sz="3000">
              <a:solidFill>
                <a:srgbClr val="0170BA"/>
              </a:solidFill>
              <a:latin typeface="Trebuchet MS"/>
              <a:ea typeface="Trebuchet MS"/>
              <a:cs typeface="Trebuchet MS"/>
              <a:sym typeface="Trebuchet MS"/>
            </a:endParaRPr>
          </a:p>
        </p:txBody>
      </p:sp>
      <p:sp>
        <p:nvSpPr>
          <p:cNvPr id="985" name="Google Shape;985;p10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Links can be styled in different ways.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Styling Links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Links can be styled with any CSS property (e.g. color, font-family, background, etc.).</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addition, links can be styled differently depending on what </a:t>
            </a:r>
            <a:r>
              <a:rPr lang="en" sz="1800">
                <a:solidFill>
                  <a:srgbClr val="353535"/>
                </a:solidFill>
                <a:latin typeface="Trebuchet MS"/>
                <a:ea typeface="Trebuchet MS"/>
                <a:cs typeface="Trebuchet MS"/>
                <a:sym typeface="Trebuchet MS"/>
              </a:rPr>
              <a:t>state</a:t>
            </a:r>
            <a:r>
              <a:rPr lang="en" sz="1800" b="0">
                <a:solidFill>
                  <a:srgbClr val="353535"/>
                </a:solidFill>
                <a:latin typeface="Trebuchet MS"/>
                <a:ea typeface="Trebuchet MS"/>
                <a:cs typeface="Trebuchet MS"/>
                <a:sym typeface="Trebuchet MS"/>
              </a:rPr>
              <a:t> they are in.</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four links states are:</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a:link</a:t>
            </a:r>
            <a:r>
              <a:rPr lang="en" sz="1800" b="0">
                <a:solidFill>
                  <a:srgbClr val="353535"/>
                </a:solidFill>
                <a:latin typeface="Trebuchet MS"/>
                <a:ea typeface="Trebuchet MS"/>
                <a:cs typeface="Trebuchet MS"/>
                <a:sym typeface="Trebuchet MS"/>
              </a:rPr>
              <a:t> - a normal, unvisited link</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a:visited</a:t>
            </a:r>
            <a:r>
              <a:rPr lang="en" sz="1800" b="0">
                <a:solidFill>
                  <a:srgbClr val="353535"/>
                </a:solidFill>
                <a:latin typeface="Trebuchet MS"/>
                <a:ea typeface="Trebuchet MS"/>
                <a:cs typeface="Trebuchet MS"/>
                <a:sym typeface="Trebuchet MS"/>
              </a:rPr>
              <a:t> - a link the user has visited</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a:hover</a:t>
            </a:r>
            <a:r>
              <a:rPr lang="en" sz="1800" b="0">
                <a:solidFill>
                  <a:srgbClr val="353535"/>
                </a:solidFill>
                <a:latin typeface="Trebuchet MS"/>
                <a:ea typeface="Trebuchet MS"/>
                <a:cs typeface="Trebuchet MS"/>
                <a:sym typeface="Trebuchet MS"/>
              </a:rPr>
              <a:t> - a link when the user mouses over it</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i="1">
                <a:solidFill>
                  <a:srgbClr val="29A9DF"/>
                </a:solidFill>
                <a:latin typeface="Trebuchet MS"/>
                <a:ea typeface="Trebuchet MS"/>
                <a:cs typeface="Trebuchet MS"/>
                <a:sym typeface="Trebuchet MS"/>
              </a:rPr>
              <a:t>a:active</a:t>
            </a:r>
            <a:r>
              <a:rPr lang="en" sz="1800" b="0">
                <a:solidFill>
                  <a:srgbClr val="353535"/>
                </a:solidFill>
                <a:latin typeface="Trebuchet MS"/>
                <a:ea typeface="Trebuchet MS"/>
                <a:cs typeface="Trebuchet MS"/>
                <a:sym typeface="Trebuchet MS"/>
              </a:rPr>
              <a:t> - a link the moment it is clicked</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86" name="Google Shape;986;p10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0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992" name="Google Shape;992;p10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a:link {color:#FF0000;}      /* unvisited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a:visited {color:#00FF00;}  /* 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a:hover {color:#FF00FF;}  /* mouse over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a:active {color:#0000FF;}  /* selected link */</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7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When setting the style for several link states, there are some order rules: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7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a:hover</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MUST come after</a:t>
            </a:r>
            <a:r>
              <a:rPr lang="en" sz="1800" b="0">
                <a:solidFill>
                  <a:srgbClr val="000000"/>
                </a:solidFill>
                <a:latin typeface="Trebuchet MS"/>
                <a:ea typeface="Trebuchet MS"/>
                <a:cs typeface="Trebuchet MS"/>
                <a:sym typeface="Trebuchet MS"/>
              </a:rPr>
              <a:t> </a:t>
            </a:r>
            <a:r>
              <a:rPr lang="en" sz="1800" b="0" i="1">
                <a:solidFill>
                  <a:srgbClr val="29A9DF"/>
                </a:solidFill>
                <a:latin typeface="Trebuchet MS"/>
                <a:ea typeface="Trebuchet MS"/>
                <a:cs typeface="Trebuchet MS"/>
                <a:sym typeface="Trebuchet MS"/>
              </a:rPr>
              <a:t>a:link</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and </a:t>
            </a:r>
            <a:r>
              <a:rPr lang="en" sz="1800" b="0" i="1">
                <a:solidFill>
                  <a:srgbClr val="29A9DF"/>
                </a:solidFill>
                <a:latin typeface="Trebuchet MS"/>
                <a:ea typeface="Trebuchet MS"/>
                <a:cs typeface="Trebuchet MS"/>
                <a:sym typeface="Trebuchet MS"/>
              </a:rPr>
              <a:t>a:visited</a:t>
            </a:r>
            <a:endParaRPr sz="1800" b="0">
              <a:solidFill>
                <a:srgbClr val="000000"/>
              </a:solidFill>
              <a:latin typeface="Trebuchet MS"/>
              <a:ea typeface="Trebuchet MS"/>
              <a:cs typeface="Trebuchet MS"/>
              <a:sym typeface="Trebuchet MS"/>
            </a:endParaRPr>
          </a:p>
          <a:p>
            <a:pPr marL="914400" lvl="1" indent="-342900" algn="l" rtl="0">
              <a:lnSpc>
                <a:spcPct val="100000"/>
              </a:lnSpc>
              <a:spcBef>
                <a:spcPts val="7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a:active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MUST come after</a:t>
            </a:r>
            <a:r>
              <a:rPr lang="en" sz="1800" b="0">
                <a:solidFill>
                  <a:srgbClr val="000000"/>
                </a:solidFill>
                <a:latin typeface="Trebuchet MS"/>
                <a:ea typeface="Trebuchet MS"/>
                <a:cs typeface="Trebuchet MS"/>
                <a:sym typeface="Trebuchet MS"/>
              </a:rPr>
              <a:t> </a:t>
            </a:r>
            <a:r>
              <a:rPr lang="en" sz="1800" b="0" i="1">
                <a:solidFill>
                  <a:srgbClr val="29A9DF"/>
                </a:solidFill>
                <a:latin typeface="Trebuchet MS"/>
                <a:ea typeface="Trebuchet MS"/>
                <a:cs typeface="Trebuchet MS"/>
                <a:sym typeface="Trebuchet MS"/>
              </a:rPr>
              <a:t>a:hover</a:t>
            </a:r>
            <a:endParaRPr sz="1800" b="0">
              <a:solidFill>
                <a:srgbClr val="000000"/>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Common Link Styles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In the example above the link changes color depending on what state it is in.</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93" name="Google Shape;993;p10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0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999" name="Google Shape;999;p10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Decoration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mostly used to remove underlines from links: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a:link {text-decoration:none;}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a:visited {text-decoration:none;}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a:hover {text-decoration:underline;}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a:active {text-decoration:underline;}</a:t>
            </a:r>
            <a:endParaRPr sz="1600" b="0">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595959"/>
              </a:solidFill>
              <a:latin typeface="Trebuchet MS"/>
              <a:ea typeface="Trebuchet MS"/>
              <a:cs typeface="Trebuchet MS"/>
              <a:sym typeface="Trebuchet MS"/>
            </a:endParaRPr>
          </a:p>
        </p:txBody>
      </p:sp>
      <p:pic>
        <p:nvPicPr>
          <p:cNvPr id="1000" name="Google Shape;1000;p10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0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Link (cont.)</a:t>
            </a:r>
            <a:endParaRPr sz="3000">
              <a:solidFill>
                <a:srgbClr val="0170BA"/>
              </a:solidFill>
              <a:latin typeface="Trebuchet MS"/>
              <a:ea typeface="Trebuchet MS"/>
              <a:cs typeface="Trebuchet MS"/>
              <a:sym typeface="Trebuchet MS"/>
            </a:endParaRPr>
          </a:p>
        </p:txBody>
      </p:sp>
      <p:sp>
        <p:nvSpPr>
          <p:cNvPr id="1006" name="Google Shape;1006;p10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background-color property specifies the background color for links: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a:link {background-color:#B2FF99;}</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a:visited {background-color:#FFFF85;}</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a:hover {background-color:#FF704D;}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a:active {background-color:#FF704D;}</a:t>
            </a:r>
            <a:endParaRPr sz="1600" b="0">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07" name="Google Shape;1007;p10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0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a:t>
            </a:r>
            <a:endParaRPr sz="3000">
              <a:solidFill>
                <a:srgbClr val="0170BA"/>
              </a:solidFill>
              <a:latin typeface="Trebuchet MS"/>
              <a:ea typeface="Trebuchet MS"/>
              <a:cs typeface="Trebuchet MS"/>
              <a:sym typeface="Trebuchet MS"/>
            </a:endParaRPr>
          </a:p>
        </p:txBody>
      </p:sp>
      <p:sp>
        <p:nvSpPr>
          <p:cNvPr id="1013" name="Google Shape;1013;p10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list properties allow you to:</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different list item markers for ordered lists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different list item markers for unordered lists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 an image as the list item marker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List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In HTML, there are two types of lists: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unordered lists - the list items are marked with bullets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ordered lists - the list items are marked with numbers or letters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lists can be styled further, and images can be used as the list item marker.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14" name="Google Shape;1014;p10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10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20" name="Google Shape;1020;p10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Different List Item Markers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type of list item marker is specified with the list-style-type property:</a:t>
            </a:r>
            <a:endParaRPr sz="1800" b="0">
              <a:solidFill>
                <a:srgbClr val="353535"/>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 </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ul.a {list-style-type: circle;}</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ul.b {list-style-type: square;}</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ol.c {list-style-type: upper-roman;}</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800" b="0">
                <a:solidFill>
                  <a:srgbClr val="595959"/>
                </a:solidFill>
                <a:latin typeface="Trebuchet MS"/>
                <a:ea typeface="Trebuchet MS"/>
                <a:cs typeface="Trebuchet MS"/>
                <a:sym typeface="Trebuchet MS"/>
              </a:rPr>
              <a:t>ol.d {list-style-type: lower-alpha;}</a:t>
            </a:r>
            <a:endParaRPr sz="1800" b="0">
              <a:solidFill>
                <a:srgbClr val="595959"/>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of the values are for unordered lists, and some for ordered lists.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1021" name="Google Shape;1021;p10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10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27" name="Google Shape;1027;p10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An Image as The List Item Marker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specify an image as the list item marker, use the list-style-image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ul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list-style-image: url('sqpurple.gif');</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does not display equally in all browsers. IE and Opera will display the image-marker a little bit higher than Firefox, Chrome, and Safari.</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you want the image-marker to be placed equally in all browsers, a crossbrowser solution is explained below.</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28" name="Google Shape;1028;p10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10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34" name="Google Shape;1034;p10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dirty="0" err="1">
                <a:solidFill>
                  <a:srgbClr val="0170BA"/>
                </a:solidFill>
                <a:latin typeface="Trebuchet MS"/>
                <a:ea typeface="Trebuchet MS"/>
                <a:cs typeface="Trebuchet MS"/>
                <a:sym typeface="Trebuchet MS"/>
              </a:rPr>
              <a:t>Crossbrowser</a:t>
            </a:r>
            <a:r>
              <a:rPr lang="en" sz="1800" u="sng" dirty="0">
                <a:solidFill>
                  <a:srgbClr val="0170BA"/>
                </a:solidFill>
                <a:latin typeface="Trebuchet MS"/>
                <a:ea typeface="Trebuchet MS"/>
                <a:cs typeface="Trebuchet MS"/>
                <a:sym typeface="Trebuchet MS"/>
              </a:rPr>
              <a:t> Solution</a:t>
            </a:r>
            <a:endParaRPr sz="1800" u="sng" dirty="0">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following example displays the image-marker equally in all browsers:</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dirty="0" err="1">
                <a:solidFill>
                  <a:srgbClr val="595959"/>
                </a:solidFill>
                <a:latin typeface="Trebuchet MS"/>
                <a:ea typeface="Trebuchet MS"/>
                <a:cs typeface="Trebuchet MS"/>
                <a:sym typeface="Trebuchet MS"/>
              </a:rPr>
              <a:t>ul</a:t>
            </a: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dirty="0">
                <a:solidFill>
                  <a:srgbClr val="595959"/>
                </a:solidFill>
                <a:latin typeface="Trebuchet MS"/>
                <a:ea typeface="Trebuchet MS"/>
                <a:cs typeface="Trebuchet MS"/>
                <a:sym typeface="Trebuchet MS"/>
              </a:rPr>
              <a:t>list-style-type: none;</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dirty="0">
                <a:solidFill>
                  <a:srgbClr val="595959"/>
                </a:solidFill>
                <a:latin typeface="Trebuchet MS"/>
                <a:ea typeface="Trebuchet MS"/>
                <a:cs typeface="Trebuchet MS"/>
                <a:sym typeface="Trebuchet MS"/>
              </a:rPr>
              <a:t>padding: 0px;</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dirty="0">
                <a:solidFill>
                  <a:srgbClr val="595959"/>
                </a:solidFill>
                <a:latin typeface="Trebuchet MS"/>
                <a:ea typeface="Trebuchet MS"/>
                <a:cs typeface="Trebuchet MS"/>
                <a:sym typeface="Trebuchet MS"/>
              </a:rPr>
              <a:t>margin: 0px;  }</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dirty="0" err="1">
                <a:solidFill>
                  <a:srgbClr val="595959"/>
                </a:solidFill>
                <a:latin typeface="Trebuchet MS"/>
                <a:ea typeface="Trebuchet MS"/>
                <a:cs typeface="Trebuchet MS"/>
                <a:sym typeface="Trebuchet MS"/>
              </a:rPr>
              <a:t>ul</a:t>
            </a:r>
            <a:r>
              <a:rPr lang="en" sz="1600" b="0" dirty="0">
                <a:solidFill>
                  <a:srgbClr val="595959"/>
                </a:solidFill>
                <a:latin typeface="Trebuchet MS"/>
                <a:ea typeface="Trebuchet MS"/>
                <a:cs typeface="Trebuchet MS"/>
                <a:sym typeface="Trebuchet MS"/>
              </a:rPr>
              <a:t> li  {</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dirty="0">
                <a:solidFill>
                  <a:srgbClr val="595959"/>
                </a:solidFill>
                <a:latin typeface="Trebuchet MS"/>
                <a:ea typeface="Trebuchet MS"/>
                <a:cs typeface="Trebuchet MS"/>
                <a:sym typeface="Trebuchet MS"/>
              </a:rPr>
              <a:t>background-image: </a:t>
            </a:r>
            <a:r>
              <a:rPr lang="en" sz="1600" b="0" dirty="0" err="1">
                <a:solidFill>
                  <a:srgbClr val="595959"/>
                </a:solidFill>
                <a:latin typeface="Trebuchet MS"/>
                <a:ea typeface="Trebuchet MS"/>
                <a:cs typeface="Trebuchet MS"/>
                <a:sym typeface="Trebuchet MS"/>
              </a:rPr>
              <a:t>url</a:t>
            </a:r>
            <a:r>
              <a:rPr lang="en" sz="1600" b="0" dirty="0">
                <a:solidFill>
                  <a:srgbClr val="595959"/>
                </a:solidFill>
                <a:latin typeface="Trebuchet MS"/>
                <a:ea typeface="Trebuchet MS"/>
                <a:cs typeface="Trebuchet MS"/>
                <a:sym typeface="Trebuchet MS"/>
              </a:rPr>
              <a:t>(</a:t>
            </a:r>
            <a:r>
              <a:rPr lang="en" sz="1600" b="0" dirty="0" err="1">
                <a:solidFill>
                  <a:srgbClr val="595959"/>
                </a:solidFill>
                <a:latin typeface="Trebuchet MS"/>
                <a:ea typeface="Trebuchet MS"/>
                <a:cs typeface="Trebuchet MS"/>
                <a:sym typeface="Trebuchet MS"/>
              </a:rPr>
              <a:t>sqpurple.gif</a:t>
            </a: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dirty="0">
                <a:solidFill>
                  <a:srgbClr val="595959"/>
                </a:solidFill>
                <a:latin typeface="Trebuchet MS"/>
                <a:ea typeface="Trebuchet MS"/>
                <a:cs typeface="Trebuchet MS"/>
                <a:sym typeface="Trebuchet MS"/>
              </a:rPr>
              <a:t>background-repeat: no-repeat;</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dirty="0">
                <a:solidFill>
                  <a:srgbClr val="595959"/>
                </a:solidFill>
                <a:latin typeface="Trebuchet MS"/>
                <a:ea typeface="Trebuchet MS"/>
                <a:cs typeface="Trebuchet MS"/>
                <a:sym typeface="Trebuchet MS"/>
              </a:rPr>
              <a:t>background-position: 0px 5px;</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300"/>
              </a:spcBef>
              <a:spcAft>
                <a:spcPts val="0"/>
              </a:spcAft>
              <a:buSzPts val="2800"/>
              <a:buNone/>
            </a:pPr>
            <a:r>
              <a:rPr lang="en" sz="1600" b="0" dirty="0">
                <a:solidFill>
                  <a:srgbClr val="595959"/>
                </a:solidFill>
                <a:latin typeface="Trebuchet MS"/>
                <a:ea typeface="Trebuchet MS"/>
                <a:cs typeface="Trebuchet MS"/>
                <a:sym typeface="Trebuchet MS"/>
              </a:rPr>
              <a:t>padding-left: 14px;  }</a:t>
            </a:r>
            <a:endParaRPr sz="1800" u="sng" dirty="0">
              <a:solidFill>
                <a:srgbClr val="595959"/>
              </a:solidFill>
              <a:latin typeface="Trebuchet MS"/>
              <a:ea typeface="Trebuchet MS"/>
              <a:cs typeface="Trebuchet MS"/>
              <a:sym typeface="Trebuchet MS"/>
            </a:endParaRPr>
          </a:p>
        </p:txBody>
      </p:sp>
      <p:pic>
        <p:nvPicPr>
          <p:cNvPr id="1035" name="Google Shape;1035;p10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11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41" name="Google Shape;1041;p11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Crossbrowser Solution</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Example explained:</a:t>
            </a:r>
            <a:endParaRPr sz="1800" b="0">
              <a:solidFill>
                <a:srgbClr val="000000"/>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For ul:</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Set the list-style-type to none to remove the list item marker</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Set both padding and margin to 0px (for cross-browser compatibility)</a:t>
            </a:r>
            <a:endParaRPr sz="1800" b="0">
              <a:solidFill>
                <a:srgbClr val="000000"/>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–For all li in ul:</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Set the URL of the image, and show it only once (no-repeat)</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Position the image where you want it (left 0px and down 5px)</a:t>
            </a:r>
            <a:endParaRPr sz="1800" b="0">
              <a:solidFill>
                <a:srgbClr val="000000"/>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Position the text in the list with padding-left</a:t>
            </a:r>
            <a:endParaRPr sz="1800" b="0">
              <a:solidFill>
                <a:srgbClr val="000000"/>
              </a:solidFill>
              <a:latin typeface="Trebuchet MS"/>
              <a:ea typeface="Trebuchet MS"/>
              <a:cs typeface="Trebuchet MS"/>
              <a:sym typeface="Trebuchet MS"/>
            </a:endParaRPr>
          </a:p>
          <a:p>
            <a:pPr marL="0" lvl="0" indent="0" algn="l" rtl="0">
              <a:lnSpc>
                <a:spcPct val="115000"/>
              </a:lnSpc>
              <a:spcBef>
                <a:spcPts val="3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42" name="Google Shape;1042;p11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1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52" name="Google Shape;352;p1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 (cont.)</a:t>
            </a:r>
            <a:endParaRPr sz="3000">
              <a:solidFill>
                <a:srgbClr val="0170BA"/>
              </a:solidFill>
              <a:latin typeface="Trebuchet MS"/>
              <a:ea typeface="Trebuchet MS"/>
              <a:cs typeface="Trebuchet MS"/>
              <a:sym typeface="Trebuchet MS"/>
            </a:endParaRPr>
          </a:p>
        </p:txBody>
      </p:sp>
      <p:sp>
        <p:nvSpPr>
          <p:cNvPr id="353" name="Google Shape;353;p1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element element</a:t>
            </a:r>
            <a:endParaRPr sz="1800" b="0" dirty="0">
              <a:solidFill>
                <a:srgbClr val="353535"/>
              </a:solidFill>
              <a:latin typeface="Trebuchet MS"/>
              <a:ea typeface="Trebuchet MS"/>
              <a:cs typeface="Trebuchet MS"/>
              <a:sym typeface="Trebuchet MS"/>
            </a:endParaRPr>
          </a:p>
          <a:p>
            <a:pPr marL="0" lvl="0" indent="457200" algn="l" rtl="0">
              <a:lnSpc>
                <a:spcPct val="100000"/>
              </a:lnSpc>
              <a:spcBef>
                <a:spcPts val="0"/>
              </a:spcBef>
              <a:spcAft>
                <a:spcPts val="0"/>
              </a:spcAft>
              <a:buSzPts val="2800"/>
              <a:buNone/>
            </a:pPr>
            <a:r>
              <a:rPr lang="en" sz="1800" b="0" dirty="0">
                <a:solidFill>
                  <a:srgbClr val="0170BA"/>
                </a:solidFill>
                <a:latin typeface="Trebuchet MS"/>
                <a:ea typeface="Trebuchet MS"/>
                <a:cs typeface="Trebuchet MS"/>
                <a:sym typeface="Trebuchet MS"/>
              </a:rPr>
              <a:t>Example: </a:t>
            </a:r>
            <a:endParaRPr sz="1800" b="0" dirty="0">
              <a:solidFill>
                <a:srgbClr val="0170BA"/>
              </a:solidFill>
              <a:latin typeface="Trebuchet MS"/>
              <a:ea typeface="Trebuchet MS"/>
              <a:cs typeface="Trebuchet MS"/>
              <a:sym typeface="Trebuchet MS"/>
            </a:endParaRPr>
          </a:p>
          <a:p>
            <a:pPr marL="914400" lvl="0" indent="0" algn="l" rtl="0">
              <a:lnSpc>
                <a:spcPct val="100000"/>
              </a:lnSpc>
              <a:spcBef>
                <a:spcPts val="0"/>
              </a:spcBef>
              <a:spcAft>
                <a:spcPts val="0"/>
              </a:spcAft>
              <a:buSzPts val="2800"/>
              <a:buNone/>
            </a:pPr>
            <a:r>
              <a:rPr lang="en" sz="1600" b="0" dirty="0">
                <a:solidFill>
                  <a:srgbClr val="595959"/>
                </a:solidFill>
                <a:latin typeface="Trebuchet MS"/>
                <a:ea typeface="Trebuchet MS"/>
                <a:cs typeface="Trebuchet MS"/>
                <a:sym typeface="Trebuchet MS"/>
              </a:rPr>
              <a:t>div h2 {</a:t>
            </a:r>
            <a:endParaRPr sz="1600" b="0" dirty="0">
              <a:solidFill>
                <a:srgbClr val="595959"/>
              </a:solidFill>
              <a:latin typeface="Trebuchet MS"/>
              <a:ea typeface="Trebuchet MS"/>
              <a:cs typeface="Trebuchet MS"/>
              <a:sym typeface="Trebuchet MS"/>
            </a:endParaRPr>
          </a:p>
          <a:p>
            <a:pPr marL="914400" lvl="0" indent="0" algn="l" rtl="0">
              <a:lnSpc>
                <a:spcPct val="100000"/>
              </a:lnSpc>
              <a:spcBef>
                <a:spcPts val="0"/>
              </a:spcBef>
              <a:spcAft>
                <a:spcPts val="0"/>
              </a:spcAft>
              <a:buSzPts val="2800"/>
              <a:buNone/>
            </a:pPr>
            <a:r>
              <a:rPr lang="en" sz="1600" b="0" dirty="0">
                <a:solidFill>
                  <a:srgbClr val="595959"/>
                </a:solidFill>
                <a:latin typeface="Trebuchet MS"/>
                <a:ea typeface="Trebuchet MS"/>
                <a:cs typeface="Trebuchet MS"/>
                <a:sym typeface="Trebuchet MS"/>
              </a:rPr>
              <a:t>        background-color : yellow;</a:t>
            </a:r>
            <a:br>
              <a:rPr lang="en" sz="1600" b="0" dirty="0">
                <a:solidFill>
                  <a:srgbClr val="595959"/>
                </a:solidFill>
                <a:latin typeface="Trebuchet MS"/>
                <a:ea typeface="Trebuchet MS"/>
                <a:cs typeface="Trebuchet MS"/>
                <a:sym typeface="Trebuchet MS"/>
              </a:rPr>
            </a:br>
            <a:r>
              <a:rPr lang="en" sz="1600" b="0" dirty="0">
                <a:solidFill>
                  <a:srgbClr val="595959"/>
                </a:solidFill>
                <a:latin typeface="Trebuchet MS"/>
                <a:ea typeface="Trebuchet MS"/>
                <a:cs typeface="Trebuchet MS"/>
                <a:sym typeface="Trebuchet MS"/>
              </a:rPr>
              <a:t>}</a:t>
            </a:r>
            <a:endParaRPr sz="1600" b="0" dirty="0">
              <a:solidFill>
                <a:srgbClr val="595959"/>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dirty="0" err="1">
                <a:solidFill>
                  <a:srgbClr val="353535"/>
                </a:solidFill>
                <a:latin typeface="Trebuchet MS"/>
                <a:ea typeface="Trebuchet MS"/>
                <a:cs typeface="Trebuchet MS"/>
                <a:sym typeface="Trebuchet MS"/>
              </a:rPr>
              <a:t>element.class</a:t>
            </a:r>
            <a:r>
              <a:rPr lang="en" sz="1800" b="0" dirty="0">
                <a:solidFill>
                  <a:srgbClr val="353535"/>
                </a:solidFill>
                <a:latin typeface="Trebuchet MS"/>
                <a:ea typeface="Trebuchet MS"/>
                <a:cs typeface="Trebuchet MS"/>
                <a:sym typeface="Trebuchet MS"/>
              </a:rPr>
              <a:t> or </a:t>
            </a:r>
            <a:r>
              <a:rPr lang="en" sz="1800" b="0" dirty="0" err="1">
                <a:solidFill>
                  <a:srgbClr val="353535"/>
                </a:solidFill>
                <a:latin typeface="Trebuchet MS"/>
                <a:ea typeface="Trebuchet MS"/>
                <a:cs typeface="Trebuchet MS"/>
                <a:sym typeface="Trebuchet MS"/>
              </a:rPr>
              <a:t>element#id</a:t>
            </a:r>
            <a:endParaRPr sz="1800" b="0" dirty="0">
              <a:solidFill>
                <a:srgbClr val="353535"/>
              </a:solidFill>
              <a:latin typeface="Trebuchet MS"/>
              <a:ea typeface="Trebuchet MS"/>
              <a:cs typeface="Trebuchet MS"/>
              <a:sym typeface="Trebuchet MS"/>
            </a:endParaRPr>
          </a:p>
          <a:p>
            <a:pPr marL="0" lvl="0" indent="457200" algn="l" rtl="0">
              <a:lnSpc>
                <a:spcPct val="100000"/>
              </a:lnSpc>
              <a:spcBef>
                <a:spcPts val="0"/>
              </a:spcBef>
              <a:spcAft>
                <a:spcPts val="0"/>
              </a:spcAft>
              <a:buSzPts val="2800"/>
              <a:buNone/>
            </a:pPr>
            <a:r>
              <a:rPr lang="en" sz="1800" b="0" dirty="0">
                <a:solidFill>
                  <a:srgbClr val="0170BA"/>
                </a:solidFill>
                <a:latin typeface="Trebuchet MS"/>
                <a:ea typeface="Trebuchet MS"/>
                <a:cs typeface="Trebuchet MS"/>
                <a:sym typeface="Trebuchet MS"/>
              </a:rPr>
              <a:t>Example: </a:t>
            </a:r>
            <a:endParaRPr sz="1800" b="0" dirty="0">
              <a:solidFill>
                <a:srgbClr val="0170BA"/>
              </a:solidFill>
              <a:latin typeface="Trebuchet MS"/>
              <a:ea typeface="Trebuchet MS"/>
              <a:cs typeface="Trebuchet MS"/>
              <a:sym typeface="Trebuchet MS"/>
            </a:endParaRPr>
          </a:p>
          <a:p>
            <a:pPr marL="914400" lvl="0" indent="457200" algn="l" rtl="0">
              <a:lnSpc>
                <a:spcPct val="100000"/>
              </a:lnSpc>
              <a:spcBef>
                <a:spcPts val="0"/>
              </a:spcBef>
              <a:spcAft>
                <a:spcPts val="0"/>
              </a:spcAft>
              <a:buSzPts val="2800"/>
              <a:buNone/>
            </a:pPr>
            <a:r>
              <a:rPr lang="en" sz="1600" b="0" dirty="0" err="1">
                <a:solidFill>
                  <a:srgbClr val="595959"/>
                </a:solidFill>
                <a:latin typeface="Trebuchet MS"/>
                <a:ea typeface="Trebuchet MS"/>
                <a:cs typeface="Trebuchet MS"/>
                <a:sym typeface="Trebuchet MS"/>
              </a:rPr>
              <a:t>div.red</a:t>
            </a: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r>
              <a:rPr lang="en" sz="1600" b="0" dirty="0">
                <a:solidFill>
                  <a:srgbClr val="595959"/>
                </a:solidFill>
                <a:latin typeface="Trebuchet MS"/>
                <a:ea typeface="Trebuchet MS"/>
                <a:cs typeface="Trebuchet MS"/>
                <a:sym typeface="Trebuchet MS"/>
              </a:rPr>
              <a:t>		background-color : red;</a:t>
            </a:r>
            <a:br>
              <a:rPr lang="en" sz="1600" b="0" dirty="0">
                <a:solidFill>
                  <a:srgbClr val="595959"/>
                </a:solidFill>
                <a:latin typeface="Trebuchet MS"/>
                <a:ea typeface="Trebuchet MS"/>
                <a:cs typeface="Trebuchet MS"/>
                <a:sym typeface="Trebuchet MS"/>
              </a:rPr>
            </a:b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dirty="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11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List (cont.)</a:t>
            </a:r>
            <a:endParaRPr sz="3000">
              <a:solidFill>
                <a:srgbClr val="0170BA"/>
              </a:solidFill>
              <a:latin typeface="Trebuchet MS"/>
              <a:ea typeface="Trebuchet MS"/>
              <a:cs typeface="Trebuchet MS"/>
              <a:sym typeface="Trebuchet MS"/>
            </a:endParaRPr>
          </a:p>
        </p:txBody>
      </p:sp>
      <p:sp>
        <p:nvSpPr>
          <p:cNvPr id="1048" name="Google Shape;1048;p11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List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is also possible to specify all the list properties in one, single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used for lists, is the list-style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ul { list-style: square url("sqpurple.gif"); }</a:t>
            </a:r>
            <a:endParaRPr sz="18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using the shorthand property, the order of the values are:</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0170BA"/>
              </a:buClr>
              <a:buSzPts val="1800"/>
              <a:buFont typeface="Trebuchet MS"/>
              <a:buChar char="◆"/>
            </a:pPr>
            <a:r>
              <a:rPr lang="en" sz="1600" b="0" i="1">
                <a:solidFill>
                  <a:srgbClr val="0170BA"/>
                </a:solidFill>
                <a:latin typeface="Trebuchet MS"/>
                <a:ea typeface="Trebuchet MS"/>
                <a:cs typeface="Trebuchet MS"/>
                <a:sym typeface="Trebuchet MS"/>
              </a:rPr>
              <a:t>list-style-type</a:t>
            </a:r>
            <a:endParaRPr sz="1600" b="0" i="1">
              <a:solidFill>
                <a:srgbClr val="0170BA"/>
              </a:solidFill>
              <a:latin typeface="Trebuchet MS"/>
              <a:ea typeface="Trebuchet MS"/>
              <a:cs typeface="Trebuchet MS"/>
              <a:sym typeface="Trebuchet MS"/>
            </a:endParaRPr>
          </a:p>
          <a:p>
            <a:pPr marL="1371600" lvl="1" indent="-330200" algn="l" rtl="0">
              <a:lnSpc>
                <a:spcPct val="100000"/>
              </a:lnSpc>
              <a:spcBef>
                <a:spcPts val="0"/>
              </a:spcBef>
              <a:spcAft>
                <a:spcPts val="0"/>
              </a:spcAft>
              <a:buClr>
                <a:srgbClr val="0170BA"/>
              </a:buClr>
              <a:buSzPts val="1600"/>
              <a:buFont typeface="Trebuchet MS"/>
              <a:buChar char="◆"/>
            </a:pPr>
            <a:r>
              <a:rPr lang="en" sz="1600" b="0" i="1">
                <a:solidFill>
                  <a:srgbClr val="0170BA"/>
                </a:solidFill>
                <a:latin typeface="Trebuchet MS"/>
                <a:ea typeface="Trebuchet MS"/>
                <a:cs typeface="Trebuchet MS"/>
                <a:sym typeface="Trebuchet MS"/>
              </a:rPr>
              <a:t>list-style-position (for a description, see the CSS properties table below)</a:t>
            </a:r>
            <a:endParaRPr sz="1600" b="0" i="1">
              <a:solidFill>
                <a:srgbClr val="0170BA"/>
              </a:solidFill>
              <a:latin typeface="Trebuchet MS"/>
              <a:ea typeface="Trebuchet MS"/>
              <a:cs typeface="Trebuchet MS"/>
              <a:sym typeface="Trebuchet MS"/>
            </a:endParaRPr>
          </a:p>
          <a:p>
            <a:pPr marL="1371600" lvl="1" indent="-330200" algn="l" rtl="0">
              <a:lnSpc>
                <a:spcPct val="100000"/>
              </a:lnSpc>
              <a:spcBef>
                <a:spcPts val="0"/>
              </a:spcBef>
              <a:spcAft>
                <a:spcPts val="0"/>
              </a:spcAft>
              <a:buClr>
                <a:srgbClr val="0170BA"/>
              </a:buClr>
              <a:buSzPts val="1600"/>
              <a:buFont typeface="Trebuchet MS"/>
              <a:buChar char="◆"/>
            </a:pPr>
            <a:r>
              <a:rPr lang="en" sz="1600" b="0" i="1">
                <a:solidFill>
                  <a:srgbClr val="0170BA"/>
                </a:solidFill>
                <a:latin typeface="Trebuchet MS"/>
                <a:ea typeface="Trebuchet MS"/>
                <a:cs typeface="Trebuchet MS"/>
                <a:sym typeface="Trebuchet MS"/>
              </a:rPr>
              <a:t>list-style-image</a:t>
            </a:r>
            <a:endParaRPr sz="1600" b="0" i="1">
              <a:solidFill>
                <a:srgbClr val="0170BA"/>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does not matter if one of the values above are missing, as long as the rest are in the specified order.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1049" name="Google Shape;1049;p11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11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a:t>
            </a:r>
            <a:endParaRPr sz="3000">
              <a:solidFill>
                <a:srgbClr val="0170BA"/>
              </a:solidFill>
              <a:latin typeface="Trebuchet MS"/>
              <a:ea typeface="Trebuchet MS"/>
              <a:cs typeface="Trebuchet MS"/>
              <a:sym typeface="Trebuchet MS"/>
            </a:endParaRPr>
          </a:p>
        </p:txBody>
      </p:sp>
      <p:sp>
        <p:nvSpPr>
          <p:cNvPr id="1055" name="Google Shape;1055;p11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Table Borders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specify table borders in CSS, use the border property.</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below specifies a black border for table, th, and td elements:</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table, th, td { border: 1px solid black; }</a:t>
            </a:r>
            <a:endParaRPr sz="1800" b="0">
              <a:solidFill>
                <a:srgbClr val="595959"/>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Notice that the table in the example above has double borders. This is because both the table and the th/td elements have separate borders.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display a single border for the table, use the border-collapse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56" name="Google Shape;1056;p11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11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062" name="Google Shape;1062;p11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Collapse Borders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border-collapse property sets whether the table borders are collapsed into a single border or separated:</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table { border-collapse:collapse;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table, th, td { border: 1px solid black; }</a:t>
            </a:r>
            <a:endParaRPr sz="1600" b="0">
              <a:solidFill>
                <a:srgbClr val="595959"/>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Width and Height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Width and height of a table is defined by the width and height properties.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below sets the width of the table to 100%, and the height of the th elements to 50px:</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400"/>
              </a:spcBef>
              <a:spcAft>
                <a:spcPts val="0"/>
              </a:spcAft>
              <a:buSzPts val="2800"/>
              <a:buNone/>
            </a:pPr>
            <a:r>
              <a:rPr lang="en" sz="1600" b="0">
                <a:solidFill>
                  <a:srgbClr val="7F7F7F"/>
                </a:solidFill>
                <a:latin typeface="Trebuchet MS"/>
                <a:ea typeface="Trebuchet MS"/>
                <a:cs typeface="Trebuchet MS"/>
                <a:sym typeface="Trebuchet MS"/>
              </a:rPr>
              <a:t>table { width:100%; }      th { height:50px; }</a:t>
            </a:r>
            <a:endParaRPr sz="1600" b="0">
              <a:solidFill>
                <a:srgbClr val="7F7F7F"/>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63" name="Google Shape;1063;p11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1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069" name="Google Shape;1069;p11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Text Alignment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 in a table is aligned with the text-align and vertical-align properties.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text-align property sets the horizontal alignment, like left, right, or center:</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td { text-align:right; }</a:t>
            </a: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vertical-align property sets the vertical alignment, like top, bottom, or middle:</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td  { height:50px;  vertical-align:bottom; }</a:t>
            </a:r>
            <a:endParaRPr sz="1600" b="0">
              <a:solidFill>
                <a:srgbClr val="595959"/>
              </a:solidFill>
              <a:latin typeface="Trebuchet MS"/>
              <a:ea typeface="Trebuchet MS"/>
              <a:cs typeface="Trebuchet MS"/>
              <a:sym typeface="Trebuchet MS"/>
            </a:endParaRPr>
          </a:p>
          <a:p>
            <a:pPr marL="1371600" lvl="0" indent="457200" algn="l" rtl="0">
              <a:lnSpc>
                <a:spcPct val="100000"/>
              </a:lnSpc>
              <a:spcBef>
                <a:spcPts val="400"/>
              </a:spcBef>
              <a:spcAft>
                <a:spcPts val="0"/>
              </a:spcAft>
              <a:buSzPts val="2800"/>
              <a:buNone/>
            </a:pPr>
            <a:endParaRPr sz="1600" u="sng">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70" name="Google Shape;1070;p11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11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Table (cont.)</a:t>
            </a:r>
            <a:endParaRPr sz="3000">
              <a:solidFill>
                <a:srgbClr val="0170BA"/>
              </a:solidFill>
              <a:latin typeface="Trebuchet MS"/>
              <a:ea typeface="Trebuchet MS"/>
              <a:cs typeface="Trebuchet MS"/>
              <a:sym typeface="Trebuchet MS"/>
            </a:endParaRPr>
          </a:p>
        </p:txBody>
      </p:sp>
      <p:sp>
        <p:nvSpPr>
          <p:cNvPr id="1076" name="Google Shape;1076;p11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Padding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control the space between the border and content in a table, use the padding property on td and th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td { padding:15px;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Table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below specifies the color of the borders, and the text and background color of th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table, td, th { border:1px solid green;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th { background-color:green; color:white; }</a:t>
            </a:r>
            <a:endParaRPr sz="1600" b="0" i="1">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1077" name="Google Shape;1077;p11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1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a:t>
            </a:r>
            <a:endParaRPr sz="3000">
              <a:solidFill>
                <a:srgbClr val="0170BA"/>
              </a:solidFill>
              <a:latin typeface="Trebuchet MS"/>
              <a:ea typeface="Trebuchet MS"/>
              <a:cs typeface="Trebuchet MS"/>
              <a:sym typeface="Trebuchet MS"/>
            </a:endParaRPr>
          </a:p>
        </p:txBody>
      </p:sp>
      <p:sp>
        <p:nvSpPr>
          <p:cNvPr id="1083" name="Google Shape;1083;p116"/>
          <p:cNvSpPr txBox="1">
            <a:spLocks noGrp="1"/>
          </p:cNvSpPr>
          <p:nvPr>
            <p:ph type="title"/>
          </p:nvPr>
        </p:nvSpPr>
        <p:spPr>
          <a:xfrm>
            <a:off x="622326" y="1185849"/>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600" u="sng">
                <a:solidFill>
                  <a:srgbClr val="0170BA"/>
                </a:solidFill>
                <a:latin typeface="Trebuchet MS"/>
                <a:ea typeface="Trebuchet MS"/>
                <a:cs typeface="Trebuchet MS"/>
                <a:sym typeface="Trebuchet MS"/>
              </a:rPr>
              <a:t>What is CSS Float?</a:t>
            </a:r>
            <a:endParaRPr sz="16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600" b="0">
                <a:solidFill>
                  <a:srgbClr val="353535"/>
                </a:solidFill>
                <a:latin typeface="Trebuchet MS"/>
                <a:ea typeface="Trebuchet MS"/>
                <a:cs typeface="Trebuchet MS"/>
                <a:sym typeface="Trebuchet MS"/>
              </a:rPr>
              <a:t>With CSS float, an element can be pushed to the left or right, allowing other elements to wrap around it.</a:t>
            </a:r>
            <a:endParaRPr sz="16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600" b="0">
                <a:solidFill>
                  <a:srgbClr val="353535"/>
                </a:solidFill>
                <a:latin typeface="Trebuchet MS"/>
                <a:ea typeface="Trebuchet MS"/>
                <a:cs typeface="Trebuchet MS"/>
                <a:sym typeface="Trebuchet MS"/>
              </a:rPr>
              <a:t>Float is very often used for images, but it is also useful when working with layouts.</a:t>
            </a:r>
            <a:endParaRPr sz="16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u="sng">
                <a:solidFill>
                  <a:srgbClr val="0170BA"/>
                </a:solidFill>
                <a:latin typeface="Trebuchet MS"/>
                <a:ea typeface="Trebuchet MS"/>
                <a:cs typeface="Trebuchet MS"/>
                <a:sym typeface="Trebuchet MS"/>
              </a:rPr>
              <a:t>How Elements Float</a:t>
            </a:r>
            <a:endParaRPr sz="16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600" b="0">
                <a:solidFill>
                  <a:srgbClr val="000000"/>
                </a:solidFill>
                <a:latin typeface="Trebuchet MS"/>
                <a:ea typeface="Trebuchet MS"/>
                <a:cs typeface="Trebuchet MS"/>
                <a:sym typeface="Trebuchet MS"/>
              </a:rPr>
              <a:t>Elements are floated horizontally, this means that an element can only be floated left or right, not up or down.</a:t>
            </a:r>
            <a:endParaRPr sz="1600" b="0">
              <a:solidFill>
                <a:srgbClr val="000000"/>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600" b="0">
                <a:solidFill>
                  <a:srgbClr val="000000"/>
                </a:solidFill>
                <a:latin typeface="Trebuchet MS"/>
                <a:ea typeface="Trebuchet MS"/>
                <a:cs typeface="Trebuchet MS"/>
                <a:sym typeface="Trebuchet MS"/>
              </a:rPr>
              <a:t>A floated element will move as far to the left or right as it can. Usually this means all the way to the left or right of the containing element.</a:t>
            </a:r>
            <a:endParaRPr sz="1600" b="0">
              <a:solidFill>
                <a:srgbClr val="000000"/>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600" b="0">
                <a:solidFill>
                  <a:srgbClr val="000000"/>
                </a:solidFill>
                <a:latin typeface="Trebuchet MS"/>
                <a:ea typeface="Trebuchet MS"/>
                <a:cs typeface="Trebuchet MS"/>
                <a:sym typeface="Trebuchet MS"/>
              </a:rPr>
              <a:t>The elements after the floating element will flow around it. The elements before the floating element will not be affected. If an image is floated to the right, a following text flows around it, to the left:</a:t>
            </a:r>
            <a:endParaRPr sz="16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600" b="0">
                <a:solidFill>
                  <a:srgbClr val="000000"/>
                </a:solidFill>
                <a:latin typeface="Trebuchet MS"/>
                <a:ea typeface="Trebuchet MS"/>
                <a:cs typeface="Trebuchet MS"/>
                <a:sym typeface="Trebuchet MS"/>
              </a:rPr>
              <a:t>Example            </a:t>
            </a:r>
            <a:r>
              <a:rPr lang="en" sz="1600" b="0">
                <a:solidFill>
                  <a:srgbClr val="7F7F7F"/>
                </a:solidFill>
                <a:latin typeface="Trebuchet MS"/>
                <a:ea typeface="Trebuchet MS"/>
                <a:cs typeface="Trebuchet MS"/>
                <a:sym typeface="Trebuchet MS"/>
              </a:rPr>
              <a:t>img { float:right; }</a:t>
            </a:r>
            <a:endParaRPr sz="1600" b="0">
              <a:solidFill>
                <a:srgbClr val="7F7F7F"/>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u="sng">
              <a:solidFill>
                <a:srgbClr val="0170BA"/>
              </a:solidFill>
              <a:latin typeface="Trebuchet MS"/>
              <a:ea typeface="Trebuchet MS"/>
              <a:cs typeface="Trebuchet MS"/>
              <a:sym typeface="Trebuchet MS"/>
            </a:endParaRPr>
          </a:p>
        </p:txBody>
      </p:sp>
      <p:pic>
        <p:nvPicPr>
          <p:cNvPr id="1084" name="Google Shape;1084;p11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pic>
        <p:nvPicPr>
          <p:cNvPr id="1089" name="Google Shape;1089;p11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090" name="Google Shape;1090;p11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091" name="Google Shape;1091;p11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How Elements Float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elements before the floating element will not be affected.</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an image is floated to the right, a following text flows around it, to the left:</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img { float:right;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Floating Elements Next to Each Other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you place several floating elements after each other, they will float next to each other if there is room.</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Here we have made an image gallery using the float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.thumbnail { float:left; width:110px; height:90px; margin:5px;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pic>
        <p:nvPicPr>
          <p:cNvPr id="1096" name="Google Shape;1096;p11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097" name="Google Shape;1097;p11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Floating (cont.)</a:t>
            </a:r>
            <a:endParaRPr sz="3000">
              <a:solidFill>
                <a:srgbClr val="0170BA"/>
              </a:solidFill>
              <a:latin typeface="Trebuchet MS"/>
              <a:ea typeface="Trebuchet MS"/>
              <a:cs typeface="Trebuchet MS"/>
              <a:sym typeface="Trebuchet MS"/>
            </a:endParaRPr>
          </a:p>
        </p:txBody>
      </p:sp>
      <p:sp>
        <p:nvSpPr>
          <p:cNvPr id="1098" name="Google Shape;1098;p11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Turning off Float - Using Clear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Elements after the floating element will flow around it. To avoid this, use the clear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clear property specifies which sides of an element other floating elements are not allowed.</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Add a text line into the image gallery, using the clear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.text_line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clear:both;</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pic>
        <p:nvPicPr>
          <p:cNvPr id="1103" name="Google Shape;1103;p11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04" name="Google Shape;1104;p11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a:t>
            </a:r>
            <a:endParaRPr sz="3000">
              <a:solidFill>
                <a:srgbClr val="0170BA"/>
              </a:solidFill>
              <a:latin typeface="Trebuchet MS"/>
              <a:ea typeface="Trebuchet MS"/>
              <a:cs typeface="Trebuchet MS"/>
              <a:sym typeface="Trebuchet MS"/>
            </a:endParaRPr>
          </a:p>
        </p:txBody>
      </p:sp>
      <p:sp>
        <p:nvSpPr>
          <p:cNvPr id="1105" name="Google Shape;1105;p11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Center Aligning Using the margin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Block elements can be center-aligned by setting the left and right margins to "auto".</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Setting the left and right margins to auto specifies that they should split the available margin equally. The result is a centered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.center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margin-left:auto;</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margin-right:auto;</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width:70%;</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background-color:#b0e0e6;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pic>
        <p:nvPicPr>
          <p:cNvPr id="1110" name="Google Shape;1110;p12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11" name="Google Shape;1111;p12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12" name="Google Shape;1112;p12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Left and Right Aligning Using the position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One method of aligning elements is to use absolute positioning:</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.right {</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position:absolute;</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right:0px;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width:300px;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background-color:#b0e0e6;</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Absolute positioned elements are removed from the normal flow, and can overlap elements.</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1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59" name="Google Shape;359;p1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a:t>
            </a:r>
            <a:endParaRPr sz="3000">
              <a:solidFill>
                <a:srgbClr val="0170BA"/>
              </a:solidFill>
              <a:latin typeface="Trebuchet MS"/>
              <a:ea typeface="Trebuchet MS"/>
              <a:cs typeface="Trebuchet MS"/>
              <a:sym typeface="Trebuchet MS"/>
            </a:endParaRPr>
          </a:p>
        </p:txBody>
      </p:sp>
      <p:sp>
        <p:nvSpPr>
          <p:cNvPr id="360" name="Google Shape;360;p1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a:t>
            </a:r>
            <a:r>
              <a:rPr lang="en" sz="1800" b="0" dirty="0">
                <a:solidFill>
                  <a:srgbClr val="F16524"/>
                </a:solidFill>
                <a:latin typeface="Trebuchet MS"/>
                <a:ea typeface="Trebuchet MS"/>
                <a:cs typeface="Trebuchet MS"/>
                <a:sym typeface="Trebuchet MS"/>
              </a:rPr>
              <a:t>[attribute]</a:t>
            </a:r>
            <a:r>
              <a:rPr lang="en" sz="1800" b="0" dirty="0">
                <a:solidFill>
                  <a:srgbClr val="353535"/>
                </a:solidFill>
                <a:latin typeface="Trebuchet MS"/>
                <a:ea typeface="Trebuchet MS"/>
                <a:cs typeface="Trebuchet MS"/>
                <a:sym typeface="Trebuchet MS"/>
              </a:rPr>
              <a:t> selector is used to select elements with the specified attribute.</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F16524"/>
                </a:solidFill>
                <a:latin typeface="Trebuchet MS"/>
                <a:ea typeface="Trebuchet MS"/>
                <a:cs typeface="Trebuchet MS"/>
                <a:sym typeface="Trebuchet MS"/>
              </a:rPr>
              <a:t>Syntax:</a:t>
            </a:r>
            <a:r>
              <a:rPr lang="en" sz="1800" b="0" dirty="0">
                <a:solidFill>
                  <a:srgbClr val="353535"/>
                </a:solidFill>
                <a:latin typeface="Trebuchet MS"/>
                <a:ea typeface="Trebuchet MS"/>
                <a:cs typeface="Trebuchet MS"/>
                <a:sym typeface="Trebuchet MS"/>
              </a:rPr>
              <a:t> 	</a:t>
            </a:r>
            <a:r>
              <a:rPr lang="en" sz="1600" b="0" i="1" dirty="0">
                <a:solidFill>
                  <a:srgbClr val="F16524"/>
                </a:solidFill>
                <a:latin typeface="Trebuchet MS"/>
                <a:ea typeface="Trebuchet MS"/>
                <a:cs typeface="Trebuchet MS"/>
                <a:sym typeface="Trebuchet MS"/>
              </a:rPr>
              <a:t>[attribute] {</a:t>
            </a:r>
            <a:endParaRPr sz="1600" b="0" i="1" dirty="0">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dirty="0">
                <a:solidFill>
                  <a:srgbClr val="F16524"/>
                </a:solidFill>
                <a:latin typeface="Trebuchet MS"/>
                <a:ea typeface="Trebuchet MS"/>
                <a:cs typeface="Trebuchet MS"/>
                <a:sym typeface="Trebuchet MS"/>
              </a:rPr>
              <a:t>		</a:t>
            </a:r>
            <a:r>
              <a:rPr lang="en" sz="1600" b="0" i="1" dirty="0" err="1">
                <a:solidFill>
                  <a:srgbClr val="F16524"/>
                </a:solidFill>
                <a:latin typeface="Trebuchet MS"/>
                <a:ea typeface="Trebuchet MS"/>
                <a:cs typeface="Trebuchet MS"/>
                <a:sym typeface="Trebuchet MS"/>
              </a:rPr>
              <a:t>css</a:t>
            </a:r>
            <a:r>
              <a:rPr lang="en" sz="1600" b="0" i="1" dirty="0">
                <a:solidFill>
                  <a:srgbClr val="F16524"/>
                </a:solidFill>
                <a:latin typeface="Trebuchet MS"/>
                <a:ea typeface="Trebuchet MS"/>
                <a:cs typeface="Trebuchet MS"/>
                <a:sym typeface="Trebuchet MS"/>
              </a:rPr>
              <a:t> declarations; </a:t>
            </a:r>
            <a:endParaRPr sz="1600" b="0" i="1" dirty="0">
              <a:solidFill>
                <a:srgbClr val="F16524"/>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600" b="0" i="1" dirty="0">
                <a:solidFill>
                  <a:srgbClr val="F16524"/>
                </a:solidFill>
                <a:latin typeface="Trebuchet MS"/>
                <a:ea typeface="Trebuchet MS"/>
                <a:cs typeface="Trebuchet MS"/>
                <a:sym typeface="Trebuchet MS"/>
              </a:rPr>
              <a:t>}</a:t>
            </a:r>
            <a:endParaRPr sz="1600" b="0" i="1" dirty="0">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 Selector</a:t>
            </a:r>
            <a:r>
              <a:rPr lang="en" sz="1800" b="0" i="1" dirty="0">
                <a:solidFill>
                  <a:srgbClr val="353535"/>
                </a:solidFill>
                <a:latin typeface="Trebuchet MS"/>
                <a:ea typeface="Trebuchet MS"/>
                <a:cs typeface="Trebuchet MS"/>
                <a:sym typeface="Trebuchet MS"/>
              </a:rPr>
              <a:t> : </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a[target]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background-color : yellow;</a:t>
            </a:r>
            <a:endParaRPr sz="1600" b="0" dirty="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dirty="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pic>
        <p:nvPicPr>
          <p:cNvPr id="1117" name="Google Shape;1117;p12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18" name="Google Shape;1118;p12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Align (cont.) </a:t>
            </a:r>
            <a:endParaRPr sz="3000">
              <a:solidFill>
                <a:srgbClr val="0170BA"/>
              </a:solidFill>
              <a:latin typeface="Trebuchet MS"/>
              <a:ea typeface="Trebuchet MS"/>
              <a:cs typeface="Trebuchet MS"/>
              <a:sym typeface="Trebuchet MS"/>
            </a:endParaRPr>
          </a:p>
        </p:txBody>
      </p:sp>
      <p:sp>
        <p:nvSpPr>
          <p:cNvPr id="1119" name="Google Shape;1119;p12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Left and Right Aligning Using the float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One method of aligning elements is to use the float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.right {</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float:right;</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width:300px;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background-color:#b0e0e6;</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pic>
        <p:nvPicPr>
          <p:cNvPr id="1124" name="Google Shape;1124;p12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25" name="Google Shape;1125;p12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a:t>
            </a:r>
            <a:endParaRPr sz="3000">
              <a:solidFill>
                <a:srgbClr val="0170BA"/>
              </a:solidFill>
              <a:latin typeface="Trebuchet MS"/>
              <a:ea typeface="Trebuchet MS"/>
              <a:cs typeface="Trebuchet MS"/>
              <a:sym typeface="Trebuchet MS"/>
            </a:endParaRPr>
          </a:p>
        </p:txBody>
      </p:sp>
      <p:sp>
        <p:nvSpPr>
          <p:cNvPr id="1126" name="Google Shape;1126;p12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A pseudo-class is used to define a special state of an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selector:pseudo-class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Or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selector.class:pseudo-class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Anchor Pseudo-classes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Links can be displayed in different ways in a CSS-supporting browser: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a:link {color:#FF0000;}      /* unvisited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a:visited {color:#00FF00;}  /* visited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a:hover {color:#FF00FF;}  /* mouse over link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a:active {color:#0000FF;}  /* selected link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pic>
        <p:nvPicPr>
          <p:cNvPr id="1131" name="Google Shape;1131;p12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32" name="Google Shape;1132;p12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33" name="Google Shape;1133;p12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Pseudo-classes and CSS Classes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Pseudo-classes can be combined with CSS classes:</a:t>
            </a:r>
            <a:endParaRPr sz="1800" b="0">
              <a:solidFill>
                <a:srgbClr val="353535"/>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a.red:visited {color:#FF0000;}</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&lt;a class="red" href="css_syntax.asp"&gt;CSS Syntax&lt;/a&gt;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link in the example above has been visited, it will be displayed in red.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highlight>
                <a:srgbClr val="FFFFFF"/>
              </a:highlight>
              <a:latin typeface="Trebuchet MS"/>
              <a:ea typeface="Trebuchet MS"/>
              <a:cs typeface="Trebuchet MS"/>
              <a:sym typeface="Trebuchet MS"/>
            </a:endParaRPr>
          </a:p>
        </p:txBody>
      </p:sp>
    </p:spTree>
  </p:cSld>
  <p:clrMapOvr>
    <a:masterClrMapping/>
  </p:clrMapOvr>
  <p:transition spd="slow">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pic>
        <p:nvPicPr>
          <p:cNvPr id="1138" name="Google Shape;1138;p12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39" name="Google Shape;1139;p12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Pseudo-classes (cont.) </a:t>
            </a:r>
            <a:endParaRPr sz="3000">
              <a:solidFill>
                <a:srgbClr val="0170BA"/>
              </a:solidFill>
              <a:latin typeface="Trebuchet MS"/>
              <a:ea typeface="Trebuchet MS"/>
              <a:cs typeface="Trebuchet MS"/>
              <a:sym typeface="Trebuchet MS"/>
            </a:endParaRPr>
          </a:p>
        </p:txBody>
      </p:sp>
      <p:sp>
        <p:nvSpPr>
          <p:cNvPr id="1140" name="Google Shape;1140;p12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highlight>
                <a:srgbClr val="FFFFFF"/>
              </a:highlight>
              <a:latin typeface="Trebuchet MS"/>
              <a:ea typeface="Trebuchet MS"/>
              <a:cs typeface="Trebuchet MS"/>
              <a:sym typeface="Trebuchet MS"/>
            </a:endParaRPr>
          </a:p>
        </p:txBody>
      </p:sp>
      <p:graphicFrame>
        <p:nvGraphicFramePr>
          <p:cNvPr id="1141" name="Google Shape;1141;p124"/>
          <p:cNvGraphicFramePr/>
          <p:nvPr/>
        </p:nvGraphicFramePr>
        <p:xfrm>
          <a:off x="63100" y="1428750"/>
          <a:ext cx="8936025" cy="3683595"/>
        </p:xfrm>
        <a:graphic>
          <a:graphicData uri="http://schemas.openxmlformats.org/drawingml/2006/table">
            <a:tbl>
              <a:tblPr>
                <a:noFill/>
                <a:tableStyleId>{B3914459-B071-450F-B10E-568A9158E2E5}</a:tableStyleId>
              </a:tblPr>
              <a:tblGrid>
                <a:gridCol w="2019600">
                  <a:extLst>
                    <a:ext uri="{9D8B030D-6E8A-4147-A177-3AD203B41FA5}">
                      <a16:colId xmlns:a16="http://schemas.microsoft.com/office/drawing/2014/main" val="20000"/>
                    </a:ext>
                  </a:extLst>
                </a:gridCol>
                <a:gridCol w="2006475">
                  <a:extLst>
                    <a:ext uri="{9D8B030D-6E8A-4147-A177-3AD203B41FA5}">
                      <a16:colId xmlns:a16="http://schemas.microsoft.com/office/drawing/2014/main" val="20001"/>
                    </a:ext>
                  </a:extLst>
                </a:gridCol>
                <a:gridCol w="4909950">
                  <a:extLst>
                    <a:ext uri="{9D8B030D-6E8A-4147-A177-3AD203B41FA5}">
                      <a16:colId xmlns:a16="http://schemas.microsoft.com/office/drawing/2014/main" val="20002"/>
                    </a:ext>
                  </a:extLst>
                </a:gridCol>
              </a:tblGrid>
              <a:tr h="44342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FFFFFF"/>
                          </a:solidFill>
                          <a:latin typeface="Trebuchet MS"/>
                          <a:ea typeface="Trebuchet MS"/>
                          <a:cs typeface="Trebuchet MS"/>
                          <a:sym typeface="Trebuchet MS"/>
                        </a:rPr>
                        <a:t>Selector</a:t>
                      </a:r>
                      <a:endParaRPr sz="1800" u="none" strike="noStrike" cap="none">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FFFFFF"/>
                          </a:solidFill>
                          <a:latin typeface="Trebuchet MS"/>
                          <a:ea typeface="Trebuchet MS"/>
                          <a:cs typeface="Trebuchet MS"/>
                          <a:sym typeface="Trebuchet MS"/>
                        </a:rPr>
                        <a:t>Example</a:t>
                      </a:r>
                      <a:endParaRPr sz="1800" u="none" strike="noStrike" cap="none">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FFFFFF"/>
                          </a:solidFill>
                          <a:latin typeface="Trebuchet MS"/>
                          <a:ea typeface="Trebuchet MS"/>
                          <a:cs typeface="Trebuchet MS"/>
                          <a:sym typeface="Trebuchet MS"/>
                        </a:rPr>
                        <a:t>Example Description</a:t>
                      </a:r>
                      <a:endParaRPr sz="1800" u="none" strike="noStrike" cap="none">
                        <a:solidFill>
                          <a:srgbClr val="FFFFFF"/>
                        </a:solidFill>
                        <a:latin typeface="Trebuchet MS"/>
                        <a:ea typeface="Trebuchet MS"/>
                        <a:cs typeface="Trebuchet MS"/>
                        <a:sym typeface="Trebuchet MS"/>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16524"/>
                    </a:solidFill>
                  </a:tcPr>
                </a:tc>
                <a:extLst>
                  <a:ext uri="{0D108BD9-81ED-4DB2-BD59-A6C34878D82A}">
                    <a16:rowId xmlns:a16="http://schemas.microsoft.com/office/drawing/2014/main" val="10000"/>
                  </a:ext>
                </a:extLst>
              </a:tr>
              <a:tr h="41400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:active</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nchor="ctr">
                    <a:lnT w="9525" cap="flat" cmpd="sng">
                      <a:solidFill>
                        <a:srgbClr val="FFFFFF"/>
                      </a:solidFill>
                      <a:prstDash val="solid"/>
                      <a:round/>
                      <a:headEnd type="none" w="sm" len="sm"/>
                      <a:tailEnd type="none" w="sm" len="sm"/>
                    </a:lnT>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a:active</a:t>
                      </a:r>
                      <a:endParaRPr sz="1600" u="none" strike="noStrike" cap="none">
                        <a:latin typeface="Trebuchet MS"/>
                        <a:ea typeface="Trebuchet MS"/>
                        <a:cs typeface="Trebuchet MS"/>
                        <a:sym typeface="Trebuchet MS"/>
                      </a:endParaRPr>
                    </a:p>
                  </a:txBody>
                  <a:tcPr marL="76200" marR="76200" marT="76200" marB="76200" anchor="ctr">
                    <a:lnT w="9525" cap="flat" cmpd="sng">
                      <a:solidFill>
                        <a:srgbClr val="FFFFFF"/>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active link</a:t>
                      </a:r>
                      <a:endParaRPr sz="1600" u="none" strike="noStrike" cap="none">
                        <a:latin typeface="Trebuchet MS"/>
                        <a:ea typeface="Trebuchet MS"/>
                        <a:cs typeface="Trebuchet MS"/>
                        <a:sym typeface="Trebuchet MS"/>
                      </a:endParaRPr>
                    </a:p>
                  </a:txBody>
                  <a:tcPr marL="76200" marR="76200" marT="76200" marB="76200" anchor="ctr">
                    <a:lnT w="9525" cap="flat" cmpd="sng">
                      <a:solidFill>
                        <a:srgbClr val="FFFFFF"/>
                      </a:solidFill>
                      <a:prstDash val="solid"/>
                      <a:round/>
                      <a:headEnd type="none" w="sm" len="sm"/>
                      <a:tailEnd type="none" w="sm" len="sm"/>
                    </a:lnT>
                  </a:tcPr>
                </a:tc>
                <a:extLst>
                  <a:ext uri="{0D108BD9-81ED-4DB2-BD59-A6C34878D82A}">
                    <a16:rowId xmlns:a16="http://schemas.microsoft.com/office/drawing/2014/main" val="10001"/>
                  </a:ext>
                </a:extLst>
              </a:tr>
              <a:tr h="43290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:checked</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nchor="ct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input:checked</a:t>
                      </a:r>
                      <a:endParaRPr sz="1600" u="none" strike="noStrike" cap="none">
                        <a:latin typeface="Trebuchet MS"/>
                        <a:ea typeface="Trebuchet MS"/>
                        <a:cs typeface="Trebuchet MS"/>
                        <a:sym typeface="Trebuchet MS"/>
                      </a:endParaRPr>
                    </a:p>
                  </a:txBody>
                  <a:tcPr marL="76200" marR="76200" marT="76200" marB="762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checked &lt;input&gt; element</a:t>
                      </a:r>
                      <a:endParaRPr sz="1600" u="none" strike="noStrike" cap="none">
                        <a:latin typeface="Trebuchet MS"/>
                        <a:ea typeface="Trebuchet MS"/>
                        <a:cs typeface="Trebuchet MS"/>
                        <a:sym typeface="Trebuchet MS"/>
                      </a:endParaRPr>
                    </a:p>
                  </a:txBody>
                  <a:tcPr marL="76200" marR="76200" marT="76200" marB="76200" anchor="ctr"/>
                </a:tc>
                <a:extLst>
                  <a:ext uri="{0D108BD9-81ED-4DB2-BD59-A6C34878D82A}">
                    <a16:rowId xmlns:a16="http://schemas.microsoft.com/office/drawing/2014/main" val="10002"/>
                  </a:ext>
                </a:extLst>
              </a:tr>
              <a:tr h="477475">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:disabled</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nchor="ct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input:disabled</a:t>
                      </a:r>
                      <a:endParaRPr sz="1600" u="none" strike="noStrike" cap="none">
                        <a:latin typeface="Trebuchet MS"/>
                        <a:ea typeface="Trebuchet MS"/>
                        <a:cs typeface="Trebuchet MS"/>
                        <a:sym typeface="Trebuchet MS"/>
                      </a:endParaRPr>
                    </a:p>
                  </a:txBody>
                  <a:tcPr marL="76200" marR="76200" marT="76200" marB="762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disabled &lt;input&gt; element</a:t>
                      </a:r>
                      <a:endParaRPr sz="1600" u="none" strike="noStrike" cap="none">
                        <a:latin typeface="Trebuchet MS"/>
                        <a:ea typeface="Trebuchet MS"/>
                        <a:cs typeface="Trebuchet MS"/>
                        <a:sym typeface="Trebuchet MS"/>
                      </a:endParaRPr>
                    </a:p>
                  </a:txBody>
                  <a:tcPr marL="76200" marR="76200" marT="76200" marB="76200" anchor="ctr"/>
                </a:tc>
                <a:extLst>
                  <a:ext uri="{0D108BD9-81ED-4DB2-BD59-A6C34878D82A}">
                    <a16:rowId xmlns:a16="http://schemas.microsoft.com/office/drawing/2014/main" val="10003"/>
                  </a:ext>
                </a:extLst>
              </a:tr>
              <a:tr h="41400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dirty="0">
                          <a:solidFill>
                            <a:schemeClr val="hlink"/>
                          </a:solidFill>
                          <a:latin typeface="Trebuchet MS"/>
                          <a:ea typeface="Trebuchet MS"/>
                          <a:cs typeface="Trebuchet MS"/>
                          <a:sym typeface="Trebuchet MS"/>
                          <a:hlinkClick r:id="rId7"/>
                        </a:rPr>
                        <a:t>:empty</a:t>
                      </a:r>
                      <a:endParaRPr sz="1600" u="sng" strike="noStrike" cap="none" dirty="0">
                        <a:solidFill>
                          <a:schemeClr val="hlink"/>
                        </a:solidFill>
                        <a:latin typeface="Trebuchet MS"/>
                        <a:ea typeface="Trebuchet MS"/>
                        <a:cs typeface="Trebuchet MS"/>
                        <a:sym typeface="Trebuchet MS"/>
                        <a:hlinkClick r:id="rId7"/>
                      </a:endParaRPr>
                    </a:p>
                  </a:txBody>
                  <a:tcPr marL="152400" marR="76200" marT="76200" marB="76200" anchor="ct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p:empty</a:t>
                      </a:r>
                      <a:endParaRPr sz="1600" u="none" strike="noStrike" cap="none">
                        <a:latin typeface="Trebuchet MS"/>
                        <a:ea typeface="Trebuchet MS"/>
                        <a:cs typeface="Trebuchet MS"/>
                        <a:sym typeface="Trebuchet MS"/>
                      </a:endParaRPr>
                    </a:p>
                  </a:txBody>
                  <a:tcPr marL="76200" marR="76200" marT="76200" marB="762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has no children</a:t>
                      </a:r>
                      <a:endParaRPr sz="1600" u="none" strike="noStrike" cap="none">
                        <a:latin typeface="Trebuchet MS"/>
                        <a:ea typeface="Trebuchet MS"/>
                        <a:cs typeface="Trebuchet MS"/>
                        <a:sym typeface="Trebuchet MS"/>
                      </a:endParaRPr>
                    </a:p>
                  </a:txBody>
                  <a:tcPr marL="76200" marR="76200" marT="76200" marB="76200" anchor="ctr"/>
                </a:tc>
                <a:extLst>
                  <a:ext uri="{0D108BD9-81ED-4DB2-BD59-A6C34878D82A}">
                    <a16:rowId xmlns:a16="http://schemas.microsoft.com/office/drawing/2014/main" val="10004"/>
                  </a:ext>
                </a:extLst>
              </a:tr>
              <a:tr h="516250">
                <a:tc>
                  <a:txBody>
                    <a:bodyPr/>
                    <a:lstStyle/>
                    <a:p>
                      <a:pPr marL="0" marR="0" lvl="0" indent="0" algn="ctr" rtl="0">
                        <a:lnSpc>
                          <a:spcPct val="115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:enabled</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nchor="ctr">
                    <a:lnB w="9525" cap="flat" cmpd="sng">
                      <a:solidFill>
                        <a:srgbClr val="9E9E9E"/>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input:enabled</a:t>
                      </a:r>
                      <a:endParaRPr sz="1600" u="none" strike="noStrike" cap="none">
                        <a:latin typeface="Trebuchet MS"/>
                        <a:ea typeface="Trebuchet MS"/>
                        <a:cs typeface="Trebuchet MS"/>
                        <a:sym typeface="Trebuchet MS"/>
                      </a:endParaRPr>
                    </a:p>
                  </a:txBody>
                  <a:tcPr marL="76200" marR="76200" marT="76200" marB="76200" anchor="ctr">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enabled &lt;input&gt; element</a:t>
                      </a:r>
                      <a:endParaRPr sz="1600" u="none" strike="noStrike" cap="none">
                        <a:latin typeface="Trebuchet MS"/>
                        <a:ea typeface="Trebuchet MS"/>
                        <a:cs typeface="Trebuchet MS"/>
                        <a:sym typeface="Trebuchet MS"/>
                      </a:endParaRPr>
                    </a:p>
                  </a:txBody>
                  <a:tcPr marL="76200" marR="76200" marT="76200" marB="76200"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61950">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dirty="0">
                          <a:solidFill>
                            <a:schemeClr val="hlink"/>
                          </a:solidFill>
                          <a:latin typeface="Trebuchet MS"/>
                          <a:ea typeface="Trebuchet MS"/>
                          <a:cs typeface="Trebuchet MS"/>
                          <a:sym typeface="Trebuchet MS"/>
                          <a:hlinkClick r:id="rId9"/>
                        </a:rPr>
                        <a:t>:valid</a:t>
                      </a:r>
                      <a:endParaRPr sz="1600" u="sng" strike="noStrike" cap="none" dirty="0">
                        <a:solidFill>
                          <a:schemeClr val="hlink"/>
                        </a:solidFill>
                        <a:latin typeface="Trebuchet MS"/>
                        <a:ea typeface="Trebuchet MS"/>
                        <a:cs typeface="Trebuchet MS"/>
                        <a:sym typeface="Trebuchet MS"/>
                        <a:hlinkClick r:id="rId9"/>
                      </a:endParaRPr>
                    </a:p>
                  </a:txBody>
                  <a:tcPr marL="1524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input:valid</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&lt;input&gt; elements with a valid value</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509850">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:visited</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a:visited</a:t>
                      </a:r>
                      <a:endParaRPr sz="1600" u="none" strike="noStrike" cap="none">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latin typeface="Trebuchet MS"/>
                          <a:ea typeface="Trebuchet MS"/>
                          <a:cs typeface="Trebuchet MS"/>
                          <a:sym typeface="Trebuchet MS"/>
                        </a:rPr>
                        <a:t>Selects all visited links</a:t>
                      </a:r>
                      <a:endParaRPr sz="1600" u="none" strike="noStrike" cap="none" dirty="0">
                        <a:latin typeface="Trebuchet MS"/>
                        <a:ea typeface="Trebuchet MS"/>
                        <a:cs typeface="Trebuchet MS"/>
                        <a:sym typeface="Trebuchet MS"/>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transition spd="slow">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125"/>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147" name="Google Shape;1147;p125"/>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graphicFrame>
        <p:nvGraphicFramePr>
          <p:cNvPr id="1148" name="Google Shape;1148;p125"/>
          <p:cNvGraphicFramePr/>
          <p:nvPr/>
        </p:nvGraphicFramePr>
        <p:xfrm>
          <a:off x="118275" y="121525"/>
          <a:ext cx="9025725" cy="4848220"/>
        </p:xfrm>
        <a:graphic>
          <a:graphicData uri="http://schemas.openxmlformats.org/drawingml/2006/table">
            <a:tbl>
              <a:tblPr>
                <a:noFill/>
                <a:tableStyleId>{B3914459-B071-450F-B10E-568A9158E2E5}</a:tableStyleId>
              </a:tblPr>
              <a:tblGrid>
                <a:gridCol w="1760450">
                  <a:extLst>
                    <a:ext uri="{9D8B030D-6E8A-4147-A177-3AD203B41FA5}">
                      <a16:colId xmlns:a16="http://schemas.microsoft.com/office/drawing/2014/main" val="20000"/>
                    </a:ext>
                  </a:extLst>
                </a:gridCol>
                <a:gridCol w="1826175">
                  <a:extLst>
                    <a:ext uri="{9D8B030D-6E8A-4147-A177-3AD203B41FA5}">
                      <a16:colId xmlns:a16="http://schemas.microsoft.com/office/drawing/2014/main" val="20001"/>
                    </a:ext>
                  </a:extLst>
                </a:gridCol>
                <a:gridCol w="5439100">
                  <a:extLst>
                    <a:ext uri="{9D8B030D-6E8A-4147-A177-3AD203B41FA5}">
                      <a16:colId xmlns:a16="http://schemas.microsoft.com/office/drawing/2014/main" val="20002"/>
                    </a:ext>
                  </a:extLst>
                </a:gridCol>
              </a:tblGrid>
              <a:tr h="7708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dirty="0">
                          <a:solidFill>
                            <a:schemeClr val="hlink"/>
                          </a:solidFill>
                          <a:latin typeface="Trebuchet MS"/>
                          <a:ea typeface="Trebuchet MS"/>
                          <a:cs typeface="Trebuchet MS"/>
                          <a:sym typeface="Trebuchet MS"/>
                          <a:hlinkClick r:id="rId3"/>
                        </a:rPr>
                        <a:t>:first-child</a:t>
                      </a:r>
                      <a:endParaRPr sz="1600" u="sng" strike="noStrike" cap="none" dirty="0">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p:first-child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latin typeface="Trebuchet MS"/>
                          <a:ea typeface="Trebuchet MS"/>
                          <a:cs typeface="Trebuchet MS"/>
                          <a:sym typeface="Trebuchet MS"/>
                        </a:rPr>
                        <a:t>Selects every &lt;p&gt; elements that is the first child of its parent</a:t>
                      </a:r>
                      <a:endParaRPr sz="1600" u="none" strike="noStrike" cap="none" dirty="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0"/>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dirty="0">
                          <a:solidFill>
                            <a:schemeClr val="hlink"/>
                          </a:solidFill>
                          <a:latin typeface="Trebuchet MS"/>
                          <a:ea typeface="Trebuchet MS"/>
                          <a:cs typeface="Trebuchet MS"/>
                          <a:sym typeface="Trebuchet MS"/>
                          <a:hlinkClick r:id="rId4"/>
                        </a:rPr>
                        <a:t>:first-of-type</a:t>
                      </a:r>
                      <a:endParaRPr sz="1600" u="sng" strike="noStrike" cap="none" dirty="0">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p:first-of-type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latin typeface="Trebuchet MS"/>
                          <a:ea typeface="Trebuchet MS"/>
                          <a:cs typeface="Trebuchet MS"/>
                          <a:sym typeface="Trebuchet MS"/>
                        </a:rPr>
                        <a:t>Selects every &lt;p&gt; element that is the first &lt;p&gt; element of its parent</a:t>
                      </a:r>
                      <a:endParaRPr sz="1600" u="none" strike="noStrike" cap="none" dirty="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1"/>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:focus</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input:focus</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&lt;input&gt; element that has focus</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2"/>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:hover</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a:hover</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links on mouse over</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3"/>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:in-range</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input:in-range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value within a specified range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4"/>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:invalid</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input:invalid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&lt;input&gt; elements with an invalid value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5"/>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:lang(</a:t>
                      </a:r>
                      <a:r>
                        <a:rPr lang="en" sz="1600" i="1" u="sng" strike="noStrike" cap="none">
                          <a:solidFill>
                            <a:schemeClr val="hlink"/>
                          </a:solidFill>
                          <a:latin typeface="Trebuchet MS"/>
                          <a:ea typeface="Trebuchet MS"/>
                          <a:cs typeface="Trebuchet MS"/>
                          <a:sym typeface="Trebuchet MS"/>
                          <a:hlinkClick r:id="rId9"/>
                        </a:rPr>
                        <a:t>language</a:t>
                      </a:r>
                      <a:r>
                        <a:rPr lang="en" sz="1600" u="sng" strike="noStrike" cap="none">
                          <a:solidFill>
                            <a:schemeClr val="hlink"/>
                          </a:solidFill>
                          <a:latin typeface="Trebuchet MS"/>
                          <a:ea typeface="Trebuchet MS"/>
                          <a:cs typeface="Trebuchet MS"/>
                          <a:sym typeface="Trebuchet MS"/>
                          <a:hlinkClick r:id="rId9"/>
                        </a:rPr>
                        <a:t>)</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p:lang(it)</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with a lang attribute value starting with "it"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6"/>
                  </a:ext>
                </a:extLst>
              </a:tr>
              <a:tr h="505675">
                <a:tc>
                  <a:txBody>
                    <a:bodyPr/>
                    <a:lstStyle/>
                    <a:p>
                      <a:pPr marL="0" marR="0" lvl="0" indent="0" algn="ctr"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:last-child</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p:last-child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latin typeface="Trebuchet MS"/>
                          <a:ea typeface="Trebuchet MS"/>
                          <a:cs typeface="Trebuchet MS"/>
                          <a:sym typeface="Trebuchet MS"/>
                        </a:rPr>
                        <a:t>Selects every &lt;p&gt; elements that is the last child of its parent</a:t>
                      </a:r>
                      <a:endParaRPr sz="1600" u="none" strike="noStrike" cap="none" dirty="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126"/>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154" name="Google Shape;1154;p126"/>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graphicFrame>
        <p:nvGraphicFramePr>
          <p:cNvPr id="1155" name="Google Shape;1155;p126"/>
          <p:cNvGraphicFramePr/>
          <p:nvPr/>
        </p:nvGraphicFramePr>
        <p:xfrm>
          <a:off x="118275" y="45325"/>
          <a:ext cx="9025725" cy="4982625"/>
        </p:xfrm>
        <a:graphic>
          <a:graphicData uri="http://schemas.openxmlformats.org/drawingml/2006/table">
            <a:tbl>
              <a:tblPr>
                <a:noFill/>
                <a:tableStyleId>{B3914459-B071-450F-B10E-568A9158E2E5}</a:tableStyleId>
              </a:tblPr>
              <a:tblGrid>
                <a:gridCol w="1760450">
                  <a:extLst>
                    <a:ext uri="{9D8B030D-6E8A-4147-A177-3AD203B41FA5}">
                      <a16:colId xmlns:a16="http://schemas.microsoft.com/office/drawing/2014/main" val="20000"/>
                    </a:ext>
                  </a:extLst>
                </a:gridCol>
                <a:gridCol w="1826175">
                  <a:extLst>
                    <a:ext uri="{9D8B030D-6E8A-4147-A177-3AD203B41FA5}">
                      <a16:colId xmlns:a16="http://schemas.microsoft.com/office/drawing/2014/main" val="20001"/>
                    </a:ext>
                  </a:extLst>
                </a:gridCol>
                <a:gridCol w="5439100">
                  <a:extLst>
                    <a:ext uri="{9D8B030D-6E8A-4147-A177-3AD203B41FA5}">
                      <a16:colId xmlns:a16="http://schemas.microsoft.com/office/drawing/2014/main" val="20002"/>
                    </a:ext>
                  </a:extLst>
                </a:gridCol>
              </a:tblGrid>
              <a:tr h="7708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3"/>
                        </a:rPr>
                        <a:t>:last-of-type</a:t>
                      </a:r>
                      <a:endParaRPr sz="1600" u="sng" strike="noStrike" cap="none">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p:last-of-type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last &lt;p&gt; element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0"/>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:link</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a:link</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all unvisited links</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1"/>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dirty="0">
                          <a:solidFill>
                            <a:schemeClr val="hlink"/>
                          </a:solidFill>
                          <a:latin typeface="Trebuchet MS"/>
                          <a:ea typeface="Trebuchet MS"/>
                          <a:cs typeface="Trebuchet MS"/>
                          <a:sym typeface="Trebuchet MS"/>
                          <a:hlinkClick r:id="rId5"/>
                        </a:rPr>
                        <a:t>:not(selector)</a:t>
                      </a:r>
                      <a:endParaRPr sz="1600" u="sng" strike="noStrike" cap="none" dirty="0">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:not(p)</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element that is not a &lt;p&gt; element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2"/>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dirty="0">
                          <a:solidFill>
                            <a:schemeClr val="hlink"/>
                          </a:solidFill>
                          <a:latin typeface="Trebuchet MS"/>
                          <a:ea typeface="Trebuchet MS"/>
                          <a:cs typeface="Trebuchet MS"/>
                          <a:sym typeface="Trebuchet MS"/>
                          <a:hlinkClick r:id="rId6"/>
                        </a:rPr>
                        <a:t>:nth-child(n)</a:t>
                      </a:r>
                      <a:endParaRPr sz="1600" u="sng" strike="noStrike" cap="none" dirty="0">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p:nth-child(2)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child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3"/>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dirty="0">
                          <a:solidFill>
                            <a:schemeClr val="hlink"/>
                          </a:solidFill>
                          <a:latin typeface="Trebuchet MS"/>
                          <a:ea typeface="Trebuchet MS"/>
                          <a:cs typeface="Trebuchet MS"/>
                          <a:sym typeface="Trebuchet MS"/>
                          <a:hlinkClick r:id="rId7"/>
                        </a:rPr>
                        <a:t>:nth-last-child(n)</a:t>
                      </a:r>
                      <a:endParaRPr sz="1600" u="sng" strike="noStrike" cap="none" dirty="0">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p:nth-last-child(2)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child of its parent, counting from the last child</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4"/>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dirty="0">
                          <a:solidFill>
                            <a:schemeClr val="hlink"/>
                          </a:solidFill>
                          <a:latin typeface="Trebuchet MS"/>
                          <a:ea typeface="Trebuchet MS"/>
                          <a:cs typeface="Trebuchet MS"/>
                          <a:sym typeface="Trebuchet MS"/>
                          <a:hlinkClick r:id="rId8"/>
                        </a:rPr>
                        <a:t>:nth-last-of-type(n)</a:t>
                      </a:r>
                      <a:endParaRPr sz="1600" u="sng" strike="noStrike" cap="none" dirty="0">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p:nth-last-of-type(2)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&lt;p&gt; element of its parent, counting from the last child</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5"/>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:nth-of-type(n)</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p:nth-of-type(2)</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second &lt;p&gt; element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6"/>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:only-of-type</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p:only-of-type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latin typeface="Trebuchet MS"/>
                          <a:ea typeface="Trebuchet MS"/>
                          <a:cs typeface="Trebuchet MS"/>
                          <a:sym typeface="Trebuchet MS"/>
                        </a:rPr>
                        <a:t>Selects every &lt;p&gt; element that is the only &lt;p&gt; element of its parent</a:t>
                      </a:r>
                      <a:endParaRPr sz="1600" u="none" strike="noStrike" cap="none" dirty="0">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127"/>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161" name="Google Shape;1161;p127"/>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graphicFrame>
        <p:nvGraphicFramePr>
          <p:cNvPr id="1162" name="Google Shape;1162;p127"/>
          <p:cNvGraphicFramePr/>
          <p:nvPr/>
        </p:nvGraphicFramePr>
        <p:xfrm>
          <a:off x="118275" y="121525"/>
          <a:ext cx="9025725" cy="4848220"/>
        </p:xfrm>
        <a:graphic>
          <a:graphicData uri="http://schemas.openxmlformats.org/drawingml/2006/table">
            <a:tbl>
              <a:tblPr>
                <a:noFill/>
                <a:tableStyleId>{B3914459-B071-450F-B10E-568A9158E2E5}</a:tableStyleId>
              </a:tblPr>
              <a:tblGrid>
                <a:gridCol w="1760450">
                  <a:extLst>
                    <a:ext uri="{9D8B030D-6E8A-4147-A177-3AD203B41FA5}">
                      <a16:colId xmlns:a16="http://schemas.microsoft.com/office/drawing/2014/main" val="20000"/>
                    </a:ext>
                  </a:extLst>
                </a:gridCol>
                <a:gridCol w="1826175">
                  <a:extLst>
                    <a:ext uri="{9D8B030D-6E8A-4147-A177-3AD203B41FA5}">
                      <a16:colId xmlns:a16="http://schemas.microsoft.com/office/drawing/2014/main" val="20001"/>
                    </a:ext>
                  </a:extLst>
                </a:gridCol>
                <a:gridCol w="5439100">
                  <a:extLst>
                    <a:ext uri="{9D8B030D-6E8A-4147-A177-3AD203B41FA5}">
                      <a16:colId xmlns:a16="http://schemas.microsoft.com/office/drawing/2014/main" val="20002"/>
                    </a:ext>
                  </a:extLst>
                </a:gridCol>
              </a:tblGrid>
              <a:tr h="7708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3"/>
                        </a:rPr>
                        <a:t>:only-child</a:t>
                      </a:r>
                      <a:endParaRPr sz="1600" u="sng" strike="noStrike" cap="none">
                        <a:solidFill>
                          <a:schemeClr val="hlink"/>
                        </a:solidFill>
                        <a:latin typeface="Trebuchet MS"/>
                        <a:ea typeface="Trebuchet MS"/>
                        <a:cs typeface="Trebuchet MS"/>
                        <a:sym typeface="Trebuchet MS"/>
                        <a:hlinkClick r:id="rId3"/>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p:only-child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every &lt;p&gt; element that is the only child of its parent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0"/>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4"/>
                        </a:rPr>
                        <a:t>:optional</a:t>
                      </a:r>
                      <a:endParaRPr sz="1600" u="sng" strike="noStrike" cap="none">
                        <a:solidFill>
                          <a:schemeClr val="hlink"/>
                        </a:solidFill>
                        <a:latin typeface="Trebuchet MS"/>
                        <a:ea typeface="Trebuchet MS"/>
                        <a:cs typeface="Trebuchet MS"/>
                        <a:sym typeface="Trebuchet MS"/>
                        <a:hlinkClick r:id="rId4"/>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input:optional</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no "required" attribute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1"/>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5"/>
                        </a:rPr>
                        <a:t>:out-of-range</a:t>
                      </a:r>
                      <a:endParaRPr sz="1600" u="sng" strike="noStrike" cap="none">
                        <a:solidFill>
                          <a:schemeClr val="hlink"/>
                        </a:solidFill>
                        <a:latin typeface="Trebuchet MS"/>
                        <a:ea typeface="Trebuchet MS"/>
                        <a:cs typeface="Trebuchet MS"/>
                        <a:sym typeface="Trebuchet MS"/>
                        <a:hlinkClick r:id="rId5"/>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input:out-of-range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value outside a specified range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2"/>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6"/>
                        </a:rPr>
                        <a:t>:read-only</a:t>
                      </a:r>
                      <a:endParaRPr sz="1600" u="sng" strike="noStrike" cap="none">
                        <a:solidFill>
                          <a:schemeClr val="hlink"/>
                        </a:solidFill>
                        <a:latin typeface="Trebuchet MS"/>
                        <a:ea typeface="Trebuchet MS"/>
                        <a:cs typeface="Trebuchet MS"/>
                        <a:sym typeface="Trebuchet MS"/>
                        <a:hlinkClick r:id="rId6"/>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input:read-only</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"readonly" attribute specified</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3"/>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7"/>
                        </a:rPr>
                        <a:t>:read-write</a:t>
                      </a:r>
                      <a:endParaRPr sz="1600" u="sng" strike="noStrike" cap="none">
                        <a:solidFill>
                          <a:schemeClr val="hlink"/>
                        </a:solidFill>
                        <a:latin typeface="Trebuchet MS"/>
                        <a:ea typeface="Trebuchet MS"/>
                        <a:cs typeface="Trebuchet MS"/>
                        <a:sym typeface="Trebuchet MS"/>
                        <a:hlinkClick r:id="rId7"/>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input:read-write</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no "readonly" attribute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4"/>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8"/>
                        </a:rPr>
                        <a:t>:required</a:t>
                      </a:r>
                      <a:endParaRPr sz="1600" u="sng" strike="noStrike" cap="none">
                        <a:solidFill>
                          <a:schemeClr val="hlink"/>
                        </a:solidFill>
                        <a:latin typeface="Trebuchet MS"/>
                        <a:ea typeface="Trebuchet MS"/>
                        <a:cs typeface="Trebuchet MS"/>
                        <a:sym typeface="Trebuchet MS"/>
                        <a:hlinkClick r:id="rId8"/>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input:required</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&lt;input&gt; elements with a "required" attribute specified</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5"/>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9"/>
                        </a:rPr>
                        <a:t>:root</a:t>
                      </a:r>
                      <a:endParaRPr sz="1600" u="sng" strike="noStrike" cap="none">
                        <a:solidFill>
                          <a:schemeClr val="hlink"/>
                        </a:solidFill>
                        <a:latin typeface="Trebuchet MS"/>
                        <a:ea typeface="Trebuchet MS"/>
                        <a:cs typeface="Trebuchet MS"/>
                        <a:sym typeface="Trebuchet MS"/>
                        <a:hlinkClick r:id="rId9"/>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root</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document's root element</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6"/>
                  </a:ext>
                </a:extLst>
              </a:tr>
              <a:tr h="505675">
                <a:tc>
                  <a:txBody>
                    <a:bodyPr/>
                    <a:lstStyle/>
                    <a:p>
                      <a:pPr marL="0" marR="0" lvl="0" indent="0" algn="l" rtl="0">
                        <a:lnSpc>
                          <a:spcPct val="100000"/>
                        </a:lnSpc>
                        <a:spcBef>
                          <a:spcPts val="0"/>
                        </a:spcBef>
                        <a:spcAft>
                          <a:spcPts val="0"/>
                        </a:spcAft>
                        <a:buClr>
                          <a:srgbClr val="000000"/>
                        </a:buClr>
                        <a:buSzPts val="1600"/>
                        <a:buFont typeface="Arial"/>
                        <a:buNone/>
                      </a:pPr>
                      <a:r>
                        <a:rPr lang="en" sz="1600" u="sng" strike="noStrike" cap="none">
                          <a:solidFill>
                            <a:schemeClr val="hlink"/>
                          </a:solidFill>
                          <a:latin typeface="Trebuchet MS"/>
                          <a:ea typeface="Trebuchet MS"/>
                          <a:cs typeface="Trebuchet MS"/>
                          <a:sym typeface="Trebuchet MS"/>
                          <a:hlinkClick r:id="rId10"/>
                        </a:rPr>
                        <a:t>:target</a:t>
                      </a:r>
                      <a:endParaRPr sz="1600" u="sng" strike="noStrike" cap="none">
                        <a:solidFill>
                          <a:schemeClr val="hlink"/>
                        </a:solidFill>
                        <a:latin typeface="Trebuchet MS"/>
                        <a:ea typeface="Trebuchet MS"/>
                        <a:cs typeface="Trebuchet MS"/>
                        <a:sym typeface="Trebuchet MS"/>
                        <a:hlinkClick r:id="rId10"/>
                      </a:endParaRPr>
                    </a:p>
                  </a:txBody>
                  <a:tcPr marL="1524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#news:target</a:t>
                      </a:r>
                      <a:endParaRPr sz="1600" u="none" strike="noStrike" cap="none">
                        <a:latin typeface="Trebuchet MS"/>
                        <a:ea typeface="Trebuchet MS"/>
                        <a:cs typeface="Trebuchet MS"/>
                        <a:sym typeface="Trebuchet MS"/>
                      </a:endParaRPr>
                    </a:p>
                  </a:txBody>
                  <a:tcPr marL="76200" marR="76200" marT="76200" marB="76200"/>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Trebuchet MS"/>
                          <a:ea typeface="Trebuchet MS"/>
                          <a:cs typeface="Trebuchet MS"/>
                          <a:sym typeface="Trebuchet MS"/>
                        </a:rPr>
                        <a:t>Selects the current active #news element (clicked on a URL containing that anchor name)</a:t>
                      </a:r>
                      <a:endParaRPr sz="1600" u="none" strike="noStrike" cap="none">
                        <a:latin typeface="Trebuchet MS"/>
                        <a:ea typeface="Trebuchet MS"/>
                        <a:cs typeface="Trebuchet MS"/>
                        <a:sym typeface="Trebuchet MS"/>
                      </a:endParaRP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pic>
        <p:nvPicPr>
          <p:cNvPr id="1167" name="Google Shape;1167;p12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68" name="Google Shape;1168;p12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a:t>
            </a:r>
            <a:endParaRPr sz="3000">
              <a:solidFill>
                <a:srgbClr val="0170BA"/>
              </a:solidFill>
              <a:latin typeface="Trebuchet MS"/>
              <a:ea typeface="Trebuchet MS"/>
              <a:cs typeface="Trebuchet MS"/>
              <a:sym typeface="Trebuchet MS"/>
            </a:endParaRPr>
          </a:p>
        </p:txBody>
      </p:sp>
      <p:sp>
        <p:nvSpPr>
          <p:cNvPr id="1169" name="Google Shape;1169;p12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pseudo-element is used to style specified parts of an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F16524"/>
                </a:solidFill>
                <a:latin typeface="Trebuchet MS"/>
                <a:ea typeface="Trebuchet MS"/>
                <a:cs typeface="Trebuchet MS"/>
                <a:sym typeface="Trebuchet MS"/>
              </a:rPr>
              <a:t>Syntax</a:t>
            </a:r>
            <a:r>
              <a:rPr lang="en" sz="1800">
                <a:solidFill>
                  <a:srgbClr val="353535"/>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selector::pseudo-element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Or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			selector.class::pseudo-class { css declaration; }</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2067BE"/>
                </a:solidFill>
                <a:latin typeface="Trebuchet MS"/>
                <a:ea typeface="Trebuchet MS"/>
                <a:cs typeface="Trebuchet MS"/>
                <a:sym typeface="Trebuchet MS"/>
              </a:rPr>
              <a:t>Example usage:</a:t>
            </a:r>
            <a:r>
              <a:rPr lang="en" sz="1600" b="0">
                <a:solidFill>
                  <a:srgbClr val="353535"/>
                </a:solidFill>
                <a:latin typeface="Trebuchet MS"/>
                <a:ea typeface="Trebuchet MS"/>
                <a:cs typeface="Trebuchet MS"/>
                <a:sym typeface="Trebuchet MS"/>
              </a:rPr>
              <a:t> </a:t>
            </a:r>
            <a:endParaRPr sz="1600" b="0">
              <a:solidFill>
                <a:srgbClr val="353535"/>
              </a:solidFill>
              <a:latin typeface="Trebuchet MS"/>
              <a:ea typeface="Trebuchet MS"/>
              <a:cs typeface="Trebuchet MS"/>
              <a:sym typeface="Trebuchet MS"/>
            </a:endParaRPr>
          </a:p>
          <a:p>
            <a:pPr marL="914400" lvl="0" indent="-330200" algn="l" rtl="0">
              <a:lnSpc>
                <a:spcPct val="100000"/>
              </a:lnSpc>
              <a:spcBef>
                <a:spcPts val="60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Style the first letter, or line, of an element.</a:t>
            </a:r>
            <a:endParaRPr sz="1600" b="0">
              <a:solidFill>
                <a:srgbClr val="353535"/>
              </a:solidFill>
              <a:latin typeface="Trebuchet MS"/>
              <a:ea typeface="Trebuchet MS"/>
              <a:cs typeface="Trebuchet MS"/>
              <a:sym typeface="Trebuchet MS"/>
            </a:endParaRPr>
          </a:p>
          <a:p>
            <a:pPr marL="914400" lvl="0"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Insert content before, or after, the content of an element.</a:t>
            </a:r>
            <a:endParaRPr sz="16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pic>
        <p:nvPicPr>
          <p:cNvPr id="1174" name="Google Shape;1174;p12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75" name="Google Shape;1175;p12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76" name="Google Shape;1176;p12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:first-line Pseudo-element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first-line</a:t>
            </a:r>
            <a:r>
              <a:rPr lang="en" sz="1800" b="0">
                <a:solidFill>
                  <a:srgbClr val="353535"/>
                </a:solidFill>
                <a:latin typeface="Trebuchet MS"/>
                <a:ea typeface="Trebuchet MS"/>
                <a:cs typeface="Trebuchet MS"/>
                <a:sym typeface="Trebuchet MS"/>
              </a:rPr>
              <a:t>" pseudo-element is used to add a special style to the first line of a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first-line</a:t>
            </a:r>
            <a:r>
              <a:rPr lang="en" sz="1800" b="0">
                <a:solidFill>
                  <a:srgbClr val="353535"/>
                </a:solidFill>
                <a:latin typeface="Trebuchet MS"/>
                <a:ea typeface="Trebuchet MS"/>
                <a:cs typeface="Trebuchet MS"/>
                <a:sym typeface="Trebuchet MS"/>
              </a:rPr>
              <a:t>" pseudo-element can only be applied to block-level elements.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Format the first line of the text in p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p:first-line {</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color:#ff0000;</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font-variant:small-caps;</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pic>
        <p:nvPicPr>
          <p:cNvPr id="1181" name="Google Shape;1181;p13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82" name="Google Shape;1182;p13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83" name="Google Shape;1183;p13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The :first-letter Pseudo-element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first-letter</a:t>
            </a:r>
            <a:r>
              <a:rPr lang="en" sz="1800" b="0">
                <a:solidFill>
                  <a:srgbClr val="353535"/>
                </a:solidFill>
                <a:latin typeface="Trebuchet MS"/>
                <a:ea typeface="Trebuchet MS"/>
                <a:cs typeface="Trebuchet MS"/>
                <a:sym typeface="Trebuchet MS"/>
              </a:rPr>
              <a:t>" pseudo-element is used to add a special style to the first letter of a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a:solidFill>
                  <a:srgbClr val="F16524"/>
                </a:solidFill>
                <a:latin typeface="Trebuchet MS"/>
                <a:ea typeface="Trebuchet MS"/>
                <a:cs typeface="Trebuchet MS"/>
                <a:sym typeface="Trebuchet MS"/>
              </a:rPr>
              <a:t>first-letter</a:t>
            </a:r>
            <a:r>
              <a:rPr lang="en" sz="1800" b="0">
                <a:solidFill>
                  <a:srgbClr val="353535"/>
                </a:solidFill>
                <a:latin typeface="Trebuchet MS"/>
                <a:ea typeface="Trebuchet MS"/>
                <a:cs typeface="Trebuchet MS"/>
                <a:sym typeface="Trebuchet MS"/>
              </a:rPr>
              <a:t>" pseudo-element can only be applied to block-level elements.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Format the first letter of the text in p elements: </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p:first-letter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color:#ff0000;</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font-size:xx-large;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1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66" name="Google Shape;366;p1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67" name="Google Shape;367;p1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latin typeface="Trebuchet MS"/>
                <a:ea typeface="Trebuchet MS"/>
                <a:cs typeface="Trebuchet MS"/>
                <a:sym typeface="Trebuchet MS"/>
              </a:rPr>
              <a:t>Selector is used to select elements with a specified attribute and value.</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a[target=“_blank”]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background-color : yellow;</a:t>
            </a:r>
            <a:endParaRPr sz="1600" b="0" dirty="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highlight>
                  <a:srgbClr val="FFFFFF"/>
                </a:highlight>
                <a:latin typeface="Trebuchet MS"/>
                <a:ea typeface="Trebuchet MS"/>
                <a:cs typeface="Trebuchet MS"/>
                <a:sym typeface="Trebuchet MS"/>
              </a:rPr>
              <a:t>selector is used to select elements with an attribute value containing a specified word</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[title~=“flower”]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border : 5px solid yellow; </a:t>
            </a:r>
            <a:endParaRPr sz="1600" b="0" dirty="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dirty="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pic>
        <p:nvPicPr>
          <p:cNvPr id="1188" name="Google Shape;1188;p13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89" name="Google Shape;1189;p13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90" name="Google Shape;1190;p13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Pseudo-elements and CSS Classes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Pseudo-elements can be combined with CSS classes: </a:t>
            </a:r>
            <a:endParaRPr sz="1800" b="0">
              <a:solidFill>
                <a:srgbClr val="000000"/>
              </a:solidFill>
              <a:latin typeface="Trebuchet MS"/>
              <a:ea typeface="Trebuchet MS"/>
              <a:cs typeface="Trebuchet MS"/>
              <a:sym typeface="Trebuchet MS"/>
            </a:endParaRPr>
          </a:p>
          <a:p>
            <a:pPr marL="457200" lvl="0" indent="0" algn="l" rtl="0">
              <a:lnSpc>
                <a:spcPct val="115000"/>
              </a:lnSpc>
              <a:spcBef>
                <a:spcPts val="400"/>
              </a:spcBef>
              <a:spcAft>
                <a:spcPts val="0"/>
              </a:spcAft>
              <a:buSzPts val="2800"/>
              <a:buNone/>
            </a:pPr>
            <a:r>
              <a:rPr lang="en" sz="1600" b="0" i="1">
                <a:solidFill>
                  <a:srgbClr val="595959"/>
                </a:solidFill>
                <a:latin typeface="Trebuchet MS"/>
                <a:ea typeface="Trebuchet MS"/>
                <a:cs typeface="Trebuchet MS"/>
                <a:sym typeface="Trebuchet MS"/>
              </a:rPr>
              <a:t>p.article:first-letter {color:#ff0000;}</a:t>
            </a:r>
            <a:endParaRPr sz="1600" b="0" i="1">
              <a:solidFill>
                <a:srgbClr val="595959"/>
              </a:solidFill>
              <a:latin typeface="Trebuchet MS"/>
              <a:ea typeface="Trebuchet MS"/>
              <a:cs typeface="Trebuchet MS"/>
              <a:sym typeface="Trebuchet MS"/>
            </a:endParaRPr>
          </a:p>
          <a:p>
            <a:pPr marL="457200" lvl="0" indent="0" algn="l" rtl="0">
              <a:lnSpc>
                <a:spcPct val="115000"/>
              </a:lnSpc>
              <a:spcBef>
                <a:spcPts val="400"/>
              </a:spcBef>
              <a:spcAft>
                <a:spcPts val="0"/>
              </a:spcAft>
              <a:buSzPts val="2800"/>
              <a:buNone/>
            </a:pPr>
            <a:r>
              <a:rPr lang="en" sz="1600" b="0" i="1">
                <a:solidFill>
                  <a:srgbClr val="595959"/>
                </a:solidFill>
                <a:latin typeface="Trebuchet MS"/>
                <a:ea typeface="Trebuchet MS"/>
                <a:cs typeface="Trebuchet MS"/>
                <a:sym typeface="Trebuchet MS"/>
              </a:rPr>
              <a:t>&lt;p class="article"&gt;A paragraph in an article&lt;/p&gt;</a:t>
            </a:r>
            <a:endParaRPr sz="1600" b="0" i="1">
              <a:solidFill>
                <a:srgbClr val="595959"/>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example above will display the first letter of all paragraphs with class="article", in red.</a:t>
            </a:r>
            <a:endParaRPr sz="1800" b="0">
              <a:solidFill>
                <a:srgbClr val="000000"/>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pic>
        <p:nvPicPr>
          <p:cNvPr id="1195" name="Google Shape;1195;p13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196" name="Google Shape;1196;p13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Pseudo-element (cont.) </a:t>
            </a:r>
            <a:endParaRPr sz="3000">
              <a:solidFill>
                <a:srgbClr val="0170BA"/>
              </a:solidFill>
              <a:latin typeface="Trebuchet MS"/>
              <a:ea typeface="Trebuchet MS"/>
              <a:cs typeface="Trebuchet MS"/>
              <a:sym typeface="Trebuchet MS"/>
            </a:endParaRPr>
          </a:p>
        </p:txBody>
      </p:sp>
      <p:sp>
        <p:nvSpPr>
          <p:cNvPr id="1197" name="Google Shape;1197;p13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 The :before Pseudo-element</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":before" pseudo-element can be used to insert some content before the content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inserts an image before each &lt;h1&gt; element: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h1:before { content:url(smiley.gif); }</a:t>
            </a:r>
            <a:endParaRPr sz="1600" b="0">
              <a:solidFill>
                <a:srgbClr val="595959"/>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 The :after Pseudo-element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":after" pseudo-element can be used to insert some content after the content of an element.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inserts an image after each &lt;h1&gt; element:</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h1:after { content:url(smiley.gif);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pic>
        <p:nvPicPr>
          <p:cNvPr id="1202" name="Google Shape;1202;p13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203" name="Google Shape;1203;p13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a:t>
            </a:r>
            <a:endParaRPr sz="3000">
              <a:solidFill>
                <a:srgbClr val="0170BA"/>
              </a:solidFill>
              <a:latin typeface="Trebuchet MS"/>
              <a:ea typeface="Trebuchet MS"/>
              <a:cs typeface="Trebuchet MS"/>
              <a:sym typeface="Trebuchet MS"/>
            </a:endParaRPr>
          </a:p>
        </p:txBody>
      </p:sp>
      <p:sp>
        <p:nvSpPr>
          <p:cNvPr id="1204" name="Google Shape;1204;p13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using the @media rule, a website can have a different layout for screen, print, mobile phone, tablet, etc.</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Media Types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CSS properties are only designed for a certain media. For example the "voice-family" property is designed for aural user agents. Some other properties can be used for different media types.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 example, the "font-size" property can be used for both screen and print media, but perhaps with different values. A document usually needs a larger font-size on a screen than on paper, and sans-serif fonts are easier to read on the screen, while serif fonts are easier to read on paper.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spTree>
  </p:cSld>
  <p:clrMapOvr>
    <a:masterClrMapping/>
  </p:clrMapOvr>
  <p:transition spd="slow">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pic>
        <p:nvPicPr>
          <p:cNvPr id="1209" name="Google Shape;1209;p13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210" name="Google Shape;1210;p13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sp>
        <p:nvSpPr>
          <p:cNvPr id="1211" name="Google Shape;1211;p13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The @media Rule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The @media rule allows different style rules for different media in the same style sheet.</a:t>
            </a: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The style in the example below tells the browser to display a 14 pixels Verdana font on the screen. But if the page is printed, it will be in a 20 pixels font, and in a red color. Notice that the font-weight is set to bold, both on screen and on paper:</a:t>
            </a:r>
            <a:endParaRPr sz="1800" b="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SzPts val="2800"/>
              <a:buNone/>
            </a:pPr>
            <a:endParaRPr sz="1800" b="0">
              <a:solidFill>
                <a:srgbClr val="353535"/>
              </a:solidFill>
              <a:latin typeface="Trebuchet MS"/>
              <a:ea typeface="Trebuchet MS"/>
              <a:cs typeface="Trebuchet MS"/>
              <a:sym typeface="Trebuchet MS"/>
            </a:endParaRPr>
          </a:p>
        </p:txBody>
      </p:sp>
      <p:sp>
        <p:nvSpPr>
          <p:cNvPr id="1212" name="Google Shape;1212;p134"/>
          <p:cNvSpPr/>
          <p:nvPr/>
        </p:nvSpPr>
        <p:spPr>
          <a:xfrm>
            <a:off x="2429800" y="3787400"/>
            <a:ext cx="2062425" cy="709750"/>
          </a:xfrm>
          <a:custGeom>
            <a:avLst/>
            <a:gdLst/>
            <a:ahLst/>
            <a:cxnLst/>
            <a:rect l="l" t="t" r="r" b="b"/>
            <a:pathLst>
              <a:path w="82497" h="28390" extrusionOk="0">
                <a:moveTo>
                  <a:pt x="0" y="0"/>
                </a:moveTo>
                <a:cubicBezTo>
                  <a:pt x="19847" y="3969"/>
                  <a:pt x="41166" y="-459"/>
                  <a:pt x="60453" y="5678"/>
                </a:cubicBezTo>
                <a:cubicBezTo>
                  <a:pt x="67606" y="7954"/>
                  <a:pt x="68673" y="18281"/>
                  <a:pt x="73479" y="24048"/>
                </a:cubicBezTo>
                <a:cubicBezTo>
                  <a:pt x="75615" y="26611"/>
                  <a:pt x="79332" y="27335"/>
                  <a:pt x="82497" y="28390"/>
                </a:cubicBezTo>
              </a:path>
            </a:pathLst>
          </a:custGeom>
          <a:noFill/>
          <a:ln w="19050" cap="flat" cmpd="sng">
            <a:solidFill>
              <a:srgbClr val="0170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4"/>
          <p:cNvSpPr/>
          <p:nvPr/>
        </p:nvSpPr>
        <p:spPr>
          <a:xfrm>
            <a:off x="4358625" y="4396950"/>
            <a:ext cx="239525" cy="183700"/>
          </a:xfrm>
          <a:custGeom>
            <a:avLst/>
            <a:gdLst/>
            <a:ahLst/>
            <a:cxnLst/>
            <a:rect l="l" t="t" r="r" b="b"/>
            <a:pathLst>
              <a:path w="9581" h="7348" extrusionOk="0">
                <a:moveTo>
                  <a:pt x="0" y="7348"/>
                </a:moveTo>
                <a:cubicBezTo>
                  <a:pt x="3044" y="7071"/>
                  <a:pt x="6530" y="7455"/>
                  <a:pt x="9017" y="5678"/>
                </a:cubicBezTo>
                <a:cubicBezTo>
                  <a:pt x="10719" y="4462"/>
                  <a:pt x="7824" y="1479"/>
                  <a:pt x="6345" y="0"/>
                </a:cubicBezTo>
              </a:path>
            </a:pathLst>
          </a:custGeom>
          <a:noFill/>
          <a:ln w="19050" cap="flat" cmpd="sng">
            <a:solidFill>
              <a:srgbClr val="0170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pic>
        <p:nvPicPr>
          <p:cNvPr id="1218" name="Google Shape;1218;p13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1219" name="Google Shape;1219;p13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Media Types (cont.) </a:t>
            </a:r>
            <a:endParaRPr sz="3000">
              <a:solidFill>
                <a:srgbClr val="0170BA"/>
              </a:solidFill>
              <a:latin typeface="Trebuchet MS"/>
              <a:ea typeface="Trebuchet MS"/>
              <a:cs typeface="Trebuchet MS"/>
              <a:sym typeface="Trebuchet MS"/>
            </a:endParaRPr>
          </a:p>
        </p:txBody>
      </p:sp>
      <p:pic>
        <p:nvPicPr>
          <p:cNvPr id="1220" name="Google Shape;1220;p135"/>
          <p:cNvPicPr preferRelativeResize="0"/>
          <p:nvPr/>
        </p:nvPicPr>
        <p:blipFill>
          <a:blip r:embed="rId4">
            <a:alphaModFix/>
          </a:blip>
          <a:stretch>
            <a:fillRect/>
          </a:stretch>
        </p:blipFill>
        <p:spPr>
          <a:xfrm>
            <a:off x="1407900" y="1378575"/>
            <a:ext cx="4305300" cy="3543300"/>
          </a:xfrm>
          <a:prstGeom prst="rect">
            <a:avLst/>
          </a:prstGeom>
          <a:noFill/>
          <a:ln>
            <a:noFill/>
          </a:ln>
        </p:spPr>
      </p:pic>
    </p:spTree>
  </p:cSld>
  <p:clrMapOvr>
    <a:masterClrMapping/>
  </p:clrMapOvr>
  <p:transition spd="slow">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136"/>
          <p:cNvSpPr txBox="1">
            <a:spLocks noGrp="1"/>
          </p:cNvSpPr>
          <p:nvPr>
            <p:ph type="title"/>
          </p:nvPr>
        </p:nvSpPr>
        <p:spPr>
          <a:xfrm>
            <a:off x="6125275" y="2061900"/>
            <a:ext cx="2481600" cy="200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2100"/>
              <a:t>Translate has officially inspired me to learn French </a:t>
            </a:r>
            <a:endParaRPr sz="2100">
              <a:solidFill>
                <a:schemeClr val="lt1"/>
              </a:solidFill>
            </a:endParaRPr>
          </a:p>
          <a:p>
            <a:pPr marL="0" lvl="0" indent="0" algn="l" rtl="0">
              <a:lnSpc>
                <a:spcPct val="100000"/>
              </a:lnSpc>
              <a:spcBef>
                <a:spcPts val="1200"/>
              </a:spcBef>
              <a:spcAft>
                <a:spcPts val="1200"/>
              </a:spcAft>
              <a:buSzPts val="3600"/>
              <a:buNone/>
            </a:pPr>
            <a:r>
              <a:rPr lang="en" sz="1400" b="0"/>
              <a:t>Abby Author</a:t>
            </a:r>
            <a:r>
              <a:rPr lang="en" sz="1400" b="0">
                <a:solidFill>
                  <a:schemeClr val="lt1"/>
                </a:solidFill>
              </a:rPr>
              <a:t>, NYC</a:t>
            </a:r>
            <a:endParaRPr sz="1400" b="0">
              <a:solidFill>
                <a:schemeClr val="lt1"/>
              </a:solidFill>
            </a:endParaRPr>
          </a:p>
        </p:txBody>
      </p:sp>
      <p:sp>
        <p:nvSpPr>
          <p:cNvPr id="1226" name="Google Shape;1226;p136"/>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lt1"/>
                </a:solidFill>
                <a:latin typeface="Lato"/>
                <a:ea typeface="Lato"/>
                <a:cs typeface="Lato"/>
                <a:sym typeface="Lato"/>
              </a:rPr>
              <a:t>Quotes for illustration purposes only</a:t>
            </a:r>
            <a:endParaRPr sz="1200" b="0" i="1" u="none" strike="noStrike" cap="none">
              <a:solidFill>
                <a:schemeClr val="accent5"/>
              </a:solidFill>
              <a:latin typeface="Lato"/>
              <a:ea typeface="Lato"/>
              <a:cs typeface="Lato"/>
              <a:sym typeface="Lato"/>
            </a:endParaRPr>
          </a:p>
        </p:txBody>
      </p:sp>
      <p:sp>
        <p:nvSpPr>
          <p:cNvPr id="1227" name="Google Shape;1227;p136"/>
          <p:cNvSpPr txBox="1">
            <a:spLocks noGrp="1"/>
          </p:cNvSpPr>
          <p:nvPr>
            <p:ph type="title"/>
          </p:nvPr>
        </p:nvSpPr>
        <p:spPr>
          <a:xfrm>
            <a:off x="651900" y="2061900"/>
            <a:ext cx="7840200" cy="668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800"/>
              <a:buNone/>
            </a:pPr>
            <a:r>
              <a:rPr lang="en" sz="6000">
                <a:solidFill>
                  <a:srgbClr val="0170BA"/>
                </a:solidFill>
                <a:latin typeface="Trebuchet MS"/>
                <a:ea typeface="Trebuchet MS"/>
                <a:cs typeface="Trebuchet MS"/>
                <a:sym typeface="Trebuchet MS"/>
              </a:rPr>
              <a:t>Thank You</a:t>
            </a:r>
            <a:endParaRPr sz="6000">
              <a:solidFill>
                <a:srgbClr val="0170BA"/>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1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73" name="Google Shape;373;p1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74" name="Google Shape;374;p1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highlight>
                  <a:srgbClr val="FFFFFF"/>
                </a:highlight>
                <a:latin typeface="Trebuchet MS"/>
                <a:ea typeface="Trebuchet MS"/>
                <a:cs typeface="Trebuchet MS"/>
                <a:sym typeface="Trebuchet MS"/>
              </a:rPr>
              <a:t>selector is used to select elements with the specified attribute starting with the specified value.</a:t>
            </a:r>
            <a:endParaRPr sz="1800" b="0" dirty="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dirty="0">
                <a:solidFill>
                  <a:srgbClr val="F16524"/>
                </a:solidFill>
                <a:highlight>
                  <a:srgbClr val="FFFFFF"/>
                </a:highlight>
                <a:latin typeface="Trebuchet MS"/>
                <a:ea typeface="Trebuchet MS"/>
                <a:cs typeface="Trebuchet MS"/>
                <a:sym typeface="Trebuchet MS"/>
              </a:rPr>
              <a:t>Note: The value has to be a whole word, either alone, like class="top", or followed by a hyphen( - ), like class="top-text"!</a:t>
            </a:r>
            <a:r>
              <a:rPr lang="en" sz="1800" b="0" dirty="0">
                <a:solidFill>
                  <a:srgbClr val="000000"/>
                </a:solidFill>
                <a:highlight>
                  <a:srgbClr val="FFFFFF"/>
                </a:highlight>
                <a:latin typeface="Trebuchet MS"/>
                <a:ea typeface="Trebuchet MS"/>
                <a:cs typeface="Trebuchet MS"/>
                <a:sym typeface="Trebuchet MS"/>
              </a:rPr>
              <a:t> </a:t>
            </a:r>
            <a:endParaRPr sz="1800" b="0" dirty="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[class|=“top”]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background : yellow;</a:t>
            </a:r>
            <a:endParaRPr sz="1600" b="0" dirty="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a:t>
            </a:r>
            <a:endParaRPr sz="1600" b="0" dirty="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i="1" dirty="0">
                <a:solidFill>
                  <a:srgbClr val="0170BA"/>
                </a:solidFill>
                <a:latin typeface="Trebuchet MS"/>
                <a:ea typeface="Trebuchet MS"/>
                <a:cs typeface="Trebuchet MS"/>
                <a:sym typeface="Trebuchet MS"/>
              </a:rPr>
              <a:t>CSS [attribute^=“value”] Selector</a:t>
            </a:r>
            <a:r>
              <a:rPr lang="en" sz="1800" b="0" i="1" dirty="0">
                <a:solidFill>
                  <a:srgbClr val="353535"/>
                </a:solidFill>
                <a:latin typeface="Trebuchet MS"/>
                <a:ea typeface="Trebuchet MS"/>
                <a:cs typeface="Trebuchet MS"/>
                <a:sym typeface="Trebuchet MS"/>
              </a:rPr>
              <a:t> : </a:t>
            </a:r>
            <a:r>
              <a:rPr lang="en" sz="1800" b="0" dirty="0">
                <a:solidFill>
                  <a:srgbClr val="353535"/>
                </a:solidFill>
                <a:highlight>
                  <a:srgbClr val="FFFFFF"/>
                </a:highlight>
                <a:latin typeface="Trebuchet MS"/>
                <a:ea typeface="Trebuchet MS"/>
                <a:cs typeface="Trebuchet MS"/>
                <a:sym typeface="Trebuchet MS"/>
              </a:rPr>
              <a:t>selector is used to select elements whose attribute value begins with a specified value. </a:t>
            </a:r>
            <a:endParaRPr sz="1800" b="0" dirty="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dirty="0">
                <a:solidFill>
                  <a:srgbClr val="F16524"/>
                </a:solidFill>
                <a:highlight>
                  <a:srgbClr val="FFFFFF"/>
                </a:highlight>
                <a:latin typeface="Trebuchet MS"/>
                <a:ea typeface="Trebuchet MS"/>
                <a:cs typeface="Trebuchet MS"/>
                <a:sym typeface="Trebuchet MS"/>
              </a:rPr>
              <a:t>Note:</a:t>
            </a:r>
            <a:r>
              <a:rPr lang="en" sz="1800" b="0" i="1" dirty="0">
                <a:solidFill>
                  <a:srgbClr val="F16524"/>
                </a:solidFill>
                <a:highlight>
                  <a:srgbClr val="FFFFFF"/>
                </a:highlight>
                <a:latin typeface="Trebuchet MS"/>
                <a:ea typeface="Trebuchet MS"/>
                <a:cs typeface="Trebuchet MS"/>
                <a:sym typeface="Trebuchet MS"/>
              </a:rPr>
              <a:t> The value does not have to be a whole word! </a:t>
            </a:r>
            <a:endParaRPr sz="1800" b="0" i="1" dirty="0">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0170BA"/>
                </a:solidFill>
                <a:latin typeface="Trebuchet MS"/>
                <a:ea typeface="Trebuchet MS"/>
                <a:cs typeface="Trebuchet MS"/>
                <a:sym typeface="Trebuchet MS"/>
              </a:rPr>
              <a:t>Example</a:t>
            </a:r>
            <a:r>
              <a:rPr lang="en" sz="1800" b="0" dirty="0">
                <a:solidFill>
                  <a:srgbClr val="353535"/>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[class^=“top”] { background : yellow;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dirty="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1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80" name="Google Shape;380;p1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Attribute Selectors (cont.) </a:t>
            </a:r>
            <a:endParaRPr sz="3000">
              <a:solidFill>
                <a:srgbClr val="0170BA"/>
              </a:solidFill>
              <a:latin typeface="Trebuchet MS"/>
              <a:ea typeface="Trebuchet MS"/>
              <a:cs typeface="Trebuchet MS"/>
              <a:sym typeface="Trebuchet MS"/>
            </a:endParaRPr>
          </a:p>
        </p:txBody>
      </p:sp>
      <p:sp>
        <p:nvSpPr>
          <p:cNvPr id="381" name="Google Shape;381;p1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i="1">
                <a:solidFill>
                  <a:srgbClr val="0170BA"/>
                </a:solidFill>
                <a:latin typeface="Trebuchet MS"/>
                <a:ea typeface="Trebuchet MS"/>
                <a:cs typeface="Trebuchet MS"/>
                <a:sym typeface="Trebuchet MS"/>
              </a:rPr>
              <a:t>CSS [attribute$=“value”] Selector</a:t>
            </a:r>
            <a:r>
              <a:rPr lang="en" sz="1800" b="0" i="1">
                <a:solidFill>
                  <a:srgbClr val="353535"/>
                </a:solidFill>
                <a:latin typeface="Trebuchet MS"/>
                <a:ea typeface="Trebuchet MS"/>
                <a:cs typeface="Trebuchet MS"/>
                <a:sym typeface="Trebuchet MS"/>
              </a:rPr>
              <a:t> : </a:t>
            </a:r>
            <a:r>
              <a:rPr lang="en" sz="1800" b="0">
                <a:solidFill>
                  <a:srgbClr val="353535"/>
                </a:solidFill>
                <a:highlight>
                  <a:srgbClr val="FFFFFF"/>
                </a:highlight>
                <a:latin typeface="Trebuchet MS"/>
                <a:ea typeface="Trebuchet MS"/>
                <a:cs typeface="Trebuchet MS"/>
                <a:sym typeface="Trebuchet MS"/>
              </a:rPr>
              <a:t>selector is used to select elements whose attribute value ends with a specified value.</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highlight>
                  <a:srgbClr val="FFFFFF"/>
                </a:highlight>
                <a:latin typeface="Trebuchet MS"/>
                <a:ea typeface="Trebuchet MS"/>
                <a:cs typeface="Trebuchet MS"/>
                <a:sym typeface="Trebuchet MS"/>
              </a:rPr>
              <a:t>Note: The value does not have to be a whole word! </a:t>
            </a:r>
            <a:endParaRPr sz="1800" b="0" i="1">
              <a:solidFill>
                <a:srgbClr val="F16524"/>
              </a:solidFill>
              <a:highlight>
                <a:srgbClr val="FFFFFF"/>
              </a:highlight>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353535"/>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[class$=“top”]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 yellow;</a:t>
            </a:r>
            <a:endParaRPr sz="1600" b="0">
              <a:solidFill>
                <a:srgbClr val="595959"/>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b="0">
              <a:solidFill>
                <a:srgbClr val="595959"/>
              </a:solidFill>
              <a:latin typeface="Trebuchet MS"/>
              <a:ea typeface="Trebuchet MS"/>
              <a:cs typeface="Trebuchet MS"/>
              <a:sym typeface="Trebuchet MS"/>
            </a:endParaRPr>
          </a:p>
          <a:p>
            <a:pPr marL="0" lvl="0" indent="0" algn="l" rtl="0">
              <a:lnSpc>
                <a:spcPct val="100000"/>
              </a:lnSpc>
              <a:spcBef>
                <a:spcPts val="0"/>
              </a:spcBef>
              <a:spcAft>
                <a:spcPts val="0"/>
              </a:spcAft>
              <a:buSzPts val="2800"/>
              <a:buNone/>
            </a:pPr>
            <a:endParaRPr sz="1800" b="0">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a:t>
            </a:r>
            <a:endParaRPr sz="3000">
              <a:solidFill>
                <a:srgbClr val="0170BA"/>
              </a:solidFill>
              <a:latin typeface="Trebuchet MS"/>
              <a:ea typeface="Trebuchet MS"/>
              <a:cs typeface="Trebuchet MS"/>
              <a:sym typeface="Trebuchet MS"/>
            </a:endParaRPr>
          </a:p>
        </p:txBody>
      </p:sp>
      <p:sp>
        <p:nvSpPr>
          <p:cNvPr id="387" name="Google Shape;387;p1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a browser reads a style sheet, it will format the document according to it.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Three Ways to Insert CSS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There are three ways of inserting a style sheet:</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External style sheet</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Internal style sheet</a:t>
            </a:r>
            <a:endParaRPr sz="1800" b="0">
              <a:solidFill>
                <a:srgbClr val="353535"/>
              </a:solidFill>
              <a:latin typeface="Trebuchet MS"/>
              <a:ea typeface="Trebuchet MS"/>
              <a:cs typeface="Trebuchet MS"/>
              <a:sym typeface="Trebuchet MS"/>
            </a:endParaRPr>
          </a:p>
          <a:p>
            <a:pPr marL="13716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Inline style</a:t>
            </a:r>
            <a:endParaRPr sz="1800" u="sng">
              <a:solidFill>
                <a:srgbClr val="353535"/>
              </a:solidFill>
              <a:latin typeface="Trebuchet MS"/>
              <a:ea typeface="Trebuchet MS"/>
              <a:cs typeface="Trebuchet MS"/>
              <a:sym typeface="Trebuchet MS"/>
            </a:endParaRPr>
          </a:p>
        </p:txBody>
      </p:sp>
      <p:pic>
        <p:nvPicPr>
          <p:cNvPr id="388" name="Google Shape;388;p1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394" name="Google Shape;394;p1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External Style Sheet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An external style sheet is ideal when the style is applied to many pages. With an external style sheet, you can change the look of an entire Web site by changing one file. Each page must link to the style sheet using the &lt;link&gt; tag. </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&lt;link&gt; tag goes inside the head section:</a:t>
            </a:r>
            <a:endParaRPr sz="1800" b="0">
              <a:solidFill>
                <a:srgbClr val="000000"/>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&lt;head&gt;</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&lt;link rel="stylesheet" type="text/css" href="mystyle.css"&gt;</a:t>
            </a:r>
            <a:endParaRPr sz="18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&lt;/head&gt;</a:t>
            </a:r>
            <a:endParaRPr sz="1800" b="0">
              <a:solidFill>
                <a:srgbClr val="595959"/>
              </a:solidFill>
              <a:latin typeface="Trebuchet MS"/>
              <a:ea typeface="Trebuchet MS"/>
              <a:cs typeface="Trebuchet MS"/>
              <a:sym typeface="Trebuchet MS"/>
            </a:endParaRPr>
          </a:p>
        </p:txBody>
      </p:sp>
      <p:pic>
        <p:nvPicPr>
          <p:cNvPr id="395" name="Google Shape;395;p1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1" name="Google Shape;401;p1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external style sheet can be written in any text editor. The file should not contain any html tags. Your style sheet should be saved with a .css extension.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example of a style sheet file is shown below:</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hr {color:sienna;}</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p {margin-left:20px;}</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body {background-image:url("images/background.gif");}</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Note: Do not add a space between the property value and the unit (such as margin-left:20 px). The correct way is: margin-left:20px.</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402" name="Google Shape;402;p1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08" name="Google Shape;408;p1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Inline Styles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inline style loses many of the advantages of style sheets by mixing content with presentation. Use this method sparingly!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use inline styles you use the style attribute in the relevant tag. The style attribute can contain any CSS property. The example shows how to change the color and the left margin of a paragraph:</a:t>
            </a:r>
            <a:endParaRPr sz="1800" b="0">
              <a:solidFill>
                <a:srgbClr val="353535"/>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&lt;p style="color:sienna;margin-left:20px;"&gt;This is a   paragraph.&lt;/p&gt;</a:t>
            </a:r>
            <a:endParaRPr sz="18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409" name="Google Shape;409;p1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Introduction</a:t>
            </a:r>
            <a:endParaRPr sz="3000">
              <a:solidFill>
                <a:srgbClr val="0170BA"/>
              </a:solidFill>
              <a:latin typeface="Trebuchet MS"/>
              <a:ea typeface="Trebuchet MS"/>
              <a:cs typeface="Trebuchet MS"/>
              <a:sym typeface="Trebuchet MS"/>
            </a:endParaRPr>
          </a:p>
        </p:txBody>
      </p:sp>
      <p:sp>
        <p:nvSpPr>
          <p:cNvPr id="285" name="Google Shape;285;p2"/>
          <p:cNvSpPr txBox="1">
            <a:spLocks noGrp="1"/>
          </p:cNvSpPr>
          <p:nvPr>
            <p:ph type="title"/>
          </p:nvPr>
        </p:nvSpPr>
        <p:spPr>
          <a:xfrm>
            <a:off x="572574" y="1190625"/>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What is CSS?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a:solidFill>
                  <a:srgbClr val="29A9DF"/>
                </a:solidFill>
                <a:latin typeface="Trebuchet MS"/>
                <a:ea typeface="Trebuchet MS"/>
                <a:cs typeface="Trebuchet MS"/>
                <a:sym typeface="Trebuchet MS"/>
              </a:rPr>
              <a:t>CSS</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stands for</a:t>
            </a:r>
            <a:r>
              <a:rPr lang="en" sz="1800" b="0">
                <a:solidFill>
                  <a:srgbClr val="000000"/>
                </a:solidFill>
                <a:latin typeface="Trebuchet MS"/>
                <a:ea typeface="Trebuchet MS"/>
                <a:cs typeface="Trebuchet MS"/>
                <a:sym typeface="Trebuchet MS"/>
              </a:rPr>
              <a:t> </a:t>
            </a:r>
            <a:r>
              <a:rPr lang="en" sz="1800">
                <a:solidFill>
                  <a:srgbClr val="29A9DF"/>
                </a:solidFill>
                <a:latin typeface="Trebuchet MS"/>
                <a:ea typeface="Trebuchet MS"/>
                <a:cs typeface="Trebuchet MS"/>
                <a:sym typeface="Trebuchet MS"/>
              </a:rPr>
              <a:t>C</a:t>
            </a:r>
            <a:r>
              <a:rPr lang="en" sz="1800" b="0">
                <a:solidFill>
                  <a:srgbClr val="29A9DF"/>
                </a:solidFill>
                <a:latin typeface="Trebuchet MS"/>
                <a:ea typeface="Trebuchet MS"/>
                <a:cs typeface="Trebuchet MS"/>
                <a:sym typeface="Trebuchet MS"/>
              </a:rPr>
              <a:t>ascading </a:t>
            </a:r>
            <a:r>
              <a:rPr lang="en" sz="1800">
                <a:solidFill>
                  <a:srgbClr val="29A9DF"/>
                </a:solidFill>
                <a:latin typeface="Trebuchet MS"/>
                <a:ea typeface="Trebuchet MS"/>
                <a:cs typeface="Trebuchet MS"/>
                <a:sym typeface="Trebuchet MS"/>
              </a:rPr>
              <a:t>S</a:t>
            </a:r>
            <a:r>
              <a:rPr lang="en" sz="1800" b="0">
                <a:solidFill>
                  <a:srgbClr val="29A9DF"/>
                </a:solidFill>
                <a:latin typeface="Trebuchet MS"/>
                <a:ea typeface="Trebuchet MS"/>
                <a:cs typeface="Trebuchet MS"/>
                <a:sym typeface="Trebuchet MS"/>
              </a:rPr>
              <a:t>tyle </a:t>
            </a:r>
            <a:r>
              <a:rPr lang="en" sz="1800">
                <a:solidFill>
                  <a:srgbClr val="29A9DF"/>
                </a:solidFill>
                <a:latin typeface="Trebuchet MS"/>
                <a:ea typeface="Trebuchet MS"/>
                <a:cs typeface="Trebuchet MS"/>
                <a:sym typeface="Trebuchet MS"/>
              </a:rPr>
              <a:t>S</a:t>
            </a:r>
            <a:r>
              <a:rPr lang="en" sz="1800" b="0">
                <a:solidFill>
                  <a:srgbClr val="29A9DF"/>
                </a:solidFill>
                <a:latin typeface="Trebuchet MS"/>
                <a:ea typeface="Trebuchet MS"/>
                <a:cs typeface="Trebuchet MS"/>
                <a:sym typeface="Trebuchet MS"/>
              </a:rPr>
              <a:t>heets</a:t>
            </a:r>
            <a:endParaRPr sz="1800" b="0">
              <a:solidFill>
                <a:srgbClr val="29A9DF"/>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define </a:t>
            </a:r>
            <a:r>
              <a:rPr lang="en" sz="1800">
                <a:solidFill>
                  <a:srgbClr val="353535"/>
                </a:solidFill>
                <a:latin typeface="Trebuchet MS"/>
                <a:ea typeface="Trebuchet MS"/>
                <a:cs typeface="Trebuchet MS"/>
                <a:sym typeface="Trebuchet MS"/>
              </a:rPr>
              <a:t>how to display</a:t>
            </a:r>
            <a:r>
              <a:rPr lang="en" sz="1800" b="0">
                <a:solidFill>
                  <a:srgbClr val="353535"/>
                </a:solidFill>
                <a:latin typeface="Trebuchet MS"/>
                <a:ea typeface="Trebuchet MS"/>
                <a:cs typeface="Trebuchet MS"/>
                <a:sym typeface="Trebuchet MS"/>
              </a:rPr>
              <a:t> HTML elements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were added to HTML 4.0 </a:t>
            </a:r>
            <a:r>
              <a:rPr lang="en" sz="1800">
                <a:solidFill>
                  <a:srgbClr val="353535"/>
                </a:solidFill>
                <a:latin typeface="Trebuchet MS"/>
                <a:ea typeface="Trebuchet MS"/>
                <a:cs typeface="Trebuchet MS"/>
                <a:sym typeface="Trebuchet MS"/>
              </a:rPr>
              <a:t>to solve a problem</a:t>
            </a:r>
            <a:endParaRPr sz="180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External Style Sheets</a:t>
            </a:r>
            <a:r>
              <a:rPr lang="en" sz="1800" b="0">
                <a:solidFill>
                  <a:srgbClr val="353535"/>
                </a:solidFill>
                <a:latin typeface="Trebuchet MS"/>
                <a:ea typeface="Trebuchet MS"/>
                <a:cs typeface="Trebuchet MS"/>
                <a:sym typeface="Trebuchet MS"/>
              </a:rPr>
              <a:t> can save a lot of work</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External Style Sheets are stored in </a:t>
            </a:r>
            <a:r>
              <a:rPr lang="en" sz="1800">
                <a:solidFill>
                  <a:srgbClr val="353535"/>
                </a:solidFill>
                <a:latin typeface="Trebuchet MS"/>
                <a:ea typeface="Trebuchet MS"/>
                <a:cs typeface="Trebuchet MS"/>
                <a:sym typeface="Trebuchet MS"/>
              </a:rPr>
              <a:t>CSS files</a:t>
            </a:r>
            <a:endParaRPr sz="180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Saves a Lot of Work!</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defines HOW HTML elements are to be displayed.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are normally saved in external .css files. External style sheets enable you to change the appearance and layout of all the pages in a Web site, just by editing one single file!</a:t>
            </a:r>
            <a:endParaRPr sz="1800" b="0">
              <a:solidFill>
                <a:srgbClr val="353535"/>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b="0">
              <a:solidFill>
                <a:srgbClr val="20124D"/>
              </a:solidFill>
              <a:latin typeface="Trebuchet MS"/>
              <a:ea typeface="Trebuchet MS"/>
              <a:cs typeface="Trebuchet MS"/>
              <a:sym typeface="Trebuchet MS"/>
            </a:endParaRPr>
          </a:p>
        </p:txBody>
      </p:sp>
      <p:pic>
        <p:nvPicPr>
          <p:cNvPr id="286" name="Google Shape;286;p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15" name="Google Shape;415;p2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Multiple Style Sheets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some properties have been set for the same selector in different style sheets, the values will be inherited from the more specific style sheet.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For example, an external style sheet has these properties for the h3 selector:</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h3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color:red;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text-align:left;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font-size:8pt;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a:t>
            </a:r>
            <a:endParaRPr sz="1800" u="sng">
              <a:solidFill>
                <a:srgbClr val="595959"/>
              </a:solidFill>
              <a:latin typeface="Trebuchet MS"/>
              <a:ea typeface="Trebuchet MS"/>
              <a:cs typeface="Trebuchet MS"/>
              <a:sym typeface="Trebuchet MS"/>
            </a:endParaRPr>
          </a:p>
        </p:txBody>
      </p:sp>
      <p:pic>
        <p:nvPicPr>
          <p:cNvPr id="416" name="Google Shape;416;p2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2" name="Google Shape;422;p2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And an internal style sheet has these properties for the h3 selector:</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h3{</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text-align:right;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font-size:20pt;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page with the internal style sheet also links to the external style sheet the properties for h3 will be:</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color:red;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text-align:right;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Font-size:20pt;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color is inherited from the external style sheet and the text-alignment and the font-size is replaced by the internal style sheet.</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423" name="Google Shape;423;p2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29" name="Google Shape;429;p2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Multiple Styles Will Cascade into One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Styles can be specified:</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inside an HTML element</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inside the head section of an HTML page</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an external CSS file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latin typeface="Trebuchet MS"/>
                <a:ea typeface="Trebuchet MS"/>
                <a:cs typeface="Trebuchet MS"/>
                <a:sym typeface="Trebuchet MS"/>
              </a:rPr>
              <a:t>Tip</a:t>
            </a:r>
            <a:r>
              <a:rPr lang="en" sz="1800" b="0" i="1">
                <a:solidFill>
                  <a:srgbClr val="F16524"/>
                </a:solidFill>
                <a:latin typeface="Trebuchet MS"/>
                <a:ea typeface="Trebuchet MS"/>
                <a:cs typeface="Trebuchet MS"/>
                <a:sym typeface="Trebuchet MS"/>
              </a:rPr>
              <a:t>: Even multiple external style sheets can be referenced inside a single HTML document.</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00000"/>
                </a:solidFill>
                <a:latin typeface="Trebuchet MS"/>
                <a:ea typeface="Trebuchet MS"/>
                <a:cs typeface="Trebuchet MS"/>
                <a:sym typeface="Trebuchet MS"/>
              </a:rPr>
              <a:t> </a:t>
            </a:r>
            <a:endParaRPr sz="1800" b="0">
              <a:solidFill>
                <a:srgbClr val="000000"/>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30" name="Google Shape;430;p2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36" name="Google Shape;436;p2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Cascading order</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What style will be used when there is more than one style specified for an HTML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Generally speaking, we can say that all the styles will "cascade" into a new "virtual" stylesheet by the following rules, where number four has the highest priority:</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1.Browser default</a:t>
            </a:r>
            <a:endParaRPr sz="1800" b="0">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2.External style sheet</a:t>
            </a:r>
            <a:endParaRPr sz="1800" b="0">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3.Internal style sheet (in the head section)</a:t>
            </a:r>
            <a:endParaRPr sz="1800" b="0">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800" b="0">
                <a:solidFill>
                  <a:srgbClr val="1C4587"/>
                </a:solidFill>
                <a:latin typeface="Trebuchet MS"/>
                <a:ea typeface="Trebuchet MS"/>
                <a:cs typeface="Trebuchet MS"/>
                <a:sym typeface="Trebuchet MS"/>
              </a:rPr>
              <a:t>4.Inline style (inside an HTML element)</a:t>
            </a:r>
            <a:endParaRPr sz="1800" u="sng">
              <a:solidFill>
                <a:srgbClr val="1C4587"/>
              </a:solidFill>
              <a:latin typeface="Trebuchet MS"/>
              <a:ea typeface="Trebuchet MS"/>
              <a:cs typeface="Trebuchet MS"/>
              <a:sym typeface="Trebuchet MS"/>
            </a:endParaRPr>
          </a:p>
        </p:txBody>
      </p:sp>
      <p:pic>
        <p:nvPicPr>
          <p:cNvPr id="437" name="Google Shape;437;p2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How to (cont.)</a:t>
            </a:r>
            <a:endParaRPr sz="3000">
              <a:solidFill>
                <a:srgbClr val="0170BA"/>
              </a:solidFill>
              <a:latin typeface="Trebuchet MS"/>
              <a:ea typeface="Trebuchet MS"/>
              <a:cs typeface="Trebuchet MS"/>
              <a:sym typeface="Trebuchet MS"/>
            </a:endParaRPr>
          </a:p>
        </p:txBody>
      </p:sp>
      <p:sp>
        <p:nvSpPr>
          <p:cNvPr id="443" name="Google Shape;443;p2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Cascading order</a:t>
            </a: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So,</a:t>
            </a:r>
            <a:r>
              <a:rPr lang="en" sz="1800" b="0">
                <a:solidFill>
                  <a:srgbClr val="000000"/>
                </a:solidFill>
                <a:latin typeface="Trebuchet MS"/>
                <a:ea typeface="Trebuchet MS"/>
                <a:cs typeface="Trebuchet MS"/>
                <a:sym typeface="Trebuchet MS"/>
              </a:rPr>
              <a:t> </a:t>
            </a:r>
            <a:r>
              <a:rPr lang="en" sz="1800">
                <a:solidFill>
                  <a:srgbClr val="0170BA"/>
                </a:solidFill>
                <a:latin typeface="Trebuchet MS"/>
                <a:ea typeface="Trebuchet MS"/>
                <a:cs typeface="Trebuchet MS"/>
                <a:sym typeface="Trebuchet MS"/>
              </a:rPr>
              <a:t>an inline style</a:t>
            </a:r>
            <a:r>
              <a:rPr lang="en" sz="180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(inside an HTML element) has the highest priority, which means that it will override a style defined inside the &lt;head&gt; tag, or in an external style sheet, or in a browser (a default value).</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If the link to the external style sheet is placed after the internal style sheet in HTML &lt;head&gt;, the external style sheet will override the internal style sheet!</a:t>
            </a:r>
            <a:endParaRPr sz="1800" b="0" i="1">
              <a:solidFill>
                <a:srgbClr val="1C4587"/>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00000"/>
              </a:solidFill>
              <a:latin typeface="Trebuchet MS"/>
              <a:ea typeface="Trebuchet MS"/>
              <a:cs typeface="Trebuchet MS"/>
              <a:sym typeface="Trebuchet MS"/>
            </a:endParaRPr>
          </a:p>
        </p:txBody>
      </p:sp>
      <p:pic>
        <p:nvPicPr>
          <p:cNvPr id="444" name="Google Shape;444;p2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a:t>
            </a:r>
            <a:endParaRPr sz="3000">
              <a:solidFill>
                <a:srgbClr val="0170BA"/>
              </a:solidFill>
              <a:latin typeface="Trebuchet MS"/>
              <a:ea typeface="Trebuchet MS"/>
              <a:cs typeface="Trebuchet MS"/>
              <a:sym typeface="Trebuchet MS"/>
            </a:endParaRPr>
          </a:p>
        </p:txBody>
      </p:sp>
      <p:sp>
        <p:nvSpPr>
          <p:cNvPr id="450" name="Google Shape;450;p2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background properties are used to define the background effects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 properties used for background effects:</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background-color</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background-image</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background-repeat</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background-attachment</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background-position</a:t>
            </a:r>
            <a:endParaRPr sz="1800" b="0">
              <a:solidFill>
                <a:srgbClr val="353535"/>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29A9DF"/>
              </a:buClr>
              <a:buSzPts val="1800"/>
              <a:buFont typeface="Trebuchet MS"/>
              <a:buChar char="➔"/>
            </a:pPr>
            <a:r>
              <a:rPr lang="en" sz="1800" i="1">
                <a:solidFill>
                  <a:srgbClr val="29A9DF"/>
                </a:solidFill>
                <a:latin typeface="Trebuchet MS"/>
                <a:ea typeface="Trebuchet MS"/>
                <a:cs typeface="Trebuchet MS"/>
                <a:sym typeface="Trebuchet MS"/>
              </a:rPr>
              <a:t>background-size</a:t>
            </a:r>
            <a:endParaRPr sz="1800" i="1">
              <a:solidFill>
                <a:srgbClr val="29A9DF"/>
              </a:solidFill>
              <a:latin typeface="Trebuchet MS"/>
              <a:ea typeface="Trebuchet MS"/>
              <a:cs typeface="Trebuchet MS"/>
              <a:sym typeface="Trebuchet MS"/>
            </a:endParaRPr>
          </a:p>
          <a:p>
            <a:pPr marL="1371600" lvl="0" indent="-342900" algn="l" rtl="0">
              <a:lnSpc>
                <a:spcPct val="100000"/>
              </a:lnSpc>
              <a:spcBef>
                <a:spcPts val="0"/>
              </a:spcBef>
              <a:spcAft>
                <a:spcPts val="0"/>
              </a:spcAft>
              <a:buClr>
                <a:srgbClr val="29A9DF"/>
              </a:buClr>
              <a:buSzPts val="1800"/>
              <a:buFont typeface="Trebuchet MS"/>
              <a:buChar char="➔"/>
            </a:pPr>
            <a:r>
              <a:rPr lang="en" sz="1800" i="1">
                <a:solidFill>
                  <a:srgbClr val="29A9DF"/>
                </a:solidFill>
                <a:latin typeface="Trebuchet MS"/>
                <a:ea typeface="Trebuchet MS"/>
                <a:cs typeface="Trebuchet MS"/>
                <a:sym typeface="Trebuchet MS"/>
              </a:rPr>
              <a:t>background-origin</a:t>
            </a:r>
            <a:endParaRPr sz="1800" i="1">
              <a:solidFill>
                <a:srgbClr val="29A9DF"/>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451" name="Google Shape;451;p2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57" name="Google Shape;457;p2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The</a:t>
            </a:r>
            <a:r>
              <a:rPr lang="en" sz="1800" b="0">
                <a:solidFill>
                  <a:srgbClr val="000000"/>
                </a:solidFill>
                <a:latin typeface="Trebuchet MS"/>
                <a:ea typeface="Trebuchet MS"/>
                <a:cs typeface="Trebuchet MS"/>
                <a:sym typeface="Trebuchet MS"/>
              </a:rPr>
              <a:t> </a:t>
            </a:r>
            <a:r>
              <a:rPr lang="en" sz="1800">
                <a:solidFill>
                  <a:srgbClr val="29A9DF"/>
                </a:solidFill>
                <a:latin typeface="Trebuchet MS"/>
                <a:ea typeface="Trebuchet MS"/>
                <a:cs typeface="Trebuchet MS"/>
                <a:sym typeface="Trebuchet MS"/>
              </a:rPr>
              <a:t>background-color</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specifies the background color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 color of a page is defined in the body selector: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{background-color:#b0c4de;}</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a color is most often specified by:</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HEX value - like "#ff0000"</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RGB value - like "rgb(255,0,0)“ and “rbga(0,255,255,0.4)</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color name - like "red"</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58" name="Google Shape;458;p2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64" name="Google Shape;464;p2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the h1, p, and div elements have different background colors: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h1 {background-color:#6495ed;}</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 {background-color:#e0ffff;}</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div {background-color:#b0c4de;}</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Image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background-image property specifies an image to use as the background of an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default, the image is repeated so it covers the entire element.</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465" name="Google Shape;465;p2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1" name="Google Shape;471;p2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background image for a page can be set like this: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{background-image:url("paper.gif");}</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Below is an example of a bad combination of text and background image. The text is almost not readable: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0" lvl="0" indent="45720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{background-image:url("bgdesert.jpg");}</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72" name="Google Shape;472;p2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78" name="Google Shape;478;p2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Image - Repeat Horizontally or Vertically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By default, the background-image property repeats an image both horizontally and vertically.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Some images should be repeated only horizontally or vertically, or they will look strange, like this: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background-image:url("gradient2.png");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p:txBody>
      </p:sp>
      <p:pic>
        <p:nvPicPr>
          <p:cNvPr id="479" name="Google Shape;479;p2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a:t>
            </a:r>
            <a:endParaRPr sz="3000">
              <a:solidFill>
                <a:srgbClr val="0170BA"/>
              </a:solidFill>
              <a:latin typeface="Trebuchet MS"/>
              <a:ea typeface="Trebuchet MS"/>
              <a:cs typeface="Trebuchet MS"/>
              <a:sym typeface="Trebuchet MS"/>
            </a:endParaRPr>
          </a:p>
        </p:txBody>
      </p:sp>
      <p:sp>
        <p:nvSpPr>
          <p:cNvPr id="292" name="Google Shape;292;p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Syntax</a:t>
            </a:r>
            <a:endParaRPr sz="1800" u="sng">
              <a:solidFill>
                <a:srgbClr val="0170BA"/>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a:solidFill>
                <a:srgbClr val="29A9DF"/>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selector is normally the HTML element you want to style.</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Each declaration consists of a </a:t>
            </a:r>
            <a:r>
              <a:rPr lang="en" sz="1800">
                <a:solidFill>
                  <a:srgbClr val="353535"/>
                </a:solidFill>
                <a:latin typeface="Trebuchet MS"/>
                <a:ea typeface="Trebuchet MS"/>
                <a:cs typeface="Trebuchet MS"/>
                <a:sym typeface="Trebuchet MS"/>
              </a:rPr>
              <a:t>property </a:t>
            </a:r>
            <a:r>
              <a:rPr lang="en" sz="1800" b="0">
                <a:solidFill>
                  <a:srgbClr val="353535"/>
                </a:solidFill>
                <a:latin typeface="Trebuchet MS"/>
                <a:ea typeface="Trebuchet MS"/>
                <a:cs typeface="Trebuchet MS"/>
                <a:sym typeface="Trebuchet MS"/>
              </a:rPr>
              <a:t>and</a:t>
            </a:r>
            <a:r>
              <a:rPr lang="en" sz="1800">
                <a:solidFill>
                  <a:srgbClr val="353535"/>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a:t>
            </a:r>
            <a:r>
              <a:rPr lang="en" sz="1800">
                <a:solidFill>
                  <a:srgbClr val="353535"/>
                </a:solidFill>
                <a:latin typeface="Trebuchet MS"/>
                <a:ea typeface="Trebuchet MS"/>
                <a:cs typeface="Trebuchet MS"/>
                <a:sym typeface="Trebuchet MS"/>
              </a:rPr>
              <a:t> value</a:t>
            </a:r>
            <a:r>
              <a:rPr lang="en" sz="1800" b="0">
                <a:solidFill>
                  <a:srgbClr val="353535"/>
                </a:solidFill>
                <a:latin typeface="Trebuchet MS"/>
                <a:ea typeface="Trebuchet MS"/>
                <a:cs typeface="Trebuchet MS"/>
                <a:sym typeface="Trebuchet MS"/>
              </a:rPr>
              <a: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property is the style attribute you want to change. Each property has a value.</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b="0">
              <a:solidFill>
                <a:srgbClr val="20124D"/>
              </a:solidFill>
              <a:latin typeface="Trebuchet MS"/>
              <a:ea typeface="Trebuchet MS"/>
              <a:cs typeface="Trebuchet MS"/>
              <a:sym typeface="Trebuchet MS"/>
            </a:endParaRPr>
          </a:p>
        </p:txBody>
      </p:sp>
      <p:pic>
        <p:nvPicPr>
          <p:cNvPr id="293" name="Google Shape;293;p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294" name="Google Shape;294;p3"/>
          <p:cNvPicPr preferRelativeResize="0"/>
          <p:nvPr/>
        </p:nvPicPr>
        <p:blipFill rotWithShape="1">
          <a:blip r:embed="rId4">
            <a:alphaModFix/>
          </a:blip>
          <a:srcRect/>
          <a:stretch/>
        </p:blipFill>
        <p:spPr>
          <a:xfrm>
            <a:off x="1986913" y="1763525"/>
            <a:ext cx="5170176" cy="1081675"/>
          </a:xfrm>
          <a:prstGeom prst="rect">
            <a:avLst/>
          </a:prstGeom>
          <a:noFill/>
          <a:ln>
            <a:noFill/>
          </a:ln>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85" name="Google Shape;485;p3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Image - Repeat Horizontally or Vertically</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If the image is repeated only horizontally (repeat-x), the background will look better: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background-image:url("gradient2.png");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background-repeat:repeat-x;</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486" name="Google Shape;486;p3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2" name="Google Shape;492;p3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Background Image - Set position and no-repeat</a:t>
            </a: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When using a background image, use an image that does not disturb the text.</a:t>
            </a:r>
            <a:endParaRPr sz="1800" b="0" i="1">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Showing the image only once is specified by the background-repeat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background-image:url("img_tree.png");</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background-repeat:no-repeat;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600" u="sng">
              <a:solidFill>
                <a:srgbClr val="595959"/>
              </a:solidFill>
              <a:latin typeface="Trebuchet MS"/>
              <a:ea typeface="Trebuchet MS"/>
              <a:cs typeface="Trebuchet MS"/>
              <a:sym typeface="Trebuchet MS"/>
            </a:endParaRPr>
          </a:p>
        </p:txBody>
      </p:sp>
      <p:pic>
        <p:nvPicPr>
          <p:cNvPr id="493" name="Google Shape;493;p3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499" name="Google Shape;499;p3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above, the background image is shown in the same place as the text. We want to change the position of the image, so that it does not disturb the text too much.</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position of the image is specified by the background-position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body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background-image:url("img_tree.png");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background-position:right top;</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500" name="Google Shape;500;p3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06" name="Google Shape;506;p3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 you can see from the examples above, there are many properties to consider when dealing with backgrounds.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also possible to specify all the properties in one single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background is simply "background":</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00000"/>
              </a:lnSpc>
              <a:spcBef>
                <a:spcPts val="500"/>
              </a:spcBef>
              <a:spcAft>
                <a:spcPts val="0"/>
              </a:spcAft>
              <a:buSzPts val="2800"/>
              <a:buNone/>
            </a:pPr>
            <a:r>
              <a:rPr lang="en" sz="1600" b="0">
                <a:solidFill>
                  <a:srgbClr val="7F7F7F"/>
                </a:solidFill>
                <a:latin typeface="Trebuchet MS"/>
                <a:ea typeface="Trebuchet MS"/>
                <a:cs typeface="Trebuchet MS"/>
                <a:sym typeface="Trebuchet MS"/>
              </a:rPr>
              <a:t>body {background:#ffffff url("img_tree.png") no-repeat right top;}</a:t>
            </a:r>
            <a:endParaRPr sz="1600" b="0">
              <a:solidFill>
                <a:srgbClr val="7F7F7F"/>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using the shorthand property the order of the property values is:</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background-color</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background-image</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background-repeat</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507" name="Google Shape;507;p3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13" name="Google Shape;513;p3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Background - Shorthand property</a:t>
            </a:r>
            <a:endParaRPr sz="1800" b="0">
              <a:solidFill>
                <a:srgbClr val="000000"/>
              </a:solidFill>
              <a:latin typeface="Trebuchet MS"/>
              <a:ea typeface="Trebuchet MS"/>
              <a:cs typeface="Trebuchet MS"/>
              <a:sym typeface="Trebuchet MS"/>
            </a:endParaRPr>
          </a:p>
          <a:p>
            <a:pPr marL="9144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background-attachment</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background-position</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does not matter if one of the property values is missing, as long as the ones that are present are in this order.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514" name="Google Shape;514;p3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0" name="Google Shape;520;p3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CSS3 allows you to add multiple background images for an element, through the </a:t>
            </a:r>
            <a:r>
              <a:rPr lang="en" sz="1800">
                <a:solidFill>
                  <a:srgbClr val="353535"/>
                </a:solidFill>
                <a:latin typeface="Trebuchet MS"/>
                <a:ea typeface="Trebuchet MS"/>
                <a:cs typeface="Trebuchet MS"/>
                <a:sym typeface="Trebuchet MS"/>
              </a:rPr>
              <a:t>background-image</a:t>
            </a:r>
            <a:r>
              <a:rPr lang="en" sz="1800" b="0">
                <a:solidFill>
                  <a:srgbClr val="353535"/>
                </a:solidFill>
                <a:latin typeface="Trebuchet MS"/>
                <a:ea typeface="Trebuchet MS"/>
                <a:cs typeface="Trebuchet MS"/>
                <a:sym typeface="Trebuchet MS"/>
              </a:rPr>
              <a:t>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different background images are separated by commas, and the images are stacked on top of each other, where the first image is closest to the viewer.</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has two background images, the 1</a:t>
            </a:r>
            <a:r>
              <a:rPr lang="en" sz="1800" b="0" baseline="30000">
                <a:solidFill>
                  <a:srgbClr val="353535"/>
                </a:solidFill>
                <a:latin typeface="Trebuchet MS"/>
                <a:ea typeface="Trebuchet MS"/>
                <a:cs typeface="Trebuchet MS"/>
                <a:sym typeface="Trebuchet MS"/>
              </a:rPr>
              <a:t>st</a:t>
            </a:r>
            <a:r>
              <a:rPr lang="en" sz="1800" b="0">
                <a:solidFill>
                  <a:srgbClr val="353535"/>
                </a:solidFill>
                <a:latin typeface="Trebuchet MS"/>
                <a:ea typeface="Trebuchet MS"/>
                <a:cs typeface="Trebuchet MS"/>
                <a:sym typeface="Trebuchet MS"/>
              </a:rPr>
              <a:t> images is a flower (aligned to the bottom and right) &amp; the 2</a:t>
            </a:r>
            <a:r>
              <a:rPr lang="en" sz="1800" b="0" baseline="30000">
                <a:solidFill>
                  <a:srgbClr val="353535"/>
                </a:solidFill>
                <a:latin typeface="Trebuchet MS"/>
                <a:ea typeface="Trebuchet MS"/>
                <a:cs typeface="Trebuchet MS"/>
                <a:sym typeface="Trebuchet MS"/>
              </a:rPr>
              <a:t>nd</a:t>
            </a:r>
            <a:r>
              <a:rPr lang="en" sz="1800" b="0">
                <a:solidFill>
                  <a:srgbClr val="353535"/>
                </a:solidFill>
                <a:latin typeface="Trebuchet MS"/>
                <a:ea typeface="Trebuchet MS"/>
                <a:cs typeface="Trebuchet MS"/>
                <a:sym typeface="Trebuchet MS"/>
              </a:rPr>
              <a:t> image is paper background (aligned to the top-left corner)</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521" name="Google Shape;521;p3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522" name="Google Shape;522;p35"/>
          <p:cNvSpPr txBox="1"/>
          <p:nvPr/>
        </p:nvSpPr>
        <p:spPr>
          <a:xfrm>
            <a:off x="1677550" y="3201875"/>
            <a:ext cx="7003200" cy="115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#example1 {</a:t>
            </a:r>
            <a:endParaRPr sz="14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	background-image: url(img_flwr.gif), url(paper.gif);</a:t>
            </a:r>
            <a:endParaRPr sz="14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	background-position: right bottom, left top;</a:t>
            </a:r>
            <a:endParaRPr sz="14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rgbClr val="353535"/>
                </a:solidFill>
                <a:latin typeface="Trebuchet MS"/>
                <a:ea typeface="Trebuchet MS"/>
                <a:cs typeface="Trebuchet MS"/>
                <a:sym typeface="Trebuchet MS"/>
              </a:rPr>
              <a:t>	background-repeat: no-repeat, repeat; }</a:t>
            </a:r>
            <a:endParaRPr sz="1400" b="0" i="0" u="none" strike="noStrike" cap="none">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28" name="Google Shape;528;p3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Multiple Background</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Multiple background images can be specified using either the individual background properties (as above) or the background shorthand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endParaRPr sz="1800" b="0">
              <a:solidFill>
                <a:srgbClr val="000000"/>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29" name="Google Shape;529;p3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530" name="Google Shape;530;p36"/>
          <p:cNvSpPr txBox="1"/>
          <p:nvPr/>
        </p:nvSpPr>
        <p:spPr>
          <a:xfrm>
            <a:off x="1722300" y="2861600"/>
            <a:ext cx="7003200" cy="115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#example1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 url(img_flwr.gif) right bottom no-repeat,  	url(paper.gif) left top repeat;</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353535"/>
              </a:solidFill>
              <a:latin typeface="Trebuchet MS"/>
              <a:ea typeface="Trebuchet MS"/>
              <a:cs typeface="Trebuchet MS"/>
              <a:sym typeface="Trebuchet MS"/>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36" name="Google Shape;536;p3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Background Size</a:t>
            </a:r>
            <a:endParaRPr sz="180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CSS3 </a:t>
            </a:r>
            <a:r>
              <a:rPr lang="en" sz="1800" i="1">
                <a:solidFill>
                  <a:srgbClr val="29A9DF"/>
                </a:solidFill>
                <a:latin typeface="Trebuchet MS"/>
                <a:ea typeface="Trebuchet MS"/>
                <a:cs typeface="Trebuchet MS"/>
                <a:sym typeface="Trebuchet MS"/>
              </a:rPr>
              <a:t>background-size</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allows you to specify the size of background images.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Before CSS3, the size of a background image was the actual size of the image. CSS3 allows us to re-use background images in different contexts.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size can be specified in lengths, percentages, or by using one of the two keywords: </a:t>
            </a:r>
            <a:r>
              <a:rPr lang="en" sz="1800" b="0" i="1">
                <a:solidFill>
                  <a:srgbClr val="F16524"/>
                </a:solidFill>
                <a:latin typeface="Trebuchet MS"/>
                <a:ea typeface="Trebuchet MS"/>
                <a:cs typeface="Trebuchet MS"/>
                <a:sym typeface="Trebuchet MS"/>
              </a:rPr>
              <a:t>contain </a:t>
            </a:r>
            <a:r>
              <a:rPr lang="en" sz="1800" b="0">
                <a:solidFill>
                  <a:srgbClr val="353535"/>
                </a:solidFill>
                <a:latin typeface="Trebuchet MS"/>
                <a:ea typeface="Trebuchet MS"/>
                <a:cs typeface="Trebuchet MS"/>
                <a:sym typeface="Trebuchet MS"/>
              </a:rPr>
              <a:t>or </a:t>
            </a:r>
            <a:r>
              <a:rPr lang="en" sz="1800" b="0" i="1">
                <a:solidFill>
                  <a:srgbClr val="F16524"/>
                </a:solidFill>
                <a:latin typeface="Trebuchet MS"/>
                <a:ea typeface="Trebuchet MS"/>
                <a:cs typeface="Trebuchet MS"/>
                <a:sym typeface="Trebuchet MS"/>
              </a:rPr>
              <a:t>cover</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37" name="Google Shape;537;p3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43" name="Google Shape;543;p3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The following example resizes a background image to much smaller than the original image (using pixels):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44" name="Google Shape;544;p3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545" name="Google Shape;545;p38"/>
          <p:cNvSpPr txBox="1"/>
          <p:nvPr/>
        </p:nvSpPr>
        <p:spPr>
          <a:xfrm>
            <a:off x="542400" y="2222100"/>
            <a:ext cx="3410400" cy="531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353535"/>
                </a:solidFill>
                <a:latin typeface="Trebuchet MS"/>
                <a:ea typeface="Trebuchet MS"/>
                <a:cs typeface="Trebuchet MS"/>
                <a:sym typeface="Trebuchet MS"/>
              </a:rPr>
              <a:t>Original background image:</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353535"/>
              </a:solidFill>
              <a:latin typeface="Trebuchet MS"/>
              <a:ea typeface="Trebuchet MS"/>
              <a:cs typeface="Trebuchet MS"/>
              <a:sym typeface="Trebuchet MS"/>
            </a:endParaRPr>
          </a:p>
        </p:txBody>
      </p:sp>
      <p:sp>
        <p:nvSpPr>
          <p:cNvPr id="546" name="Google Shape;546;p38"/>
          <p:cNvSpPr txBox="1"/>
          <p:nvPr/>
        </p:nvSpPr>
        <p:spPr>
          <a:xfrm>
            <a:off x="5009075" y="2222100"/>
            <a:ext cx="3410400" cy="531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353535"/>
                </a:solidFill>
                <a:latin typeface="Trebuchet MS"/>
                <a:ea typeface="Trebuchet MS"/>
                <a:cs typeface="Trebuchet MS"/>
                <a:sym typeface="Trebuchet MS"/>
              </a:rPr>
              <a:t>Resized background image:</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353535"/>
              </a:solidFill>
              <a:latin typeface="Trebuchet MS"/>
              <a:ea typeface="Trebuchet MS"/>
              <a:cs typeface="Trebuchet MS"/>
              <a:sym typeface="Trebuchet MS"/>
            </a:endParaRPr>
          </a:p>
        </p:txBody>
      </p:sp>
      <p:pic>
        <p:nvPicPr>
          <p:cNvPr id="547" name="Google Shape;547;p38"/>
          <p:cNvPicPr preferRelativeResize="0"/>
          <p:nvPr/>
        </p:nvPicPr>
        <p:blipFill rotWithShape="1">
          <a:blip r:embed="rId4">
            <a:alphaModFix/>
          </a:blip>
          <a:srcRect/>
          <a:stretch/>
        </p:blipFill>
        <p:spPr>
          <a:xfrm>
            <a:off x="249600" y="2754011"/>
            <a:ext cx="3896700" cy="2051290"/>
          </a:xfrm>
          <a:prstGeom prst="rect">
            <a:avLst/>
          </a:prstGeom>
          <a:noFill/>
          <a:ln>
            <a:noFill/>
          </a:ln>
        </p:spPr>
      </p:pic>
      <p:pic>
        <p:nvPicPr>
          <p:cNvPr id="548" name="Google Shape;548;p38"/>
          <p:cNvPicPr preferRelativeResize="0"/>
          <p:nvPr/>
        </p:nvPicPr>
        <p:blipFill rotWithShape="1">
          <a:blip r:embed="rId5">
            <a:alphaModFix/>
          </a:blip>
          <a:srcRect/>
          <a:stretch/>
        </p:blipFill>
        <p:spPr>
          <a:xfrm>
            <a:off x="4542225" y="2754000"/>
            <a:ext cx="4344099" cy="1997725"/>
          </a:xfrm>
          <a:prstGeom prst="rect">
            <a:avLst/>
          </a:prstGeom>
          <a:noFill/>
          <a:ln>
            <a:noFill/>
          </a:ln>
        </p:spPr>
      </p:pic>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54" name="Google Shape;554;p3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Char char="❏"/>
            </a:pPr>
            <a:r>
              <a:rPr lang="en" sz="1800" b="0">
                <a:solidFill>
                  <a:srgbClr val="353535"/>
                </a:solidFill>
                <a:latin typeface="Trebuchet MS"/>
                <a:ea typeface="Trebuchet MS"/>
                <a:cs typeface="Trebuchet MS"/>
                <a:sym typeface="Trebuchet MS"/>
              </a:rPr>
              <a:t>The two other possible values for background-size are contain and cover.</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SzPts val="1800"/>
              <a:buChar char="➔"/>
            </a:pPr>
            <a:r>
              <a:rPr lang="en" sz="1800" b="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contain</a:t>
            </a:r>
            <a:r>
              <a:rPr lang="en" sz="1800" b="0">
                <a:solidFill>
                  <a:srgbClr val="353535"/>
                </a:solidFill>
                <a:latin typeface="Trebuchet MS"/>
                <a:ea typeface="Trebuchet MS"/>
                <a:cs typeface="Trebuchet MS"/>
                <a:sym typeface="Trebuchet MS"/>
              </a:rPr>
              <a:t> keyword: </a:t>
            </a:r>
            <a:r>
              <a:rPr lang="en" sz="1800" i="1">
                <a:solidFill>
                  <a:srgbClr val="29A9DF"/>
                </a:solidFill>
                <a:latin typeface="Trebuchet MS"/>
                <a:ea typeface="Trebuchet MS"/>
                <a:cs typeface="Trebuchet MS"/>
                <a:sym typeface="Trebuchet MS"/>
              </a:rPr>
              <a:t>scales the background image to be as large as possible (but both its width and its height must fit inside the content area)</a:t>
            </a:r>
            <a:r>
              <a:rPr lang="en" sz="1800" b="0" i="1">
                <a:solidFill>
                  <a:srgbClr val="29A9DF"/>
                </a:solidFill>
                <a:latin typeface="Trebuchet MS"/>
                <a:ea typeface="Trebuchet MS"/>
                <a:cs typeface="Trebuchet MS"/>
                <a:sym typeface="Trebuchet MS"/>
              </a:rPr>
              <a:t>.</a:t>
            </a:r>
            <a:r>
              <a:rPr lang="en" sz="1800" b="0" i="1">
                <a:solidFill>
                  <a:srgbClr val="2067BE"/>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As such, depending on the proportions of the background image and the background positioning area, there may be some areas of the background which are not covered by the background image.</a:t>
            </a:r>
            <a:endParaRPr sz="1800">
              <a:solidFill>
                <a:srgbClr val="353535"/>
              </a:solidFill>
              <a:latin typeface="Trebuchet MS"/>
              <a:ea typeface="Trebuchet MS"/>
              <a:cs typeface="Trebuchet MS"/>
              <a:sym typeface="Trebuchet MS"/>
            </a:endParaRPr>
          </a:p>
        </p:txBody>
      </p:sp>
      <p:pic>
        <p:nvPicPr>
          <p:cNvPr id="555" name="Google Shape;555;p3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556" name="Google Shape;556;p39"/>
          <p:cNvSpPr txBox="1"/>
          <p:nvPr/>
        </p:nvSpPr>
        <p:spPr>
          <a:xfrm>
            <a:off x="1722300" y="1353150"/>
            <a:ext cx="7003200" cy="115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#div1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 url(img_flower.jpg);</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background-size: 100px 80px;</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background-repeat: no-repeat;</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0" name="Google Shape;300;p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Example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declaration always ends with a semicolon, and declaration groups are surrounded by curly brackets:</a:t>
            </a:r>
            <a:endParaRPr sz="1800" b="0">
              <a:solidFill>
                <a:srgbClr val="353535"/>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 {color:red;text-align:center;}</a:t>
            </a:r>
            <a:endParaRPr sz="18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make the CSS more readable, you can put one declaration on each line, like this:</a:t>
            </a:r>
            <a:endParaRPr sz="1800" b="0">
              <a:solidFill>
                <a:srgbClr val="353535"/>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 {</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  color:red;</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  text-align:center;</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p:txBody>
      </p:sp>
      <p:pic>
        <p:nvPicPr>
          <p:cNvPr id="301" name="Google Shape;301;p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2" name="Google Shape;562;p4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15000"/>
              </a:lnSpc>
              <a:spcBef>
                <a:spcPts val="600"/>
              </a:spcBef>
              <a:spcAft>
                <a:spcPts val="0"/>
              </a:spcAft>
              <a:buSzPts val="1800"/>
              <a:buChar char="➔"/>
            </a:pPr>
            <a:r>
              <a:rPr lang="en" sz="1800" b="0">
                <a:solidFill>
                  <a:srgbClr val="353535"/>
                </a:solidFill>
                <a:latin typeface="Trebuchet MS"/>
                <a:ea typeface="Trebuchet MS"/>
                <a:cs typeface="Trebuchet MS"/>
                <a:sym typeface="Trebuchet MS"/>
              </a:rPr>
              <a:t>The </a:t>
            </a:r>
            <a:r>
              <a:rPr lang="en" sz="1800">
                <a:solidFill>
                  <a:srgbClr val="353535"/>
                </a:solidFill>
                <a:latin typeface="Trebuchet MS"/>
                <a:ea typeface="Trebuchet MS"/>
                <a:cs typeface="Trebuchet MS"/>
                <a:sym typeface="Trebuchet MS"/>
              </a:rPr>
              <a:t>cover</a:t>
            </a:r>
            <a:r>
              <a:rPr lang="en" sz="1800" b="0">
                <a:solidFill>
                  <a:srgbClr val="353535"/>
                </a:solidFill>
                <a:latin typeface="Trebuchet MS"/>
                <a:ea typeface="Trebuchet MS"/>
                <a:cs typeface="Trebuchet MS"/>
                <a:sym typeface="Trebuchet MS"/>
              </a:rPr>
              <a:t> keyword:</a:t>
            </a:r>
            <a:r>
              <a:rPr lang="en" sz="1800" b="0">
                <a:solidFill>
                  <a:srgbClr val="000000"/>
                </a:solidFill>
                <a:latin typeface="Trebuchet MS"/>
                <a:ea typeface="Trebuchet MS"/>
                <a:cs typeface="Trebuchet MS"/>
                <a:sym typeface="Trebuchet MS"/>
              </a:rPr>
              <a:t> </a:t>
            </a:r>
            <a:r>
              <a:rPr lang="en" sz="1800" i="1">
                <a:solidFill>
                  <a:srgbClr val="29A9DF"/>
                </a:solidFill>
                <a:latin typeface="Trebuchet MS"/>
                <a:ea typeface="Trebuchet MS"/>
                <a:cs typeface="Trebuchet MS"/>
                <a:sym typeface="Trebuchet MS"/>
              </a:rPr>
              <a:t>scales the background image so that the content area is completely covered by the background image (both its width and height are equal to or exceed the content area).</a:t>
            </a:r>
            <a:r>
              <a:rPr lang="en" sz="1800">
                <a:solidFill>
                  <a:srgbClr val="2067BE"/>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As such, some parts of the background image may not be visible in the background positioning area.</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63" name="Google Shape;563;p4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69" name="Google Shape;569;p4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FF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This example illustrates the use of</a:t>
            </a:r>
            <a:r>
              <a:rPr lang="en" sz="1800" b="0">
                <a:solidFill>
                  <a:srgbClr val="000000"/>
                </a:solidFill>
                <a:latin typeface="Trebuchet MS"/>
                <a:ea typeface="Trebuchet MS"/>
                <a:cs typeface="Trebuchet MS"/>
                <a:sym typeface="Trebuchet MS"/>
              </a:rPr>
              <a:t> </a:t>
            </a:r>
            <a:r>
              <a:rPr lang="en" sz="1800" b="0" i="1">
                <a:solidFill>
                  <a:srgbClr val="F16524"/>
                </a:solidFill>
                <a:latin typeface="Trebuchet MS"/>
                <a:ea typeface="Trebuchet MS"/>
                <a:cs typeface="Trebuchet MS"/>
                <a:sym typeface="Trebuchet MS"/>
              </a:rPr>
              <a:t>contain </a:t>
            </a:r>
            <a:r>
              <a:rPr lang="en" sz="1800" b="0">
                <a:solidFill>
                  <a:srgbClr val="353535"/>
                </a:solidFill>
                <a:latin typeface="Trebuchet MS"/>
                <a:ea typeface="Trebuchet MS"/>
                <a:cs typeface="Trebuchet MS"/>
                <a:sym typeface="Trebuchet MS"/>
              </a:rPr>
              <a:t>and </a:t>
            </a:r>
            <a:r>
              <a:rPr lang="en" sz="1800" b="0" i="1">
                <a:solidFill>
                  <a:srgbClr val="F16524"/>
                </a:solidFill>
                <a:latin typeface="Trebuchet MS"/>
                <a:ea typeface="Trebuchet MS"/>
                <a:cs typeface="Trebuchet MS"/>
                <a:sym typeface="Trebuchet MS"/>
              </a:rPr>
              <a:t>cover.</a:t>
            </a:r>
            <a:endParaRPr sz="1800" b="0" i="1">
              <a:solidFill>
                <a:srgbClr val="F16524"/>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#div1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url(img_flower.jpg);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contain;</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#div2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url(img_flower.jpg);</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cover;</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570" name="Google Shape;570;p4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76" name="Google Shape;576;p4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Define Sizes of Multiple Background Images</a:t>
            </a:r>
            <a:endParaRPr sz="1800">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background-size</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also accepts multiple values for background size (using a comma-separated list), when working with multiple backgrounds.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has three background images specified, with different background-size value for each image:</a:t>
            </a:r>
            <a:endParaRPr sz="1800" b="0">
              <a:solidFill>
                <a:srgbClr val="353535"/>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#example1 {</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url(img_flwr.gif) left top no-repeat, url(img_flwr.gif) right bottom no-repeat, url(paper.gif) left top repeat;</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50px, 130px, auto;</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b="0">
              <a:solidFill>
                <a:srgbClr val="0170BA"/>
              </a:solidFill>
              <a:latin typeface="Trebuchet MS"/>
              <a:ea typeface="Trebuchet MS"/>
              <a:cs typeface="Trebuchet MS"/>
              <a:sym typeface="Trebuchet MS"/>
            </a:endParaRPr>
          </a:p>
        </p:txBody>
      </p:sp>
      <p:pic>
        <p:nvPicPr>
          <p:cNvPr id="577" name="Google Shape;577;p4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83" name="Google Shape;583;p4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600"/>
              </a:spcBef>
              <a:spcAft>
                <a:spcPts val="0"/>
              </a:spcAft>
              <a:buSzPts val="2800"/>
              <a:buNone/>
            </a:pPr>
            <a:r>
              <a:rPr lang="en" sz="1800">
                <a:solidFill>
                  <a:srgbClr val="0170BA"/>
                </a:solidFill>
                <a:latin typeface="Trebuchet MS"/>
                <a:ea typeface="Trebuchet MS"/>
                <a:cs typeface="Trebuchet MS"/>
                <a:sym typeface="Trebuchet MS"/>
              </a:rPr>
              <a:t>Full Size Background Image</a:t>
            </a:r>
            <a:endParaRPr sz="1800">
              <a:solidFill>
                <a:srgbClr val="0170BA"/>
              </a:solidFill>
              <a:latin typeface="Trebuchet MS"/>
              <a:ea typeface="Trebuchet MS"/>
              <a:cs typeface="Trebuchet MS"/>
              <a:sym typeface="Trebuchet MS"/>
            </a:endParaRPr>
          </a:p>
          <a:p>
            <a:pPr marL="457200" lvl="0" indent="-342900" algn="l" rtl="0">
              <a:lnSpc>
                <a:spcPct val="114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Now we want to have a background image on a website that covers the entire browser window at all times.</a:t>
            </a:r>
            <a:endParaRPr sz="1800" b="0">
              <a:solidFill>
                <a:srgbClr val="000000"/>
              </a:solidFill>
              <a:latin typeface="Trebuchet MS"/>
              <a:ea typeface="Trebuchet MS"/>
              <a:cs typeface="Trebuchet MS"/>
              <a:sym typeface="Trebuchet MS"/>
            </a:endParaRPr>
          </a:p>
          <a:p>
            <a:pPr marL="4572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requirements are as follows:</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Fill the entire page with the image (no white space)</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Scale image as needed</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Center image on page</a:t>
            </a:r>
            <a:endParaRPr sz="1800" b="0">
              <a:solidFill>
                <a:srgbClr val="000000"/>
              </a:solidFill>
              <a:latin typeface="Trebuchet MS"/>
              <a:ea typeface="Trebuchet MS"/>
              <a:cs typeface="Trebuchet MS"/>
              <a:sym typeface="Trebuchet MS"/>
            </a:endParaRPr>
          </a:p>
          <a:p>
            <a:pPr marL="914400" lvl="0" indent="-342900" algn="l" rtl="0">
              <a:lnSpc>
                <a:spcPct val="114000"/>
              </a:lnSpc>
              <a:spcBef>
                <a:spcPts val="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Do not cause scrollbars</a:t>
            </a:r>
            <a:endParaRPr sz="1800" b="0">
              <a:solidFill>
                <a:srgbClr val="000000"/>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84" name="Google Shape;584;p4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0" name="Google Shape;590;p4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shows how to do it; Use the html element (the html element is always at least the height of the browser window). Then set a fixed and centered background on it. Then adjust its size with the background-size property:</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html {</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url(img_flower.jpg) no-repeat center fixed; </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background-size: cover;</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591" name="Google Shape;591;p4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597" name="Google Shape;597;p4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CSS3 Background-origin Property</a:t>
            </a:r>
            <a:endParaRPr sz="1800">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CSS3 background-origin property specifies where the background image is positioned.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property takes three different values:</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border-box</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background image starts from the upper left corner of the border</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padding-box</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(default) the background image starts from the upper left corner of the padding edge</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content-box</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background image starts from the upper left corner of the content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598" name="Google Shape;598;p4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Background (cont.)</a:t>
            </a:r>
            <a:endParaRPr sz="3000">
              <a:solidFill>
                <a:srgbClr val="0170BA"/>
              </a:solidFill>
              <a:latin typeface="Trebuchet MS"/>
              <a:ea typeface="Trebuchet MS"/>
              <a:cs typeface="Trebuchet MS"/>
              <a:sym typeface="Trebuchet MS"/>
            </a:endParaRPr>
          </a:p>
        </p:txBody>
      </p:sp>
      <p:sp>
        <p:nvSpPr>
          <p:cNvPr id="604" name="Google Shape;604;p4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#example1 {</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border: 10px solid black;</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padding: 35px;</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 url(img_flwr.gif);</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background-repeat: no-repeat;</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	background-origin: content-box;</a:t>
            </a:r>
            <a:endParaRPr sz="1600" b="0">
              <a:solidFill>
                <a:srgbClr val="595959"/>
              </a:solidFill>
              <a:latin typeface="Trebuchet MS"/>
              <a:ea typeface="Trebuchet MS"/>
              <a:cs typeface="Trebuchet MS"/>
              <a:sym typeface="Trebuchet MS"/>
            </a:endParaRPr>
          </a:p>
          <a:p>
            <a:pPr marL="4572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605" name="Google Shape;605;p4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a:t>
            </a:r>
            <a:endParaRPr sz="3000">
              <a:solidFill>
                <a:srgbClr val="0170BA"/>
              </a:solidFill>
              <a:latin typeface="Trebuchet MS"/>
              <a:ea typeface="Trebuchet MS"/>
              <a:cs typeface="Trebuchet MS"/>
              <a:sym typeface="Trebuchet MS"/>
            </a:endParaRPr>
          </a:p>
        </p:txBody>
      </p:sp>
      <p:sp>
        <p:nvSpPr>
          <p:cNvPr id="611" name="Google Shape;611;p4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Border Properties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border properties allow you to specify the style and color of an element's border.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Style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border-style property specifies what kind of border to display.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None of the border properties will have ANY effect unless the border-style property is set!</a:t>
            </a:r>
            <a:endParaRPr sz="1800" b="0" i="1">
              <a:solidFill>
                <a:srgbClr val="1C4587"/>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a:solidFill>
                  <a:srgbClr val="353535"/>
                </a:solidFill>
                <a:latin typeface="Trebuchet MS"/>
                <a:ea typeface="Trebuchet MS"/>
                <a:cs typeface="Trebuchet MS"/>
                <a:sym typeface="Trebuchet MS"/>
              </a:rPr>
              <a:t>border-style values:</a:t>
            </a:r>
            <a:endParaRPr sz="180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none</a:t>
            </a:r>
            <a:endParaRPr sz="1600" b="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dotted</a:t>
            </a:r>
            <a:endParaRPr sz="1600" b="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dashed</a:t>
            </a:r>
            <a:endParaRPr sz="1600" b="0">
              <a:solidFill>
                <a:srgbClr val="353535"/>
              </a:solidFill>
              <a:latin typeface="Trebuchet MS"/>
              <a:ea typeface="Trebuchet MS"/>
              <a:cs typeface="Trebuchet MS"/>
              <a:sym typeface="Trebuchet MS"/>
            </a:endParaRPr>
          </a:p>
          <a:p>
            <a:pPr marL="914400" lvl="1" indent="-330200" algn="l" rtl="0">
              <a:lnSpc>
                <a:spcPct val="100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solid</a:t>
            </a:r>
            <a:endParaRPr sz="16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612" name="Google Shape;612;p4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613" name="Google Shape;613;p48"/>
          <p:cNvSpPr txBox="1"/>
          <p:nvPr/>
        </p:nvSpPr>
        <p:spPr>
          <a:xfrm>
            <a:off x="3822025" y="3608400"/>
            <a:ext cx="2476800" cy="1535100"/>
          </a:xfrm>
          <a:prstGeom prst="rect">
            <a:avLst/>
          </a:prstGeom>
          <a:noFill/>
          <a:ln>
            <a:noFill/>
          </a:ln>
        </p:spPr>
        <p:txBody>
          <a:bodyPr spcFirstLastPara="1" wrap="square" lIns="91425" tIns="91425" rIns="91425" bIns="91425" anchor="t" anchorCtr="0">
            <a:noAutofit/>
          </a:bodyPr>
          <a:lstStyle/>
          <a:p>
            <a:pPr marL="914400" marR="0" lvl="1" indent="-330200" algn="l" rtl="0">
              <a:lnSpc>
                <a:spcPct val="100000"/>
              </a:lnSpc>
              <a:spcBef>
                <a:spcPts val="40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Double</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Groove</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Ridge</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Inset</a:t>
            </a:r>
            <a:endParaRPr sz="1600" b="0" i="0" u="none" strike="noStrike" cap="none">
              <a:solidFill>
                <a:srgbClr val="000000"/>
              </a:solidFill>
              <a:latin typeface="Trebuchet MS"/>
              <a:ea typeface="Trebuchet MS"/>
              <a:cs typeface="Trebuchet MS"/>
              <a:sym typeface="Trebuchet MS"/>
            </a:endParaRPr>
          </a:p>
          <a:p>
            <a:pPr marL="914400" marR="0" lvl="1" indent="-330200" algn="l" rtl="0">
              <a:lnSpc>
                <a:spcPct val="100000"/>
              </a:lnSpc>
              <a:spcBef>
                <a:spcPts val="0"/>
              </a:spcBef>
              <a:spcAft>
                <a:spcPts val="0"/>
              </a:spcAft>
              <a:buClr>
                <a:srgbClr val="000000"/>
              </a:buClr>
              <a:buSzPts val="1600"/>
              <a:buFont typeface="Trebuchet MS"/>
              <a:buChar char="◆"/>
            </a:pPr>
            <a:r>
              <a:rPr lang="en" sz="1600" b="0" i="0" u="none" strike="noStrike" cap="none">
                <a:solidFill>
                  <a:srgbClr val="000000"/>
                </a:solidFill>
                <a:latin typeface="Trebuchet MS"/>
                <a:ea typeface="Trebuchet MS"/>
                <a:cs typeface="Trebuchet MS"/>
                <a:sym typeface="Trebuchet MS"/>
              </a:rPr>
              <a:t>outset</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endParaRPr sz="1600" b="1"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19" name="Google Shape;619;p4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Border Width</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border-width property is used to set the width of the border.</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width is set in pixels, or by using one of the three predefined values: thin, medium, or thick.</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The "border-width" property does not work if it is used alone. Use the "border-style" property to set the borders first.</a:t>
            </a:r>
            <a:endParaRPr sz="1800" b="0" i="1">
              <a:solidFill>
                <a:srgbClr val="1C4587"/>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p.one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border-style:solid;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border-width:5px;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20" name="Google Shape;620;p4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621" name="Google Shape;621;p49"/>
          <p:cNvSpPr txBox="1"/>
          <p:nvPr/>
        </p:nvSpPr>
        <p:spPr>
          <a:xfrm>
            <a:off x="4462975" y="3481750"/>
            <a:ext cx="2476800" cy="153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p.two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border-style:solid;</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border-width:medium;</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27" name="Google Shape;627;p5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Border Color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border-color property is used to set the color of the border.</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You can also set the border color to "transparent".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a:solidFill>
                  <a:srgbClr val="000000"/>
                </a:solidFill>
                <a:latin typeface="Trebuchet MS"/>
                <a:ea typeface="Trebuchet MS"/>
                <a:cs typeface="Trebuchet MS"/>
                <a:sym typeface="Trebuchet MS"/>
              </a:rPr>
              <a:t> </a:t>
            </a:r>
            <a:endParaRPr sz="180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The "border-color" property does not work if it is used alone. Use the "border-style" property to set the borders first.</a:t>
            </a:r>
            <a:endParaRPr sz="1800" b="0" i="1">
              <a:solidFill>
                <a:srgbClr val="1C4587"/>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p.one {</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border-style:solid;</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border-color:red;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28" name="Google Shape;628;p5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629" name="Google Shape;629;p50"/>
          <p:cNvSpPr txBox="1"/>
          <p:nvPr/>
        </p:nvSpPr>
        <p:spPr>
          <a:xfrm>
            <a:off x="4462975" y="3521300"/>
            <a:ext cx="3434400" cy="153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p.two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border-style:solid;</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Border-color: #98bf21;</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6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Syntax (cont.)</a:t>
            </a:r>
            <a:endParaRPr sz="3000">
              <a:solidFill>
                <a:srgbClr val="0170BA"/>
              </a:solidFill>
              <a:latin typeface="Trebuchet MS"/>
              <a:ea typeface="Trebuchet MS"/>
              <a:cs typeface="Trebuchet MS"/>
              <a:sym typeface="Trebuchet MS"/>
            </a:endParaRPr>
          </a:p>
        </p:txBody>
      </p:sp>
      <p:sp>
        <p:nvSpPr>
          <p:cNvPr id="307" name="Google Shape;307;p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Comments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Comments are used to explain your code, and may help you when you edit the source code at a later date. Comments are ignored by browsers.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CSS comment begins with "/*", and ends with "*/", like this:</a:t>
            </a:r>
            <a:endParaRPr sz="1800" b="0">
              <a:solidFill>
                <a:srgbClr val="353535"/>
              </a:solidFill>
              <a:latin typeface="Trebuchet MS"/>
              <a:ea typeface="Trebuchet MS"/>
              <a:cs typeface="Trebuchet MS"/>
              <a:sym typeface="Trebuchet MS"/>
            </a:endParaRPr>
          </a:p>
          <a:p>
            <a:pPr marL="914400" lvl="0" indent="457200" algn="l" rtl="0">
              <a:lnSpc>
                <a:spcPct val="100000"/>
              </a:lnSpc>
              <a:spcBef>
                <a:spcPts val="600"/>
              </a:spcBef>
              <a:spcAft>
                <a:spcPts val="0"/>
              </a:spcAft>
              <a:buSzPts val="2800"/>
              <a:buNone/>
            </a:pPr>
            <a:r>
              <a:rPr lang="en" sz="1600" b="0">
                <a:solidFill>
                  <a:srgbClr val="7F7F7F"/>
                </a:solidFill>
                <a:latin typeface="Trebuchet MS"/>
                <a:ea typeface="Trebuchet MS"/>
                <a:cs typeface="Trebuchet MS"/>
                <a:sym typeface="Trebuchet MS"/>
              </a:rPr>
              <a:t>/</a:t>
            </a:r>
            <a:r>
              <a:rPr lang="en" sz="1600" b="0">
                <a:solidFill>
                  <a:srgbClr val="595959"/>
                </a:solidFill>
                <a:latin typeface="Trebuchet MS"/>
                <a:ea typeface="Trebuchet MS"/>
                <a:cs typeface="Trebuchet MS"/>
                <a:sym typeface="Trebuchet MS"/>
              </a:rPr>
              <a:t>*This is a comment*/</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 {</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text-align:center;</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/*This is another comment*/</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color:black;</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font-family:arial;</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308" name="Google Shape;308;p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35" name="Google Shape;635;p5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 Individual sides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it is possible to specify different borders for different sides: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p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border-top-style:dotted;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border-right-style:solid;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border-bottom-style:dotted;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border-left-style:solid;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example above can also be set with a single property:</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border-style:dotted solid;</a:t>
            </a:r>
            <a:endParaRPr sz="1800" u="sng">
              <a:solidFill>
                <a:srgbClr val="595959"/>
              </a:solidFill>
              <a:latin typeface="Trebuchet MS"/>
              <a:ea typeface="Trebuchet MS"/>
              <a:cs typeface="Trebuchet MS"/>
              <a:sym typeface="Trebuchet MS"/>
            </a:endParaRPr>
          </a:p>
        </p:txBody>
      </p:sp>
      <p:pic>
        <p:nvPicPr>
          <p:cNvPr id="636" name="Google Shape;636;p5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42" name="Google Shape;642;p5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The </a:t>
            </a:r>
            <a:r>
              <a:rPr lang="en" sz="1800" b="0" i="1">
                <a:solidFill>
                  <a:srgbClr val="29A9DF"/>
                </a:solidFill>
                <a:latin typeface="Trebuchet MS"/>
                <a:ea typeface="Trebuchet MS"/>
                <a:cs typeface="Trebuchet MS"/>
                <a:sym typeface="Trebuchet MS"/>
              </a:rPr>
              <a:t>border-style </a:t>
            </a:r>
            <a:r>
              <a:rPr lang="en" sz="1800" b="0">
                <a:solidFill>
                  <a:srgbClr val="353535"/>
                </a:solidFill>
                <a:latin typeface="Trebuchet MS"/>
                <a:ea typeface="Trebuchet MS"/>
                <a:cs typeface="Trebuchet MS"/>
                <a:sym typeface="Trebuchet MS"/>
              </a:rPr>
              <a:t>property can have from one to four values</a:t>
            </a:r>
            <a:r>
              <a:rPr lang="en" sz="1800" b="0">
                <a:solidFill>
                  <a:srgbClr val="000000"/>
                </a:solidFill>
                <a:latin typeface="Trebuchet MS"/>
                <a:ea typeface="Trebuchet MS"/>
                <a:cs typeface="Trebuchet MS"/>
                <a:sym typeface="Trebuchet MS"/>
              </a:rPr>
              <a:t>.</a:t>
            </a:r>
            <a:endParaRPr sz="1800" b="0">
              <a:solidFill>
                <a:srgbClr val="000000"/>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 double dashed;</a:t>
            </a:r>
            <a:endParaRPr sz="18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top border is dotted</a:t>
            </a:r>
            <a:endParaRPr sz="16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right border is solid</a:t>
            </a:r>
            <a:endParaRPr sz="16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bottom border is double</a:t>
            </a:r>
            <a:endParaRPr sz="1600" b="0">
              <a:solidFill>
                <a:srgbClr val="353535"/>
              </a:solidFill>
              <a:latin typeface="Trebuchet MS"/>
              <a:ea typeface="Trebuchet MS"/>
              <a:cs typeface="Trebuchet MS"/>
              <a:sym typeface="Trebuchet MS"/>
            </a:endParaRPr>
          </a:p>
          <a:p>
            <a:pPr marL="1371600" lvl="1" indent="-330200" algn="l" rtl="0">
              <a:lnSpc>
                <a:spcPct val="115000"/>
              </a:lnSpc>
              <a:spcBef>
                <a:spcPts val="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left border is dashed</a:t>
            </a:r>
            <a:endParaRPr sz="16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 double;</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border is dotted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borders are solid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border is double</a:t>
            </a:r>
            <a:endParaRPr sz="1800" u="sng">
              <a:solidFill>
                <a:srgbClr val="353535"/>
              </a:solidFill>
              <a:latin typeface="Trebuchet MS"/>
              <a:ea typeface="Trebuchet MS"/>
              <a:cs typeface="Trebuchet MS"/>
              <a:sym typeface="Trebuchet MS"/>
            </a:endParaRPr>
          </a:p>
        </p:txBody>
      </p:sp>
      <p:pic>
        <p:nvPicPr>
          <p:cNvPr id="643" name="Google Shape;643;p5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49" name="Google Shape;649;p5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15000"/>
              </a:lnSpc>
              <a:spcBef>
                <a:spcPts val="400"/>
              </a:spcBef>
              <a:spcAft>
                <a:spcPts val="0"/>
              </a:spcAft>
              <a:buClr>
                <a:srgbClr val="000000"/>
              </a:buClr>
              <a:buSzPts val="1800"/>
              <a:buFont typeface="Trebuchet MS"/>
              <a:buChar char="➔"/>
            </a:pPr>
            <a:r>
              <a:rPr lang="en" sz="1800" b="0" i="1">
                <a:solidFill>
                  <a:srgbClr val="29A9DF"/>
                </a:solidFill>
                <a:latin typeface="Trebuchet MS"/>
                <a:ea typeface="Trebuchet MS"/>
                <a:cs typeface="Trebuchet MS"/>
                <a:sym typeface="Trebuchet MS"/>
              </a:rPr>
              <a:t>border-style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dotted solid;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borders are dotted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borders are solid</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Border-style:dotted;</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borders are dotted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border-style property is used in the example above. However, it also works with border-width and border-color.</a:t>
            </a:r>
            <a:endParaRPr sz="1800" b="0">
              <a:solidFill>
                <a:srgbClr val="353535"/>
              </a:solidFill>
              <a:latin typeface="Trebuchet MS"/>
              <a:ea typeface="Trebuchet MS"/>
              <a:cs typeface="Trebuchet MS"/>
              <a:sym typeface="Trebuchet MS"/>
            </a:endParaRPr>
          </a:p>
          <a:p>
            <a:pPr marL="0" lvl="0" indent="0" algn="l" rtl="0">
              <a:lnSpc>
                <a:spcPct val="115000"/>
              </a:lnSpc>
              <a:spcBef>
                <a:spcPts val="2200"/>
              </a:spcBef>
              <a:spcAft>
                <a:spcPts val="0"/>
              </a:spcAft>
              <a:buSzPts val="2800"/>
              <a:buNone/>
            </a:pPr>
            <a:r>
              <a:rPr lang="en" sz="1800" b="0" i="1">
                <a:solidFill>
                  <a:srgbClr val="7F7F7F"/>
                </a:solidFill>
                <a:latin typeface="Trebuchet MS"/>
                <a:ea typeface="Trebuchet MS"/>
                <a:cs typeface="Trebuchet MS"/>
                <a:sym typeface="Trebuchet MS"/>
              </a:rPr>
              <a:t> </a:t>
            </a:r>
            <a:endParaRPr sz="1800" b="0" i="1">
              <a:solidFill>
                <a:srgbClr val="7F7F7F"/>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50" name="Google Shape;650;p5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Borders (cont.)</a:t>
            </a:r>
            <a:endParaRPr sz="3000">
              <a:solidFill>
                <a:srgbClr val="0170BA"/>
              </a:solidFill>
              <a:latin typeface="Trebuchet MS"/>
              <a:ea typeface="Trebuchet MS"/>
              <a:cs typeface="Trebuchet MS"/>
              <a:sym typeface="Trebuchet MS"/>
            </a:endParaRPr>
          </a:p>
        </p:txBody>
      </p:sp>
      <p:sp>
        <p:nvSpPr>
          <p:cNvPr id="656" name="Google Shape;656;p5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Border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 you can see from the examples above, there are many properties to consider when dealing with borders.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also possible to specify all the individual border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border property is a shorthand for the following individual border properties: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border-width</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border-style (required)</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border-color</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800" b="0">
                <a:solidFill>
                  <a:srgbClr val="595959"/>
                </a:solidFill>
                <a:latin typeface="Trebuchet MS"/>
                <a:ea typeface="Trebuchet MS"/>
                <a:cs typeface="Trebuchet MS"/>
                <a:sym typeface="Trebuchet MS"/>
              </a:rPr>
              <a:t>border:5px solid red;</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i="1">
              <a:solidFill>
                <a:srgbClr val="29A9DF"/>
              </a:solidFill>
              <a:latin typeface="Trebuchet MS"/>
              <a:ea typeface="Trebuchet MS"/>
              <a:cs typeface="Trebuchet MS"/>
              <a:sym typeface="Trebuchet MS"/>
            </a:endParaRPr>
          </a:p>
        </p:txBody>
      </p:sp>
      <p:pic>
        <p:nvPicPr>
          <p:cNvPr id="657" name="Google Shape;657;p5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a:t>
            </a:r>
            <a:endParaRPr sz="3000">
              <a:solidFill>
                <a:srgbClr val="0170BA"/>
              </a:solidFill>
              <a:latin typeface="Trebuchet MS"/>
              <a:ea typeface="Trebuchet MS"/>
              <a:cs typeface="Trebuchet MS"/>
              <a:sym typeface="Trebuchet MS"/>
            </a:endParaRPr>
          </a:p>
        </p:txBody>
      </p:sp>
      <p:sp>
        <p:nvSpPr>
          <p:cNvPr id="663" name="Google Shape;663;p5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a:solidFill>
                  <a:srgbClr val="353535"/>
                </a:solidFill>
                <a:latin typeface="Trebuchet MS"/>
                <a:ea typeface="Trebuchet MS"/>
                <a:cs typeface="Trebuchet MS"/>
                <a:sym typeface="Trebuchet MS"/>
              </a:rPr>
              <a:t>The CSS margin properties define the space around elements.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clears an area around an element (outside the border). The margin does not have a background color, and is completely transparent.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top, right, bottom, and left margin can be changed independently using separate properties. A shorthand margin property can also be used, to change all margins at once.</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64" name="Google Shape;664;p5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665" name="Google Shape;665;p55"/>
          <p:cNvPicPr preferRelativeResize="0"/>
          <p:nvPr/>
        </p:nvPicPr>
        <p:blipFill rotWithShape="1">
          <a:blip r:embed="rId4">
            <a:alphaModFix/>
          </a:blip>
          <a:srcRect/>
          <a:stretch/>
        </p:blipFill>
        <p:spPr>
          <a:xfrm>
            <a:off x="1343463" y="3849225"/>
            <a:ext cx="6457076" cy="1294275"/>
          </a:xfrm>
          <a:prstGeom prst="rect">
            <a:avLst/>
          </a:prstGeom>
          <a:noFill/>
          <a:ln>
            <a:noFill/>
          </a:ln>
        </p:spPr>
      </p:pic>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71" name="Google Shape;671;p5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 - Individual sides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it is possible to specify different margins for different sides:</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margin-top:100px;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margin-bottom:100px;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margin-right:50px;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500"/>
              </a:spcBef>
              <a:spcAft>
                <a:spcPts val="0"/>
              </a:spcAft>
              <a:buSzPts val="2800"/>
              <a:buNone/>
            </a:pPr>
            <a:r>
              <a:rPr lang="en" sz="1600" b="0">
                <a:solidFill>
                  <a:srgbClr val="595959"/>
                </a:solidFill>
                <a:latin typeface="Trebuchet MS"/>
                <a:ea typeface="Trebuchet MS"/>
                <a:cs typeface="Trebuchet MS"/>
                <a:sym typeface="Trebuchet MS"/>
              </a:rPr>
              <a:t>  margin-left:50px;</a:t>
            </a:r>
            <a:endParaRPr sz="1600" b="0">
              <a:solidFill>
                <a:srgbClr val="595959"/>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Margin - Shorthand property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possible to specify all the margin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all the margin properties is "margin":</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 </a:t>
            </a:r>
            <a:r>
              <a:rPr lang="en" sz="1800" b="0">
                <a:solidFill>
                  <a:srgbClr val="000000"/>
                </a:solidFill>
                <a:latin typeface="Trebuchet MS"/>
                <a:ea typeface="Trebuchet MS"/>
                <a:cs typeface="Trebuchet MS"/>
                <a:sym typeface="Trebuchet MS"/>
              </a:rPr>
              <a:t>	</a:t>
            </a:r>
            <a:r>
              <a:rPr lang="en" sz="1800" b="0">
                <a:solidFill>
                  <a:srgbClr val="595959"/>
                </a:solidFill>
                <a:latin typeface="Trebuchet MS"/>
                <a:ea typeface="Trebuchet MS"/>
                <a:cs typeface="Trebuchet MS"/>
                <a:sym typeface="Trebuchet MS"/>
              </a:rPr>
              <a:t>margin:100px 50px;</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672" name="Google Shape;672;p5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78" name="Google Shape;678;p5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 75px 100px;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margin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margin is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margin is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left margin is 100px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margin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margins are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margin is 75px</a:t>
            </a:r>
            <a:endParaRPr sz="1800" u="sng">
              <a:solidFill>
                <a:srgbClr val="353535"/>
              </a:solidFill>
              <a:latin typeface="Trebuchet MS"/>
              <a:ea typeface="Trebuchet MS"/>
              <a:cs typeface="Trebuchet MS"/>
              <a:sym typeface="Trebuchet MS"/>
            </a:endParaRPr>
          </a:p>
        </p:txBody>
      </p:sp>
      <p:pic>
        <p:nvPicPr>
          <p:cNvPr id="679" name="Google Shape;679;p5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5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Margin (cont.)</a:t>
            </a:r>
            <a:endParaRPr sz="3000">
              <a:solidFill>
                <a:srgbClr val="0170BA"/>
              </a:solidFill>
              <a:latin typeface="Trebuchet MS"/>
              <a:ea typeface="Trebuchet MS"/>
              <a:cs typeface="Trebuchet MS"/>
              <a:sym typeface="Trebuchet MS"/>
            </a:endParaRPr>
          </a:p>
        </p:txBody>
      </p:sp>
      <p:sp>
        <p:nvSpPr>
          <p:cNvPr id="685" name="Google Shape;685;p5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margin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margins are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margins are 50px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margin:25px;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margins are 25px</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686" name="Google Shape;686;p5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a:t>
            </a:r>
            <a:endParaRPr sz="3000">
              <a:solidFill>
                <a:srgbClr val="0170BA"/>
              </a:solidFill>
              <a:latin typeface="Trebuchet MS"/>
              <a:ea typeface="Trebuchet MS"/>
              <a:cs typeface="Trebuchet MS"/>
              <a:sym typeface="Trebuchet MS"/>
            </a:endParaRPr>
          </a:p>
        </p:txBody>
      </p:sp>
      <p:sp>
        <p:nvSpPr>
          <p:cNvPr id="692" name="Google Shape;692;p5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padding properties define the space between the element border and the element content.</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Padding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clears an area around the content (inside the border) of an element. The padding is affected by the background color of the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top, right, bottom, and left padding can be changed independently using separate properties. A shorthand padding property can also be used, to change all paddings at once.</a:t>
            </a:r>
            <a:endParaRPr sz="1800" b="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a:solidFill>
                  <a:srgbClr val="0170BA"/>
                </a:solidFill>
                <a:latin typeface="Trebuchet MS"/>
                <a:ea typeface="Trebuchet MS"/>
                <a:cs typeface="Trebuchet MS"/>
                <a:sym typeface="Trebuchet MS"/>
              </a:rPr>
              <a:t>Possible Values</a:t>
            </a:r>
            <a:endParaRPr sz="1800">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693" name="Google Shape;693;p5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694" name="Google Shape;694;p59"/>
          <p:cNvPicPr preferRelativeResize="0"/>
          <p:nvPr/>
        </p:nvPicPr>
        <p:blipFill rotWithShape="1">
          <a:blip r:embed="rId4">
            <a:alphaModFix/>
          </a:blip>
          <a:srcRect/>
          <a:stretch/>
        </p:blipFill>
        <p:spPr>
          <a:xfrm>
            <a:off x="2358100" y="3940415"/>
            <a:ext cx="6785900" cy="1203084"/>
          </a:xfrm>
          <a:prstGeom prst="rect">
            <a:avLst/>
          </a:prstGeom>
          <a:noFill/>
          <a:ln>
            <a:noFill/>
          </a:ln>
        </p:spPr>
      </p:pic>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6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00" name="Google Shape;700;p6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Padding - Shorthand property</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 shorten the code, it is possible to specify all the padding properties in one property. This is called a shorthand property.</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shorthand property for all the padding properties is "padding":</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15000"/>
              </a:lnSpc>
              <a:spcBef>
                <a:spcPts val="700"/>
              </a:spcBef>
              <a:spcAft>
                <a:spcPts val="0"/>
              </a:spcAft>
              <a:buSzPts val="2800"/>
              <a:buNone/>
            </a:pPr>
            <a:r>
              <a:rPr lang="en" sz="1800" b="0">
                <a:solidFill>
                  <a:srgbClr val="595959"/>
                </a:solidFill>
                <a:latin typeface="Trebuchet MS"/>
                <a:ea typeface="Trebuchet MS"/>
                <a:cs typeface="Trebuchet MS"/>
                <a:sym typeface="Trebuchet MS"/>
              </a:rPr>
              <a:t>padding:25px 50px;</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701" name="Google Shape;701;p6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a:t>
            </a:r>
            <a:endParaRPr sz="3000">
              <a:solidFill>
                <a:srgbClr val="0170BA"/>
              </a:solidFill>
              <a:latin typeface="Trebuchet MS"/>
              <a:ea typeface="Trebuchet MS"/>
              <a:cs typeface="Trebuchet MS"/>
              <a:sym typeface="Trebuchet MS"/>
            </a:endParaRPr>
          </a:p>
        </p:txBody>
      </p:sp>
      <p:sp>
        <p:nvSpPr>
          <p:cNvPr id="314" name="Google Shape;314;p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id and class Selectors</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addition to setting a style for a HTML element, CSS allows you to specify your own selectors called "id" and "class".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id Selector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id selector is used to specify a style for a single, unique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id selector uses the id attribute of the HTML element, and is defined with a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style rule below will be applied to the element with id="para1":</a:t>
            </a:r>
            <a:endParaRPr sz="1800" u="sng">
              <a:solidFill>
                <a:srgbClr val="353535"/>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315" name="Google Shape;315;p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6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07" name="Google Shape;707;p6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 75px 100px;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padding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padding is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padding is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left padding is 100px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 75px;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padding is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paddings are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bottom padding is 75px</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708" name="Google Shape;708;p6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Padding (cont.) </a:t>
            </a:r>
            <a:endParaRPr sz="3000">
              <a:solidFill>
                <a:srgbClr val="0170BA"/>
              </a:solidFill>
              <a:latin typeface="Trebuchet MS"/>
              <a:ea typeface="Trebuchet MS"/>
              <a:cs typeface="Trebuchet MS"/>
              <a:sym typeface="Trebuchet MS"/>
            </a:endParaRPr>
          </a:p>
        </p:txBody>
      </p:sp>
      <p:sp>
        <p:nvSpPr>
          <p:cNvPr id="714" name="Google Shape;714;p6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padding property can have from one to four values.</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 50px;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top and bottom paddings are 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right and left paddings are 50px</a:t>
            </a:r>
            <a:endParaRPr sz="1800" b="0">
              <a:solidFill>
                <a:srgbClr val="353535"/>
              </a:solidFill>
              <a:latin typeface="Trebuchet MS"/>
              <a:ea typeface="Trebuchet MS"/>
              <a:cs typeface="Trebuchet MS"/>
              <a:sym typeface="Trebuchet MS"/>
            </a:endParaRPr>
          </a:p>
          <a:p>
            <a:pPr marL="9144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padding:25px;</a:t>
            </a:r>
            <a:endParaRPr sz="1800" b="0">
              <a:solidFill>
                <a:srgbClr val="353535"/>
              </a:solidFill>
              <a:latin typeface="Trebuchet MS"/>
              <a:ea typeface="Trebuchet MS"/>
              <a:cs typeface="Trebuchet MS"/>
              <a:sym typeface="Trebuchet MS"/>
            </a:endParaRPr>
          </a:p>
          <a:p>
            <a:pPr marL="13716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four paddings are 25px</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353535"/>
              </a:solidFill>
              <a:latin typeface="Trebuchet MS"/>
              <a:ea typeface="Trebuchet MS"/>
              <a:cs typeface="Trebuchet MS"/>
              <a:sym typeface="Trebuchet MS"/>
            </a:endParaRPr>
          </a:p>
        </p:txBody>
      </p:sp>
      <p:pic>
        <p:nvPicPr>
          <p:cNvPr id="715" name="Google Shape;715;p6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6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a:t>
            </a:r>
            <a:endParaRPr sz="3000">
              <a:solidFill>
                <a:srgbClr val="0170BA"/>
              </a:solidFill>
              <a:latin typeface="Trebuchet MS"/>
              <a:ea typeface="Trebuchet MS"/>
              <a:cs typeface="Trebuchet MS"/>
              <a:sym typeface="Trebuchet MS"/>
            </a:endParaRPr>
          </a:p>
        </p:txBody>
      </p:sp>
      <p:sp>
        <p:nvSpPr>
          <p:cNvPr id="721" name="Google Shape;721;p6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3000"/>
              </a:lnSpc>
              <a:spcBef>
                <a:spcPts val="700"/>
              </a:spcBef>
              <a:spcAft>
                <a:spcPts val="0"/>
              </a:spcAft>
              <a:buSzPts val="2800"/>
              <a:buNone/>
            </a:pPr>
            <a:r>
              <a:rPr lang="en" sz="1800" u="sng">
                <a:solidFill>
                  <a:srgbClr val="0170BA"/>
                </a:solidFill>
                <a:latin typeface="Trebuchet MS"/>
                <a:ea typeface="Trebuchet MS"/>
                <a:cs typeface="Trebuchet MS"/>
                <a:sym typeface="Trebuchet MS"/>
              </a:rPr>
              <a:t>The CSS Box Model</a:t>
            </a:r>
            <a:endParaRPr sz="1800" u="sng">
              <a:solidFill>
                <a:srgbClr val="0170BA"/>
              </a:solidFill>
              <a:latin typeface="Trebuchet MS"/>
              <a:ea typeface="Trebuchet MS"/>
              <a:cs typeface="Trebuchet MS"/>
              <a:sym typeface="Trebuchet MS"/>
            </a:endParaRPr>
          </a:p>
          <a:p>
            <a:pPr marL="457200" lvl="0" indent="-342900" algn="l"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All HTML elements can be considered as boxes. In CSS, the term "box model" is used when talking about design and layout.</a:t>
            </a:r>
            <a:endParaRPr sz="1800" b="0">
              <a:solidFill>
                <a:srgbClr val="353535"/>
              </a:solidFill>
              <a:latin typeface="Trebuchet MS"/>
              <a:ea typeface="Trebuchet MS"/>
              <a:cs typeface="Trebuchet MS"/>
              <a:sym typeface="Trebuchet MS"/>
            </a:endParaRPr>
          </a:p>
          <a:p>
            <a:pPr marL="457200" lvl="0" indent="-342900" algn="l"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box model is essentially a box that wraps around HTML elements, and it consists of: margins, borders, padding, and the actual content.</a:t>
            </a:r>
            <a:endParaRPr sz="1800" b="0">
              <a:solidFill>
                <a:srgbClr val="353535"/>
              </a:solidFill>
              <a:latin typeface="Trebuchet MS"/>
              <a:ea typeface="Trebuchet MS"/>
              <a:cs typeface="Trebuchet MS"/>
              <a:sym typeface="Trebuchet MS"/>
            </a:endParaRPr>
          </a:p>
          <a:p>
            <a:pPr marL="457200" lvl="0" indent="-342900" algn="l" rtl="0">
              <a:lnSpc>
                <a:spcPct val="113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box model allows us to place a border around elements and space elements in relation to other elements.</a:t>
            </a: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22" name="Google Shape;722;p6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6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28" name="Google Shape;728;p6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Explanation of the different parts:</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Margin</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Clears an area around the border. The margin does not have a background color, it is completely transparent</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Border</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border that goes around the padding and content. The border is inherited from the color property of the box</a:t>
            </a:r>
            <a:endParaRPr sz="1800" b="0">
              <a:solidFill>
                <a:srgbClr val="353535"/>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29" name="Google Shape;729;p6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730" name="Google Shape;730;p64"/>
          <p:cNvPicPr preferRelativeResize="0"/>
          <p:nvPr/>
        </p:nvPicPr>
        <p:blipFill rotWithShape="1">
          <a:blip r:embed="rId4">
            <a:alphaModFix/>
          </a:blip>
          <a:srcRect/>
          <a:stretch/>
        </p:blipFill>
        <p:spPr>
          <a:xfrm>
            <a:off x="2492625" y="1266675"/>
            <a:ext cx="3918501" cy="2111175"/>
          </a:xfrm>
          <a:prstGeom prst="rect">
            <a:avLst/>
          </a:prstGeom>
          <a:noFill/>
          <a:ln>
            <a:noFill/>
          </a:ln>
        </p:spPr>
      </p:pic>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36" name="Google Shape;736;p6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1" indent="-342900" algn="l" rtl="0">
              <a:lnSpc>
                <a:spcPct val="115000"/>
              </a:lnSpc>
              <a:spcBef>
                <a:spcPts val="40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Padding</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Clears an area around the content. The padding is affected by the background color of the box</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a:solidFill>
                  <a:srgbClr val="0170BA"/>
                </a:solidFill>
                <a:latin typeface="Trebuchet MS"/>
                <a:ea typeface="Trebuchet MS"/>
                <a:cs typeface="Trebuchet MS"/>
                <a:sym typeface="Trebuchet MS"/>
              </a:rPr>
              <a:t>Content</a:t>
            </a:r>
            <a:r>
              <a:rPr lang="en" sz="1800" b="0">
                <a:solidFill>
                  <a:srgbClr val="0170BA"/>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The content of the box, where text and images appear</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order to set the width and height of an element correctly</a:t>
            </a:r>
            <a:endParaRPr sz="1800" b="0">
              <a:solidFill>
                <a:srgbClr val="353535"/>
              </a:solidFill>
              <a:latin typeface="Trebuchet MS"/>
              <a:ea typeface="Trebuchet MS"/>
              <a:cs typeface="Trebuchet MS"/>
              <a:sym typeface="Trebuchet MS"/>
            </a:endParaRPr>
          </a:p>
          <a:p>
            <a:pPr marL="0" lvl="0" indent="0" algn="l" rtl="0">
              <a:lnSpc>
                <a:spcPct val="113000"/>
              </a:lnSpc>
              <a:spcBef>
                <a:spcPts val="7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37" name="Google Shape;737;p6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43" name="Google Shape;743;p6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Width and Height of an Element</a:t>
            </a:r>
            <a:endParaRPr sz="1800" u="sng">
              <a:solidFill>
                <a:srgbClr val="0170BA"/>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16524"/>
                </a:solidFill>
                <a:latin typeface="Trebuchet MS"/>
                <a:ea typeface="Trebuchet MS"/>
                <a:cs typeface="Trebuchet MS"/>
                <a:sym typeface="Trebuchet MS"/>
              </a:rPr>
              <a:t>Important</a:t>
            </a:r>
            <a:r>
              <a:rPr lang="en" sz="1800" b="0">
                <a:solidFill>
                  <a:srgbClr val="F16524"/>
                </a:solidFill>
                <a:latin typeface="Trebuchet MS"/>
                <a:ea typeface="Trebuchet MS"/>
                <a:cs typeface="Trebuchet MS"/>
                <a:sym typeface="Trebuchet MS"/>
              </a:rPr>
              <a:t>:</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When you set the width and height properties of an element with CSS, you just set the width and height of the content area. To calculate the full size of an element, you must also add the padding, borders and margins.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width of the element in the example below is 300px:</a:t>
            </a:r>
            <a:endParaRPr sz="1800" b="0">
              <a:solidFill>
                <a:srgbClr val="353535"/>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width:250px;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padding:10px;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border:5px solid gray;</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600"/>
              </a:spcBef>
              <a:spcAft>
                <a:spcPts val="0"/>
              </a:spcAft>
              <a:buSzPts val="2800"/>
              <a:buNone/>
            </a:pPr>
            <a:r>
              <a:rPr lang="en" sz="1800" b="0">
                <a:solidFill>
                  <a:srgbClr val="595959"/>
                </a:solidFill>
                <a:latin typeface="Trebuchet MS"/>
                <a:ea typeface="Trebuchet MS"/>
                <a:cs typeface="Trebuchet MS"/>
                <a:sym typeface="Trebuchet MS"/>
              </a:rPr>
              <a:t>Margin:10px;</a:t>
            </a:r>
            <a:endParaRPr sz="18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744" name="Google Shape;744;p6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745" name="Google Shape;745;p66"/>
          <p:cNvSpPr txBox="1"/>
          <p:nvPr/>
        </p:nvSpPr>
        <p:spPr>
          <a:xfrm>
            <a:off x="4027750" y="3062375"/>
            <a:ext cx="4557900" cy="208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353535"/>
                </a:solidFill>
                <a:latin typeface="Trebuchet MS"/>
                <a:ea typeface="Trebuchet MS"/>
                <a:cs typeface="Trebuchet MS"/>
                <a:sym typeface="Trebuchet MS"/>
              </a:rPr>
              <a:t>Let's do the math:</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FF0000"/>
                </a:solidFill>
                <a:latin typeface="Trebuchet MS"/>
                <a:ea typeface="Trebuchet MS"/>
                <a:cs typeface="Trebuchet MS"/>
                <a:sym typeface="Trebuchet MS"/>
              </a:rPr>
              <a:t>250</a:t>
            </a:r>
            <a:r>
              <a:rPr lang="en" sz="1800" b="0" i="0" u="none" strike="noStrike" cap="none">
                <a:solidFill>
                  <a:srgbClr val="353535"/>
                </a:solidFill>
                <a:latin typeface="Trebuchet MS"/>
                <a:ea typeface="Trebuchet MS"/>
                <a:cs typeface="Trebuchet MS"/>
                <a:sym typeface="Trebuchet MS"/>
              </a:rPr>
              <a:t>px (width)</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000000"/>
                </a:solidFill>
                <a:latin typeface="Trebuchet MS"/>
                <a:ea typeface="Trebuchet MS"/>
                <a:cs typeface="Trebuchet MS"/>
                <a:sym typeface="Trebuchet MS"/>
              </a:rPr>
              <a:t>+ </a:t>
            </a:r>
            <a:r>
              <a:rPr lang="en" sz="1800" b="0" i="0" u="none" strike="noStrike" cap="none">
                <a:solidFill>
                  <a:srgbClr val="FF0000"/>
                </a:solidFill>
                <a:latin typeface="Trebuchet MS"/>
                <a:ea typeface="Trebuchet MS"/>
                <a:cs typeface="Trebuchet MS"/>
                <a:sym typeface="Trebuchet MS"/>
              </a:rPr>
              <a:t>20</a:t>
            </a:r>
            <a:r>
              <a:rPr lang="en" sz="1800" b="0" i="0" u="none" strike="noStrike" cap="none">
                <a:solidFill>
                  <a:srgbClr val="353535"/>
                </a:solidFill>
                <a:latin typeface="Trebuchet MS"/>
                <a:ea typeface="Trebuchet MS"/>
                <a:cs typeface="Trebuchet MS"/>
                <a:sym typeface="Trebuchet MS"/>
              </a:rPr>
              <a:t>px (left + right padding)</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000000"/>
                </a:solidFill>
                <a:latin typeface="Trebuchet MS"/>
                <a:ea typeface="Trebuchet MS"/>
                <a:cs typeface="Trebuchet MS"/>
                <a:sym typeface="Trebuchet MS"/>
              </a:rPr>
              <a:t>+ </a:t>
            </a:r>
            <a:r>
              <a:rPr lang="en" sz="1800" b="0" i="0" u="none" strike="noStrike" cap="none">
                <a:solidFill>
                  <a:srgbClr val="FF0000"/>
                </a:solidFill>
                <a:latin typeface="Trebuchet MS"/>
                <a:ea typeface="Trebuchet MS"/>
                <a:cs typeface="Trebuchet MS"/>
                <a:sym typeface="Trebuchet MS"/>
              </a:rPr>
              <a:t>10</a:t>
            </a:r>
            <a:r>
              <a:rPr lang="en" sz="1800" b="0" i="0" u="none" strike="noStrike" cap="none">
                <a:solidFill>
                  <a:srgbClr val="353535"/>
                </a:solidFill>
                <a:latin typeface="Trebuchet MS"/>
                <a:ea typeface="Trebuchet MS"/>
                <a:cs typeface="Trebuchet MS"/>
                <a:sym typeface="Trebuchet MS"/>
              </a:rPr>
              <a:t>px (left + right border)</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000000"/>
                </a:solidFill>
                <a:latin typeface="Trebuchet MS"/>
                <a:ea typeface="Trebuchet MS"/>
                <a:cs typeface="Trebuchet MS"/>
                <a:sym typeface="Trebuchet MS"/>
              </a:rPr>
              <a:t>+ </a:t>
            </a:r>
            <a:r>
              <a:rPr lang="en" sz="1800" b="0" i="0" u="none" strike="noStrike" cap="none">
                <a:solidFill>
                  <a:srgbClr val="FF0000"/>
                </a:solidFill>
                <a:latin typeface="Trebuchet MS"/>
                <a:ea typeface="Trebuchet MS"/>
                <a:cs typeface="Trebuchet MS"/>
                <a:sym typeface="Trebuchet MS"/>
              </a:rPr>
              <a:t>20</a:t>
            </a:r>
            <a:r>
              <a:rPr lang="en" sz="1800" b="0" i="0" u="none" strike="noStrike" cap="none">
                <a:solidFill>
                  <a:srgbClr val="353535"/>
                </a:solidFill>
                <a:latin typeface="Trebuchet MS"/>
                <a:ea typeface="Trebuchet MS"/>
                <a:cs typeface="Trebuchet MS"/>
                <a:sym typeface="Trebuchet MS"/>
              </a:rPr>
              <a:t>px (left + right margin)  	= 300px</a:t>
            </a:r>
            <a:endParaRPr sz="1800" b="0" i="0" u="none" strike="noStrike" cap="none">
              <a:solidFill>
                <a:srgbClr val="353535"/>
              </a:solidFill>
              <a:latin typeface="Trebuchet MS"/>
              <a:ea typeface="Trebuchet MS"/>
              <a:cs typeface="Trebuchet MS"/>
              <a:sym typeface="Trebuchet MS"/>
            </a:endParaRPr>
          </a:p>
          <a:p>
            <a:pPr marL="0" marR="0" lvl="0" indent="0" algn="l" rtl="0">
              <a:lnSpc>
                <a:spcPct val="115000"/>
              </a:lnSpc>
              <a:spcBef>
                <a:spcPts val="600"/>
              </a:spcBef>
              <a:spcAft>
                <a:spcPts val="0"/>
              </a:spcAft>
              <a:buClr>
                <a:srgbClr val="000000"/>
              </a:buClr>
              <a:buSzPts val="1800"/>
              <a:buFont typeface="Arial"/>
              <a:buNone/>
            </a:pPr>
            <a:endParaRPr sz="1800" b="1"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6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51" name="Google Shape;751;p6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Assume that you had only 250px of space. Let's make an element with a total width of 250px:</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width:220px;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padding:10px;</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border:5px solid gray;</a:t>
            </a:r>
            <a:endParaRPr sz="18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Margin:0px;</a:t>
            </a:r>
            <a:endParaRPr sz="1800" b="0">
              <a:solidFill>
                <a:srgbClr val="595959"/>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00000"/>
                </a:solidFill>
                <a:latin typeface="Trebuchet MS"/>
                <a:ea typeface="Trebuchet MS"/>
                <a:cs typeface="Trebuchet MS"/>
                <a:sym typeface="Trebuchet MS"/>
              </a:rPr>
              <a:t> </a:t>
            </a:r>
            <a:endParaRPr sz="1800" u="sng">
              <a:solidFill>
                <a:srgbClr val="0170BA"/>
              </a:solidFill>
              <a:latin typeface="Trebuchet MS"/>
              <a:ea typeface="Trebuchet MS"/>
              <a:cs typeface="Trebuchet MS"/>
              <a:sym typeface="Trebuchet MS"/>
            </a:endParaRPr>
          </a:p>
        </p:txBody>
      </p:sp>
      <p:pic>
        <p:nvPicPr>
          <p:cNvPr id="752" name="Google Shape;752;p6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6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Box Model (cont.)</a:t>
            </a:r>
            <a:endParaRPr sz="3000">
              <a:solidFill>
                <a:srgbClr val="0170BA"/>
              </a:solidFill>
              <a:latin typeface="Trebuchet MS"/>
              <a:ea typeface="Trebuchet MS"/>
              <a:cs typeface="Trebuchet MS"/>
              <a:sym typeface="Trebuchet MS"/>
            </a:endParaRPr>
          </a:p>
        </p:txBody>
      </p:sp>
      <p:sp>
        <p:nvSpPr>
          <p:cNvPr id="758" name="Google Shape;758;p6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4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width of an element should be calculated like this:</a:t>
            </a:r>
            <a:endParaRPr sz="1800" b="0">
              <a:solidFill>
                <a:srgbClr val="353535"/>
              </a:solidFill>
              <a:latin typeface="Trebuchet MS"/>
              <a:ea typeface="Trebuchet MS"/>
              <a:cs typeface="Trebuchet MS"/>
              <a:sym typeface="Trebuchet MS"/>
            </a:endParaRPr>
          </a:p>
          <a:p>
            <a:pPr marL="0" lvl="0" indent="457200" algn="l" rtl="0">
              <a:lnSpc>
                <a:spcPct val="114000"/>
              </a:lnSpc>
              <a:spcBef>
                <a:spcPts val="600"/>
              </a:spcBef>
              <a:spcAft>
                <a:spcPts val="0"/>
              </a:spcAft>
              <a:buSzPts val="2800"/>
              <a:buNone/>
            </a:pPr>
            <a:r>
              <a:rPr lang="en" sz="1800" b="0">
                <a:solidFill>
                  <a:srgbClr val="353535"/>
                </a:solidFill>
                <a:latin typeface="Trebuchet MS"/>
                <a:ea typeface="Trebuchet MS"/>
                <a:cs typeface="Trebuchet MS"/>
                <a:sym typeface="Trebuchet MS"/>
              </a:rPr>
              <a:t>Total element width = </a:t>
            </a:r>
            <a:r>
              <a:rPr lang="en" sz="1800">
                <a:solidFill>
                  <a:srgbClr val="0170BA"/>
                </a:solidFill>
                <a:latin typeface="Trebuchet MS"/>
                <a:ea typeface="Trebuchet MS"/>
                <a:cs typeface="Trebuchet MS"/>
                <a:sym typeface="Trebuchet MS"/>
              </a:rPr>
              <a:t>width</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left margin</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right margin</a:t>
            </a:r>
            <a:endParaRPr sz="1800">
              <a:solidFill>
                <a:srgbClr val="0170BA"/>
              </a:solidFill>
              <a:latin typeface="Trebuchet MS"/>
              <a:ea typeface="Trebuchet MS"/>
              <a:cs typeface="Trebuchet MS"/>
              <a:sym typeface="Trebuchet MS"/>
            </a:endParaRPr>
          </a:p>
          <a:p>
            <a:pPr marL="457200" lvl="0" indent="-342900" algn="l" rtl="0">
              <a:lnSpc>
                <a:spcPct val="114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total height of an element should be calculated like this:</a:t>
            </a:r>
            <a:endParaRPr sz="1800" b="0">
              <a:solidFill>
                <a:srgbClr val="353535"/>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r>
              <a:rPr lang="en" sz="1800" b="0">
                <a:solidFill>
                  <a:srgbClr val="353535"/>
                </a:solidFill>
                <a:latin typeface="Trebuchet MS"/>
                <a:ea typeface="Trebuchet MS"/>
                <a:cs typeface="Trebuchet MS"/>
                <a:sym typeface="Trebuchet MS"/>
              </a:rPr>
              <a:t>Total element height = </a:t>
            </a:r>
            <a:r>
              <a:rPr lang="en" sz="1800">
                <a:solidFill>
                  <a:srgbClr val="0170BA"/>
                </a:solidFill>
                <a:latin typeface="Trebuchet MS"/>
                <a:ea typeface="Trebuchet MS"/>
                <a:cs typeface="Trebuchet MS"/>
                <a:sym typeface="Trebuchet MS"/>
              </a:rPr>
              <a:t>height</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padding</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border</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top margin</a:t>
            </a:r>
            <a:r>
              <a:rPr lang="en" sz="1800" b="0">
                <a:solidFill>
                  <a:srgbClr val="0170BA"/>
                </a:solidFill>
                <a:latin typeface="Trebuchet MS"/>
                <a:ea typeface="Trebuchet MS"/>
                <a:cs typeface="Trebuchet MS"/>
                <a:sym typeface="Trebuchet MS"/>
              </a:rPr>
              <a:t> + </a:t>
            </a:r>
            <a:r>
              <a:rPr lang="en" sz="1800">
                <a:solidFill>
                  <a:srgbClr val="0170BA"/>
                </a:solidFill>
                <a:latin typeface="Trebuchet MS"/>
                <a:ea typeface="Trebuchet MS"/>
                <a:cs typeface="Trebuchet MS"/>
                <a:sym typeface="Trebuchet MS"/>
              </a:rPr>
              <a:t>bottom margin</a:t>
            </a:r>
            <a:endParaRPr sz="1800">
              <a:solidFill>
                <a:srgbClr val="0170BA"/>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a:p>
            <a:pPr marL="0" lvl="0" indent="0" algn="l" rtl="0">
              <a:lnSpc>
                <a:spcPct val="114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59" name="Google Shape;759;p6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a:t>
            </a:r>
            <a:endParaRPr sz="3000">
              <a:solidFill>
                <a:srgbClr val="0170BA"/>
              </a:solidFill>
              <a:latin typeface="Trebuchet MS"/>
              <a:ea typeface="Trebuchet MS"/>
              <a:cs typeface="Trebuchet MS"/>
              <a:sym typeface="Trebuchet MS"/>
            </a:endParaRPr>
          </a:p>
        </p:txBody>
      </p:sp>
      <p:sp>
        <p:nvSpPr>
          <p:cNvPr id="765" name="Google Shape;765;p7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display property specifies if/how an element is displayed, and the visibility property specifies if an element should be visible or hidden.</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Hiding an Element - display:none or visibility:hidden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Hiding an element can be done by setting the display property to "none" or the visibility property to "hidden". However, notice that these two methods produce different results:</a:t>
            </a:r>
            <a:endParaRPr sz="1800" b="0">
              <a:solidFill>
                <a:srgbClr val="353535"/>
              </a:solidFill>
              <a:latin typeface="Trebuchet MS"/>
              <a:ea typeface="Trebuchet MS"/>
              <a:cs typeface="Trebuchet MS"/>
              <a:sym typeface="Trebuchet MS"/>
            </a:endParaRPr>
          </a:p>
          <a:p>
            <a:pPr marL="914400" lvl="1" indent="-342900" algn="l" rtl="0">
              <a:lnSpc>
                <a:spcPct val="100000"/>
              </a:lnSpc>
              <a:spcBef>
                <a:spcPts val="0"/>
              </a:spcBef>
              <a:spcAft>
                <a:spcPts val="0"/>
              </a:spcAft>
              <a:buSzPts val="1800"/>
              <a:buFont typeface="Trebuchet MS"/>
              <a:buChar char="❏"/>
            </a:pPr>
            <a:r>
              <a:rPr lang="en" sz="1800">
                <a:solidFill>
                  <a:srgbClr val="F16524"/>
                </a:solidFill>
                <a:latin typeface="Trebuchet MS"/>
                <a:ea typeface="Trebuchet MS"/>
                <a:cs typeface="Trebuchet MS"/>
                <a:sym typeface="Trebuchet MS"/>
              </a:rPr>
              <a:t>visibility:hidden</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hides an element, but it will still take up the same space as before. The element will be hidden, but still affect the layout.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h1.hidden {visibility:hidden;}</a:t>
            </a:r>
            <a:endParaRPr sz="1800" b="0">
              <a:solidFill>
                <a:srgbClr val="353535"/>
              </a:solidFill>
              <a:latin typeface="Trebuchet MS"/>
              <a:ea typeface="Trebuchet MS"/>
              <a:cs typeface="Trebuchet MS"/>
              <a:sym typeface="Trebuchet MS"/>
            </a:endParaRPr>
          </a:p>
        </p:txBody>
      </p:sp>
      <p:pic>
        <p:nvPicPr>
          <p:cNvPr id="766" name="Google Shape;766;p7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7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72" name="Google Shape;772;p7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00000"/>
              </a:lnSpc>
              <a:spcBef>
                <a:spcPts val="600"/>
              </a:spcBef>
              <a:spcAft>
                <a:spcPts val="0"/>
              </a:spcAft>
              <a:buSzPts val="1800"/>
              <a:buFont typeface="Trebuchet MS"/>
              <a:buChar char="❏"/>
            </a:pPr>
            <a:r>
              <a:rPr lang="en" sz="1800" b="0">
                <a:solidFill>
                  <a:srgbClr val="F16524"/>
                </a:solidFill>
                <a:latin typeface="Trebuchet MS"/>
                <a:ea typeface="Trebuchet MS"/>
                <a:cs typeface="Trebuchet MS"/>
                <a:sym typeface="Trebuchet MS"/>
              </a:rPr>
              <a:t>display:none</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hides an element, and it will not take up any space. The element will be hidden, and the page will be displayed as if the element is not there:</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h1.hidden {display:none;}</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773" name="Google Shape;773;p7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1" name="Google Shape;321;p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#para1 {</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text-align:center;</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color:red;</a:t>
            </a:r>
            <a:endParaRPr sz="1800" b="0">
              <a:solidFill>
                <a:srgbClr val="595959"/>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r>
              <a:rPr lang="en" sz="1800" b="0">
                <a:solidFill>
                  <a:srgbClr val="595959"/>
                </a:solidFill>
                <a:latin typeface="Trebuchet MS"/>
                <a:ea typeface="Trebuchet MS"/>
                <a:cs typeface="Trebuchet MS"/>
                <a:sym typeface="Trebuchet MS"/>
              </a:rPr>
              <a:t>}</a:t>
            </a:r>
            <a:endParaRPr sz="18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Note: Do NOT start an ID name with a number!</a:t>
            </a:r>
            <a:endParaRPr sz="18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class selector is used to specify a style for a group of elements. Unlike the id selector, the class selector is most often used on several elements.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This allows you to set a particular style for many HTML elements with the same class.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a:p>
            <a:pPr marL="1371600" lvl="0" indent="0" algn="l" rtl="0">
              <a:lnSpc>
                <a:spcPct val="100000"/>
              </a:lnSpc>
              <a:spcBef>
                <a:spcPts val="600"/>
              </a:spcBef>
              <a:spcAft>
                <a:spcPts val="0"/>
              </a:spcAft>
              <a:buSzPts val="2800"/>
              <a:buNone/>
            </a:pPr>
            <a:endParaRPr sz="1800" b="0">
              <a:solidFill>
                <a:srgbClr val="353535"/>
              </a:solidFill>
              <a:latin typeface="Trebuchet MS"/>
              <a:ea typeface="Trebuchet MS"/>
              <a:cs typeface="Trebuchet MS"/>
              <a:sym typeface="Trebuchet MS"/>
            </a:endParaRPr>
          </a:p>
        </p:txBody>
      </p:sp>
      <p:pic>
        <p:nvPicPr>
          <p:cNvPr id="322" name="Google Shape;322;p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7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79" name="Google Shape;779;p7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CSS Display - Block and Inline Elements</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block element is an element that takes up the full width available, and has a line break before and after it.</a:t>
            </a:r>
            <a:endParaRPr sz="1800" b="0">
              <a:solidFill>
                <a:srgbClr val="353535"/>
              </a:solidFill>
              <a:latin typeface="Trebuchet MS"/>
              <a:ea typeface="Trebuchet MS"/>
              <a:cs typeface="Trebuchet MS"/>
              <a:sym typeface="Trebuchet MS"/>
            </a:endParaRPr>
          </a:p>
          <a:p>
            <a:pPr marL="0" lvl="0" indent="45720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Examples of block elements</a:t>
            </a:r>
            <a:r>
              <a:rPr lang="en" sz="1800" b="0">
                <a:solidFill>
                  <a:srgbClr val="0170BA"/>
                </a:solidFill>
                <a:latin typeface="Trebuchet MS"/>
                <a:ea typeface="Trebuchet MS"/>
                <a:cs typeface="Trebuchet MS"/>
                <a:sym typeface="Trebuchet MS"/>
              </a:rPr>
              <a:t>:</a:t>
            </a:r>
            <a:r>
              <a:rPr lang="en" sz="1800" b="0">
                <a:solidFill>
                  <a:srgbClr val="353535"/>
                </a:solidFill>
                <a:latin typeface="Trebuchet MS"/>
                <a:ea typeface="Trebuchet MS"/>
                <a:cs typeface="Trebuchet MS"/>
                <a:sym typeface="Trebuchet MS"/>
              </a:rPr>
              <a:t> &lt;h1&gt;, &lt;p&gt;, &lt;div&gt;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inline element only takes up as much width as necessary, and does not force line breaks.</a:t>
            </a:r>
            <a:endParaRPr sz="1800" b="0">
              <a:solidFill>
                <a:srgbClr val="353535"/>
              </a:solidFill>
              <a:latin typeface="Trebuchet MS"/>
              <a:ea typeface="Trebuchet MS"/>
              <a:cs typeface="Trebuchet MS"/>
              <a:sym typeface="Trebuchet MS"/>
            </a:endParaRPr>
          </a:p>
          <a:p>
            <a:pPr marL="0" lvl="0" indent="45720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Examples of inline elements:</a:t>
            </a:r>
            <a:r>
              <a:rPr lang="en" sz="1800">
                <a:solidFill>
                  <a:srgbClr val="353535"/>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&lt;span&gt;, &lt;a&gt;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b="0">
              <a:solidFill>
                <a:srgbClr val="F16524"/>
              </a:solidFill>
              <a:latin typeface="Trebuchet MS"/>
              <a:ea typeface="Trebuchet MS"/>
              <a:cs typeface="Trebuchet MS"/>
              <a:sym typeface="Trebuchet MS"/>
            </a:endParaRPr>
          </a:p>
        </p:txBody>
      </p:sp>
      <p:pic>
        <p:nvPicPr>
          <p:cNvPr id="780" name="Google Shape;780;p7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7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86" name="Google Shape;786;p7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Changing How an Element is Displayed</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Changing an inline element to a block element, or vice versa, can be useful for making the page look a specific way, and still follow web standards.</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following example displays list items as inline elements:</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2067BE"/>
                </a:solidFill>
                <a:latin typeface="Trebuchet MS"/>
                <a:ea typeface="Trebuchet MS"/>
                <a:cs typeface="Trebuchet MS"/>
                <a:sym typeface="Trebuchet MS"/>
              </a:rPr>
              <a:t>Example</a:t>
            </a:r>
            <a:endParaRPr sz="1800" b="0">
              <a:solidFill>
                <a:srgbClr val="2067BE"/>
              </a:solidFill>
              <a:latin typeface="Trebuchet MS"/>
              <a:ea typeface="Trebuchet MS"/>
              <a:cs typeface="Trebuchet MS"/>
              <a:sym typeface="Trebuchet MS"/>
            </a:endParaRPr>
          </a:p>
          <a:p>
            <a:pPr marL="457200" lvl="0" indent="45720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li {display:inline;}</a:t>
            </a:r>
            <a:endParaRPr sz="1800" b="0">
              <a:solidFill>
                <a:srgbClr val="595959"/>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000000"/>
              </a:buClr>
              <a:buSzPts val="1800"/>
              <a:buFont typeface="Trebuchet MS"/>
              <a:buChar char="❏"/>
            </a:pPr>
            <a:r>
              <a:rPr lang="en" sz="1800" b="0">
                <a:solidFill>
                  <a:srgbClr val="000000"/>
                </a:solidFill>
                <a:latin typeface="Trebuchet MS"/>
                <a:ea typeface="Trebuchet MS"/>
                <a:cs typeface="Trebuchet MS"/>
                <a:sym typeface="Trebuchet MS"/>
              </a:rPr>
              <a:t>The following example displays span elements as block elements:</a:t>
            </a:r>
            <a:endParaRPr sz="1800" b="0">
              <a:solidFill>
                <a:srgbClr val="000000"/>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2067BE"/>
                </a:solidFill>
                <a:latin typeface="Trebuchet MS"/>
                <a:ea typeface="Trebuchet MS"/>
                <a:cs typeface="Trebuchet MS"/>
                <a:sym typeface="Trebuchet MS"/>
              </a:rPr>
              <a:t>Example</a:t>
            </a:r>
            <a:endParaRPr sz="1800" b="0">
              <a:solidFill>
                <a:srgbClr val="2067BE"/>
              </a:solidFill>
              <a:latin typeface="Trebuchet MS"/>
              <a:ea typeface="Trebuchet MS"/>
              <a:cs typeface="Trebuchet MS"/>
              <a:sym typeface="Trebuchet MS"/>
            </a:endParaRPr>
          </a:p>
          <a:p>
            <a:pPr marL="457200" lvl="0" indent="457200" algn="l" rtl="0">
              <a:lnSpc>
                <a:spcPct val="115000"/>
              </a:lnSpc>
              <a:spcBef>
                <a:spcPts val="500"/>
              </a:spcBef>
              <a:spcAft>
                <a:spcPts val="0"/>
              </a:spcAft>
              <a:buSzPts val="2800"/>
              <a:buNone/>
            </a:pPr>
            <a:r>
              <a:rPr lang="en" sz="1800" b="0">
                <a:solidFill>
                  <a:srgbClr val="595959"/>
                </a:solidFill>
                <a:latin typeface="Trebuchet MS"/>
                <a:ea typeface="Trebuchet MS"/>
                <a:cs typeface="Trebuchet MS"/>
                <a:sym typeface="Trebuchet MS"/>
              </a:rPr>
              <a:t>span {display:block;}</a:t>
            </a:r>
            <a:endParaRPr sz="18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787" name="Google Shape;787;p7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7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793" name="Google Shape;793;p7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display: inline-block value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Compared to </a:t>
            </a:r>
            <a:r>
              <a:rPr lang="en" sz="1800" b="0">
                <a:solidFill>
                  <a:srgbClr val="F16524"/>
                </a:solidFill>
                <a:highlight>
                  <a:srgbClr val="F1F1F1"/>
                </a:highlight>
                <a:latin typeface="Trebuchet MS"/>
                <a:ea typeface="Trebuchet MS"/>
                <a:cs typeface="Trebuchet MS"/>
                <a:sym typeface="Trebuchet MS"/>
              </a:rPr>
              <a:t>display: inline</a:t>
            </a:r>
            <a:r>
              <a:rPr lang="en" sz="1800" b="0">
                <a:solidFill>
                  <a:srgbClr val="353535"/>
                </a:solidFill>
                <a:highlight>
                  <a:srgbClr val="FFFFFF"/>
                </a:highlight>
                <a:latin typeface="Trebuchet MS"/>
                <a:ea typeface="Trebuchet MS"/>
                <a:cs typeface="Trebuchet MS"/>
                <a:sym typeface="Trebuchet MS"/>
              </a:rPr>
              <a:t>, the major difference is that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353535"/>
                </a:solidFill>
                <a:highlight>
                  <a:srgbClr val="FFFFFF"/>
                </a:highlight>
                <a:latin typeface="Trebuchet MS"/>
                <a:ea typeface="Trebuchet MS"/>
                <a:cs typeface="Trebuchet MS"/>
                <a:sym typeface="Trebuchet MS"/>
              </a:rPr>
              <a:t> allows to set a width and height on the element.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Also, with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353535"/>
                </a:solidFill>
                <a:highlight>
                  <a:srgbClr val="FFFFFF"/>
                </a:highlight>
                <a:latin typeface="Trebuchet MS"/>
                <a:ea typeface="Trebuchet MS"/>
                <a:cs typeface="Trebuchet MS"/>
                <a:sym typeface="Trebuchet MS"/>
              </a:rPr>
              <a:t>, the top and bottom margins/paddings are respected, but with </a:t>
            </a:r>
            <a:r>
              <a:rPr lang="en" sz="1800" b="0">
                <a:solidFill>
                  <a:srgbClr val="F16524"/>
                </a:solidFill>
                <a:highlight>
                  <a:srgbClr val="F1F1F1"/>
                </a:highlight>
                <a:latin typeface="Trebuchet MS"/>
                <a:ea typeface="Trebuchet MS"/>
                <a:cs typeface="Trebuchet MS"/>
                <a:sym typeface="Trebuchet MS"/>
              </a:rPr>
              <a:t>display: inline</a:t>
            </a:r>
            <a:r>
              <a:rPr lang="en" sz="1800" b="0">
                <a:solidFill>
                  <a:srgbClr val="353535"/>
                </a:solidFill>
                <a:highlight>
                  <a:srgbClr val="FFFFFF"/>
                </a:highlight>
                <a:latin typeface="Trebuchet MS"/>
                <a:ea typeface="Trebuchet MS"/>
                <a:cs typeface="Trebuchet MS"/>
                <a:sym typeface="Trebuchet MS"/>
              </a:rPr>
              <a:t> they are not.</a:t>
            </a:r>
            <a:endParaRPr sz="1800" b="0">
              <a:solidFill>
                <a:srgbClr val="353535"/>
              </a:solidFill>
              <a:highlight>
                <a:srgbClr val="FFFFFF"/>
              </a:highlight>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000000"/>
                </a:solidFill>
                <a:highlight>
                  <a:srgbClr val="FFFFFF"/>
                </a:highlight>
                <a:latin typeface="Trebuchet MS"/>
                <a:ea typeface="Trebuchet MS"/>
                <a:cs typeface="Trebuchet MS"/>
                <a:sym typeface="Trebuchet MS"/>
              </a:rPr>
              <a:t>Compared to </a:t>
            </a:r>
            <a:r>
              <a:rPr lang="en" sz="1800" b="0">
                <a:solidFill>
                  <a:srgbClr val="F16524"/>
                </a:solidFill>
                <a:highlight>
                  <a:srgbClr val="F1F1F1"/>
                </a:highlight>
                <a:latin typeface="Trebuchet MS"/>
                <a:ea typeface="Trebuchet MS"/>
                <a:cs typeface="Trebuchet MS"/>
                <a:sym typeface="Trebuchet MS"/>
              </a:rPr>
              <a:t>display: block</a:t>
            </a:r>
            <a:r>
              <a:rPr lang="en" sz="1800" b="0">
                <a:solidFill>
                  <a:srgbClr val="000000"/>
                </a:solidFill>
                <a:highlight>
                  <a:srgbClr val="FFFFFF"/>
                </a:highlight>
                <a:latin typeface="Trebuchet MS"/>
                <a:ea typeface="Trebuchet MS"/>
                <a:cs typeface="Trebuchet MS"/>
                <a:sym typeface="Trebuchet MS"/>
              </a:rPr>
              <a:t>, the major difference is that </a:t>
            </a:r>
            <a:r>
              <a:rPr lang="en" sz="1800" b="0">
                <a:solidFill>
                  <a:srgbClr val="F16524"/>
                </a:solidFill>
                <a:highlight>
                  <a:srgbClr val="F1F1F1"/>
                </a:highlight>
                <a:latin typeface="Trebuchet MS"/>
                <a:ea typeface="Trebuchet MS"/>
                <a:cs typeface="Trebuchet MS"/>
                <a:sym typeface="Trebuchet MS"/>
              </a:rPr>
              <a:t>display: inline-block</a:t>
            </a:r>
            <a:r>
              <a:rPr lang="en" sz="1800" b="0">
                <a:solidFill>
                  <a:srgbClr val="000000"/>
                </a:solidFill>
                <a:highlight>
                  <a:srgbClr val="FFFFFF"/>
                </a:highlight>
                <a:latin typeface="Trebuchet MS"/>
                <a:ea typeface="Trebuchet MS"/>
                <a:cs typeface="Trebuchet MS"/>
                <a:sym typeface="Trebuchet MS"/>
              </a:rPr>
              <a:t> does not add a line-break after the element, so the element can sit next to other elements.</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794" name="Google Shape;794;p7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7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00" name="Google Shape;800;p7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display: inline-block usage</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Use inline-block to create navigation links</a:t>
            </a:r>
            <a:endParaRPr sz="1800" b="0">
              <a:solidFill>
                <a:srgbClr val="353535"/>
              </a:solidFill>
              <a:highlight>
                <a:srgbClr val="FFFFFF"/>
              </a:highlight>
              <a:latin typeface="Trebuchet MS"/>
              <a:ea typeface="Trebuchet MS"/>
              <a:cs typeface="Trebuchet MS"/>
              <a:sym typeface="Trebuchet MS"/>
            </a:endParaRPr>
          </a:p>
          <a:p>
            <a:pPr marL="9144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One common use for display: </a:t>
            </a:r>
            <a:r>
              <a:rPr lang="en" sz="1800" b="0">
                <a:solidFill>
                  <a:srgbClr val="F16524"/>
                </a:solidFill>
                <a:highlight>
                  <a:srgbClr val="FFFFFF"/>
                </a:highlight>
                <a:latin typeface="Trebuchet MS"/>
                <a:ea typeface="Trebuchet MS"/>
                <a:cs typeface="Trebuchet MS"/>
                <a:sym typeface="Trebuchet MS"/>
              </a:rPr>
              <a:t>inline-block</a:t>
            </a:r>
            <a:r>
              <a:rPr lang="en" sz="1800" b="0">
                <a:solidFill>
                  <a:srgbClr val="353535"/>
                </a:solidFill>
                <a:highlight>
                  <a:srgbClr val="FFFFFF"/>
                </a:highlight>
                <a:latin typeface="Trebuchet MS"/>
                <a:ea typeface="Trebuchet MS"/>
                <a:cs typeface="Trebuchet MS"/>
                <a:sym typeface="Trebuchet MS"/>
              </a:rPr>
              <a:t> is to create horizontal navigation links.</a:t>
            </a:r>
            <a:endParaRPr sz="1800" b="0">
              <a:solidFill>
                <a:srgbClr val="353535"/>
              </a:solidFill>
              <a:highlight>
                <a:srgbClr val="FFFFFF"/>
              </a:highlight>
              <a:latin typeface="Trebuchet MS"/>
              <a:ea typeface="Trebuchet MS"/>
              <a:cs typeface="Trebuchet MS"/>
              <a:sym typeface="Trebuchet MS"/>
            </a:endParaRPr>
          </a:p>
          <a:p>
            <a:pPr marL="4572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Use with Grid of Boxes</a:t>
            </a:r>
            <a:endParaRPr sz="1800" b="0">
              <a:solidFill>
                <a:srgbClr val="353535"/>
              </a:solidFill>
              <a:highlight>
                <a:srgbClr val="FFFFFF"/>
              </a:highlight>
              <a:latin typeface="Trebuchet MS"/>
              <a:ea typeface="Trebuchet MS"/>
              <a:cs typeface="Trebuchet MS"/>
              <a:sym typeface="Trebuchet MS"/>
            </a:endParaRPr>
          </a:p>
          <a:p>
            <a:pPr marL="914400" lvl="0" indent="-342900" algn="l" rtl="0">
              <a:lnSpc>
                <a:spcPct val="100000"/>
              </a:lnSpc>
              <a:spcBef>
                <a:spcPts val="10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It has been possible for a long time to create a grid of boxes that fills the browser width and wraps nicely (when the browser is resized), by using the </a:t>
            </a:r>
            <a:r>
              <a:rPr lang="en" sz="1800" b="0">
                <a:solidFill>
                  <a:srgbClr val="F16524"/>
                </a:solidFill>
                <a:highlight>
                  <a:srgbClr val="F1F1F1"/>
                </a:highlight>
                <a:latin typeface="Trebuchet MS"/>
                <a:ea typeface="Trebuchet MS"/>
                <a:cs typeface="Trebuchet MS"/>
                <a:sym typeface="Trebuchet MS"/>
              </a:rPr>
              <a:t>float</a:t>
            </a:r>
            <a:r>
              <a:rPr lang="en" sz="1800" b="0">
                <a:solidFill>
                  <a:srgbClr val="353535"/>
                </a:solidFill>
                <a:highlight>
                  <a:srgbClr val="FFFFFF"/>
                </a:highlight>
                <a:latin typeface="Trebuchet MS"/>
                <a:ea typeface="Trebuchet MS"/>
                <a:cs typeface="Trebuchet MS"/>
                <a:sym typeface="Trebuchet MS"/>
              </a:rPr>
              <a:t> property.</a:t>
            </a:r>
            <a:endParaRPr sz="1800" b="0">
              <a:solidFill>
                <a:srgbClr val="353535"/>
              </a:solidFill>
              <a:highlight>
                <a:srgbClr val="FFFFFF"/>
              </a:highlight>
              <a:latin typeface="Trebuchet MS"/>
              <a:ea typeface="Trebuchet MS"/>
              <a:cs typeface="Trebuchet MS"/>
              <a:sym typeface="Trebuchet MS"/>
            </a:endParaRPr>
          </a:p>
          <a:p>
            <a:pPr marL="0" lvl="0" indent="0" algn="l" rtl="0">
              <a:lnSpc>
                <a:spcPct val="100000"/>
              </a:lnSpc>
              <a:spcBef>
                <a:spcPts val="1000"/>
              </a:spcBef>
              <a:spcAft>
                <a:spcPts val="1000"/>
              </a:spcAft>
              <a:buSzPts val="2800"/>
              <a:buNone/>
            </a:pPr>
            <a:endParaRPr sz="1800" b="0">
              <a:solidFill>
                <a:srgbClr val="353535"/>
              </a:solidFill>
              <a:highlight>
                <a:srgbClr val="FFFFFF"/>
              </a:highlight>
              <a:latin typeface="Trebuchet MS"/>
              <a:ea typeface="Trebuchet MS"/>
              <a:cs typeface="Trebuchet MS"/>
              <a:sym typeface="Trebuchet MS"/>
            </a:endParaRPr>
          </a:p>
        </p:txBody>
      </p:sp>
      <p:pic>
        <p:nvPicPr>
          <p:cNvPr id="801" name="Google Shape;801;p7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7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07" name="Google Shape;807;p7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The old way - using </a:t>
            </a:r>
            <a:r>
              <a:rPr lang="en" sz="1800" b="0">
                <a:solidFill>
                  <a:srgbClr val="F16524"/>
                </a:solidFill>
                <a:highlight>
                  <a:srgbClr val="F1F1F1"/>
                </a:highlight>
                <a:latin typeface="Trebuchet MS"/>
                <a:ea typeface="Trebuchet MS"/>
                <a:cs typeface="Trebuchet MS"/>
                <a:sym typeface="Trebuchet MS"/>
              </a:rPr>
              <a:t>float</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(notice that we also need to specify a </a:t>
            </a:r>
            <a:r>
              <a:rPr lang="en" sz="1800" b="0">
                <a:solidFill>
                  <a:srgbClr val="F16524"/>
                </a:solidFill>
                <a:highlight>
                  <a:srgbClr val="F1F1F1"/>
                </a:highlight>
                <a:latin typeface="Trebuchet MS"/>
                <a:ea typeface="Trebuchet MS"/>
                <a:cs typeface="Trebuchet MS"/>
                <a:sym typeface="Trebuchet MS"/>
              </a:rPr>
              <a:t>clear</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property for the element after the floating boxes):</a:t>
            </a:r>
            <a:endParaRPr sz="1800" b="0">
              <a:solidFill>
                <a:srgbClr val="353535"/>
              </a:solidFill>
              <a:highlight>
                <a:srgbClr val="FFFFFF"/>
              </a:highlight>
              <a:latin typeface="Trebuchet MS"/>
              <a:ea typeface="Trebuchet MS"/>
              <a:cs typeface="Trebuchet MS"/>
              <a:sym typeface="Trebuchet MS"/>
            </a:endParaRPr>
          </a:p>
          <a:p>
            <a:pPr marL="0" lvl="0" indent="457200" algn="l" rtl="0">
              <a:lnSpc>
                <a:spcPct val="100000"/>
              </a:lnSpc>
              <a:spcBef>
                <a:spcPts val="0"/>
              </a:spcBef>
              <a:spcAft>
                <a:spcPts val="0"/>
              </a:spcAft>
              <a:buSzPts val="2800"/>
              <a:buNone/>
            </a:pPr>
            <a:r>
              <a:rPr lang="en" sz="1800" b="0">
                <a:solidFill>
                  <a:srgbClr val="0170BA"/>
                </a:solidFill>
                <a:highlight>
                  <a:srgbClr val="FFFFFF"/>
                </a:highlight>
                <a:latin typeface="Trebuchet MS"/>
                <a:ea typeface="Trebuchet MS"/>
                <a:cs typeface="Trebuchet MS"/>
                <a:sym typeface="Trebuchet MS"/>
              </a:rPr>
              <a:t>Example:</a:t>
            </a:r>
            <a:r>
              <a:rPr lang="en" sz="1800" b="0">
                <a:solidFill>
                  <a:srgbClr val="353535"/>
                </a:solidFill>
                <a:highlight>
                  <a:srgbClr val="FFFFFF"/>
                </a:highlight>
                <a:latin typeface="Trebuchet MS"/>
                <a:ea typeface="Trebuchet MS"/>
                <a:cs typeface="Trebuchet MS"/>
                <a:sym typeface="Trebuchet MS"/>
              </a:rPr>
              <a:t>	</a:t>
            </a:r>
            <a:r>
              <a:rPr lang="en" sz="1600" b="0">
                <a:solidFill>
                  <a:srgbClr val="595959"/>
                </a:solidFill>
                <a:highlight>
                  <a:srgbClr val="FFFFFF"/>
                </a:highlight>
                <a:latin typeface="Trebuchet MS"/>
                <a:ea typeface="Trebuchet MS"/>
                <a:cs typeface="Trebuchet MS"/>
                <a:sym typeface="Trebuchet MS"/>
              </a:rPr>
              <a:t>.floating-box {</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float: left;</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width: 150px;</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height: 75px;</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margin: 10px;</a:t>
            </a:r>
            <a:endParaRPr sz="1600" b="0">
              <a:solidFill>
                <a:srgbClr val="595959"/>
              </a:solidFill>
              <a:highlight>
                <a:srgbClr val="FFFFFF"/>
              </a:highlight>
              <a:latin typeface="Trebuchet MS"/>
              <a:ea typeface="Trebuchet MS"/>
              <a:cs typeface="Trebuchet MS"/>
              <a:sym typeface="Trebuchet MS"/>
            </a:endParaRPr>
          </a:p>
          <a:p>
            <a:pPr marL="18288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border: 3px solid #73AD21; </a:t>
            </a:r>
            <a:endParaRPr sz="1600" b="0">
              <a:solidFill>
                <a:srgbClr val="595959"/>
              </a:solidFill>
              <a:highlight>
                <a:srgbClr val="FFFFFF"/>
              </a:highlight>
              <a:latin typeface="Trebuchet MS"/>
              <a:ea typeface="Trebuchet MS"/>
              <a:cs typeface="Trebuchet MS"/>
              <a:sym typeface="Trebuchet MS"/>
            </a:endParaRPr>
          </a:p>
          <a:p>
            <a:pPr marL="1371600" lvl="0" indent="45720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a:t>
            </a:r>
            <a:endParaRPr sz="1600" b="0">
              <a:solidFill>
                <a:srgbClr val="595959"/>
              </a:solidFill>
              <a:highlight>
                <a:srgbClr val="FFFFFF"/>
              </a:highlight>
              <a:latin typeface="Trebuchet MS"/>
              <a:ea typeface="Trebuchet MS"/>
              <a:cs typeface="Trebuchet MS"/>
              <a:sym typeface="Trebuchet MS"/>
            </a:endParaRPr>
          </a:p>
          <a:p>
            <a:pPr marL="457200" lvl="0" indent="0" algn="l" rtl="0">
              <a:lnSpc>
                <a:spcPct val="100000"/>
              </a:lnSpc>
              <a:spcBef>
                <a:spcPts val="0"/>
              </a:spcBef>
              <a:spcAft>
                <a:spcPts val="0"/>
              </a:spcAft>
              <a:buSzPts val="2800"/>
              <a:buNone/>
            </a:pPr>
            <a:endParaRPr sz="1600" b="0">
              <a:solidFill>
                <a:srgbClr val="595959"/>
              </a:solidFill>
              <a:highlight>
                <a:srgbClr val="FFFFFF"/>
              </a:highlight>
              <a:latin typeface="Trebuchet MS"/>
              <a:ea typeface="Trebuchet MS"/>
              <a:cs typeface="Trebuchet MS"/>
              <a:sym typeface="Trebuchet MS"/>
            </a:endParaRPr>
          </a:p>
          <a:p>
            <a:pPr marL="1371600" lvl="0" indent="45720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.after-box {</a:t>
            </a:r>
            <a:endParaRPr sz="1600" b="0">
              <a:solidFill>
                <a:srgbClr val="595959"/>
              </a:solidFill>
              <a:highlight>
                <a:srgbClr val="FFFFFF"/>
              </a:highlight>
              <a:latin typeface="Trebuchet MS"/>
              <a:ea typeface="Trebuchet MS"/>
              <a:cs typeface="Trebuchet MS"/>
              <a:sym typeface="Trebuchet MS"/>
            </a:endParaRPr>
          </a:p>
          <a:p>
            <a:pPr marL="457200" lvl="0" indent="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			clear: left;</a:t>
            </a:r>
            <a:endParaRPr sz="1600" b="0">
              <a:solidFill>
                <a:srgbClr val="595959"/>
              </a:solidFill>
              <a:highlight>
                <a:srgbClr val="FFFFFF"/>
              </a:highlight>
              <a:latin typeface="Trebuchet MS"/>
              <a:ea typeface="Trebuchet MS"/>
              <a:cs typeface="Trebuchet MS"/>
              <a:sym typeface="Trebuchet MS"/>
            </a:endParaRPr>
          </a:p>
          <a:p>
            <a:pPr marL="1371600" lvl="0" indent="457200" algn="l" rtl="0">
              <a:lnSpc>
                <a:spcPct val="100000"/>
              </a:lnSpc>
              <a:spcBef>
                <a:spcPts val="0"/>
              </a:spcBef>
              <a:spcAft>
                <a:spcPts val="0"/>
              </a:spcAft>
              <a:buSzPts val="2800"/>
              <a:buNone/>
            </a:pPr>
            <a:r>
              <a:rPr lang="en" sz="1600" b="0">
                <a:solidFill>
                  <a:srgbClr val="595959"/>
                </a:solidFill>
                <a:highlight>
                  <a:srgbClr val="FFFFFF"/>
                </a:highlight>
                <a:latin typeface="Trebuchet MS"/>
                <a:ea typeface="Trebuchet MS"/>
                <a:cs typeface="Trebuchet MS"/>
                <a:sym typeface="Trebuchet MS"/>
              </a:rPr>
              <a:t>}</a:t>
            </a:r>
            <a:endParaRPr sz="1600" b="0">
              <a:solidFill>
                <a:srgbClr val="595959"/>
              </a:solidFill>
              <a:highlight>
                <a:srgbClr val="FFFFFF"/>
              </a:highlight>
              <a:latin typeface="Trebuchet MS"/>
              <a:ea typeface="Trebuchet MS"/>
              <a:cs typeface="Trebuchet MS"/>
              <a:sym typeface="Trebuchet MS"/>
            </a:endParaRPr>
          </a:p>
        </p:txBody>
      </p:sp>
      <p:pic>
        <p:nvPicPr>
          <p:cNvPr id="808" name="Google Shape;808;p7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7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Display (cont.)</a:t>
            </a:r>
            <a:endParaRPr sz="3000">
              <a:solidFill>
                <a:srgbClr val="0170BA"/>
              </a:solidFill>
              <a:latin typeface="Trebuchet MS"/>
              <a:ea typeface="Trebuchet MS"/>
              <a:cs typeface="Trebuchet MS"/>
              <a:sym typeface="Trebuchet MS"/>
            </a:endParaRPr>
          </a:p>
        </p:txBody>
      </p:sp>
      <p:sp>
        <p:nvSpPr>
          <p:cNvPr id="814" name="Google Shape;814;p7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9144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highlight>
                  <a:srgbClr val="FFFFFF"/>
                </a:highlight>
                <a:latin typeface="Trebuchet MS"/>
                <a:ea typeface="Trebuchet MS"/>
                <a:cs typeface="Trebuchet MS"/>
                <a:sym typeface="Trebuchet MS"/>
              </a:rPr>
              <a:t>The same effect can be achieved by using the </a:t>
            </a:r>
            <a:r>
              <a:rPr lang="en" sz="1800" b="0">
                <a:solidFill>
                  <a:srgbClr val="F16524"/>
                </a:solidFill>
                <a:highlight>
                  <a:srgbClr val="F1F1F1"/>
                </a:highlight>
                <a:latin typeface="Trebuchet MS"/>
                <a:ea typeface="Trebuchet MS"/>
                <a:cs typeface="Trebuchet MS"/>
                <a:sym typeface="Trebuchet MS"/>
              </a:rPr>
              <a:t>inline-block</a:t>
            </a:r>
            <a:r>
              <a:rPr lang="en" sz="1800" b="0">
                <a:solidFill>
                  <a:srgbClr val="353535"/>
                </a:solidFill>
                <a:highlight>
                  <a:srgbClr val="FFFFFF"/>
                </a:highlight>
                <a:latin typeface="Trebuchet MS"/>
                <a:ea typeface="Trebuchet MS"/>
                <a:cs typeface="Trebuchet MS"/>
                <a:sym typeface="Trebuchet MS"/>
              </a:rPr>
              <a:t> value of the </a:t>
            </a:r>
            <a:r>
              <a:rPr lang="en" sz="1800" b="0">
                <a:solidFill>
                  <a:srgbClr val="F16524"/>
                </a:solidFill>
                <a:highlight>
                  <a:srgbClr val="F1F1F1"/>
                </a:highlight>
                <a:latin typeface="Trebuchet MS"/>
                <a:ea typeface="Trebuchet MS"/>
                <a:cs typeface="Trebuchet MS"/>
                <a:sym typeface="Trebuchet MS"/>
              </a:rPr>
              <a:t>display</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property (notice that no </a:t>
            </a:r>
            <a:r>
              <a:rPr lang="en" sz="1800" b="0">
                <a:solidFill>
                  <a:srgbClr val="F16524"/>
                </a:solidFill>
                <a:highlight>
                  <a:srgbClr val="F1F1F1"/>
                </a:highlight>
                <a:latin typeface="Trebuchet MS"/>
                <a:ea typeface="Trebuchet MS"/>
                <a:cs typeface="Trebuchet MS"/>
                <a:sym typeface="Trebuchet MS"/>
              </a:rPr>
              <a:t>clear</a:t>
            </a:r>
            <a:r>
              <a:rPr lang="en" sz="1800" b="0">
                <a:solidFill>
                  <a:srgbClr val="F16524"/>
                </a:solidFill>
                <a:highlight>
                  <a:srgbClr val="FFFFFF"/>
                </a:highlight>
                <a:latin typeface="Trebuchet MS"/>
                <a:ea typeface="Trebuchet MS"/>
                <a:cs typeface="Trebuchet MS"/>
                <a:sym typeface="Trebuchet MS"/>
              </a:rPr>
              <a:t> </a:t>
            </a:r>
            <a:r>
              <a:rPr lang="en" sz="1800" b="0">
                <a:solidFill>
                  <a:srgbClr val="353535"/>
                </a:solidFill>
                <a:highlight>
                  <a:srgbClr val="FFFFFF"/>
                </a:highlight>
                <a:latin typeface="Trebuchet MS"/>
                <a:ea typeface="Trebuchet MS"/>
                <a:cs typeface="Trebuchet MS"/>
                <a:sym typeface="Trebuchet MS"/>
              </a:rPr>
              <a:t>is needed):</a:t>
            </a:r>
            <a:endParaRPr sz="1800" b="0">
              <a:solidFill>
                <a:srgbClr val="353535"/>
              </a:solidFill>
              <a:highlight>
                <a:srgbClr val="FFFFFF"/>
              </a:highlight>
              <a:latin typeface="Trebuchet MS"/>
              <a:ea typeface="Trebuchet MS"/>
              <a:cs typeface="Trebuchet MS"/>
              <a:sym typeface="Trebuchet MS"/>
            </a:endParaRPr>
          </a:p>
          <a:p>
            <a:pPr marL="457200" lvl="0" indent="457200" algn="l" rtl="0">
              <a:lnSpc>
                <a:spcPct val="100000"/>
              </a:lnSpc>
              <a:spcBef>
                <a:spcPts val="600"/>
              </a:spcBef>
              <a:spcAft>
                <a:spcPts val="0"/>
              </a:spcAft>
              <a:buSzPts val="2800"/>
              <a:buNone/>
            </a:pPr>
            <a:r>
              <a:rPr lang="en" sz="1800" b="0">
                <a:solidFill>
                  <a:srgbClr val="0170BA"/>
                </a:solidFill>
                <a:highlight>
                  <a:srgbClr val="FFFFFF"/>
                </a:highlight>
                <a:latin typeface="Trebuchet MS"/>
                <a:ea typeface="Trebuchet MS"/>
                <a:cs typeface="Trebuchet MS"/>
                <a:sym typeface="Trebuchet MS"/>
              </a:rPr>
              <a:t>Example:</a:t>
            </a:r>
            <a:r>
              <a:rPr lang="en" sz="1800" b="0">
                <a:solidFill>
                  <a:srgbClr val="353535"/>
                </a:solidFill>
                <a:highlight>
                  <a:srgbClr val="FFFFFF"/>
                </a:highlight>
                <a:latin typeface="Trebuchet MS"/>
                <a:ea typeface="Trebuchet MS"/>
                <a:cs typeface="Trebuchet MS"/>
                <a:sym typeface="Trebuchet MS"/>
              </a:rPr>
              <a:t>	</a:t>
            </a:r>
            <a:r>
              <a:rPr lang="en" sz="1800" b="0">
                <a:solidFill>
                  <a:srgbClr val="595959"/>
                </a:solidFill>
                <a:highlight>
                  <a:srgbClr val="FFFFFF"/>
                </a:highlight>
                <a:latin typeface="Trebuchet MS"/>
                <a:ea typeface="Trebuchet MS"/>
                <a:cs typeface="Trebuchet MS"/>
                <a:sym typeface="Trebuchet MS"/>
              </a:rPr>
              <a:t>.floating-box {</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display: inline-block;</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width: 150px;</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height: 75px;</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margin: 10px;</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	border: 3px solid #73AD21; </a:t>
            </a:r>
            <a:endParaRPr sz="1800" b="0">
              <a:solidFill>
                <a:srgbClr val="595959"/>
              </a:solidFill>
              <a:highlight>
                <a:srgbClr val="FFFFFF"/>
              </a:highlight>
              <a:latin typeface="Trebuchet MS"/>
              <a:ea typeface="Trebuchet MS"/>
              <a:cs typeface="Trebuchet MS"/>
              <a:sym typeface="Trebuchet MS"/>
            </a:endParaRPr>
          </a:p>
          <a:p>
            <a:pPr marL="1828800" lvl="0" indent="457200" algn="l" rtl="0">
              <a:lnSpc>
                <a:spcPct val="100000"/>
              </a:lnSpc>
              <a:spcBef>
                <a:spcPts val="600"/>
              </a:spcBef>
              <a:spcAft>
                <a:spcPts val="0"/>
              </a:spcAft>
              <a:buSzPts val="2800"/>
              <a:buNone/>
            </a:pPr>
            <a:r>
              <a:rPr lang="en" sz="1800" b="0">
                <a:solidFill>
                  <a:srgbClr val="595959"/>
                </a:solidFill>
                <a:highlight>
                  <a:srgbClr val="FFFFFF"/>
                </a:highlight>
                <a:latin typeface="Trebuchet MS"/>
                <a:ea typeface="Trebuchet MS"/>
                <a:cs typeface="Trebuchet MS"/>
                <a:sym typeface="Trebuchet MS"/>
              </a:rPr>
              <a:t>}</a:t>
            </a:r>
            <a:endParaRPr sz="1800" b="0">
              <a:solidFill>
                <a:srgbClr val="595959"/>
              </a:solidFill>
              <a:highlight>
                <a:srgbClr val="FFFFFF"/>
              </a:highlight>
              <a:latin typeface="Trebuchet MS"/>
              <a:ea typeface="Trebuchet MS"/>
              <a:cs typeface="Trebuchet MS"/>
              <a:sym typeface="Trebuchet MS"/>
            </a:endParaRPr>
          </a:p>
        </p:txBody>
      </p:sp>
      <p:pic>
        <p:nvPicPr>
          <p:cNvPr id="815" name="Google Shape;815;p7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7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a:t>
            </a:r>
            <a:endParaRPr sz="3000">
              <a:solidFill>
                <a:srgbClr val="0170BA"/>
              </a:solidFill>
              <a:latin typeface="Trebuchet MS"/>
              <a:ea typeface="Trebuchet MS"/>
              <a:cs typeface="Trebuchet MS"/>
              <a:sym typeface="Trebuchet MS"/>
            </a:endParaRPr>
          </a:p>
        </p:txBody>
      </p:sp>
      <p:sp>
        <p:nvSpPr>
          <p:cNvPr id="821" name="Google Shape;821;p7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Positioning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CSS positioning properties allow you to position an element. It can also place an element behind another, and specify what should happen when an element's content is too big.</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Elements can be positioned using the top, bottom, left, and right properties. However, these properties will not work unless the position property is set first. They also work differently depending on the positioning method.</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There are four different positioning methods.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600"/>
              </a:spcAft>
              <a:buSzPts val="2800"/>
              <a:buNone/>
            </a:pPr>
            <a:endParaRPr sz="1800" u="sng">
              <a:solidFill>
                <a:srgbClr val="0170BA"/>
              </a:solidFill>
              <a:latin typeface="Trebuchet MS"/>
              <a:ea typeface="Trebuchet MS"/>
              <a:cs typeface="Trebuchet MS"/>
              <a:sym typeface="Trebuchet MS"/>
            </a:endParaRPr>
          </a:p>
        </p:txBody>
      </p:sp>
      <p:pic>
        <p:nvPicPr>
          <p:cNvPr id="822" name="Google Shape;822;p7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8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28" name="Google Shape;828;p8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Static Positioning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HTML elements are positioned static by default. A static positioned element is always positioned according to the normal flow of the page.</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Static positioned elements are not affected by the top, bottom, left, and right properties.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with fixed position is positioned relative to the browser window.</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will not move even if the window is scrolled: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600"/>
              </a:spcAft>
              <a:buSzPts val="2800"/>
              <a:buNone/>
            </a:pPr>
            <a:endParaRPr sz="1800" u="sng">
              <a:solidFill>
                <a:srgbClr val="0170BA"/>
              </a:solidFill>
              <a:latin typeface="Trebuchet MS"/>
              <a:ea typeface="Trebuchet MS"/>
              <a:cs typeface="Trebuchet MS"/>
              <a:sym typeface="Trebuchet MS"/>
            </a:endParaRPr>
          </a:p>
        </p:txBody>
      </p:sp>
      <p:pic>
        <p:nvPicPr>
          <p:cNvPr id="829" name="Google Shape;829;p8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35" name="Google Shape;835;p8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Fixed Positioning</a:t>
            </a: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p.pos_fixed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position:fixed;</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top:30px;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right:5px;</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Fixed positioned elements are removed from the normal flow. The document and other elements behave like the fixed positioned element does not exist.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Fixed positioned elements can overlap other elements.</a:t>
            </a:r>
            <a:endParaRPr sz="1800" u="sng">
              <a:solidFill>
                <a:srgbClr val="0170BA"/>
              </a:solidFill>
              <a:latin typeface="Trebuchet MS"/>
              <a:ea typeface="Trebuchet MS"/>
              <a:cs typeface="Trebuchet MS"/>
              <a:sym typeface="Trebuchet MS"/>
            </a:endParaRPr>
          </a:p>
        </p:txBody>
      </p:sp>
      <p:pic>
        <p:nvPicPr>
          <p:cNvPr id="836" name="Google Shape;836;p8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8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42" name="Google Shape;842;p8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relative positioned element is positioned relative to its normal position.</a:t>
            </a:r>
            <a:endParaRPr sz="1800" b="0">
              <a:solidFill>
                <a:srgbClr val="353535"/>
              </a:solidFill>
              <a:latin typeface="Trebuchet MS"/>
              <a:ea typeface="Trebuchet MS"/>
              <a:cs typeface="Trebuchet MS"/>
              <a:sym typeface="Trebuchet MS"/>
            </a:endParaRPr>
          </a:p>
          <a:p>
            <a:pPr marL="0" lvl="0" indent="0" algn="l" rtl="0">
              <a:lnSpc>
                <a:spcPct val="100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h2.pos_left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left:-20px;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h2.pos_right {</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r>
              <a:rPr lang="en" sz="1600" b="0">
                <a:solidFill>
                  <a:srgbClr val="595959"/>
                </a:solidFill>
                <a:latin typeface="Trebuchet MS"/>
                <a:ea typeface="Trebuchet MS"/>
                <a:cs typeface="Trebuchet MS"/>
                <a:sym typeface="Trebuchet MS"/>
              </a:rPr>
              <a:t>left:20px; }</a:t>
            </a:r>
            <a:endParaRPr sz="1600" b="0">
              <a:solidFill>
                <a:srgbClr val="595959"/>
              </a:solidFill>
              <a:latin typeface="Trebuchet MS"/>
              <a:ea typeface="Trebuchet MS"/>
              <a:cs typeface="Trebuchet MS"/>
              <a:sym typeface="Trebuchet MS"/>
            </a:endParaRPr>
          </a:p>
          <a:p>
            <a:pPr marL="0" lvl="0" indent="0" algn="l" rtl="0">
              <a:lnSpc>
                <a:spcPct val="100000"/>
              </a:lnSpc>
              <a:spcBef>
                <a:spcPts val="2200"/>
              </a:spcBef>
              <a:spcAft>
                <a:spcPts val="0"/>
              </a:spcAft>
              <a:buSzPts val="2800"/>
              <a:buNone/>
            </a:pPr>
            <a:endParaRPr sz="1600" u="sng">
              <a:solidFill>
                <a:srgbClr val="0170BA"/>
              </a:solidFill>
              <a:latin typeface="Trebuchet MS"/>
              <a:ea typeface="Trebuchet MS"/>
              <a:cs typeface="Trebuchet MS"/>
              <a:sym typeface="Trebuchet MS"/>
            </a:endParaRPr>
          </a:p>
        </p:txBody>
      </p:sp>
      <p:pic>
        <p:nvPicPr>
          <p:cNvPr id="843" name="Google Shape;843;p8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Id &amp; Class (cont.)</a:t>
            </a:r>
            <a:endParaRPr sz="3000">
              <a:solidFill>
                <a:srgbClr val="0170BA"/>
              </a:solidFill>
              <a:latin typeface="Trebuchet MS"/>
              <a:ea typeface="Trebuchet MS"/>
              <a:cs typeface="Trebuchet MS"/>
              <a:sym typeface="Trebuchet MS"/>
            </a:endParaRPr>
          </a:p>
        </p:txBody>
      </p:sp>
      <p:sp>
        <p:nvSpPr>
          <p:cNvPr id="328" name="Google Shape;328;p8"/>
          <p:cNvSpPr txBox="1">
            <a:spLocks noGrp="1"/>
          </p:cNvSpPr>
          <p:nvPr>
            <p:ph type="title"/>
          </p:nvPr>
        </p:nvSpPr>
        <p:spPr>
          <a:xfrm>
            <a:off x="572574" y="1127263"/>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The class Selector</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class selector uses the HTML class attribute, and is defined with a "."</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all HTML elements with class="center" will be center-aligned: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.center {text-align:center;}</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You can also specify that only specific HTML elements should be affected by a class.</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the example below, all p elements with class="center" will be center-aligned: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		</a:t>
            </a:r>
            <a:r>
              <a:rPr lang="en" sz="1600" b="0">
                <a:solidFill>
                  <a:srgbClr val="595959"/>
                </a:solidFill>
                <a:latin typeface="Trebuchet MS"/>
                <a:ea typeface="Trebuchet MS"/>
                <a:cs typeface="Trebuchet MS"/>
                <a:sym typeface="Trebuchet MS"/>
              </a:rPr>
              <a:t>p.center {text-align:center;}</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i="1">
                <a:solidFill>
                  <a:srgbClr val="F16524"/>
                </a:solidFill>
                <a:latin typeface="Trebuchet MS"/>
                <a:ea typeface="Trebuchet MS"/>
                <a:cs typeface="Trebuchet MS"/>
                <a:sym typeface="Trebuchet MS"/>
              </a:rPr>
              <a:t>Note: Do NOT start a class name with a number!</a:t>
            </a:r>
            <a:endParaRPr sz="1800" b="0" i="1">
              <a:solidFill>
                <a:srgbClr val="F16524"/>
              </a:solidFill>
              <a:latin typeface="Trebuchet MS"/>
              <a:ea typeface="Trebuchet MS"/>
              <a:cs typeface="Trebuchet MS"/>
              <a:sym typeface="Trebuchet MS"/>
            </a:endParaRPr>
          </a:p>
        </p:txBody>
      </p:sp>
      <p:pic>
        <p:nvPicPr>
          <p:cNvPr id="329" name="Google Shape;329;p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8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49" name="Google Shape;849;p8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400"/>
              </a:spcBef>
              <a:spcAft>
                <a:spcPts val="0"/>
              </a:spcAft>
              <a:buSzPts val="2800"/>
              <a:buNone/>
            </a:pPr>
            <a:r>
              <a:rPr lang="en" sz="1800" u="sng">
                <a:solidFill>
                  <a:srgbClr val="0170BA"/>
                </a:solidFill>
                <a:latin typeface="Trebuchet MS"/>
                <a:ea typeface="Trebuchet MS"/>
                <a:cs typeface="Trebuchet MS"/>
                <a:sym typeface="Trebuchet MS"/>
              </a:rPr>
              <a:t>Relative Positioning </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content of relatively positioned elements can be moved and overlap other elements, but the reserved space for the element is still preserved in the normal flow.</a:t>
            </a:r>
            <a:endParaRPr sz="1800" b="0">
              <a:solidFill>
                <a:srgbClr val="353535"/>
              </a:solidFill>
              <a:latin typeface="Trebuchet MS"/>
              <a:ea typeface="Trebuchet MS"/>
              <a:cs typeface="Trebuchet MS"/>
              <a:sym typeface="Trebuchet MS"/>
            </a:endParaRPr>
          </a:p>
          <a:p>
            <a:pPr marL="0" lvl="0" indent="0" algn="l" rtl="0">
              <a:lnSpc>
                <a:spcPct val="115000"/>
              </a:lnSpc>
              <a:spcBef>
                <a:spcPts val="4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600" b="0">
                <a:solidFill>
                  <a:srgbClr val="595959"/>
                </a:solidFill>
                <a:latin typeface="Trebuchet MS"/>
                <a:ea typeface="Trebuchet MS"/>
                <a:cs typeface="Trebuchet MS"/>
                <a:sym typeface="Trebuchet MS"/>
              </a:rPr>
              <a:t>h2.pos_top{</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600" b="0">
                <a:solidFill>
                  <a:srgbClr val="595959"/>
                </a:solidFill>
                <a:latin typeface="Trebuchet MS"/>
                <a:ea typeface="Trebuchet MS"/>
                <a:cs typeface="Trebuchet MS"/>
                <a:sym typeface="Trebuchet MS"/>
              </a:rPr>
              <a:t>position:relative;</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400"/>
              </a:spcBef>
              <a:spcAft>
                <a:spcPts val="0"/>
              </a:spcAft>
              <a:buSzPts val="2800"/>
              <a:buNone/>
            </a:pPr>
            <a:r>
              <a:rPr lang="en" sz="1600" b="0">
                <a:solidFill>
                  <a:srgbClr val="595959"/>
                </a:solidFill>
                <a:latin typeface="Trebuchet MS"/>
                <a:ea typeface="Trebuchet MS"/>
                <a:cs typeface="Trebuchet MS"/>
                <a:sym typeface="Trebuchet MS"/>
              </a:rPr>
              <a:t>top:-50px; }</a:t>
            </a:r>
            <a:endParaRPr sz="1600" b="0">
              <a:solidFill>
                <a:srgbClr val="595959"/>
              </a:solidFill>
              <a:latin typeface="Trebuchet MS"/>
              <a:ea typeface="Trebuchet MS"/>
              <a:cs typeface="Trebuchet MS"/>
              <a:sym typeface="Trebuchet MS"/>
            </a:endParaRPr>
          </a:p>
          <a:p>
            <a:pPr marL="457200" lvl="0" indent="-342900" algn="l" rtl="0">
              <a:lnSpc>
                <a:spcPct val="115000"/>
              </a:lnSpc>
              <a:spcBef>
                <a:spcPts val="4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Relatively positioned elements are often used as container blocks for absolutely positioned elements.</a:t>
            </a:r>
            <a:endParaRPr sz="1800" b="0">
              <a:solidFill>
                <a:srgbClr val="353535"/>
              </a:solidFill>
              <a:latin typeface="Trebuchet MS"/>
              <a:ea typeface="Trebuchet MS"/>
              <a:cs typeface="Trebuchet MS"/>
              <a:sym typeface="Trebuchet MS"/>
            </a:endParaRPr>
          </a:p>
          <a:p>
            <a:pPr marL="914400" lvl="0" indent="0" algn="l" rtl="0">
              <a:lnSpc>
                <a:spcPct val="100000"/>
              </a:lnSpc>
              <a:spcBef>
                <a:spcPts val="400"/>
              </a:spcBef>
              <a:spcAft>
                <a:spcPts val="0"/>
              </a:spcAft>
              <a:buSzPts val="2800"/>
              <a:buNone/>
            </a:pPr>
            <a:endParaRPr sz="1800" b="0">
              <a:solidFill>
                <a:srgbClr val="353535"/>
              </a:solidFill>
              <a:latin typeface="Trebuchet MS"/>
              <a:ea typeface="Trebuchet MS"/>
              <a:cs typeface="Trebuchet MS"/>
              <a:sym typeface="Trebuchet MS"/>
            </a:endParaRPr>
          </a:p>
          <a:p>
            <a:pPr marL="0" lvl="0" indent="0" algn="l" rtl="0">
              <a:lnSpc>
                <a:spcPct val="100000"/>
              </a:lnSpc>
              <a:spcBef>
                <a:spcPts val="22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50" name="Google Shape;850;p8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84"/>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56" name="Google Shape;856;p84"/>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600" u="sng">
                <a:solidFill>
                  <a:srgbClr val="0170BA"/>
                </a:solidFill>
                <a:latin typeface="Trebuchet MS"/>
                <a:ea typeface="Trebuchet MS"/>
                <a:cs typeface="Trebuchet MS"/>
                <a:sym typeface="Trebuchet MS"/>
              </a:rPr>
              <a:t>Absolute Positioning</a:t>
            </a:r>
            <a:endParaRPr sz="1600" u="sng">
              <a:solidFill>
                <a:srgbClr val="0170BA"/>
              </a:solidFill>
              <a:latin typeface="Trebuchet MS"/>
              <a:ea typeface="Trebuchet MS"/>
              <a:cs typeface="Trebuchet MS"/>
              <a:sym typeface="Trebuchet MS"/>
            </a:endParaRPr>
          </a:p>
          <a:p>
            <a:pPr marL="457200" lvl="0" indent="-330200" algn="l" rtl="0">
              <a:lnSpc>
                <a:spcPct val="100000"/>
              </a:lnSpc>
              <a:spcBef>
                <a:spcPts val="600"/>
              </a:spcBef>
              <a:spcAft>
                <a:spcPts val="0"/>
              </a:spcAft>
              <a:buClr>
                <a:srgbClr val="353535"/>
              </a:buClr>
              <a:buSzPts val="1600"/>
              <a:buFont typeface="Trebuchet MS"/>
              <a:buChar char="❏"/>
            </a:pPr>
            <a:r>
              <a:rPr lang="en" sz="1600" b="0">
                <a:solidFill>
                  <a:srgbClr val="353535"/>
                </a:solidFill>
                <a:latin typeface="Trebuchet MS"/>
                <a:ea typeface="Trebuchet MS"/>
                <a:cs typeface="Trebuchet MS"/>
                <a:sym typeface="Trebuchet MS"/>
              </a:rPr>
              <a:t>An absolute position element is positioned relative to the first parent element that has a position other than static. If no such element is found, the containing block is &lt;html&gt;:</a:t>
            </a:r>
            <a:endParaRPr sz="16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a:solidFill>
                  <a:srgbClr val="0170BA"/>
                </a:solidFill>
                <a:latin typeface="Trebuchet MS"/>
                <a:ea typeface="Trebuchet MS"/>
                <a:cs typeface="Trebuchet MS"/>
                <a:sym typeface="Trebuchet MS"/>
              </a:rPr>
              <a:t>Example</a:t>
            </a:r>
            <a:endParaRPr sz="16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h2 {</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position:absolute;</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left:100px;</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top:150px;</a:t>
            </a:r>
            <a:endParaRPr sz="14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400" b="0">
                <a:solidFill>
                  <a:srgbClr val="595959"/>
                </a:solidFill>
                <a:latin typeface="Trebuchet MS"/>
                <a:ea typeface="Trebuchet MS"/>
                <a:cs typeface="Trebuchet MS"/>
                <a:sym typeface="Trebuchet MS"/>
              </a:rPr>
              <a:t>}</a:t>
            </a:r>
            <a:endParaRPr sz="1400" b="0">
              <a:solidFill>
                <a:srgbClr val="595959"/>
              </a:solidFill>
              <a:latin typeface="Trebuchet MS"/>
              <a:ea typeface="Trebuchet MS"/>
              <a:cs typeface="Trebuchet MS"/>
              <a:sym typeface="Trebuchet MS"/>
            </a:endParaRPr>
          </a:p>
          <a:p>
            <a:pPr marL="457200" lvl="0" indent="-330200" algn="l" rtl="0">
              <a:lnSpc>
                <a:spcPct val="100000"/>
              </a:lnSpc>
              <a:spcBef>
                <a:spcPts val="600"/>
              </a:spcBef>
              <a:spcAft>
                <a:spcPts val="0"/>
              </a:spcAft>
              <a:buClr>
                <a:srgbClr val="000000"/>
              </a:buClr>
              <a:buSzPts val="1600"/>
              <a:buFont typeface="Trebuchet MS"/>
              <a:buChar char="❏"/>
            </a:pPr>
            <a:r>
              <a:rPr lang="en" sz="1600" b="0">
                <a:solidFill>
                  <a:srgbClr val="000000"/>
                </a:solidFill>
                <a:latin typeface="Trebuchet MS"/>
                <a:ea typeface="Trebuchet MS"/>
                <a:cs typeface="Trebuchet MS"/>
                <a:sym typeface="Trebuchet MS"/>
              </a:rPr>
              <a:t>Absolutely positioned elements are removed from the normal flow. The document and other elements behave like the absolutely positioned element does not exist.</a:t>
            </a:r>
            <a:endParaRPr sz="1600" b="0">
              <a:solidFill>
                <a:srgbClr val="000000"/>
              </a:solidFill>
              <a:latin typeface="Trebuchet MS"/>
              <a:ea typeface="Trebuchet MS"/>
              <a:cs typeface="Trebuchet MS"/>
              <a:sym typeface="Trebuchet MS"/>
            </a:endParaRPr>
          </a:p>
          <a:p>
            <a:pPr marL="457200" lvl="0" indent="-330200" algn="l" rtl="0">
              <a:lnSpc>
                <a:spcPct val="100000"/>
              </a:lnSpc>
              <a:spcBef>
                <a:spcPts val="0"/>
              </a:spcBef>
              <a:spcAft>
                <a:spcPts val="0"/>
              </a:spcAft>
              <a:buClr>
                <a:srgbClr val="000000"/>
              </a:buClr>
              <a:buSzPts val="1600"/>
              <a:buFont typeface="Trebuchet MS"/>
              <a:buChar char="❏"/>
            </a:pPr>
            <a:r>
              <a:rPr lang="en" sz="1600" b="0">
                <a:solidFill>
                  <a:srgbClr val="000000"/>
                </a:solidFill>
                <a:latin typeface="Trebuchet MS"/>
                <a:ea typeface="Trebuchet MS"/>
                <a:cs typeface="Trebuchet MS"/>
                <a:sym typeface="Trebuchet MS"/>
              </a:rPr>
              <a:t>Absolutely positioned elements can overlap other elements.</a:t>
            </a:r>
            <a:endParaRPr sz="16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600" u="sng">
              <a:solidFill>
                <a:srgbClr val="0170BA"/>
              </a:solidFill>
              <a:latin typeface="Trebuchet MS"/>
              <a:ea typeface="Trebuchet MS"/>
              <a:cs typeface="Trebuchet MS"/>
              <a:sym typeface="Trebuchet MS"/>
            </a:endParaRPr>
          </a:p>
        </p:txBody>
      </p:sp>
      <p:pic>
        <p:nvPicPr>
          <p:cNvPr id="857" name="Google Shape;857;p84"/>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85"/>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63" name="Google Shape;863;p85"/>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dirty="0">
                <a:solidFill>
                  <a:srgbClr val="0170BA"/>
                </a:solidFill>
                <a:latin typeface="Trebuchet MS"/>
                <a:ea typeface="Trebuchet MS"/>
                <a:cs typeface="Trebuchet MS"/>
                <a:sym typeface="Trebuchet MS"/>
              </a:rPr>
              <a:t>Overlapping Elements</a:t>
            </a:r>
            <a:endParaRPr sz="1800" u="sng" dirty="0">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When elements are positioned outside the normal flow, they can overlap other elements.</a:t>
            </a:r>
            <a:endParaRPr sz="1800" b="0" dirty="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z-index property specifies the stack order of an element (which element should be placed in front of, or behind, the others).</a:t>
            </a:r>
            <a:endParaRPr sz="1800" b="0" dirty="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An element can have a positive or negative stack order:</a:t>
            </a:r>
            <a:endParaRPr sz="1800" b="0" dirty="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b="0" dirty="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dirty="0">
              <a:solidFill>
                <a:srgbClr val="0170BA"/>
              </a:solidFill>
              <a:latin typeface="Trebuchet MS"/>
              <a:ea typeface="Trebuchet MS"/>
              <a:cs typeface="Trebuchet MS"/>
              <a:sym typeface="Trebuchet MS"/>
            </a:endParaRPr>
          </a:p>
        </p:txBody>
      </p:sp>
      <p:pic>
        <p:nvPicPr>
          <p:cNvPr id="864" name="Google Shape;864;p85"/>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865" name="Google Shape;865;p85"/>
          <p:cNvSpPr txBox="1"/>
          <p:nvPr/>
        </p:nvSpPr>
        <p:spPr>
          <a:xfrm>
            <a:off x="1717125" y="3283925"/>
            <a:ext cx="3909000" cy="2089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img {</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position:absolute;</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left:0px;</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top:0px;</a:t>
            </a:r>
            <a:endParaRPr sz="1600" b="0" i="0" u="none" strike="noStrike" cap="none">
              <a:solidFill>
                <a:srgbClr val="595959"/>
              </a:solidFill>
              <a:latin typeface="Trebuchet MS"/>
              <a:ea typeface="Trebuchet MS"/>
              <a:cs typeface="Trebuchet MS"/>
              <a:sym typeface="Trebuchet MS"/>
            </a:endParaRPr>
          </a:p>
          <a:p>
            <a:pPr marL="457200" marR="0" lvl="0" indent="0" algn="l" rtl="0">
              <a:lnSpc>
                <a:spcPct val="115000"/>
              </a:lnSpc>
              <a:spcBef>
                <a:spcPts val="50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Z-index:-1;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p:txBody>
      </p:sp>
    </p:spTree>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8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Positioning (cont.)</a:t>
            </a:r>
            <a:endParaRPr sz="3000">
              <a:solidFill>
                <a:srgbClr val="0170BA"/>
              </a:solidFill>
              <a:latin typeface="Trebuchet MS"/>
              <a:ea typeface="Trebuchet MS"/>
              <a:cs typeface="Trebuchet MS"/>
              <a:sym typeface="Trebuchet MS"/>
            </a:endParaRPr>
          </a:p>
        </p:txBody>
      </p:sp>
      <p:sp>
        <p:nvSpPr>
          <p:cNvPr id="871" name="Google Shape;871;p8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Overlapping Elements</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element with greater stack order is always in front of an element with a lower stack order.</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i="1">
                <a:solidFill>
                  <a:srgbClr val="1C4587"/>
                </a:solidFill>
                <a:latin typeface="Trebuchet MS"/>
                <a:ea typeface="Trebuchet MS"/>
                <a:cs typeface="Trebuchet MS"/>
                <a:sym typeface="Trebuchet MS"/>
              </a:rPr>
              <a:t>Note</a:t>
            </a:r>
            <a:r>
              <a:rPr lang="en" sz="1800" b="0" i="1">
                <a:solidFill>
                  <a:srgbClr val="1C4587"/>
                </a:solidFill>
                <a:latin typeface="Trebuchet MS"/>
                <a:ea typeface="Trebuchet MS"/>
                <a:cs typeface="Trebuchet MS"/>
                <a:sym typeface="Trebuchet MS"/>
              </a:rPr>
              <a:t>: If two positioned elements overlap without a z-index specified, the element positioned last in the HTML code will be shown on top.</a:t>
            </a:r>
            <a:endParaRPr sz="1800" b="0" i="1">
              <a:solidFill>
                <a:srgbClr val="1C4587"/>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72" name="Google Shape;872;p8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8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a:t>
            </a:r>
            <a:endParaRPr sz="3000">
              <a:solidFill>
                <a:srgbClr val="0170BA"/>
              </a:solidFill>
              <a:latin typeface="Trebuchet MS"/>
              <a:ea typeface="Trebuchet MS"/>
              <a:cs typeface="Trebuchet MS"/>
              <a:sym typeface="Trebuchet MS"/>
            </a:endParaRPr>
          </a:p>
        </p:txBody>
      </p:sp>
      <p:sp>
        <p:nvSpPr>
          <p:cNvPr id="878" name="Google Shape;878;p8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Color</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color property is used to set the color of the text.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With CSS, a color is most often specified by:</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HEX value - like "#ff0000"</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an RGB value - like "rgb(255,0,0)"</a:t>
            </a:r>
            <a:endParaRPr sz="1800" b="0">
              <a:solidFill>
                <a:srgbClr val="353535"/>
              </a:solidFill>
              <a:latin typeface="Trebuchet MS"/>
              <a:ea typeface="Trebuchet MS"/>
              <a:cs typeface="Trebuchet MS"/>
              <a:sym typeface="Trebuchet MS"/>
            </a:endParaRPr>
          </a:p>
          <a:p>
            <a:pPr marL="914400" lvl="1"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a color name - like "red"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default color for a page is defined in the body selector.</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body {color:blue;}</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h1 {color:#00ff00;}</a:t>
            </a:r>
            <a:endParaRPr sz="1600" b="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h2 {color:rgb(255,0,0);}</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a:solidFill>
                <a:srgbClr val="0170BA"/>
              </a:solidFill>
              <a:latin typeface="Trebuchet MS"/>
              <a:ea typeface="Trebuchet MS"/>
              <a:cs typeface="Trebuchet MS"/>
              <a:sym typeface="Trebuchet MS"/>
            </a:endParaRPr>
          </a:p>
        </p:txBody>
      </p:sp>
      <p:pic>
        <p:nvPicPr>
          <p:cNvPr id="879" name="Google Shape;879;p8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8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885" name="Google Shape;885;p8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Alignment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text-align property is used to set the horizontal alignment of a text.</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Text can be centered, or aligned to the left or right, or justified.</a:t>
            </a:r>
            <a:endParaRPr sz="1800" b="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When text-align is set to "justify", each line is stretched so that every line has equal width, and the left and right margins are straight (like in magazines and newspapers).</a:t>
            </a:r>
            <a:endParaRPr sz="1800" b="0">
              <a:solidFill>
                <a:srgbClr val="353535"/>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h1 {text-align:center;}</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p.date {text-align:right;}</a:t>
            </a:r>
            <a:endParaRPr sz="1600" b="0">
              <a:solidFill>
                <a:srgbClr val="595959"/>
              </a:solidFill>
              <a:latin typeface="Trebuchet MS"/>
              <a:ea typeface="Trebuchet MS"/>
              <a:cs typeface="Trebuchet MS"/>
              <a:sym typeface="Trebuchet MS"/>
            </a:endParaRPr>
          </a:p>
          <a:p>
            <a:pPr marL="457200" lvl="0" indent="0" algn="l" rtl="0">
              <a:lnSpc>
                <a:spcPct val="115000"/>
              </a:lnSpc>
              <a:spcBef>
                <a:spcPts val="500"/>
              </a:spcBef>
              <a:spcAft>
                <a:spcPts val="0"/>
              </a:spcAft>
              <a:buSzPts val="2800"/>
              <a:buNone/>
            </a:pPr>
            <a:r>
              <a:rPr lang="en" sz="1600" b="0">
                <a:solidFill>
                  <a:srgbClr val="595959"/>
                </a:solidFill>
                <a:latin typeface="Trebuchet MS"/>
                <a:ea typeface="Trebuchet MS"/>
                <a:cs typeface="Trebuchet MS"/>
                <a:sym typeface="Trebuchet MS"/>
              </a:rPr>
              <a:t>p.main {text-align:justify;}</a:t>
            </a:r>
            <a:endParaRPr sz="1600" b="0">
              <a:solidFill>
                <a:srgbClr val="595959"/>
              </a:solidFill>
              <a:latin typeface="Trebuchet MS"/>
              <a:ea typeface="Trebuchet MS"/>
              <a:cs typeface="Trebuchet MS"/>
              <a:sym typeface="Trebuchet MS"/>
            </a:endParaRPr>
          </a:p>
          <a:p>
            <a:pPr marL="0" lvl="0" indent="0" algn="l" rtl="0">
              <a:lnSpc>
                <a:spcPct val="115000"/>
              </a:lnSpc>
              <a:spcBef>
                <a:spcPts val="5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86" name="Google Shape;886;p8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8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892" name="Google Shape;892;p8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Text Decoration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used to set or remove decorations from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text-decoration property is mostly used to remove underlines from links for design purposes:</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a {text-decoration:none;}</a:t>
            </a:r>
            <a:endParaRPr sz="1600" b="0">
              <a:solidFill>
                <a:srgbClr val="595959"/>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can also be used to decorate text:</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h1 {text-decoration:overline;}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h2 {text-decoration:line-through;}</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h3 {text-decoration:underline;}</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893" name="Google Shape;893;p8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9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899" name="Google Shape;899;p9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u="sng">
                <a:solidFill>
                  <a:srgbClr val="0170BA"/>
                </a:solidFill>
                <a:latin typeface="Trebuchet MS"/>
                <a:ea typeface="Trebuchet MS"/>
                <a:cs typeface="Trebuchet MS"/>
                <a:sym typeface="Trebuchet MS"/>
              </a:rPr>
              <a:t>Text Transformation</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text-transform property is used to specify uppercase and lowercase letters in a text.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It can be used to turn everything into uppercase or lowercase letters, or capitalize the first letter of each word.</a:t>
            </a:r>
            <a:endParaRPr sz="1800" b="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a:solidFill>
                  <a:srgbClr val="0170BA"/>
                </a:solidFill>
                <a:latin typeface="Trebuchet MS"/>
                <a:ea typeface="Trebuchet MS"/>
                <a:cs typeface="Trebuchet MS"/>
                <a:sym typeface="Trebuchet MS"/>
              </a:rPr>
              <a:t>Example</a:t>
            </a:r>
            <a:endParaRPr sz="1800" b="0">
              <a:solidFill>
                <a:srgbClr val="0170BA"/>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p.uppercase {text-transform:uppercase;}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p.lowercase {text-transform:lowercase;}</a:t>
            </a:r>
            <a:endParaRPr sz="1600" b="0">
              <a:solidFill>
                <a:srgbClr val="595959"/>
              </a:solidFill>
              <a:latin typeface="Trebuchet MS"/>
              <a:ea typeface="Trebuchet MS"/>
              <a:cs typeface="Trebuchet MS"/>
              <a:sym typeface="Trebuchet MS"/>
            </a:endParaRPr>
          </a:p>
          <a:p>
            <a:pPr marL="914400" lvl="0" indent="0" algn="l" rtl="0">
              <a:lnSpc>
                <a:spcPct val="100000"/>
              </a:lnSpc>
              <a:spcBef>
                <a:spcPts val="600"/>
              </a:spcBef>
              <a:spcAft>
                <a:spcPts val="0"/>
              </a:spcAft>
              <a:buSzPts val="2800"/>
              <a:buNone/>
            </a:pPr>
            <a:r>
              <a:rPr lang="en" sz="1600" b="0">
                <a:solidFill>
                  <a:srgbClr val="595959"/>
                </a:solidFill>
                <a:latin typeface="Trebuchet MS"/>
                <a:ea typeface="Trebuchet MS"/>
                <a:cs typeface="Trebuchet MS"/>
                <a:sym typeface="Trebuchet MS"/>
              </a:rPr>
              <a:t>p.capitalize {text-transform:capitalize;}</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00" name="Google Shape;900;p9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91"/>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06" name="Google Shape;906;p91"/>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800"/>
              <a:buNone/>
            </a:pPr>
            <a:r>
              <a:rPr lang="en" sz="1800" u="sng" dirty="0">
                <a:solidFill>
                  <a:srgbClr val="0170BA"/>
                </a:solidFill>
                <a:latin typeface="Trebuchet MS"/>
                <a:ea typeface="Trebuchet MS"/>
                <a:cs typeface="Trebuchet MS"/>
                <a:sym typeface="Trebuchet MS"/>
              </a:rPr>
              <a:t>Text Indentation</a:t>
            </a:r>
            <a:endParaRPr sz="1800" u="sng" dirty="0">
              <a:solidFill>
                <a:srgbClr val="0170BA"/>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text-indent property is used to specify the indentation of the first line of a text.</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2200"/>
              </a:spcBef>
              <a:spcAft>
                <a:spcPts val="0"/>
              </a:spcAft>
              <a:buSzPts val="2800"/>
              <a:buNone/>
            </a:pPr>
            <a:r>
              <a:rPr lang="en" sz="1800" b="0" dirty="0">
                <a:solidFill>
                  <a:srgbClr val="0170BA"/>
                </a:solidFill>
                <a:latin typeface="Trebuchet MS"/>
                <a:ea typeface="Trebuchet MS"/>
                <a:cs typeface="Trebuchet MS"/>
                <a:sym typeface="Trebuchet MS"/>
              </a:rPr>
              <a:t>Example:</a:t>
            </a:r>
            <a:r>
              <a:rPr lang="en" sz="1800" b="0" dirty="0">
                <a:solidFill>
                  <a:srgbClr val="000000"/>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p {text-indent:50px;}</a:t>
            </a:r>
            <a:endParaRPr sz="1600" b="0" dirty="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u="sng" dirty="0">
                <a:solidFill>
                  <a:srgbClr val="0170BA"/>
                </a:solidFill>
                <a:latin typeface="Trebuchet MS"/>
                <a:ea typeface="Trebuchet MS"/>
                <a:cs typeface="Trebuchet MS"/>
                <a:sym typeface="Trebuchet MS"/>
              </a:rPr>
              <a:t>Letter Spacing</a:t>
            </a:r>
            <a:endParaRPr sz="1800" u="sng" dirty="0">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dirty="0">
                <a:solidFill>
                  <a:srgbClr val="353535"/>
                </a:solidFill>
                <a:latin typeface="Trebuchet MS"/>
                <a:ea typeface="Trebuchet MS"/>
                <a:cs typeface="Trebuchet MS"/>
                <a:sym typeface="Trebuchet MS"/>
              </a:rPr>
              <a:t>The</a:t>
            </a:r>
            <a:r>
              <a:rPr lang="en" sz="1800" b="0" dirty="0">
                <a:solidFill>
                  <a:srgbClr val="000000"/>
                </a:solidFill>
                <a:latin typeface="Trebuchet MS"/>
                <a:ea typeface="Trebuchet MS"/>
                <a:cs typeface="Trebuchet MS"/>
                <a:sym typeface="Trebuchet MS"/>
              </a:rPr>
              <a:t> </a:t>
            </a:r>
            <a:r>
              <a:rPr lang="en" sz="1800" b="0" i="1" dirty="0">
                <a:solidFill>
                  <a:srgbClr val="29A9DF"/>
                </a:solidFill>
                <a:latin typeface="Trebuchet MS"/>
                <a:ea typeface="Trebuchet MS"/>
                <a:cs typeface="Trebuchet MS"/>
                <a:sym typeface="Trebuchet MS"/>
              </a:rPr>
              <a:t>letter-spacing</a:t>
            </a:r>
            <a:r>
              <a:rPr lang="en" sz="1800" b="0" dirty="0">
                <a:solidFill>
                  <a:srgbClr val="000000"/>
                </a:solidFill>
                <a:latin typeface="Trebuchet MS"/>
                <a:ea typeface="Trebuchet MS"/>
                <a:cs typeface="Trebuchet MS"/>
                <a:sym typeface="Trebuchet MS"/>
              </a:rPr>
              <a:t> </a:t>
            </a:r>
            <a:r>
              <a:rPr lang="en" sz="1800" b="0" dirty="0">
                <a:solidFill>
                  <a:srgbClr val="353535"/>
                </a:solidFill>
                <a:latin typeface="Trebuchet MS"/>
                <a:ea typeface="Trebuchet MS"/>
                <a:cs typeface="Trebuchet MS"/>
                <a:sym typeface="Trebuchet MS"/>
              </a:rPr>
              <a:t>property is used to specify the space between the characters in a text.</a:t>
            </a:r>
            <a:endParaRPr sz="1800" b="0" dirty="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dirty="0">
                <a:solidFill>
                  <a:srgbClr val="0170BA"/>
                </a:solidFill>
                <a:latin typeface="Trebuchet MS"/>
                <a:ea typeface="Trebuchet MS"/>
                <a:cs typeface="Trebuchet MS"/>
                <a:sym typeface="Trebuchet MS"/>
              </a:rPr>
              <a:t>Example:</a:t>
            </a:r>
            <a:endParaRPr sz="1800" dirty="0">
              <a:solidFill>
                <a:srgbClr val="0170BA"/>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800" dirty="0">
                <a:solidFill>
                  <a:srgbClr val="FF0000"/>
                </a:solidFill>
                <a:latin typeface="Trebuchet MS"/>
                <a:ea typeface="Trebuchet MS"/>
                <a:cs typeface="Trebuchet MS"/>
                <a:sym typeface="Trebuchet MS"/>
              </a:rPr>
              <a:t>  </a:t>
            </a:r>
            <a:r>
              <a:rPr lang="en" sz="1600" b="0" dirty="0">
                <a:solidFill>
                  <a:srgbClr val="595959"/>
                </a:solidFill>
                <a:latin typeface="Trebuchet MS"/>
                <a:ea typeface="Trebuchet MS"/>
                <a:cs typeface="Trebuchet MS"/>
                <a:sym typeface="Trebuchet MS"/>
              </a:rPr>
              <a:t>h1 { letter-spacing: 3px; }</a:t>
            </a:r>
            <a:endParaRPr sz="1600" b="0" dirty="0">
              <a:solidFill>
                <a:srgbClr val="595959"/>
              </a:solidFill>
              <a:latin typeface="Trebuchet MS"/>
              <a:ea typeface="Trebuchet MS"/>
              <a:cs typeface="Trebuchet MS"/>
              <a:sym typeface="Trebuchet MS"/>
            </a:endParaRPr>
          </a:p>
          <a:p>
            <a:pPr marL="914400" lvl="0" indent="0" algn="l" rtl="0">
              <a:lnSpc>
                <a:spcPct val="115000"/>
              </a:lnSpc>
              <a:spcBef>
                <a:spcPts val="600"/>
              </a:spcBef>
              <a:spcAft>
                <a:spcPts val="0"/>
              </a:spcAft>
              <a:buSzPts val="2800"/>
              <a:buNone/>
            </a:pPr>
            <a:r>
              <a:rPr lang="en" sz="1600" b="0" dirty="0">
                <a:solidFill>
                  <a:srgbClr val="595959"/>
                </a:solidFill>
                <a:latin typeface="Trebuchet MS"/>
                <a:ea typeface="Trebuchet MS"/>
                <a:cs typeface="Trebuchet MS"/>
                <a:sym typeface="Trebuchet MS"/>
              </a:rPr>
              <a:t>  h1 { letter-spacing: -3px; }</a:t>
            </a:r>
            <a:endParaRPr sz="1600" b="0" dirty="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dirty="0">
              <a:solidFill>
                <a:srgbClr val="0170BA"/>
              </a:solidFill>
              <a:latin typeface="Trebuchet MS"/>
              <a:ea typeface="Trebuchet MS"/>
              <a:cs typeface="Trebuchet MS"/>
              <a:sym typeface="Trebuchet MS"/>
            </a:endParaRPr>
          </a:p>
        </p:txBody>
      </p:sp>
      <p:pic>
        <p:nvPicPr>
          <p:cNvPr id="907" name="Google Shape;907;p91"/>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92"/>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13" name="Google Shape;913;p92"/>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Line Height</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line-height</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lines.</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p.small { line-height: 0.8; }</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Direction</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i="1">
                <a:solidFill>
                  <a:srgbClr val="29A9DF"/>
                </a:solidFill>
                <a:latin typeface="Trebuchet MS"/>
                <a:ea typeface="Trebuchet MS"/>
                <a:cs typeface="Trebuchet MS"/>
                <a:sym typeface="Trebuchet MS"/>
              </a:rPr>
              <a:t>direction</a:t>
            </a:r>
            <a:r>
              <a:rPr lang="en" sz="1800" b="0" i="1">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change the text direction.</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Example:</a:t>
            </a:r>
            <a:endParaRPr sz="1800">
              <a:solidFill>
                <a:srgbClr val="FF0000"/>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 direction: rtl; }</a:t>
            </a:r>
            <a:endParaRPr sz="1600" u="sng">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14" name="Google Shape;914;p92"/>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
        <p:nvSpPr>
          <p:cNvPr id="335" name="Google Shape;335;p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Selectors</a:t>
            </a:r>
            <a:endParaRPr sz="3000">
              <a:solidFill>
                <a:srgbClr val="0170BA"/>
              </a:solidFill>
              <a:latin typeface="Trebuchet MS"/>
              <a:ea typeface="Trebuchet MS"/>
              <a:cs typeface="Trebuchet MS"/>
              <a:sym typeface="Trebuchet MS"/>
            </a:endParaRPr>
          </a:p>
        </p:txBody>
      </p:sp>
      <p:sp>
        <p:nvSpPr>
          <p:cNvPr id="336" name="Google Shape;336;p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b="0" dirty="0">
                <a:solidFill>
                  <a:srgbClr val="353535"/>
                </a:solidFill>
                <a:latin typeface="Trebuchet MS"/>
                <a:ea typeface="Trebuchet MS"/>
                <a:cs typeface="Trebuchet MS"/>
                <a:sym typeface="Trebuchet MS"/>
              </a:rPr>
              <a:t>In CSS, selectors are patterns used to select the element(s) you want to style. There are my selector patterns in CSS. </a:t>
            </a:r>
            <a:endParaRPr sz="1800" b="0" dirty="0">
              <a:solidFill>
                <a:srgbClr val="353535"/>
              </a:solidFill>
              <a:latin typeface="Trebuchet MS"/>
              <a:ea typeface="Trebuchet MS"/>
              <a:cs typeface="Trebuchet MS"/>
              <a:sym typeface="Trebuchet MS"/>
            </a:endParaRPr>
          </a:p>
          <a:p>
            <a:pPr marL="457200" lvl="0" indent="-342900" algn="l" rtl="0">
              <a:lnSpc>
                <a:spcPct val="100000"/>
              </a:lnSpc>
              <a:spcBef>
                <a:spcPts val="500"/>
              </a:spcBef>
              <a:spcAft>
                <a:spcPts val="0"/>
              </a:spcAft>
              <a:buClr>
                <a:srgbClr val="353535"/>
              </a:buClr>
              <a:buSzPts val="1800"/>
              <a:buFont typeface="Trebuchet MS"/>
              <a:buChar char="❏"/>
            </a:pPr>
            <a:r>
              <a:rPr lang="en" sz="1800" b="0" u="sng" dirty="0">
                <a:solidFill>
                  <a:srgbClr val="0170BA"/>
                </a:solidFill>
                <a:latin typeface="Trebuchet MS"/>
                <a:ea typeface="Trebuchet MS"/>
                <a:cs typeface="Trebuchet MS"/>
                <a:sym typeface="Trebuchet MS"/>
              </a:rPr>
              <a:t>* Selector</a:t>
            </a:r>
            <a:r>
              <a:rPr lang="en" sz="1800" b="0" dirty="0">
                <a:solidFill>
                  <a:srgbClr val="353535"/>
                </a:solidFill>
                <a:latin typeface="Trebuchet MS"/>
                <a:ea typeface="Trebuchet MS"/>
                <a:cs typeface="Trebuchet MS"/>
                <a:sym typeface="Trebuchet MS"/>
              </a:rPr>
              <a:t> : selects all the elements</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dirty="0">
                <a:solidFill>
                  <a:srgbClr val="F16524"/>
                </a:solidFill>
                <a:latin typeface="Trebuchet MS"/>
                <a:ea typeface="Trebuchet MS"/>
                <a:cs typeface="Trebuchet MS"/>
                <a:sym typeface="Trebuchet MS"/>
              </a:rPr>
              <a:t>Syntax: </a:t>
            </a:r>
            <a:endParaRPr sz="1800" b="0" dirty="0">
              <a:solidFill>
                <a:srgbClr val="F16524"/>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800" b="0" dirty="0">
                <a:solidFill>
                  <a:srgbClr val="353535"/>
                </a:solidFill>
                <a:latin typeface="Trebuchet MS"/>
                <a:ea typeface="Trebuchet MS"/>
                <a:cs typeface="Trebuchet MS"/>
                <a:sym typeface="Trebuchet MS"/>
              </a:rPr>
              <a:t>	</a:t>
            </a:r>
            <a:r>
              <a:rPr lang="en" sz="1600" b="0" i="1" dirty="0">
                <a:solidFill>
                  <a:srgbClr val="F16524"/>
                </a:solidFill>
                <a:latin typeface="Trebuchet MS"/>
                <a:ea typeface="Trebuchet MS"/>
                <a:cs typeface="Trebuchet MS"/>
                <a:sym typeface="Trebuchet MS"/>
              </a:rPr>
              <a:t>* {</a:t>
            </a:r>
            <a:endParaRPr sz="1600" b="0" i="1" dirty="0">
              <a:solidFill>
                <a:srgbClr val="F16524"/>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600" b="0" i="1" dirty="0" err="1">
                <a:solidFill>
                  <a:srgbClr val="F16524"/>
                </a:solidFill>
                <a:latin typeface="Trebuchet MS"/>
                <a:ea typeface="Trebuchet MS"/>
                <a:cs typeface="Trebuchet MS"/>
                <a:sym typeface="Trebuchet MS"/>
              </a:rPr>
              <a:t>css</a:t>
            </a:r>
            <a:r>
              <a:rPr lang="en" sz="1600" b="0" i="1" dirty="0">
                <a:solidFill>
                  <a:srgbClr val="F16524"/>
                </a:solidFill>
                <a:latin typeface="Trebuchet MS"/>
                <a:ea typeface="Trebuchet MS"/>
                <a:cs typeface="Trebuchet MS"/>
                <a:sym typeface="Trebuchet MS"/>
              </a:rPr>
              <a:t> declaration;</a:t>
            </a:r>
            <a:endParaRPr sz="1600" b="0" i="1" dirty="0">
              <a:solidFill>
                <a:srgbClr val="F16524"/>
              </a:solidFill>
              <a:latin typeface="Trebuchet MS"/>
              <a:ea typeface="Trebuchet MS"/>
              <a:cs typeface="Trebuchet MS"/>
              <a:sym typeface="Trebuchet MS"/>
            </a:endParaRPr>
          </a:p>
          <a:p>
            <a:pPr marL="457200" lvl="0" indent="457200" algn="l" rtl="0">
              <a:lnSpc>
                <a:spcPct val="100000"/>
              </a:lnSpc>
              <a:spcBef>
                <a:spcPts val="500"/>
              </a:spcBef>
              <a:spcAft>
                <a:spcPts val="0"/>
              </a:spcAft>
              <a:buSzPts val="2800"/>
              <a:buNone/>
            </a:pPr>
            <a:r>
              <a:rPr lang="en" sz="1600" b="0" i="1" dirty="0">
                <a:solidFill>
                  <a:srgbClr val="F16524"/>
                </a:solidFill>
                <a:latin typeface="Trebuchet MS"/>
                <a:ea typeface="Trebuchet MS"/>
                <a:cs typeface="Trebuchet MS"/>
                <a:sym typeface="Trebuchet MS"/>
              </a:rPr>
              <a:t>}</a:t>
            </a:r>
            <a:endParaRPr sz="1600" b="0" i="1" dirty="0">
              <a:solidFill>
                <a:srgbClr val="F16524"/>
              </a:solidFill>
              <a:latin typeface="Trebuchet MS"/>
              <a:ea typeface="Trebuchet MS"/>
              <a:cs typeface="Trebuchet MS"/>
              <a:sym typeface="Trebuchet MS"/>
            </a:endParaRPr>
          </a:p>
          <a:p>
            <a:pPr marL="457200" lvl="0" indent="-342900" algn="l" rtl="0">
              <a:lnSpc>
                <a:spcPct val="100000"/>
              </a:lnSpc>
              <a:spcBef>
                <a:spcPts val="600"/>
              </a:spcBef>
              <a:spcAft>
                <a:spcPts val="0"/>
              </a:spcAft>
              <a:buClr>
                <a:srgbClr val="353535"/>
              </a:buClr>
              <a:buSzPts val="1800"/>
              <a:buFont typeface="Trebuchet MS"/>
              <a:buChar char="❏"/>
            </a:pPr>
            <a:r>
              <a:rPr lang="en" sz="1800" b="0" u="sng" dirty="0">
                <a:solidFill>
                  <a:srgbClr val="0170BA"/>
                </a:solidFill>
                <a:latin typeface="Trebuchet MS"/>
                <a:ea typeface="Trebuchet MS"/>
                <a:cs typeface="Trebuchet MS"/>
                <a:sym typeface="Trebuchet MS"/>
              </a:rPr>
              <a:t>Element</a:t>
            </a:r>
            <a:r>
              <a:rPr lang="en" sz="1800" b="0" dirty="0">
                <a:solidFill>
                  <a:srgbClr val="0170BA"/>
                </a:solidFill>
                <a:latin typeface="Trebuchet MS"/>
                <a:ea typeface="Trebuchet MS"/>
                <a:cs typeface="Trebuchet MS"/>
                <a:sym typeface="Trebuchet MS"/>
              </a:rPr>
              <a:t> </a:t>
            </a:r>
            <a:r>
              <a:rPr lang="en" sz="1800" b="0" dirty="0">
                <a:solidFill>
                  <a:srgbClr val="353535"/>
                </a:solidFill>
                <a:latin typeface="Trebuchet MS"/>
                <a:ea typeface="Trebuchet MS"/>
                <a:cs typeface="Trebuchet MS"/>
                <a:sym typeface="Trebuchet MS"/>
              </a:rPr>
              <a:t>: select all the elements </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800" b="0" dirty="0">
                <a:solidFill>
                  <a:srgbClr val="F16524"/>
                </a:solidFill>
                <a:latin typeface="Trebuchet MS"/>
                <a:ea typeface="Trebuchet MS"/>
                <a:cs typeface="Trebuchet MS"/>
                <a:sym typeface="Trebuchet MS"/>
              </a:rPr>
              <a:t>Syntax:</a:t>
            </a:r>
            <a:r>
              <a:rPr lang="en" sz="1800" b="0" dirty="0">
                <a:solidFill>
                  <a:srgbClr val="353535"/>
                </a:solidFill>
                <a:latin typeface="Trebuchet MS"/>
                <a:ea typeface="Trebuchet MS"/>
                <a:cs typeface="Trebuchet MS"/>
                <a:sym typeface="Trebuchet MS"/>
              </a:rPr>
              <a:t> </a:t>
            </a:r>
            <a:r>
              <a:rPr lang="en" sz="1600" b="0" i="1" dirty="0">
                <a:solidFill>
                  <a:srgbClr val="F16524"/>
                </a:solidFill>
                <a:latin typeface="Trebuchet MS"/>
                <a:ea typeface="Trebuchet MS"/>
                <a:cs typeface="Trebuchet MS"/>
                <a:sym typeface="Trebuchet MS"/>
              </a:rPr>
              <a:t>element {</a:t>
            </a:r>
            <a:endParaRPr sz="1600" b="0" i="1" dirty="0">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dirty="0">
                <a:solidFill>
                  <a:srgbClr val="F16524"/>
                </a:solidFill>
                <a:latin typeface="Trebuchet MS"/>
                <a:ea typeface="Trebuchet MS"/>
                <a:cs typeface="Trebuchet MS"/>
                <a:sym typeface="Trebuchet MS"/>
              </a:rPr>
              <a:t>		</a:t>
            </a:r>
            <a:r>
              <a:rPr lang="en" sz="1600" b="0" i="1" dirty="0" err="1">
                <a:solidFill>
                  <a:srgbClr val="F16524"/>
                </a:solidFill>
                <a:latin typeface="Trebuchet MS"/>
                <a:ea typeface="Trebuchet MS"/>
                <a:cs typeface="Trebuchet MS"/>
                <a:sym typeface="Trebuchet MS"/>
              </a:rPr>
              <a:t>css</a:t>
            </a:r>
            <a:r>
              <a:rPr lang="en" sz="1600" b="0" i="1" dirty="0">
                <a:solidFill>
                  <a:srgbClr val="F16524"/>
                </a:solidFill>
                <a:latin typeface="Trebuchet MS"/>
                <a:ea typeface="Trebuchet MS"/>
                <a:cs typeface="Trebuchet MS"/>
                <a:sym typeface="Trebuchet MS"/>
              </a:rPr>
              <a:t> declaration; </a:t>
            </a:r>
            <a:endParaRPr sz="1600" b="0" i="1" dirty="0">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r>
              <a:rPr lang="en" sz="1600" b="0" i="1" dirty="0">
                <a:solidFill>
                  <a:srgbClr val="F16524"/>
                </a:solidFill>
                <a:latin typeface="Trebuchet MS"/>
                <a:ea typeface="Trebuchet MS"/>
                <a:cs typeface="Trebuchet MS"/>
                <a:sym typeface="Trebuchet MS"/>
              </a:rPr>
              <a:t>	           }</a:t>
            </a:r>
            <a:endParaRPr sz="1600" b="0" i="1" dirty="0">
              <a:solidFill>
                <a:srgbClr val="F16524"/>
              </a:solidFill>
              <a:latin typeface="Trebuchet MS"/>
              <a:ea typeface="Trebuchet MS"/>
              <a:cs typeface="Trebuchet MS"/>
              <a:sym typeface="Trebuchet MS"/>
            </a:endParaRPr>
          </a:p>
        </p:txBody>
      </p:sp>
      <p:sp>
        <p:nvSpPr>
          <p:cNvPr id="337" name="Google Shape;337;p9"/>
          <p:cNvSpPr txBox="1"/>
          <p:nvPr/>
        </p:nvSpPr>
        <p:spPr>
          <a:xfrm>
            <a:off x="4280975" y="2266075"/>
            <a:ext cx="4557900" cy="14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170BA"/>
                </a:solidFill>
                <a:latin typeface="Trebuchet MS"/>
                <a:ea typeface="Trebuchet MS"/>
                <a:cs typeface="Trebuchet MS"/>
                <a:sym typeface="Trebuchet MS"/>
              </a:rPr>
              <a:t>Example: </a:t>
            </a:r>
            <a:endParaRPr sz="1800" b="0" i="0" u="none" strike="noStrike" cap="none">
              <a:solidFill>
                <a:srgbClr val="0170BA"/>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background-color : yellow;</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a:t>
            </a:r>
            <a:endParaRPr sz="1600" b="0" i="0" u="none" strike="noStrike" cap="none">
              <a:solidFill>
                <a:srgbClr val="595959"/>
              </a:solidFill>
              <a:latin typeface="Trebuchet MS"/>
              <a:ea typeface="Trebuchet MS"/>
              <a:cs typeface="Trebuchet MS"/>
              <a:sym typeface="Trebuchet MS"/>
            </a:endParaRPr>
          </a:p>
        </p:txBody>
      </p:sp>
      <p:sp>
        <p:nvSpPr>
          <p:cNvPr id="338" name="Google Shape;338;p9"/>
          <p:cNvSpPr txBox="1"/>
          <p:nvPr/>
        </p:nvSpPr>
        <p:spPr>
          <a:xfrm>
            <a:off x="4333325" y="3967200"/>
            <a:ext cx="4557900" cy="117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170BA"/>
                </a:solidFill>
                <a:latin typeface="Trebuchet MS"/>
                <a:ea typeface="Trebuchet MS"/>
                <a:cs typeface="Trebuchet MS"/>
                <a:sym typeface="Trebuchet MS"/>
              </a:rPr>
              <a:t>Example: </a:t>
            </a:r>
            <a:r>
              <a:rPr lang="en" sz="1600" b="0" i="0" u="none" strike="noStrike" cap="none">
                <a:solidFill>
                  <a:srgbClr val="595959"/>
                </a:solidFill>
                <a:latin typeface="Trebuchet MS"/>
                <a:ea typeface="Trebuchet MS"/>
                <a:cs typeface="Trebuchet MS"/>
                <a:sym typeface="Trebuchet MS"/>
              </a:rPr>
              <a:t>p {</a:t>
            </a:r>
            <a:endParaRPr sz="1600" b="0" i="0" u="none" strike="noStrike" cap="none">
              <a:solidFill>
                <a:srgbClr val="595959"/>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background-color : yellow;</a:t>
            </a:r>
            <a:endParaRPr sz="1600" b="0" i="0" u="none" strike="noStrike" cap="none">
              <a:solidFill>
                <a:srgbClr val="595959"/>
              </a:solidFill>
              <a:latin typeface="Trebuchet MS"/>
              <a:ea typeface="Trebuchet MS"/>
              <a:cs typeface="Trebuchet MS"/>
              <a:sym typeface="Trebuchet MS"/>
            </a:endParaRPr>
          </a:p>
          <a:p>
            <a:pPr marL="9144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595959"/>
                </a:solidFill>
                <a:latin typeface="Trebuchet MS"/>
                <a:ea typeface="Trebuchet MS"/>
                <a:cs typeface="Trebuchet MS"/>
                <a:sym typeface="Trebuchet MS"/>
              </a:rPr>
              <a:t>  }</a:t>
            </a:r>
            <a:endParaRPr sz="1600" b="0" i="0" u="none" strike="noStrike" cap="none">
              <a:solidFill>
                <a:srgbClr val="595959"/>
              </a:solidFill>
              <a:latin typeface="Trebuchet MS"/>
              <a:ea typeface="Trebuchet MS"/>
              <a:cs typeface="Trebuchet MS"/>
              <a:sym typeface="Trebuchet MS"/>
            </a:endParaRPr>
          </a:p>
        </p:txBody>
      </p:sp>
    </p:spTree>
  </p:cSld>
  <p:clrMapOvr>
    <a:masterClrMapping/>
  </p:clrMapOvr>
  <p:transition spd="slow">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93"/>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Text (cont.)</a:t>
            </a:r>
            <a:endParaRPr sz="3000">
              <a:solidFill>
                <a:srgbClr val="0170BA"/>
              </a:solidFill>
              <a:latin typeface="Trebuchet MS"/>
              <a:ea typeface="Trebuchet MS"/>
              <a:cs typeface="Trebuchet MS"/>
              <a:sym typeface="Trebuchet MS"/>
            </a:endParaRPr>
          </a:p>
        </p:txBody>
      </p:sp>
      <p:sp>
        <p:nvSpPr>
          <p:cNvPr id="920" name="Google Shape;920;p93"/>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Word Spacing</a:t>
            </a:r>
            <a:endParaRPr sz="1800" u="sng">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word-spacing</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is used to specify the space between the words in a text.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endParaRPr sz="1800">
              <a:solidFill>
                <a:srgbClr val="0170BA"/>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word-spacing: 10px; }</a:t>
            </a:r>
            <a:endParaRPr sz="1600" b="0">
              <a:solidFill>
                <a:srgbClr val="595959"/>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u="sng">
                <a:solidFill>
                  <a:srgbClr val="0170BA"/>
                </a:solidFill>
                <a:latin typeface="Trebuchet MS"/>
                <a:ea typeface="Trebuchet MS"/>
                <a:cs typeface="Trebuchet MS"/>
                <a:sym typeface="Trebuchet MS"/>
              </a:rPr>
              <a:t>Text Shadow</a:t>
            </a:r>
            <a:endParaRPr sz="1800" u="sng">
              <a:solidFill>
                <a:srgbClr val="000000"/>
              </a:solidFill>
              <a:latin typeface="Trebuchet MS"/>
              <a:ea typeface="Trebuchet MS"/>
              <a:cs typeface="Trebuchet MS"/>
              <a:sym typeface="Trebuchet MS"/>
            </a:endParaRPr>
          </a:p>
          <a:p>
            <a:pPr marL="457200" lvl="0" indent="-342900" algn="l" rtl="0">
              <a:lnSpc>
                <a:spcPct val="115000"/>
              </a:lnSpc>
              <a:spcBef>
                <a:spcPts val="600"/>
              </a:spcBef>
              <a:spcAft>
                <a:spcPts val="0"/>
              </a:spcAft>
              <a:buSzPts val="1800"/>
              <a:buFont typeface="Trebuchet MS"/>
              <a:buChar char="❏"/>
            </a:pPr>
            <a:r>
              <a:rPr lang="en" sz="1800" b="0">
                <a:solidFill>
                  <a:srgbClr val="353535"/>
                </a:solidFill>
                <a:latin typeface="Trebuchet MS"/>
                <a:ea typeface="Trebuchet MS"/>
                <a:cs typeface="Trebuchet MS"/>
                <a:sym typeface="Trebuchet MS"/>
              </a:rPr>
              <a:t>The </a:t>
            </a:r>
            <a:r>
              <a:rPr lang="en" sz="1800">
                <a:solidFill>
                  <a:srgbClr val="29A9DF"/>
                </a:solidFill>
                <a:latin typeface="Trebuchet MS"/>
                <a:ea typeface="Trebuchet MS"/>
                <a:cs typeface="Trebuchet MS"/>
                <a:sym typeface="Trebuchet MS"/>
              </a:rPr>
              <a:t>text-shadow</a:t>
            </a:r>
            <a:r>
              <a:rPr lang="en" sz="1800" b="0">
                <a:solidFill>
                  <a:srgbClr val="29A9DF"/>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property adds shadows to text.</a:t>
            </a:r>
            <a:endParaRPr sz="1800" b="0">
              <a:solidFill>
                <a:srgbClr val="353535"/>
              </a:solidFill>
              <a:latin typeface="Trebuchet MS"/>
              <a:ea typeface="Trebuchet MS"/>
              <a:cs typeface="Trebuchet MS"/>
              <a:sym typeface="Trebuchet MS"/>
            </a:endParaRPr>
          </a:p>
          <a:p>
            <a:pPr marL="0" lvl="0" indent="0" algn="l" rtl="0">
              <a:lnSpc>
                <a:spcPct val="115000"/>
              </a:lnSpc>
              <a:spcBef>
                <a:spcPts val="600"/>
              </a:spcBef>
              <a:spcAft>
                <a:spcPts val="0"/>
              </a:spcAft>
              <a:buSzPts val="2800"/>
              <a:buNone/>
            </a:pPr>
            <a:r>
              <a:rPr lang="en" sz="1800">
                <a:solidFill>
                  <a:srgbClr val="0170BA"/>
                </a:solidFill>
                <a:latin typeface="Trebuchet MS"/>
                <a:ea typeface="Trebuchet MS"/>
                <a:cs typeface="Trebuchet MS"/>
                <a:sym typeface="Trebuchet MS"/>
              </a:rPr>
              <a:t>Example:</a:t>
            </a:r>
            <a:r>
              <a:rPr lang="en" sz="1800">
                <a:solidFill>
                  <a:srgbClr val="FF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h1 { text-shadow: 3px 2px red; }</a:t>
            </a:r>
            <a:endParaRPr sz="1600" b="0">
              <a:solidFill>
                <a:srgbClr val="595959"/>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21" name="Google Shape;921;p93"/>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96"/>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a:t>
            </a:r>
            <a:endParaRPr sz="3000">
              <a:solidFill>
                <a:srgbClr val="0170BA"/>
              </a:solidFill>
              <a:latin typeface="Trebuchet MS"/>
              <a:ea typeface="Trebuchet MS"/>
              <a:cs typeface="Trebuchet MS"/>
              <a:sym typeface="Trebuchet MS"/>
            </a:endParaRPr>
          </a:p>
        </p:txBody>
      </p:sp>
      <p:sp>
        <p:nvSpPr>
          <p:cNvPr id="941" name="Google Shape;941;p96"/>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500"/>
              </a:spcBef>
              <a:spcAft>
                <a:spcPts val="0"/>
              </a:spcAft>
              <a:buClr>
                <a:srgbClr val="000000"/>
              </a:buClr>
              <a:buSzPts val="1800"/>
              <a:buChar char="❏"/>
            </a:pPr>
            <a:r>
              <a:rPr lang="en" sz="1800" b="0">
                <a:solidFill>
                  <a:srgbClr val="000000"/>
                </a:solidFill>
                <a:latin typeface="Trebuchet MS"/>
                <a:ea typeface="Trebuchet MS"/>
                <a:cs typeface="Trebuchet MS"/>
                <a:sym typeface="Trebuchet MS"/>
              </a:rPr>
              <a:t>CSS font properties define the font family, boldness, size, and the style of a text.</a:t>
            </a:r>
            <a:endParaRPr sz="1800" b="0">
              <a:solidFill>
                <a:srgbClr val="000000"/>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0170BA"/>
              </a:buClr>
              <a:buSzPts val="1800"/>
              <a:buFont typeface="Trebuchet MS"/>
              <a:buChar char="❏"/>
            </a:pPr>
            <a:r>
              <a:rPr lang="en" sz="1800" u="sng">
                <a:solidFill>
                  <a:srgbClr val="0170BA"/>
                </a:solidFill>
                <a:latin typeface="Trebuchet MS"/>
                <a:ea typeface="Trebuchet MS"/>
                <a:cs typeface="Trebuchet MS"/>
                <a:sym typeface="Trebuchet MS"/>
              </a:rPr>
              <a:t>Difference Between Serif and Sans-serif Fonts</a:t>
            </a:r>
            <a:endParaRPr sz="1800" u="sng">
              <a:solidFill>
                <a:srgbClr val="0170BA"/>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42" name="Google Shape;942;p96"/>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943" name="Google Shape;943;p96"/>
          <p:cNvPicPr preferRelativeResize="0"/>
          <p:nvPr/>
        </p:nvPicPr>
        <p:blipFill rotWithShape="1">
          <a:blip r:embed="rId4">
            <a:alphaModFix/>
          </a:blip>
          <a:srcRect/>
          <a:stretch/>
        </p:blipFill>
        <p:spPr>
          <a:xfrm>
            <a:off x="2676525" y="2571750"/>
            <a:ext cx="3790950" cy="1352550"/>
          </a:xfrm>
          <a:prstGeom prst="rect">
            <a:avLst/>
          </a:prstGeom>
          <a:noFill/>
          <a:ln>
            <a:noFill/>
          </a:ln>
        </p:spPr>
      </p:pic>
    </p:spTree>
  </p:cSld>
  <p:clrMapOvr>
    <a:masterClrMapping/>
  </p:clrMapOvr>
  <p:transition spd="slow">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7"/>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49" name="Google Shape;949;p97"/>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SzPts val="2800"/>
              <a:buNone/>
            </a:pPr>
            <a:r>
              <a:rPr lang="en" sz="1800" u="sng">
                <a:solidFill>
                  <a:srgbClr val="0170BA"/>
                </a:solidFill>
                <a:latin typeface="Trebuchet MS"/>
                <a:ea typeface="Trebuchet MS"/>
                <a:cs typeface="Trebuchet MS"/>
                <a:sym typeface="Trebuchet MS"/>
              </a:rPr>
              <a:t>CSS Font Families</a:t>
            </a:r>
            <a:endParaRPr sz="1800" u="sng">
              <a:solidFill>
                <a:srgbClr val="0170BA"/>
              </a:solidFill>
              <a:latin typeface="Trebuchet MS"/>
              <a:ea typeface="Trebuchet MS"/>
              <a:cs typeface="Trebuchet MS"/>
              <a:sym typeface="Trebuchet MS"/>
            </a:endParaRPr>
          </a:p>
          <a:p>
            <a:pPr marL="457200" marR="0" lvl="0" indent="-342900" algn="l" rtl="0">
              <a:lnSpc>
                <a:spcPct val="100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In CSS, there are two types of font family names:</a:t>
            </a:r>
            <a:endParaRPr sz="1800" b="0">
              <a:solidFill>
                <a:srgbClr val="353535"/>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generic family</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group of font families with a similar look (like "Serif" or "Monospace")</a:t>
            </a:r>
            <a:endParaRPr sz="1800" b="0">
              <a:solidFill>
                <a:srgbClr val="000000"/>
              </a:solidFill>
              <a:latin typeface="Trebuchet MS"/>
              <a:ea typeface="Trebuchet MS"/>
              <a:cs typeface="Trebuchet MS"/>
              <a:sym typeface="Trebuchet MS"/>
            </a:endParaRPr>
          </a:p>
          <a:p>
            <a:pPr marL="914400" lvl="0" indent="-342900" algn="l" rtl="0">
              <a:lnSpc>
                <a:spcPct val="100000"/>
              </a:lnSpc>
              <a:spcBef>
                <a:spcPts val="0"/>
              </a:spcBef>
              <a:spcAft>
                <a:spcPts val="0"/>
              </a:spcAft>
              <a:buClr>
                <a:srgbClr val="000000"/>
              </a:buClr>
              <a:buSzPts val="1800"/>
              <a:buFont typeface="Trebuchet MS"/>
              <a:buChar char="➔"/>
            </a:pPr>
            <a:r>
              <a:rPr lang="en" sz="1800" i="1">
                <a:solidFill>
                  <a:srgbClr val="29A9DF"/>
                </a:solidFill>
                <a:latin typeface="Trebuchet MS"/>
                <a:ea typeface="Trebuchet MS"/>
                <a:cs typeface="Trebuchet MS"/>
                <a:sym typeface="Trebuchet MS"/>
              </a:rPr>
              <a:t>font family</a:t>
            </a:r>
            <a:r>
              <a:rPr lang="en" sz="1800" b="0">
                <a:solidFill>
                  <a:srgbClr val="000000"/>
                </a:solidFill>
                <a:latin typeface="Trebuchet MS"/>
                <a:ea typeface="Trebuchet MS"/>
                <a:cs typeface="Trebuchet MS"/>
                <a:sym typeface="Trebuchet MS"/>
              </a:rPr>
              <a:t> </a:t>
            </a:r>
            <a:r>
              <a:rPr lang="en" sz="1800" b="0">
                <a:solidFill>
                  <a:srgbClr val="353535"/>
                </a:solidFill>
                <a:latin typeface="Trebuchet MS"/>
                <a:ea typeface="Trebuchet MS"/>
                <a:cs typeface="Trebuchet MS"/>
                <a:sym typeface="Trebuchet MS"/>
              </a:rPr>
              <a:t>- a specific font family (like "Times New Roman" or "Arial")</a:t>
            </a: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b="0">
              <a:solidFill>
                <a:srgbClr val="00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a:solidFill>
                <a:srgbClr val="FF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endParaRPr sz="1800">
              <a:solidFill>
                <a:srgbClr val="FF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br>
              <a:rPr lang="en" sz="1800">
                <a:solidFill>
                  <a:srgbClr val="FF0000"/>
                </a:solidFill>
                <a:latin typeface="Trebuchet MS"/>
                <a:ea typeface="Trebuchet MS"/>
                <a:cs typeface="Trebuchet MS"/>
                <a:sym typeface="Trebuchet MS"/>
              </a:rPr>
            </a:br>
            <a:endParaRPr sz="1800">
              <a:solidFill>
                <a:srgbClr val="FF0000"/>
              </a:solidFill>
              <a:latin typeface="Trebuchet MS"/>
              <a:ea typeface="Trebuchet MS"/>
              <a:cs typeface="Trebuchet MS"/>
              <a:sym typeface="Trebuchet MS"/>
            </a:endParaRPr>
          </a:p>
          <a:p>
            <a:pPr marL="0" lvl="0" indent="0" algn="l" rtl="0">
              <a:lnSpc>
                <a:spcPct val="100000"/>
              </a:lnSpc>
              <a:spcBef>
                <a:spcPts val="500"/>
              </a:spcBef>
              <a:spcAft>
                <a:spcPts val="0"/>
              </a:spcAft>
              <a:buSzPts val="2800"/>
              <a:buNone/>
            </a:pPr>
            <a:r>
              <a:rPr lang="en" sz="1500" i="1">
                <a:solidFill>
                  <a:srgbClr val="F16524"/>
                </a:solidFill>
                <a:latin typeface="Trebuchet MS"/>
                <a:ea typeface="Trebuchet MS"/>
                <a:cs typeface="Trebuchet MS"/>
                <a:sym typeface="Trebuchet MS"/>
              </a:rPr>
              <a:t>Note</a:t>
            </a:r>
            <a:r>
              <a:rPr lang="en" sz="1500" b="0" i="1">
                <a:solidFill>
                  <a:srgbClr val="F16524"/>
                </a:solidFill>
                <a:latin typeface="Trebuchet MS"/>
                <a:ea typeface="Trebuchet MS"/>
                <a:cs typeface="Trebuchet MS"/>
                <a:sym typeface="Trebuchet MS"/>
              </a:rPr>
              <a:t>: On computer screens, sans-serif fonts are considered easier to read than serif fonts.</a:t>
            </a:r>
            <a:endParaRPr sz="1500" b="0" i="1">
              <a:solidFill>
                <a:srgbClr val="F16524"/>
              </a:solidFill>
              <a:latin typeface="Trebuchet MS"/>
              <a:ea typeface="Trebuchet MS"/>
              <a:cs typeface="Trebuchet MS"/>
              <a:sym typeface="Trebuchet MS"/>
            </a:endParaRPr>
          </a:p>
          <a:p>
            <a:pPr marL="0" lvl="0" indent="0" algn="l" rtl="0">
              <a:lnSpc>
                <a:spcPct val="100000"/>
              </a:lnSpc>
              <a:spcBef>
                <a:spcPts val="600"/>
              </a:spcBef>
              <a:spcAft>
                <a:spcPts val="0"/>
              </a:spcAft>
              <a:buSzPts val="2800"/>
              <a:buNone/>
            </a:pPr>
            <a:endParaRPr sz="1800" b="0">
              <a:solidFill>
                <a:srgbClr val="000000"/>
              </a:solidFill>
              <a:latin typeface="Trebuchet MS"/>
              <a:ea typeface="Trebuchet MS"/>
              <a:cs typeface="Trebuchet MS"/>
              <a:sym typeface="Trebuchet MS"/>
            </a:endParaRPr>
          </a:p>
        </p:txBody>
      </p:sp>
      <p:pic>
        <p:nvPicPr>
          <p:cNvPr id="950" name="Google Shape;950;p97"/>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951" name="Google Shape;951;p97"/>
          <p:cNvPicPr preferRelativeResize="0"/>
          <p:nvPr/>
        </p:nvPicPr>
        <p:blipFill rotWithShape="1">
          <a:blip r:embed="rId4">
            <a:alphaModFix/>
          </a:blip>
          <a:srcRect/>
          <a:stretch/>
        </p:blipFill>
        <p:spPr>
          <a:xfrm>
            <a:off x="1089450" y="2930875"/>
            <a:ext cx="7062274" cy="1549075"/>
          </a:xfrm>
          <a:prstGeom prst="rect">
            <a:avLst/>
          </a:prstGeom>
          <a:noFill/>
          <a:ln>
            <a:noFill/>
          </a:ln>
        </p:spPr>
      </p:pic>
    </p:spTree>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9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57" name="Google Shape;957;p9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700"/>
              </a:spcBef>
              <a:spcAft>
                <a:spcPts val="0"/>
              </a:spcAft>
              <a:buSzPts val="2800"/>
              <a:buNone/>
            </a:pPr>
            <a:r>
              <a:rPr lang="en" sz="1800" u="sng">
                <a:solidFill>
                  <a:srgbClr val="0170BA"/>
                </a:solidFill>
                <a:latin typeface="Trebuchet MS"/>
                <a:ea typeface="Trebuchet MS"/>
                <a:cs typeface="Trebuchet MS"/>
                <a:sym typeface="Trebuchet MS"/>
              </a:rPr>
              <a:t>Font Family</a:t>
            </a:r>
            <a:endParaRPr sz="1800" u="sng">
              <a:solidFill>
                <a:srgbClr val="0170BA"/>
              </a:solidFill>
              <a:latin typeface="Trebuchet MS"/>
              <a:ea typeface="Trebuchet MS"/>
              <a:cs typeface="Trebuchet MS"/>
              <a:sym typeface="Trebuchet MS"/>
            </a:endParaRPr>
          </a:p>
          <a:p>
            <a:pPr marL="457200" lvl="0" indent="-342900" algn="l" rtl="0">
              <a:lnSpc>
                <a:spcPct val="100000"/>
              </a:lnSpc>
              <a:spcBef>
                <a:spcPts val="70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 family of a text is set with the font-family property.</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The font-family property should hold several font names as a "fallback" system. If the browser does not support the first font, it tries the next font.</a:t>
            </a:r>
            <a:endParaRPr sz="1800" b="0">
              <a:solidFill>
                <a:srgbClr val="353535"/>
              </a:solidFill>
              <a:latin typeface="Trebuchet MS"/>
              <a:ea typeface="Trebuchet MS"/>
              <a:cs typeface="Trebuchet MS"/>
              <a:sym typeface="Trebuchet MS"/>
            </a:endParaRPr>
          </a:p>
          <a:p>
            <a:pPr marL="457200" lvl="0" indent="-342900" algn="l" rtl="0">
              <a:lnSpc>
                <a:spcPct val="100000"/>
              </a:lnSpc>
              <a:spcBef>
                <a:spcPts val="0"/>
              </a:spcBef>
              <a:spcAft>
                <a:spcPts val="0"/>
              </a:spcAft>
              <a:buClr>
                <a:srgbClr val="353535"/>
              </a:buClr>
              <a:buSzPts val="1800"/>
              <a:buFont typeface="Trebuchet MS"/>
              <a:buChar char="❏"/>
            </a:pPr>
            <a:r>
              <a:rPr lang="en" sz="1800" b="0">
                <a:solidFill>
                  <a:srgbClr val="353535"/>
                </a:solidFill>
                <a:latin typeface="Trebuchet MS"/>
                <a:ea typeface="Trebuchet MS"/>
                <a:cs typeface="Trebuchet MS"/>
                <a:sym typeface="Trebuchet MS"/>
              </a:rPr>
              <a:t>Start with the font you want, and end with a generic family, to let the browser pick a similar font in the generic family, if no other fonts are available.</a:t>
            </a:r>
            <a:endParaRPr sz="1800" b="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r>
              <a:rPr lang="en" sz="1800" i="1">
                <a:solidFill>
                  <a:srgbClr val="F16524"/>
                </a:solidFill>
                <a:latin typeface="Trebuchet MS"/>
                <a:ea typeface="Trebuchet MS"/>
                <a:cs typeface="Trebuchet MS"/>
                <a:sym typeface="Trebuchet MS"/>
              </a:rPr>
              <a:t>Note</a:t>
            </a:r>
            <a:r>
              <a:rPr lang="en" sz="1800" b="0" i="1">
                <a:solidFill>
                  <a:srgbClr val="F16524"/>
                </a:solidFill>
                <a:latin typeface="Trebuchet MS"/>
                <a:ea typeface="Trebuchet MS"/>
                <a:cs typeface="Trebuchet MS"/>
                <a:sym typeface="Trebuchet MS"/>
              </a:rPr>
              <a:t>: If the name of a font family is more than one word, it must be in quotation marks, like: "Times New Roman".</a:t>
            </a:r>
            <a:endParaRPr sz="1800" b="0" i="1">
              <a:solidFill>
                <a:srgbClr val="F16524"/>
              </a:solidFill>
              <a:latin typeface="Trebuchet MS"/>
              <a:ea typeface="Trebuchet MS"/>
              <a:cs typeface="Trebuchet MS"/>
              <a:sym typeface="Trebuchet MS"/>
            </a:endParaRPr>
          </a:p>
          <a:p>
            <a:pPr marL="457200" lvl="0" indent="-342900" algn="l" rtl="0">
              <a:lnSpc>
                <a:spcPct val="100000"/>
              </a:lnSpc>
              <a:spcBef>
                <a:spcPts val="700"/>
              </a:spcBef>
              <a:spcAft>
                <a:spcPts val="0"/>
              </a:spcAft>
              <a:buClr>
                <a:srgbClr val="000000"/>
              </a:buClr>
              <a:buSzPts val="1800"/>
              <a:buFont typeface="Trebuchet MS"/>
              <a:buChar char="❏"/>
            </a:pPr>
            <a:r>
              <a:rPr lang="en" sz="1800" b="0">
                <a:solidFill>
                  <a:srgbClr val="353535"/>
                </a:solidFill>
                <a:latin typeface="Trebuchet MS"/>
                <a:ea typeface="Trebuchet MS"/>
                <a:cs typeface="Trebuchet MS"/>
                <a:sym typeface="Trebuchet MS"/>
              </a:rPr>
              <a:t>More than one font family is specified in a comma-separated list:</a:t>
            </a:r>
            <a:endParaRPr sz="1800" b="0">
              <a:solidFill>
                <a:srgbClr val="000000"/>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r>
              <a:rPr lang="en" sz="1800" b="0">
                <a:solidFill>
                  <a:srgbClr val="0170BA"/>
                </a:solidFill>
                <a:latin typeface="Trebuchet MS"/>
                <a:ea typeface="Trebuchet MS"/>
                <a:cs typeface="Trebuchet MS"/>
                <a:sym typeface="Trebuchet MS"/>
              </a:rPr>
              <a:t>Example:</a:t>
            </a:r>
            <a:r>
              <a:rPr lang="en" sz="1800" b="0">
                <a:solidFill>
                  <a:srgbClr val="000000"/>
                </a:solidFill>
                <a:latin typeface="Trebuchet MS"/>
                <a:ea typeface="Trebuchet MS"/>
                <a:cs typeface="Trebuchet MS"/>
                <a:sym typeface="Trebuchet MS"/>
              </a:rPr>
              <a:t>   </a:t>
            </a:r>
            <a:r>
              <a:rPr lang="en" sz="1600" b="0">
                <a:solidFill>
                  <a:srgbClr val="595959"/>
                </a:solidFill>
                <a:latin typeface="Trebuchet MS"/>
                <a:ea typeface="Trebuchet MS"/>
                <a:cs typeface="Trebuchet MS"/>
                <a:sym typeface="Trebuchet MS"/>
              </a:rPr>
              <a:t>p { font-family:"Times New Roman", Times, serif;}</a:t>
            </a:r>
            <a:endParaRPr sz="1600" b="0">
              <a:solidFill>
                <a:srgbClr val="595959"/>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a:solidFill>
                <a:srgbClr val="0170BA"/>
              </a:solidFill>
              <a:latin typeface="Trebuchet MS"/>
              <a:ea typeface="Trebuchet MS"/>
              <a:cs typeface="Trebuchet MS"/>
              <a:sym typeface="Trebuchet MS"/>
            </a:endParaRPr>
          </a:p>
        </p:txBody>
      </p:sp>
      <p:pic>
        <p:nvPicPr>
          <p:cNvPr id="958" name="Google Shape;958;p9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9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57" name="Google Shape;957;p98"/>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700"/>
              </a:spcBef>
              <a:spcAft>
                <a:spcPts val="0"/>
              </a:spcAft>
              <a:buSzPts val="2800"/>
              <a:buNone/>
            </a:pPr>
            <a:r>
              <a:rPr lang="en" sz="1800" u="sng" dirty="0">
                <a:solidFill>
                  <a:srgbClr val="0170BA"/>
                </a:solidFill>
                <a:latin typeface="Trebuchet MS"/>
                <a:ea typeface="Trebuchet MS"/>
                <a:cs typeface="Trebuchet MS"/>
                <a:sym typeface="Trebuchet MS"/>
              </a:rPr>
              <a:t>Font Family</a:t>
            </a:r>
            <a:r>
              <a:rPr lang="en-US" sz="1800" u="sng" dirty="0">
                <a:solidFill>
                  <a:srgbClr val="0170BA"/>
                </a:solidFill>
                <a:latin typeface="Trebuchet MS"/>
                <a:ea typeface="Trebuchet MS"/>
                <a:cs typeface="Trebuchet MS"/>
                <a:sym typeface="Trebuchet MS"/>
              </a:rPr>
              <a:t> </a:t>
            </a:r>
            <a:r>
              <a:rPr lang="mr-IN" sz="1800" u="sng" dirty="0">
                <a:solidFill>
                  <a:srgbClr val="0170BA"/>
                </a:solidFill>
                <a:latin typeface="Trebuchet MS"/>
                <a:ea typeface="Trebuchet MS"/>
                <a:cs typeface="Trebuchet MS"/>
                <a:sym typeface="Trebuchet MS"/>
              </a:rPr>
              <a:t>–</a:t>
            </a:r>
            <a:r>
              <a:rPr lang="en-US" sz="1800" u="sng" dirty="0">
                <a:solidFill>
                  <a:srgbClr val="0170BA"/>
                </a:solidFill>
                <a:latin typeface="Trebuchet MS"/>
                <a:ea typeface="Trebuchet MS"/>
                <a:cs typeface="Trebuchet MS"/>
                <a:sym typeface="Trebuchet MS"/>
              </a:rPr>
              <a:t> Download Embed</a:t>
            </a:r>
            <a:endParaRPr sz="1800" u="sng" dirty="0">
              <a:solidFill>
                <a:srgbClr val="0170BA"/>
              </a:solidFill>
              <a:latin typeface="Trebuchet MS"/>
              <a:ea typeface="Trebuchet MS"/>
              <a:cs typeface="Trebuchet MS"/>
              <a:sym typeface="Trebuchet MS"/>
            </a:endParaRPr>
          </a:p>
          <a:p>
            <a:pPr marL="457200" indent="-342900">
              <a:buClr>
                <a:srgbClr val="353535"/>
              </a:buClr>
              <a:buSzPts val="1800"/>
              <a:buFont typeface="+mj-lt"/>
              <a:buAutoNum type="arabicPeriod"/>
            </a:pPr>
            <a:r>
              <a:rPr lang="en-US" sz="1800" b="0" dirty="0">
                <a:solidFill>
                  <a:srgbClr val="353535"/>
                </a:solidFill>
                <a:latin typeface="Trebuchet MS"/>
                <a:ea typeface="Trebuchet MS"/>
                <a:cs typeface="Trebuchet MS"/>
                <a:sym typeface="Trebuchet MS"/>
              </a:rPr>
              <a:t>In case, We want to use to support all browsers; we have to link or download that fonts to embed with your project.</a:t>
            </a:r>
            <a:br>
              <a:rPr lang="en-US" sz="1800" b="0" dirty="0">
                <a:solidFill>
                  <a:srgbClr val="353535"/>
                </a:solidFill>
                <a:latin typeface="Trebuchet MS"/>
                <a:ea typeface="Trebuchet MS"/>
                <a:cs typeface="Trebuchet MS"/>
                <a:sym typeface="Trebuchet MS"/>
              </a:rPr>
            </a:br>
            <a:br>
              <a:rPr lang="en-US" sz="1800" b="0" dirty="0">
                <a:solidFill>
                  <a:srgbClr val="353535"/>
                </a:solidFill>
                <a:latin typeface="Trebuchet MS"/>
                <a:ea typeface="Trebuchet MS"/>
                <a:cs typeface="Trebuchet MS"/>
                <a:sym typeface="Trebuchet MS"/>
              </a:rPr>
            </a:br>
            <a:r>
              <a:rPr lang="en-US" sz="1800" b="0" dirty="0">
                <a:solidFill>
                  <a:srgbClr val="353535"/>
                </a:solidFill>
                <a:latin typeface="Trebuchet MS"/>
                <a:ea typeface="Trebuchet MS"/>
                <a:cs typeface="Trebuchet MS"/>
                <a:sym typeface="Trebuchet MS"/>
              </a:rPr>
              <a:t>Example: Google fonts usage : </a:t>
            </a:r>
            <a:r>
              <a:rPr lang="en-US" sz="1800" b="0" dirty="0" err="1">
                <a:solidFill>
                  <a:srgbClr val="353535"/>
                </a:solidFill>
                <a:latin typeface="Trebuchet MS"/>
                <a:ea typeface="Trebuchet MS"/>
                <a:cs typeface="Trebuchet MS"/>
                <a:sym typeface="Trebuchet MS"/>
              </a:rPr>
              <a:t>fonts.google.com</a:t>
            </a:r>
            <a:br>
              <a:rPr lang="en-US" sz="1800" b="0" dirty="0">
                <a:solidFill>
                  <a:srgbClr val="353535"/>
                </a:solidFill>
                <a:latin typeface="Trebuchet MS"/>
                <a:ea typeface="Trebuchet MS"/>
                <a:cs typeface="Trebuchet MS"/>
                <a:sym typeface="Trebuchet MS"/>
              </a:rPr>
            </a:br>
            <a:r>
              <a:rPr lang="en-US" sz="1800" b="0" dirty="0">
                <a:solidFill>
                  <a:srgbClr val="353535"/>
                </a:solidFill>
                <a:latin typeface="Trebuchet MS"/>
                <a:ea typeface="Trebuchet MS"/>
                <a:cs typeface="Trebuchet MS"/>
                <a:sym typeface="Trebuchet MS"/>
              </a:rPr>
              <a:t>~search name of fonts you love</a:t>
            </a:r>
            <a:br>
              <a:rPr lang="en-US" sz="1800" b="0" dirty="0">
                <a:solidFill>
                  <a:srgbClr val="353535"/>
                </a:solidFill>
                <a:latin typeface="Trebuchet MS"/>
                <a:ea typeface="Trebuchet MS"/>
                <a:cs typeface="Trebuchet MS"/>
                <a:sym typeface="Trebuchet MS"/>
              </a:rPr>
            </a:br>
            <a:r>
              <a:rPr lang="en-US" sz="1800" b="0" dirty="0">
                <a:solidFill>
                  <a:srgbClr val="353535"/>
                </a:solidFill>
                <a:latin typeface="Trebuchet MS"/>
                <a:ea typeface="Trebuchet MS"/>
                <a:cs typeface="Trebuchet MS"/>
                <a:sym typeface="Trebuchet MS"/>
              </a:rPr>
              <a:t>~select that fonts to get link :</a:t>
            </a:r>
            <a:r>
              <a:rPr lang="en-US" sz="1800" b="0" dirty="0"/>
              <a:t> &lt;link </a:t>
            </a:r>
            <a:r>
              <a:rPr lang="en-US" sz="1800" b="0" dirty="0" err="1"/>
              <a:t>href</a:t>
            </a:r>
            <a:r>
              <a:rPr lang="en-US" sz="1800" b="0" dirty="0"/>
              <a:t>="https://</a:t>
            </a:r>
            <a:r>
              <a:rPr lang="en-US" sz="1800" b="0" dirty="0" err="1"/>
              <a:t>fonts.googleapis.com</a:t>
            </a:r>
            <a:r>
              <a:rPr lang="en-US" sz="1800" b="0" dirty="0"/>
              <a:t>/</a:t>
            </a:r>
            <a:r>
              <a:rPr lang="en-US" sz="1800" b="0" dirty="0" err="1"/>
              <a:t>css?family</a:t>
            </a:r>
            <a:r>
              <a:rPr lang="en-US" sz="1800" b="0" dirty="0"/>
              <a:t>=</a:t>
            </a:r>
            <a:r>
              <a:rPr lang="en-US" sz="1800" dirty="0" err="1"/>
              <a:t>Roboto</a:t>
            </a:r>
            <a:r>
              <a:rPr lang="en-US" sz="1800" b="0" dirty="0" err="1"/>
              <a:t>&amp;display</a:t>
            </a:r>
            <a:r>
              <a:rPr lang="en-US" sz="1800" b="0" dirty="0"/>
              <a:t>=swap" </a:t>
            </a:r>
            <a:r>
              <a:rPr lang="en-US" sz="1800" b="0" dirty="0" err="1"/>
              <a:t>rel</a:t>
            </a:r>
            <a:r>
              <a:rPr lang="en-US" sz="1800" b="0" dirty="0"/>
              <a:t>="stylesheet"&gt; </a:t>
            </a:r>
            <a:br>
              <a:rPr lang="en-US" sz="1800" b="0" dirty="0"/>
            </a:br>
            <a:br>
              <a:rPr lang="en-US" sz="1800" b="0" dirty="0"/>
            </a:br>
            <a:r>
              <a:rPr lang="en-US" sz="1800" b="0" dirty="0"/>
              <a:t>Usage: font-family: '</a:t>
            </a:r>
            <a:r>
              <a:rPr lang="en-US" sz="1800" b="0" dirty="0" err="1"/>
              <a:t>Roboto</a:t>
            </a:r>
            <a:r>
              <a:rPr lang="en-US" sz="1800" b="0" dirty="0"/>
              <a:t>', sans-serif; </a:t>
            </a:r>
            <a:br>
              <a:rPr lang="en-US" sz="1800" b="0" dirty="0">
                <a:solidFill>
                  <a:srgbClr val="353535"/>
                </a:solidFill>
                <a:latin typeface="Trebuchet MS"/>
                <a:ea typeface="Trebuchet MS"/>
                <a:cs typeface="Trebuchet MS"/>
                <a:sym typeface="Trebuchet MS"/>
              </a:rPr>
            </a:br>
            <a:br>
              <a:rPr lang="en-US" sz="1800" b="0" dirty="0">
                <a:solidFill>
                  <a:srgbClr val="353535"/>
                </a:solidFill>
                <a:latin typeface="Trebuchet MS"/>
                <a:ea typeface="Trebuchet MS"/>
                <a:cs typeface="Trebuchet MS"/>
                <a:sym typeface="Trebuchet MS"/>
              </a:rPr>
            </a:br>
            <a:endParaRPr sz="1800" u="sng" dirty="0">
              <a:solidFill>
                <a:srgbClr val="0170BA"/>
              </a:solidFill>
              <a:latin typeface="Trebuchet MS"/>
              <a:ea typeface="Trebuchet MS"/>
              <a:cs typeface="Trebuchet MS"/>
              <a:sym typeface="Trebuchet MS"/>
            </a:endParaRPr>
          </a:p>
        </p:txBody>
      </p:sp>
      <p:pic>
        <p:nvPicPr>
          <p:cNvPr id="958" name="Google Shape;958;p9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extLst>
      <p:ext uri="{BB962C8B-B14F-4D97-AF65-F5344CB8AC3E}">
        <p14:creationId xmlns:p14="http://schemas.microsoft.com/office/powerpoint/2010/main" val="1690689358"/>
      </p:ext>
    </p:extLst>
  </p:cSld>
  <p:clrMapOvr>
    <a:masterClrMapping/>
  </p:clrMapOvr>
  <p:transition spd="slow">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9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57" name="Google Shape;957;p98"/>
          <p:cNvSpPr txBox="1">
            <a:spLocks noGrp="1"/>
          </p:cNvSpPr>
          <p:nvPr>
            <p:ph type="title"/>
          </p:nvPr>
        </p:nvSpPr>
        <p:spPr>
          <a:xfrm>
            <a:off x="542400" y="1266600"/>
            <a:ext cx="8380500" cy="3723089"/>
          </a:xfrm>
          <a:prstGeom prst="rect">
            <a:avLst/>
          </a:prstGeom>
          <a:noFill/>
          <a:ln>
            <a:noFill/>
          </a:ln>
        </p:spPr>
        <p:txBody>
          <a:bodyPr spcFirstLastPara="1" wrap="square" lIns="91425" tIns="91425" rIns="91425" bIns="91425" anchor="t" anchorCtr="0">
            <a:noAutofit/>
          </a:bodyPr>
          <a:lstStyle/>
          <a:p>
            <a:r>
              <a:rPr lang="en" sz="1800" u="sng" dirty="0">
                <a:solidFill>
                  <a:srgbClr val="0170BA"/>
                </a:solidFill>
                <a:latin typeface="Trebuchet MS"/>
                <a:ea typeface="Trebuchet MS"/>
                <a:cs typeface="Trebuchet MS"/>
                <a:sym typeface="Trebuchet MS"/>
              </a:rPr>
              <a:t>Font Family</a:t>
            </a:r>
            <a:r>
              <a:rPr lang="en-US" sz="1800" u="sng" dirty="0">
                <a:solidFill>
                  <a:srgbClr val="0170BA"/>
                </a:solidFill>
                <a:latin typeface="Trebuchet MS"/>
                <a:ea typeface="Trebuchet MS"/>
                <a:cs typeface="Trebuchet MS"/>
                <a:sym typeface="Trebuchet MS"/>
              </a:rPr>
              <a:t> </a:t>
            </a:r>
            <a:r>
              <a:rPr lang="mr-IN" sz="1800" u="sng" dirty="0">
                <a:solidFill>
                  <a:srgbClr val="0170BA"/>
                </a:solidFill>
                <a:latin typeface="Trebuchet MS"/>
                <a:ea typeface="Trebuchet MS"/>
                <a:cs typeface="Trebuchet MS"/>
                <a:sym typeface="Trebuchet MS"/>
              </a:rPr>
              <a:t>–</a:t>
            </a:r>
            <a:r>
              <a:rPr lang="en-US" sz="1800" u="sng" dirty="0">
                <a:solidFill>
                  <a:srgbClr val="0170BA"/>
                </a:solidFill>
                <a:latin typeface="Trebuchet MS"/>
                <a:ea typeface="Trebuchet MS"/>
                <a:cs typeface="Trebuchet MS"/>
                <a:sym typeface="Trebuchet MS"/>
              </a:rPr>
              <a:t> Download Embed</a:t>
            </a:r>
            <a:br>
              <a:rPr lang="en-US" sz="1800" b="0" dirty="0">
                <a:solidFill>
                  <a:srgbClr val="353535"/>
                </a:solidFill>
                <a:latin typeface="Trebuchet MS"/>
                <a:ea typeface="Trebuchet MS"/>
                <a:cs typeface="Trebuchet MS"/>
                <a:sym typeface="Trebuchet MS"/>
              </a:rPr>
            </a:br>
            <a:r>
              <a:rPr lang="en-US" sz="1800" b="0" dirty="0">
                <a:solidFill>
                  <a:srgbClr val="353535"/>
                </a:solidFill>
                <a:latin typeface="Trebuchet MS"/>
                <a:ea typeface="Trebuchet MS"/>
                <a:cs typeface="Trebuchet MS"/>
                <a:sym typeface="Trebuchet MS"/>
              </a:rPr>
              <a:t>1. Download font - @font-face rule</a:t>
            </a:r>
            <a:br>
              <a:rPr lang="en-US" sz="1800" b="0" dirty="0">
                <a:solidFill>
                  <a:srgbClr val="353535"/>
                </a:solidFill>
                <a:latin typeface="Trebuchet MS"/>
                <a:ea typeface="Trebuchet MS"/>
                <a:cs typeface="Trebuchet MS"/>
                <a:sym typeface="Trebuchet MS"/>
              </a:rPr>
            </a:br>
            <a:r>
              <a:rPr lang="en-US" sz="1800" b="0" dirty="0">
                <a:solidFill>
                  <a:srgbClr val="353535"/>
                </a:solidFill>
                <a:latin typeface="Trebuchet MS"/>
                <a:ea typeface="Trebuchet MS"/>
                <a:cs typeface="Trebuchet MS"/>
                <a:sym typeface="Trebuchet MS"/>
              </a:rPr>
              <a:t>~download font file type: </a:t>
            </a:r>
            <a:r>
              <a:rPr lang="en-US" sz="1800" b="0" dirty="0" err="1">
                <a:solidFill>
                  <a:srgbClr val="353535"/>
                </a:solidFill>
                <a:latin typeface="Trebuchet MS"/>
                <a:ea typeface="Trebuchet MS"/>
                <a:cs typeface="Trebuchet MS"/>
                <a:sym typeface="Trebuchet MS"/>
              </a:rPr>
              <a:t>fontname.ttf</a:t>
            </a:r>
            <a:r>
              <a:rPr lang="en-US" sz="1800" b="0" dirty="0">
                <a:solidFill>
                  <a:srgbClr val="353535"/>
                </a:solidFill>
                <a:latin typeface="Trebuchet MS"/>
                <a:ea typeface="Trebuchet MS"/>
                <a:cs typeface="Trebuchet MS"/>
                <a:sym typeface="Trebuchet MS"/>
              </a:rPr>
              <a:t> or </a:t>
            </a:r>
            <a:r>
              <a:rPr lang="en-US" sz="1800" b="0" dirty="0" err="1">
                <a:solidFill>
                  <a:srgbClr val="353535"/>
                </a:solidFill>
                <a:latin typeface="Trebuchet MS"/>
                <a:ea typeface="Trebuchet MS"/>
                <a:cs typeface="Trebuchet MS"/>
                <a:sym typeface="Trebuchet MS"/>
              </a:rPr>
              <a:t>fontname.wotf</a:t>
            </a:r>
            <a:r>
              <a:rPr lang="en-US" sz="1800" b="0" dirty="0">
                <a:solidFill>
                  <a:srgbClr val="353535"/>
                </a:solidFill>
                <a:latin typeface="Trebuchet MS"/>
                <a:ea typeface="Trebuchet MS"/>
                <a:cs typeface="Trebuchet MS"/>
                <a:sym typeface="Trebuchet MS"/>
              </a:rPr>
              <a:t>, </a:t>
            </a:r>
            <a:r>
              <a:rPr lang="mr-IN" sz="1800" b="0" dirty="0">
                <a:solidFill>
                  <a:srgbClr val="353535"/>
                </a:solidFill>
                <a:latin typeface="Trebuchet MS"/>
                <a:ea typeface="Trebuchet MS"/>
                <a:cs typeface="Trebuchet MS"/>
                <a:sym typeface="Trebuchet MS"/>
              </a:rPr>
              <a:t>………</a:t>
            </a:r>
            <a:r>
              <a:rPr lang="en-US" sz="1800" b="0" dirty="0">
                <a:solidFill>
                  <a:srgbClr val="353535"/>
                </a:solidFill>
                <a:latin typeface="Trebuchet MS"/>
                <a:ea typeface="Trebuchet MS"/>
                <a:cs typeface="Trebuchet MS"/>
                <a:sym typeface="Trebuchet MS"/>
              </a:rPr>
              <a:t>.</a:t>
            </a:r>
            <a:br>
              <a:rPr lang="en-US" sz="1800" b="0" dirty="0">
                <a:solidFill>
                  <a:srgbClr val="353535"/>
                </a:solidFill>
                <a:latin typeface="Trebuchet MS"/>
                <a:ea typeface="Trebuchet MS"/>
                <a:cs typeface="Trebuchet MS"/>
                <a:sym typeface="Trebuchet MS"/>
              </a:rPr>
            </a:br>
            <a:r>
              <a:rPr lang="en-US" sz="1800" b="0" dirty="0">
                <a:solidFill>
                  <a:srgbClr val="353535"/>
                </a:solidFill>
                <a:latin typeface="Trebuchet MS"/>
                <a:ea typeface="Trebuchet MS"/>
                <a:cs typeface="Trebuchet MS"/>
                <a:sym typeface="Trebuchet MS"/>
              </a:rPr>
              <a:t>~copy that file to your project</a:t>
            </a:r>
            <a:br>
              <a:rPr lang="en-US" sz="1800" b="0" dirty="0"/>
            </a:br>
            <a:r>
              <a:rPr lang="en-US" sz="1800" b="0" dirty="0"/>
              <a:t>Usage: </a:t>
            </a:r>
            <a:br>
              <a:rPr lang="en-US" sz="1800" b="0" dirty="0"/>
            </a:br>
            <a:r>
              <a:rPr lang="en-US" sz="1800" b="0" dirty="0"/>
              <a:t> </a:t>
            </a:r>
            <a:r>
              <a:rPr lang="en-US" sz="1800" b="0" dirty="0">
                <a:latin typeface="Consolas" charset="0"/>
                <a:ea typeface="Consolas" charset="0"/>
                <a:cs typeface="Consolas" charset="0"/>
              </a:rPr>
              <a:t>@font-face {</a:t>
            </a:r>
            <a:br>
              <a:rPr lang="en-US" sz="1800" b="0" dirty="0">
                <a:latin typeface="Consolas" charset="0"/>
                <a:ea typeface="Consolas" charset="0"/>
                <a:cs typeface="Consolas" charset="0"/>
              </a:rPr>
            </a:br>
            <a:r>
              <a:rPr lang="en-US" sz="1800" b="0" dirty="0">
                <a:latin typeface="Consolas" charset="0"/>
                <a:ea typeface="Consolas" charset="0"/>
                <a:cs typeface="Consolas" charset="0"/>
              </a:rPr>
              <a:t>	font-family: "</a:t>
            </a:r>
            <a:r>
              <a:rPr lang="en-US" sz="1800" b="0" dirty="0" err="1">
                <a:latin typeface="Consolas" charset="0"/>
                <a:ea typeface="Consolas" charset="0"/>
                <a:cs typeface="Consolas" charset="0"/>
              </a:rPr>
              <a:t>Fasthand</a:t>
            </a:r>
            <a:r>
              <a:rPr lang="en-US" sz="1800" b="0" dirty="0">
                <a:latin typeface="Consolas" charset="0"/>
                <a:ea typeface="Consolas" charset="0"/>
                <a:cs typeface="Consolas" charset="0"/>
              </a:rPr>
              <a:t>-Regular";</a:t>
            </a:r>
            <a:br>
              <a:rPr lang="en-US" sz="1800" b="0" dirty="0">
                <a:latin typeface="Consolas" charset="0"/>
                <a:ea typeface="Consolas" charset="0"/>
                <a:cs typeface="Consolas" charset="0"/>
              </a:rPr>
            </a:br>
            <a:r>
              <a:rPr lang="en-US" sz="1800" b="0" dirty="0">
                <a:latin typeface="Consolas" charset="0"/>
                <a:ea typeface="Consolas" charset="0"/>
                <a:cs typeface="Consolas" charset="0"/>
              </a:rPr>
              <a:t>	</a:t>
            </a:r>
            <a:r>
              <a:rPr lang="en-US" sz="1800" b="0" dirty="0" err="1">
                <a:latin typeface="Consolas" charset="0"/>
                <a:ea typeface="Consolas" charset="0"/>
                <a:cs typeface="Consolas" charset="0"/>
              </a:rPr>
              <a:t>src</a:t>
            </a:r>
            <a:r>
              <a:rPr lang="en-US" sz="1800" b="0" dirty="0">
                <a:latin typeface="Consolas" charset="0"/>
                <a:ea typeface="Consolas" charset="0"/>
                <a:cs typeface="Consolas" charset="0"/>
              </a:rPr>
              <a:t>: </a:t>
            </a:r>
            <a:r>
              <a:rPr lang="en-US" sz="1800" b="0" dirty="0" err="1">
                <a:latin typeface="Consolas" charset="0"/>
                <a:ea typeface="Consolas" charset="0"/>
                <a:cs typeface="Consolas" charset="0"/>
              </a:rPr>
              <a:t>url</a:t>
            </a:r>
            <a:r>
              <a:rPr lang="en-US" sz="1800" b="0" dirty="0">
                <a:latin typeface="Consolas" charset="0"/>
                <a:ea typeface="Consolas" charset="0"/>
                <a:cs typeface="Consolas" charset="0"/>
              </a:rPr>
              <a:t>("../fonts/</a:t>
            </a:r>
            <a:r>
              <a:rPr lang="en-US" sz="1800" b="0" dirty="0" err="1">
                <a:latin typeface="Consolas" charset="0"/>
                <a:ea typeface="Consolas" charset="0"/>
                <a:cs typeface="Consolas" charset="0"/>
              </a:rPr>
              <a:t>Fasthand-Regular.ttf</a:t>
            </a:r>
            <a:r>
              <a:rPr lang="en-US" sz="1800" b="0" dirty="0">
                <a:latin typeface="Consolas" charset="0"/>
                <a:ea typeface="Consolas" charset="0"/>
                <a:cs typeface="Consolas" charset="0"/>
              </a:rPr>
              <a:t>");</a:t>
            </a:r>
            <a:br>
              <a:rPr lang="en-US" sz="1800" b="0" dirty="0">
                <a:latin typeface="Consolas" charset="0"/>
                <a:ea typeface="Consolas" charset="0"/>
                <a:cs typeface="Consolas" charset="0"/>
              </a:rPr>
            </a:br>
            <a:r>
              <a:rPr lang="en-US" sz="1800" b="0" dirty="0">
                <a:latin typeface="Consolas" charset="0"/>
                <a:ea typeface="Consolas" charset="0"/>
                <a:cs typeface="Consolas" charset="0"/>
              </a:rPr>
              <a:t>} </a:t>
            </a:r>
            <a:br>
              <a:rPr lang="en-US" sz="1800" b="0" dirty="0">
                <a:latin typeface="Consolas" charset="0"/>
                <a:ea typeface="Consolas" charset="0"/>
                <a:cs typeface="Consolas" charset="0"/>
              </a:rPr>
            </a:br>
            <a:r>
              <a:rPr lang="en-US" sz="1800" b="0" dirty="0">
                <a:latin typeface="Consolas" charset="0"/>
                <a:ea typeface="Consolas" charset="0"/>
                <a:cs typeface="Consolas" charset="0"/>
              </a:rPr>
              <a:t>h1{</a:t>
            </a:r>
            <a:br>
              <a:rPr lang="en-US" sz="1800" b="0" dirty="0">
                <a:latin typeface="Consolas" charset="0"/>
                <a:ea typeface="Consolas" charset="0"/>
                <a:cs typeface="Consolas" charset="0"/>
              </a:rPr>
            </a:br>
            <a:r>
              <a:rPr lang="en-US" sz="1800" b="0" dirty="0">
                <a:latin typeface="Consolas" charset="0"/>
                <a:ea typeface="Consolas" charset="0"/>
                <a:cs typeface="Consolas" charset="0"/>
              </a:rPr>
              <a:t>	font-family: “</a:t>
            </a:r>
            <a:r>
              <a:rPr lang="en-US" sz="1800" b="0" dirty="0" err="1">
                <a:latin typeface="Consolas" charset="0"/>
                <a:ea typeface="Consolas" charset="0"/>
                <a:cs typeface="Consolas" charset="0"/>
              </a:rPr>
              <a:t>Fasthand</a:t>
            </a:r>
            <a:r>
              <a:rPr lang="en-US" sz="1800" b="0" dirty="0">
                <a:latin typeface="Consolas" charset="0"/>
                <a:ea typeface="Consolas" charset="0"/>
                <a:cs typeface="Consolas" charset="0"/>
              </a:rPr>
              <a:t>-Regular”; </a:t>
            </a:r>
            <a:br>
              <a:rPr lang="en-US" sz="1800" b="0" dirty="0">
                <a:latin typeface="Consolas" charset="0"/>
                <a:ea typeface="Consolas" charset="0"/>
                <a:cs typeface="Consolas" charset="0"/>
              </a:rPr>
            </a:br>
            <a:r>
              <a:rPr lang="en-US" sz="1800" b="0" dirty="0">
                <a:latin typeface="Consolas" charset="0"/>
                <a:ea typeface="Consolas" charset="0"/>
                <a:cs typeface="Consolas" charset="0"/>
              </a:rPr>
              <a:t>}</a:t>
            </a:r>
            <a:br>
              <a:rPr lang="en-US" sz="1800" b="0" dirty="0"/>
            </a:br>
            <a:br>
              <a:rPr lang="en-US" sz="1800" b="0" dirty="0">
                <a:solidFill>
                  <a:srgbClr val="353535"/>
                </a:solidFill>
                <a:latin typeface="Trebuchet MS"/>
                <a:ea typeface="Trebuchet MS"/>
                <a:cs typeface="Trebuchet MS"/>
                <a:sym typeface="Trebuchet MS"/>
              </a:rPr>
            </a:br>
            <a:br>
              <a:rPr lang="en-US" sz="1800" b="0" dirty="0">
                <a:solidFill>
                  <a:srgbClr val="353535"/>
                </a:solidFill>
                <a:latin typeface="Trebuchet MS"/>
                <a:ea typeface="Trebuchet MS"/>
                <a:cs typeface="Trebuchet MS"/>
                <a:sym typeface="Trebuchet MS"/>
              </a:rPr>
            </a:br>
            <a:endParaRPr sz="1800" u="sng" dirty="0">
              <a:solidFill>
                <a:srgbClr val="0170BA"/>
              </a:solidFill>
              <a:latin typeface="Trebuchet MS"/>
              <a:ea typeface="Trebuchet MS"/>
              <a:cs typeface="Trebuchet MS"/>
              <a:sym typeface="Trebuchet MS"/>
            </a:endParaRPr>
          </a:p>
        </p:txBody>
      </p:sp>
      <p:pic>
        <p:nvPicPr>
          <p:cNvPr id="958" name="Google Shape;958;p9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extLst>
      <p:ext uri="{BB962C8B-B14F-4D97-AF65-F5344CB8AC3E}">
        <p14:creationId xmlns:p14="http://schemas.microsoft.com/office/powerpoint/2010/main" val="455310910"/>
      </p:ext>
    </p:extLst>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9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57" name="Google Shape;957;p98"/>
          <p:cNvSpPr txBox="1">
            <a:spLocks noGrp="1"/>
          </p:cNvSpPr>
          <p:nvPr>
            <p:ph type="title"/>
          </p:nvPr>
        </p:nvSpPr>
        <p:spPr>
          <a:xfrm>
            <a:off x="542400" y="1266600"/>
            <a:ext cx="8380500" cy="3723089"/>
          </a:xfrm>
          <a:prstGeom prst="rect">
            <a:avLst/>
          </a:prstGeom>
          <a:noFill/>
          <a:ln>
            <a:noFill/>
          </a:ln>
        </p:spPr>
        <p:txBody>
          <a:bodyPr spcFirstLastPara="1" wrap="square" lIns="91425" tIns="91425" rIns="91425" bIns="91425" anchor="t" anchorCtr="0">
            <a:noAutofit/>
          </a:bodyPr>
          <a:lstStyle/>
          <a:p>
            <a:r>
              <a:rPr lang="en-US" sz="1800" u="sng" dirty="0">
                <a:solidFill>
                  <a:srgbClr val="0170BA"/>
                </a:solidFill>
                <a:latin typeface="Trebuchet MS"/>
                <a:ea typeface="Trebuchet MS"/>
                <a:cs typeface="Trebuchet MS"/>
                <a:sym typeface="Trebuchet MS"/>
              </a:rPr>
              <a:t>Icon </a:t>
            </a:r>
            <a:br>
              <a:rPr lang="en-US" sz="1800" b="0" dirty="0">
                <a:solidFill>
                  <a:srgbClr val="353535"/>
                </a:solidFill>
                <a:latin typeface="Trebuchet MS"/>
                <a:ea typeface="Trebuchet MS"/>
                <a:cs typeface="Trebuchet MS"/>
                <a:sym typeface="Trebuchet MS"/>
              </a:rPr>
            </a:br>
            <a:br>
              <a:rPr lang="en-US" sz="1800" b="0" dirty="0">
                <a:solidFill>
                  <a:srgbClr val="353535"/>
                </a:solidFill>
                <a:latin typeface="Trebuchet MS"/>
                <a:ea typeface="Trebuchet MS"/>
                <a:cs typeface="Trebuchet MS"/>
                <a:sym typeface="Trebuchet MS"/>
              </a:rPr>
            </a:br>
            <a:r>
              <a:rPr lang="en-US" sz="1800" b="0" dirty="0">
                <a:solidFill>
                  <a:srgbClr val="353535"/>
                </a:solidFill>
                <a:latin typeface="Trebuchet MS"/>
                <a:ea typeface="Trebuchet MS"/>
                <a:cs typeface="Trebuchet MS"/>
                <a:sym typeface="Trebuchet MS"/>
              </a:rPr>
              <a:t>1. Icon: </a:t>
            </a:r>
            <a:r>
              <a:rPr lang="en-US" sz="1800" b="0" dirty="0">
                <a:solidFill>
                  <a:srgbClr val="353535"/>
                </a:solidFill>
                <a:latin typeface="Trebuchet MS"/>
                <a:ea typeface="Trebuchet MS"/>
                <a:cs typeface="Trebuchet MS"/>
              </a:rPr>
              <a:t>Small pictorial symbol used in a graphical user interface (GUI) or in web documents to identify a file, folder, program, or device (such as drive, modem, printer).</a:t>
            </a:r>
            <a:br>
              <a:rPr lang="en-US" sz="1800" b="0" dirty="0">
                <a:solidFill>
                  <a:srgbClr val="353535"/>
                </a:solidFill>
                <a:latin typeface="Trebuchet MS"/>
                <a:ea typeface="Trebuchet MS"/>
                <a:cs typeface="Trebuchet MS"/>
              </a:rPr>
            </a:br>
            <a:r>
              <a:rPr lang="en-US" sz="1800" b="0" dirty="0">
                <a:solidFill>
                  <a:srgbClr val="353535"/>
                </a:solidFill>
                <a:latin typeface="Trebuchet MS"/>
                <a:ea typeface="Trebuchet MS"/>
                <a:cs typeface="Trebuchet MS"/>
              </a:rPr>
              <a:t>2. There are a lot of website that publish icon with different </a:t>
            </a:r>
            <a:r>
              <a:rPr lang="en-US" sz="1800" b="0" dirty="0" err="1">
                <a:solidFill>
                  <a:srgbClr val="353535"/>
                </a:solidFill>
                <a:latin typeface="Trebuchet MS"/>
                <a:ea typeface="Trebuchet MS"/>
                <a:cs typeface="Trebuchet MS"/>
              </a:rPr>
              <a:t>ui</a:t>
            </a:r>
            <a:r>
              <a:rPr lang="en-US" sz="1800" b="0" dirty="0">
                <a:solidFill>
                  <a:srgbClr val="353535"/>
                </a:solidFill>
                <a:latin typeface="Trebuchet MS"/>
                <a:ea typeface="Trebuchet MS"/>
                <a:cs typeface="Trebuchet MS"/>
              </a:rPr>
              <a:t> such as </a:t>
            </a:r>
            <a:r>
              <a:rPr lang="en-US" sz="1800" b="0" dirty="0" err="1">
                <a:solidFill>
                  <a:srgbClr val="353535"/>
                </a:solidFill>
                <a:latin typeface="Trebuchet MS"/>
                <a:ea typeface="Trebuchet MS"/>
                <a:cs typeface="Trebuchet MS"/>
              </a:rPr>
              <a:t>fontawesome</a:t>
            </a:r>
            <a:r>
              <a:rPr lang="en-US" sz="1800" b="0" dirty="0">
                <a:solidFill>
                  <a:srgbClr val="353535"/>
                </a:solidFill>
                <a:latin typeface="Trebuchet MS"/>
                <a:ea typeface="Trebuchet MS"/>
                <a:cs typeface="Trebuchet MS"/>
              </a:rPr>
              <a:t>, icon8, </a:t>
            </a:r>
            <a:r>
              <a:rPr lang="en-US" sz="1800" b="0" dirty="0" err="1">
                <a:solidFill>
                  <a:srgbClr val="353535"/>
                </a:solidFill>
                <a:latin typeface="Trebuchet MS"/>
                <a:ea typeface="Trebuchet MS"/>
                <a:cs typeface="Trebuchet MS"/>
              </a:rPr>
              <a:t>flaticon</a:t>
            </a:r>
            <a:r>
              <a:rPr lang="en-US" sz="1800" b="0" dirty="0">
                <a:solidFill>
                  <a:srgbClr val="353535"/>
                </a:solidFill>
                <a:latin typeface="Trebuchet MS"/>
                <a:ea typeface="Trebuchet MS"/>
                <a:cs typeface="Trebuchet MS"/>
              </a:rPr>
              <a:t>, </a:t>
            </a:r>
            <a:r>
              <a:rPr lang="en-US" sz="1800" b="0" dirty="0" err="1">
                <a:solidFill>
                  <a:srgbClr val="353535"/>
                </a:solidFill>
                <a:latin typeface="Trebuchet MS"/>
                <a:ea typeface="Trebuchet MS"/>
                <a:cs typeface="Trebuchet MS"/>
              </a:rPr>
              <a:t>googleicon</a:t>
            </a:r>
            <a:r>
              <a:rPr lang="mr-IN" sz="1800" b="0" dirty="0">
                <a:solidFill>
                  <a:srgbClr val="353535"/>
                </a:solidFill>
                <a:latin typeface="Trebuchet MS"/>
                <a:ea typeface="Trebuchet MS"/>
                <a:cs typeface="Trebuchet MS"/>
              </a:rPr>
              <a:t>………</a:t>
            </a:r>
            <a:r>
              <a:rPr lang="en-US" sz="1800" b="0" dirty="0">
                <a:solidFill>
                  <a:srgbClr val="353535"/>
                </a:solidFill>
                <a:latin typeface="Trebuchet MS"/>
                <a:ea typeface="Trebuchet MS"/>
                <a:cs typeface="Trebuchet MS"/>
              </a:rPr>
              <a:t>.</a:t>
            </a:r>
            <a:br>
              <a:rPr lang="en-US" sz="1800" b="0" dirty="0">
                <a:solidFill>
                  <a:srgbClr val="353535"/>
                </a:solidFill>
                <a:latin typeface="Trebuchet MS"/>
                <a:ea typeface="Trebuchet MS"/>
                <a:cs typeface="Trebuchet MS"/>
              </a:rPr>
            </a:br>
            <a:r>
              <a:rPr lang="en-US" sz="1800" b="0" dirty="0">
                <a:solidFill>
                  <a:srgbClr val="353535"/>
                </a:solidFill>
                <a:latin typeface="Trebuchet MS"/>
                <a:ea typeface="Trebuchet MS"/>
                <a:cs typeface="Trebuchet MS"/>
              </a:rPr>
              <a:t>3. All of icons above is required to link to </a:t>
            </a:r>
            <a:r>
              <a:rPr lang="en-US" sz="1800" b="0" dirty="0" err="1">
                <a:solidFill>
                  <a:srgbClr val="353535"/>
                </a:solidFill>
                <a:latin typeface="Trebuchet MS"/>
                <a:ea typeface="Trebuchet MS"/>
                <a:cs typeface="Trebuchet MS"/>
              </a:rPr>
              <a:t>css</a:t>
            </a:r>
            <a:r>
              <a:rPr lang="en-US" sz="1800" b="0" dirty="0">
                <a:solidFill>
                  <a:srgbClr val="353535"/>
                </a:solidFill>
                <a:latin typeface="Trebuchet MS"/>
                <a:ea typeface="Trebuchet MS"/>
                <a:cs typeface="Trebuchet MS"/>
              </a:rPr>
              <a:t> file or download it.</a:t>
            </a:r>
            <a:br>
              <a:rPr lang="en-US" sz="1800" b="0" dirty="0">
                <a:solidFill>
                  <a:srgbClr val="353535"/>
                </a:solidFill>
                <a:latin typeface="Trebuchet MS"/>
                <a:ea typeface="Trebuchet MS"/>
                <a:cs typeface="Trebuchet MS"/>
              </a:rPr>
            </a:br>
            <a:br>
              <a:rPr lang="en-US" sz="1800" b="0" dirty="0">
                <a:solidFill>
                  <a:srgbClr val="353535"/>
                </a:solidFill>
                <a:latin typeface="Trebuchet MS"/>
                <a:ea typeface="Trebuchet MS"/>
                <a:cs typeface="Trebuchet MS"/>
              </a:rPr>
            </a:br>
            <a:r>
              <a:rPr lang="en-US" sz="1800" b="0" dirty="0">
                <a:solidFill>
                  <a:srgbClr val="353535"/>
                </a:solidFill>
                <a:latin typeface="Trebuchet MS"/>
                <a:ea typeface="Trebuchet MS"/>
                <a:cs typeface="Trebuchet MS"/>
              </a:rPr>
              <a:t>~</a:t>
            </a:r>
            <a:r>
              <a:rPr lang="en-US" sz="1800" dirty="0">
                <a:hlinkClick r:id="rId3"/>
              </a:rPr>
              <a:t> </a:t>
            </a:r>
            <a:r>
              <a:rPr lang="en-US" sz="1800" b="0" dirty="0">
                <a:solidFill>
                  <a:srgbClr val="353535"/>
                </a:solidFill>
                <a:latin typeface="Trebuchet MS"/>
                <a:ea typeface="Trebuchet MS"/>
                <a:cs typeface="Trebuchet MS"/>
                <a:hlinkClick r:id="rId3"/>
              </a:rPr>
              <a:t>https://fontawesome.com/start</a:t>
            </a:r>
            <a:r>
              <a:rPr lang="en-US" sz="1800" dirty="0">
                <a:hlinkClick r:id="rId3"/>
              </a:rPr>
              <a:t> </a:t>
            </a:r>
            <a:r>
              <a:rPr lang="en-US" sz="1800" dirty="0"/>
              <a:t> follow the instruction</a:t>
            </a:r>
            <a:br>
              <a:rPr lang="en-US" sz="1800" b="0" dirty="0">
                <a:solidFill>
                  <a:srgbClr val="353535"/>
                </a:solidFill>
                <a:latin typeface="Trebuchet MS"/>
                <a:ea typeface="Trebuchet MS"/>
                <a:cs typeface="Trebuchet MS"/>
              </a:rPr>
            </a:br>
            <a:br>
              <a:rPr lang="en-US" sz="1800" b="0" dirty="0">
                <a:solidFill>
                  <a:srgbClr val="353535"/>
                </a:solidFill>
                <a:latin typeface="Trebuchet MS"/>
                <a:ea typeface="Trebuchet MS"/>
                <a:cs typeface="Trebuchet MS"/>
              </a:rPr>
            </a:br>
            <a:br>
              <a:rPr lang="en-US" sz="1800" b="0" dirty="0">
                <a:solidFill>
                  <a:srgbClr val="353535"/>
                </a:solidFill>
                <a:latin typeface="Trebuchet MS"/>
                <a:ea typeface="Trebuchet MS"/>
                <a:cs typeface="Trebuchet MS"/>
                <a:sym typeface="Trebuchet MS"/>
              </a:rPr>
            </a:br>
            <a:br>
              <a:rPr lang="en-US" sz="1800" b="0" dirty="0">
                <a:solidFill>
                  <a:srgbClr val="353535"/>
                </a:solidFill>
                <a:latin typeface="Trebuchet MS"/>
                <a:ea typeface="Trebuchet MS"/>
                <a:cs typeface="Trebuchet MS"/>
                <a:sym typeface="Trebuchet MS"/>
              </a:rPr>
            </a:br>
            <a:endParaRPr sz="1800" u="sng" dirty="0">
              <a:solidFill>
                <a:srgbClr val="0170BA"/>
              </a:solidFill>
              <a:latin typeface="Trebuchet MS"/>
              <a:ea typeface="Trebuchet MS"/>
              <a:cs typeface="Trebuchet MS"/>
              <a:sym typeface="Trebuchet MS"/>
            </a:endParaRPr>
          </a:p>
        </p:txBody>
      </p:sp>
      <p:pic>
        <p:nvPicPr>
          <p:cNvPr id="958" name="Google Shape;958;p98"/>
          <p:cNvPicPr preferRelativeResize="0"/>
          <p:nvPr/>
        </p:nvPicPr>
        <p:blipFill rotWithShape="1">
          <a:blip r:embed="rId4">
            <a:alphaModFix/>
          </a:blip>
          <a:srcRect t="3462" b="3461"/>
          <a:stretch/>
        </p:blipFill>
        <p:spPr>
          <a:xfrm>
            <a:off x="8221848" y="137349"/>
            <a:ext cx="780978" cy="1053276"/>
          </a:xfrm>
          <a:prstGeom prst="rect">
            <a:avLst/>
          </a:prstGeom>
          <a:noFill/>
          <a:ln>
            <a:noFill/>
          </a:ln>
        </p:spPr>
      </p:pic>
    </p:spTree>
    <p:extLst>
      <p:ext uri="{BB962C8B-B14F-4D97-AF65-F5344CB8AC3E}">
        <p14:creationId xmlns:p14="http://schemas.microsoft.com/office/powerpoint/2010/main" val="690703239"/>
      </p:ext>
    </p:extLst>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98"/>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57" name="Google Shape;957;p98"/>
          <p:cNvSpPr txBox="1">
            <a:spLocks noGrp="1"/>
          </p:cNvSpPr>
          <p:nvPr>
            <p:ph type="title"/>
          </p:nvPr>
        </p:nvSpPr>
        <p:spPr>
          <a:xfrm>
            <a:off x="542400" y="1266600"/>
            <a:ext cx="8380500" cy="3723089"/>
          </a:xfrm>
          <a:prstGeom prst="rect">
            <a:avLst/>
          </a:prstGeom>
          <a:noFill/>
          <a:ln>
            <a:noFill/>
          </a:ln>
        </p:spPr>
        <p:txBody>
          <a:bodyPr spcFirstLastPara="1" wrap="square" lIns="91425" tIns="91425" rIns="91425" bIns="91425" anchor="t" anchorCtr="0">
            <a:noAutofit/>
          </a:bodyPr>
          <a:lstStyle/>
          <a:p>
            <a:r>
              <a:rPr lang="en-US" sz="1800" u="sng" dirty="0">
                <a:solidFill>
                  <a:srgbClr val="0170BA"/>
                </a:solidFill>
                <a:latin typeface="Trebuchet MS"/>
                <a:ea typeface="Trebuchet MS"/>
                <a:cs typeface="Trebuchet MS"/>
                <a:sym typeface="Trebuchet MS"/>
              </a:rPr>
              <a:t>Icon Usage</a:t>
            </a:r>
            <a:br>
              <a:rPr lang="en-US" sz="1800" b="0" dirty="0">
                <a:solidFill>
                  <a:srgbClr val="353535"/>
                </a:solidFill>
                <a:latin typeface="Trebuchet MS"/>
                <a:ea typeface="Trebuchet MS"/>
                <a:cs typeface="Trebuchet MS"/>
                <a:sym typeface="Trebuchet MS"/>
              </a:rPr>
            </a:br>
            <a:r>
              <a:rPr lang="en-US" sz="1800" b="0" dirty="0">
                <a:solidFill>
                  <a:srgbClr val="353535"/>
                </a:solidFill>
                <a:latin typeface="Trebuchet MS"/>
                <a:ea typeface="Trebuchet MS"/>
                <a:cs typeface="Trebuchet MS"/>
                <a:sym typeface="Trebuchet MS"/>
              </a:rPr>
              <a:t>1.</a:t>
            </a:r>
            <a:r>
              <a:rPr lang="en-US" sz="1800" b="0" dirty="0"/>
              <a:t> Include in your project</a:t>
            </a:r>
            <a:r>
              <a:rPr lang="en-US" sz="1800" b="0" dirty="0">
                <a:latin typeface="Consolas" charset="0"/>
                <a:ea typeface="Consolas" charset="0"/>
                <a:cs typeface="Consolas" charset="0"/>
              </a:rPr>
              <a:t> &lt;script </a:t>
            </a:r>
            <a:r>
              <a:rPr lang="en-US" sz="1800" b="0" dirty="0" err="1">
                <a:latin typeface="Consolas" charset="0"/>
                <a:ea typeface="Consolas" charset="0"/>
                <a:cs typeface="Consolas" charset="0"/>
              </a:rPr>
              <a:t>src</a:t>
            </a:r>
            <a:r>
              <a:rPr lang="en-US" sz="1800" b="0" dirty="0">
                <a:latin typeface="Consolas" charset="0"/>
                <a:ea typeface="Consolas" charset="0"/>
                <a:cs typeface="Consolas" charset="0"/>
              </a:rPr>
              <a:t>="https://</a:t>
            </a:r>
            <a:r>
              <a:rPr lang="en-US" sz="1800" b="0" dirty="0" err="1">
                <a:latin typeface="Consolas" charset="0"/>
                <a:ea typeface="Consolas" charset="0"/>
                <a:cs typeface="Consolas" charset="0"/>
              </a:rPr>
              <a:t>kit.fontawesome.com</a:t>
            </a:r>
            <a:r>
              <a:rPr lang="en-US" sz="1800" b="0" dirty="0">
                <a:latin typeface="Consolas" charset="0"/>
                <a:ea typeface="Consolas" charset="0"/>
                <a:cs typeface="Consolas" charset="0"/>
              </a:rPr>
              <a:t>/f51bc369c8.js"&gt;&lt;/script&gt;</a:t>
            </a:r>
            <a:br>
              <a:rPr lang="en-US" sz="1800" b="0" dirty="0"/>
            </a:br>
            <a:r>
              <a:rPr lang="en-US" sz="1800" b="0" dirty="0"/>
              <a:t>2. In body</a:t>
            </a:r>
            <a:br>
              <a:rPr lang="en-US" sz="1800" b="0" dirty="0"/>
            </a:br>
            <a:r>
              <a:rPr lang="en-US" sz="1800" b="0" dirty="0"/>
              <a:t> </a:t>
            </a:r>
            <a:r>
              <a:rPr lang="en-US" sz="1800" b="0" dirty="0">
                <a:latin typeface="Consolas" charset="0"/>
                <a:ea typeface="Consolas" charset="0"/>
                <a:cs typeface="Consolas" charset="0"/>
              </a:rPr>
              <a:t>&lt;</a:t>
            </a:r>
            <a:r>
              <a:rPr lang="en-US" sz="1800" b="0" dirty="0" err="1">
                <a:latin typeface="Consolas" charset="0"/>
                <a:ea typeface="Consolas" charset="0"/>
                <a:cs typeface="Consolas" charset="0"/>
              </a:rPr>
              <a:t>i</a:t>
            </a:r>
            <a:r>
              <a:rPr lang="en-US" sz="1800" b="0" dirty="0">
                <a:latin typeface="Consolas" charset="0"/>
                <a:ea typeface="Consolas" charset="0"/>
                <a:cs typeface="Consolas" charset="0"/>
              </a:rPr>
              <a:t> class="</a:t>
            </a:r>
            <a:r>
              <a:rPr lang="en-US" sz="1800" b="0" dirty="0" err="1">
                <a:latin typeface="Consolas" charset="0"/>
                <a:ea typeface="Consolas" charset="0"/>
                <a:cs typeface="Consolas" charset="0"/>
              </a:rPr>
              <a:t>fas</a:t>
            </a:r>
            <a:r>
              <a:rPr lang="en-US" sz="1800" b="0" dirty="0">
                <a:latin typeface="Consolas" charset="0"/>
                <a:ea typeface="Consolas" charset="0"/>
                <a:cs typeface="Consolas" charset="0"/>
              </a:rPr>
              <a:t> fa-</a:t>
            </a:r>
            <a:r>
              <a:rPr lang="en-US" sz="1800" b="0" dirty="0" err="1">
                <a:latin typeface="Consolas" charset="0"/>
                <a:ea typeface="Consolas" charset="0"/>
                <a:cs typeface="Consolas" charset="0"/>
              </a:rPr>
              <a:t>futbol</a:t>
            </a:r>
            <a:r>
              <a:rPr lang="en-US" sz="1800" b="0" dirty="0">
                <a:latin typeface="Consolas" charset="0"/>
                <a:ea typeface="Consolas" charset="0"/>
                <a:cs typeface="Consolas" charset="0"/>
              </a:rPr>
              <a:t>"&gt;&lt;/</a:t>
            </a:r>
            <a:r>
              <a:rPr lang="en-US" sz="1800" b="0" dirty="0" err="1">
                <a:latin typeface="Consolas" charset="0"/>
                <a:ea typeface="Consolas" charset="0"/>
                <a:cs typeface="Consolas" charset="0"/>
              </a:rPr>
              <a:t>i</a:t>
            </a:r>
            <a:r>
              <a:rPr lang="en-US" sz="1800" b="0" dirty="0">
                <a:latin typeface="Consolas" charset="0"/>
                <a:ea typeface="Consolas" charset="0"/>
                <a:cs typeface="Consolas" charset="0"/>
              </a:rPr>
              <a:t>&gt;</a:t>
            </a:r>
            <a:br>
              <a:rPr lang="en-US" sz="1800" b="0" dirty="0">
                <a:latin typeface="Consolas" charset="0"/>
                <a:ea typeface="Consolas" charset="0"/>
                <a:cs typeface="Consolas" charset="0"/>
              </a:rPr>
            </a:br>
            <a:r>
              <a:rPr lang="en-US" sz="1800" b="0" dirty="0">
                <a:latin typeface="Consolas" charset="0"/>
                <a:ea typeface="Consolas" charset="0"/>
                <a:cs typeface="Consolas" charset="0"/>
              </a:rPr>
              <a:t>~ To find more icons style: </a:t>
            </a:r>
            <a:br>
              <a:rPr lang="en-US" sz="1800" b="0" dirty="0">
                <a:latin typeface="Consolas" charset="0"/>
                <a:ea typeface="Consolas" charset="0"/>
                <a:cs typeface="Consolas" charset="0"/>
              </a:rPr>
            </a:br>
            <a:br>
              <a:rPr lang="en-US" sz="1800" b="0" dirty="0">
                <a:solidFill>
                  <a:srgbClr val="353535"/>
                </a:solidFill>
                <a:latin typeface="Trebuchet MS"/>
                <a:ea typeface="Trebuchet MS"/>
                <a:cs typeface="Trebuchet MS"/>
              </a:rPr>
            </a:br>
            <a:br>
              <a:rPr lang="en-US" sz="1800" b="0" dirty="0">
                <a:solidFill>
                  <a:srgbClr val="353535"/>
                </a:solidFill>
                <a:latin typeface="Trebuchet MS"/>
                <a:ea typeface="Trebuchet MS"/>
                <a:cs typeface="Trebuchet MS"/>
              </a:rPr>
            </a:br>
            <a:br>
              <a:rPr lang="en-US" sz="1800" b="0" dirty="0">
                <a:solidFill>
                  <a:srgbClr val="353535"/>
                </a:solidFill>
                <a:latin typeface="Trebuchet MS"/>
                <a:ea typeface="Trebuchet MS"/>
                <a:cs typeface="Trebuchet MS"/>
              </a:rPr>
            </a:br>
            <a:br>
              <a:rPr lang="en-US" sz="1800" b="0" dirty="0">
                <a:solidFill>
                  <a:srgbClr val="353535"/>
                </a:solidFill>
                <a:latin typeface="Trebuchet MS"/>
                <a:ea typeface="Trebuchet MS"/>
                <a:cs typeface="Trebuchet MS"/>
                <a:sym typeface="Trebuchet MS"/>
              </a:rPr>
            </a:br>
            <a:br>
              <a:rPr lang="en-US" sz="1800" b="0" dirty="0">
                <a:solidFill>
                  <a:srgbClr val="353535"/>
                </a:solidFill>
                <a:latin typeface="Trebuchet MS"/>
                <a:ea typeface="Trebuchet MS"/>
                <a:cs typeface="Trebuchet MS"/>
                <a:sym typeface="Trebuchet MS"/>
              </a:rPr>
            </a:br>
            <a:endParaRPr sz="1800" u="sng" dirty="0">
              <a:solidFill>
                <a:srgbClr val="0170BA"/>
              </a:solidFill>
              <a:latin typeface="Trebuchet MS"/>
              <a:ea typeface="Trebuchet MS"/>
              <a:cs typeface="Trebuchet MS"/>
              <a:sym typeface="Trebuchet MS"/>
            </a:endParaRPr>
          </a:p>
        </p:txBody>
      </p:sp>
      <p:pic>
        <p:nvPicPr>
          <p:cNvPr id="958" name="Google Shape;958;p98"/>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22145"/>
          <a:stretch/>
        </p:blipFill>
        <p:spPr>
          <a:xfrm>
            <a:off x="670278" y="3452079"/>
            <a:ext cx="7023100" cy="12700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3900" y="2460977"/>
            <a:ext cx="3175000" cy="1066800"/>
          </a:xfrm>
          <a:prstGeom prst="rect">
            <a:avLst/>
          </a:prstGeom>
        </p:spPr>
      </p:pic>
    </p:spTree>
    <p:extLst>
      <p:ext uri="{BB962C8B-B14F-4D97-AF65-F5344CB8AC3E}">
        <p14:creationId xmlns:p14="http://schemas.microsoft.com/office/powerpoint/2010/main" val="2136490188"/>
      </p:ext>
    </p:extLst>
  </p:cSld>
  <p:clrMapOvr>
    <a:masterClrMapping/>
  </p:clrMapOvr>
  <p:transition spd="slow">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99"/>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64" name="Google Shape;964;p99"/>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800"/>
              <a:buNone/>
            </a:pPr>
            <a:r>
              <a:rPr lang="en" sz="1800" u="sng" dirty="0">
                <a:solidFill>
                  <a:srgbClr val="0170BA"/>
                </a:solidFill>
                <a:latin typeface="Trebuchet MS"/>
                <a:ea typeface="Trebuchet MS"/>
                <a:cs typeface="Trebuchet MS"/>
                <a:sym typeface="Trebuchet MS"/>
              </a:rPr>
              <a:t>Font Size</a:t>
            </a:r>
            <a:endParaRPr sz="1800" u="sng" dirty="0">
              <a:solidFill>
                <a:srgbClr val="0170BA"/>
              </a:solidFill>
              <a:latin typeface="Trebuchet MS"/>
              <a:ea typeface="Trebuchet MS"/>
              <a:cs typeface="Trebuchet MS"/>
              <a:sym typeface="Trebuchet MS"/>
            </a:endParaRPr>
          </a:p>
          <a:p>
            <a:pPr marL="457200" lvl="0" indent="-342900" algn="l" rtl="0">
              <a:lnSpc>
                <a:spcPct val="115000"/>
              </a:lnSpc>
              <a:spcBef>
                <a:spcPts val="6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The font-size property sets the size of the text.</a:t>
            </a:r>
            <a:endParaRPr sz="1800" b="0" dirty="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Being able to manage the text size is important in web design. However, you should not use font size adjustments to make paragraphs look like headings, or headings look like paragraphs.</a:t>
            </a:r>
            <a:endParaRPr sz="1800" b="0" dirty="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Always use the proper HTML tags, like &lt;h1&gt; - &lt;h6&gt; for headings and &lt;p&gt; for paragraphs.</a:t>
            </a:r>
            <a:endParaRPr sz="1800" u="sng" dirty="0">
              <a:solidFill>
                <a:srgbClr val="0170BA"/>
              </a:solidFill>
              <a:latin typeface="Trebuchet MS"/>
              <a:ea typeface="Trebuchet MS"/>
              <a:cs typeface="Trebuchet MS"/>
              <a:sym typeface="Trebuchet MS"/>
            </a:endParaRPr>
          </a:p>
        </p:txBody>
      </p:sp>
      <p:pic>
        <p:nvPicPr>
          <p:cNvPr id="965" name="Google Shape;965;p99"/>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00"/>
          <p:cNvSpPr txBox="1">
            <a:spLocks noGrp="1"/>
          </p:cNvSpPr>
          <p:nvPr>
            <p:ph type="title"/>
          </p:nvPr>
        </p:nvSpPr>
        <p:spPr>
          <a:xfrm>
            <a:off x="1303800" y="598575"/>
            <a:ext cx="78402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2800"/>
              <a:buNone/>
            </a:pPr>
            <a:r>
              <a:rPr lang="en" sz="3000">
                <a:solidFill>
                  <a:srgbClr val="0170BA"/>
                </a:solidFill>
                <a:latin typeface="Trebuchet MS"/>
                <a:ea typeface="Trebuchet MS"/>
                <a:cs typeface="Trebuchet MS"/>
                <a:sym typeface="Trebuchet MS"/>
              </a:rPr>
              <a:t>CSS Font (cont.)</a:t>
            </a:r>
            <a:endParaRPr sz="3000">
              <a:solidFill>
                <a:srgbClr val="0170BA"/>
              </a:solidFill>
              <a:latin typeface="Trebuchet MS"/>
              <a:ea typeface="Trebuchet MS"/>
              <a:cs typeface="Trebuchet MS"/>
              <a:sym typeface="Trebuchet MS"/>
            </a:endParaRPr>
          </a:p>
        </p:txBody>
      </p:sp>
      <p:sp>
        <p:nvSpPr>
          <p:cNvPr id="971" name="Google Shape;971;p100"/>
          <p:cNvSpPr txBox="1">
            <a:spLocks noGrp="1"/>
          </p:cNvSpPr>
          <p:nvPr>
            <p:ph type="title"/>
          </p:nvPr>
        </p:nvSpPr>
        <p:spPr>
          <a:xfrm>
            <a:off x="542400" y="1266600"/>
            <a:ext cx="8380500" cy="38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SzPts val="2800"/>
              <a:buNone/>
            </a:pPr>
            <a:r>
              <a:rPr lang="en" sz="1800" b="0" dirty="0">
                <a:solidFill>
                  <a:srgbClr val="0170BA"/>
                </a:solidFill>
                <a:latin typeface="Trebuchet MS"/>
                <a:ea typeface="Trebuchet MS"/>
                <a:cs typeface="Trebuchet MS"/>
                <a:sym typeface="Trebuchet MS"/>
              </a:rPr>
              <a:t>Example</a:t>
            </a:r>
            <a:endParaRPr sz="1800" b="0" dirty="0">
              <a:solidFill>
                <a:srgbClr val="0170BA"/>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dirty="0">
                <a:solidFill>
                  <a:srgbClr val="595959"/>
                </a:solidFill>
                <a:latin typeface="Trebuchet MS"/>
                <a:ea typeface="Trebuchet MS"/>
                <a:cs typeface="Trebuchet MS"/>
                <a:sym typeface="Trebuchet MS"/>
              </a:rPr>
              <a:t>h1 {font-size:2.5em;} /* 40px/16=2.5em */</a:t>
            </a:r>
            <a:endParaRPr sz="1600" b="0" dirty="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dirty="0">
                <a:solidFill>
                  <a:srgbClr val="595959"/>
                </a:solidFill>
                <a:latin typeface="Trebuchet MS"/>
                <a:ea typeface="Trebuchet MS"/>
                <a:cs typeface="Trebuchet MS"/>
                <a:sym typeface="Trebuchet MS"/>
              </a:rPr>
              <a:t>h2 {font-size:1.875em;} /* 30px/16=1.875em */</a:t>
            </a:r>
            <a:endParaRPr sz="1600" b="0" dirty="0">
              <a:solidFill>
                <a:srgbClr val="595959"/>
              </a:solidFill>
              <a:latin typeface="Trebuchet MS"/>
              <a:ea typeface="Trebuchet MS"/>
              <a:cs typeface="Trebuchet MS"/>
              <a:sym typeface="Trebuchet MS"/>
            </a:endParaRPr>
          </a:p>
          <a:p>
            <a:pPr marL="914400" lvl="0" indent="0" algn="l" rtl="0">
              <a:lnSpc>
                <a:spcPct val="115000"/>
              </a:lnSpc>
              <a:spcBef>
                <a:spcPts val="500"/>
              </a:spcBef>
              <a:spcAft>
                <a:spcPts val="0"/>
              </a:spcAft>
              <a:buSzPts val="2800"/>
              <a:buNone/>
            </a:pPr>
            <a:r>
              <a:rPr lang="en" sz="1600" b="0" dirty="0">
                <a:solidFill>
                  <a:srgbClr val="595959"/>
                </a:solidFill>
                <a:latin typeface="Trebuchet MS"/>
                <a:ea typeface="Trebuchet MS"/>
                <a:cs typeface="Trebuchet MS"/>
                <a:sym typeface="Trebuchet MS"/>
              </a:rPr>
              <a:t>p {font-size:0.875em;} /* 14px/16=0.875em */</a:t>
            </a:r>
            <a:endParaRPr sz="1600" b="0" dirty="0">
              <a:solidFill>
                <a:srgbClr val="595959"/>
              </a:solidFill>
              <a:latin typeface="Trebuchet MS"/>
              <a:ea typeface="Trebuchet MS"/>
              <a:cs typeface="Trebuchet MS"/>
              <a:sym typeface="Trebuchet MS"/>
            </a:endParaRPr>
          </a:p>
          <a:p>
            <a:pPr marL="457200" lvl="0" indent="-342900" algn="l" rtl="0">
              <a:lnSpc>
                <a:spcPct val="115000"/>
              </a:lnSpc>
              <a:spcBef>
                <a:spcPts val="50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In the example above, the text size in </a:t>
            </a:r>
            <a:r>
              <a:rPr lang="en" sz="1800" b="0" dirty="0" err="1">
                <a:solidFill>
                  <a:srgbClr val="353535"/>
                </a:solidFill>
                <a:latin typeface="Trebuchet MS"/>
                <a:ea typeface="Trebuchet MS"/>
                <a:cs typeface="Trebuchet MS"/>
                <a:sym typeface="Trebuchet MS"/>
              </a:rPr>
              <a:t>em</a:t>
            </a:r>
            <a:r>
              <a:rPr lang="en" sz="1800" b="0" dirty="0">
                <a:solidFill>
                  <a:srgbClr val="353535"/>
                </a:solidFill>
                <a:latin typeface="Trebuchet MS"/>
                <a:ea typeface="Trebuchet MS"/>
                <a:cs typeface="Trebuchet MS"/>
                <a:sym typeface="Trebuchet MS"/>
              </a:rPr>
              <a:t> is the same as the previous example in pixels. However, with the </a:t>
            </a:r>
            <a:r>
              <a:rPr lang="en" sz="1800" b="0" dirty="0" err="1">
                <a:solidFill>
                  <a:srgbClr val="353535"/>
                </a:solidFill>
                <a:latin typeface="Trebuchet MS"/>
                <a:ea typeface="Trebuchet MS"/>
                <a:cs typeface="Trebuchet MS"/>
                <a:sym typeface="Trebuchet MS"/>
              </a:rPr>
              <a:t>em</a:t>
            </a:r>
            <a:r>
              <a:rPr lang="en" sz="1800" b="0" dirty="0">
                <a:solidFill>
                  <a:srgbClr val="353535"/>
                </a:solidFill>
                <a:latin typeface="Trebuchet MS"/>
                <a:ea typeface="Trebuchet MS"/>
                <a:cs typeface="Trebuchet MS"/>
                <a:sym typeface="Trebuchet MS"/>
              </a:rPr>
              <a:t> size, it is possible to adjust the text size in all browsers.</a:t>
            </a:r>
            <a:endParaRPr sz="1800" b="0" dirty="0">
              <a:solidFill>
                <a:srgbClr val="35353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353535"/>
              </a:buClr>
              <a:buSzPts val="1800"/>
              <a:buFont typeface="Trebuchet MS"/>
              <a:buChar char="❏"/>
            </a:pPr>
            <a:r>
              <a:rPr lang="en" sz="1800" b="0" dirty="0">
                <a:solidFill>
                  <a:srgbClr val="353535"/>
                </a:solidFill>
                <a:latin typeface="Trebuchet MS"/>
                <a:ea typeface="Trebuchet MS"/>
                <a:cs typeface="Trebuchet MS"/>
                <a:sym typeface="Trebuchet MS"/>
              </a:rPr>
              <a:t>Unfortunately, there is still a problem with older versions of IE. The text becomes larger than it should when made larger, and smaller than it should when made smaller.</a:t>
            </a:r>
            <a:endParaRPr sz="1800" b="0" dirty="0">
              <a:solidFill>
                <a:srgbClr val="353535"/>
              </a:solidFill>
              <a:latin typeface="Trebuchet MS"/>
              <a:ea typeface="Trebuchet MS"/>
              <a:cs typeface="Trebuchet MS"/>
              <a:sym typeface="Trebuchet MS"/>
            </a:endParaRPr>
          </a:p>
          <a:p>
            <a:pPr marL="0" lvl="0" indent="0" algn="l" rtl="0">
              <a:lnSpc>
                <a:spcPct val="100000"/>
              </a:lnSpc>
              <a:spcBef>
                <a:spcPts val="700"/>
              </a:spcBef>
              <a:spcAft>
                <a:spcPts val="0"/>
              </a:spcAft>
              <a:buSzPts val="2800"/>
              <a:buNone/>
            </a:pPr>
            <a:endParaRPr sz="1800" u="sng" dirty="0">
              <a:solidFill>
                <a:srgbClr val="0170BA"/>
              </a:solidFill>
              <a:latin typeface="Trebuchet MS"/>
              <a:ea typeface="Trebuchet MS"/>
              <a:cs typeface="Trebuchet MS"/>
              <a:sym typeface="Trebuchet MS"/>
            </a:endParaRPr>
          </a:p>
        </p:txBody>
      </p:sp>
      <p:pic>
        <p:nvPicPr>
          <p:cNvPr id="972" name="Google Shape;972;p100"/>
          <p:cNvPicPr preferRelativeResize="0"/>
          <p:nvPr/>
        </p:nvPicPr>
        <p:blipFill rotWithShape="1">
          <a:blip r:embed="rId3">
            <a:alphaModFix/>
          </a:blip>
          <a:srcRect t="3462" b="3461"/>
          <a:stretch/>
        </p:blipFill>
        <p:spPr>
          <a:xfrm>
            <a:off x="8221848" y="137349"/>
            <a:ext cx="780978" cy="1053276"/>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3443</TotalTime>
  <Words>10860</Words>
  <Application>Microsoft Macintosh PowerPoint</Application>
  <PresentationFormat>On-screen Show (16:9)</PresentationFormat>
  <Paragraphs>1234</Paragraphs>
  <Slides>135</Slides>
  <Notes>135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135</vt:i4>
      </vt:variant>
    </vt:vector>
  </HeadingPairs>
  <TitlesOfParts>
    <vt:vector size="142" baseType="lpstr">
      <vt:lpstr>Arial</vt:lpstr>
      <vt:lpstr>Consolas</vt:lpstr>
      <vt:lpstr>Lato</vt:lpstr>
      <vt:lpstr>Maven Pro</vt:lpstr>
      <vt:lpstr>Nunito</vt:lpstr>
      <vt:lpstr>Trebuchet MS</vt:lpstr>
      <vt:lpstr>Momentum</vt:lpstr>
      <vt:lpstr>CSS --  Cascading Style Sheet</vt:lpstr>
      <vt:lpstr>CSS Introduction</vt:lpstr>
      <vt:lpstr>CSS Syntax</vt:lpstr>
      <vt:lpstr>CSS Syntax (cont.)</vt:lpstr>
      <vt:lpstr>CSS Syntax (cont.)</vt:lpstr>
      <vt:lpstr>CSS Id &amp; Class</vt:lpstr>
      <vt:lpstr>CSS Id &amp; Class (cont.)</vt:lpstr>
      <vt:lpstr>CSS Id &amp; Class (cont.)</vt:lpstr>
      <vt:lpstr>CSS Selectors</vt:lpstr>
      <vt:lpstr>CSS Selectors (cont.)</vt:lpstr>
      <vt:lpstr>CSS Selectors (cont.)</vt:lpstr>
      <vt:lpstr>CSS Attribute Selectors </vt:lpstr>
      <vt:lpstr>CSS Attribute Selectors (cont.) </vt:lpstr>
      <vt:lpstr>CSS Attribute Selectors (cont.) </vt:lpstr>
      <vt:lpstr>CSS Attribute Selectors (cont.) </vt:lpstr>
      <vt:lpstr>CSS How to</vt:lpstr>
      <vt:lpstr>CSS How to (cont.)</vt:lpstr>
      <vt:lpstr>CSS How to (cont.)</vt:lpstr>
      <vt:lpstr>CSS How to (cont.)</vt:lpstr>
      <vt:lpstr>CSS How to (cont.)</vt:lpstr>
      <vt:lpstr>CSS How to (cont.)</vt:lpstr>
      <vt:lpstr>CSS How to (cont.)</vt:lpstr>
      <vt:lpstr>CSS How to (cont.)</vt:lpstr>
      <vt:lpstr>CSS How to (cont.)</vt:lpstr>
      <vt:lpstr>CSS Background</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Background (cont.)</vt:lpstr>
      <vt:lpstr>CSS Borders</vt:lpstr>
      <vt:lpstr>CSS Borders (cont.)</vt:lpstr>
      <vt:lpstr>CSS Borders (cont.)</vt:lpstr>
      <vt:lpstr>CSS Borders (cont.)</vt:lpstr>
      <vt:lpstr>CSS Borders (cont.)</vt:lpstr>
      <vt:lpstr>CSS Borders (cont.)</vt:lpstr>
      <vt:lpstr>CSS Borders (cont.)</vt:lpstr>
      <vt:lpstr>CSS Margin</vt:lpstr>
      <vt:lpstr>CSS Margin (cont.)</vt:lpstr>
      <vt:lpstr>CSS Margin (cont.)</vt:lpstr>
      <vt:lpstr>CSS Margin (cont.)</vt:lpstr>
      <vt:lpstr>CSS Padding </vt:lpstr>
      <vt:lpstr>CSS Padding (cont.) </vt:lpstr>
      <vt:lpstr>CSS Padding (cont.) </vt:lpstr>
      <vt:lpstr>CSS Padding (cont.) </vt:lpstr>
      <vt:lpstr>CSS Box Model</vt:lpstr>
      <vt:lpstr>CSS Box Model (cont.)</vt:lpstr>
      <vt:lpstr>CSS Box Model (cont.)</vt:lpstr>
      <vt:lpstr>CSS Box Model (cont.)</vt:lpstr>
      <vt:lpstr>CSS Box Model (cont.)</vt:lpstr>
      <vt:lpstr>CSS Box Model (cont.)</vt:lpstr>
      <vt:lpstr>CSS Display</vt:lpstr>
      <vt:lpstr>CSS Display (cont.)</vt:lpstr>
      <vt:lpstr>CSS Display (cont.)</vt:lpstr>
      <vt:lpstr>CSS Display (cont.)</vt:lpstr>
      <vt:lpstr>CSS Display (cont.)</vt:lpstr>
      <vt:lpstr>CSS Display (cont.)</vt:lpstr>
      <vt:lpstr>CSS Display (cont.)</vt:lpstr>
      <vt:lpstr>CSS Display (cont.)</vt:lpstr>
      <vt:lpstr>CSS Positioning</vt:lpstr>
      <vt:lpstr>CSS Positioning (cont.)</vt:lpstr>
      <vt:lpstr>CSS Positioning (cont.)</vt:lpstr>
      <vt:lpstr>CSS Positioning (cont.)</vt:lpstr>
      <vt:lpstr>CSS Positioning (cont.)</vt:lpstr>
      <vt:lpstr>CSS Positioning (cont.)</vt:lpstr>
      <vt:lpstr>CSS Positioning (cont.)</vt:lpstr>
      <vt:lpstr>CSS Positioning (cont.)</vt:lpstr>
      <vt:lpstr>CSS Text</vt:lpstr>
      <vt:lpstr>CSS Text (cont.)</vt:lpstr>
      <vt:lpstr>CSS Text (cont.)</vt:lpstr>
      <vt:lpstr>CSS Text (cont.)</vt:lpstr>
      <vt:lpstr>CSS Text (cont.)</vt:lpstr>
      <vt:lpstr>CSS Text (cont.)</vt:lpstr>
      <vt:lpstr>CSS Text (cont.)</vt:lpstr>
      <vt:lpstr>CSS Font</vt:lpstr>
      <vt:lpstr>CSS Font (cont.)</vt:lpstr>
      <vt:lpstr>CSS Font (cont.)</vt:lpstr>
      <vt:lpstr>CSS Font (cont.)</vt:lpstr>
      <vt:lpstr>CSS Font (cont.)</vt:lpstr>
      <vt:lpstr>CSS Font (cont.)</vt:lpstr>
      <vt:lpstr>CSS Font (cont.)</vt:lpstr>
      <vt:lpstr>CSS Font (cont.)</vt:lpstr>
      <vt:lpstr>CSS Font (cont.)</vt:lpstr>
      <vt:lpstr>CSS Font (cont.)</vt:lpstr>
      <vt:lpstr>CSS Link</vt:lpstr>
      <vt:lpstr>CSS Link (cont.)</vt:lpstr>
      <vt:lpstr>CSS Link (cont.)</vt:lpstr>
      <vt:lpstr>CSS Link (cont.)</vt:lpstr>
      <vt:lpstr>CSS List</vt:lpstr>
      <vt:lpstr>CSS List (cont.)</vt:lpstr>
      <vt:lpstr>CSS List (cont.)</vt:lpstr>
      <vt:lpstr>CSS List (cont.)</vt:lpstr>
      <vt:lpstr>CSS List (cont.)</vt:lpstr>
      <vt:lpstr>CSS List (cont.)</vt:lpstr>
      <vt:lpstr>CSS Table</vt:lpstr>
      <vt:lpstr>CSS Table (cont.)</vt:lpstr>
      <vt:lpstr>CSS Table (cont.)</vt:lpstr>
      <vt:lpstr>CSS Table (cont.)</vt:lpstr>
      <vt:lpstr>CSS Floating</vt:lpstr>
      <vt:lpstr>CSS Floating (cont.)</vt:lpstr>
      <vt:lpstr>CSS Floating (cont.)</vt:lpstr>
      <vt:lpstr>CSS Align </vt:lpstr>
      <vt:lpstr>CSS Align (cont.) </vt:lpstr>
      <vt:lpstr>CSS Align (cont.) </vt:lpstr>
      <vt:lpstr>CSS Pseudo-classes </vt:lpstr>
      <vt:lpstr>CSS Pseudo-classes (cont.) </vt:lpstr>
      <vt:lpstr>CSS Pseudo-classes (cont.) </vt:lpstr>
      <vt:lpstr>Translate has officially inspired me to learn French  Abby Author, NYC</vt:lpstr>
      <vt:lpstr>Translate has officially inspired me to learn French  Abby Author, NYC</vt:lpstr>
      <vt:lpstr>Translate has officially inspired me to learn French  Abby Author, NYC</vt:lpstr>
      <vt:lpstr>CSS Pseudo-element </vt:lpstr>
      <vt:lpstr>CSS Pseudo-element (cont.) </vt:lpstr>
      <vt:lpstr>CSS Pseudo-element (cont.) </vt:lpstr>
      <vt:lpstr>CSS Pseudo-element (cont.) </vt:lpstr>
      <vt:lpstr>CSS Pseudo-element (cont.) </vt:lpstr>
      <vt:lpstr>CSS Media Types </vt:lpstr>
      <vt:lpstr>CSS Media Types (cont.) </vt:lpstr>
      <vt:lpstr>CSS Media Types (cont.) </vt:lpstr>
      <vt:lpstr>Translate has officially inspired me to learn French  Abby Author, NYC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Cascading Style Sheet</dc:title>
  <cp:lastModifiedBy>MAVIN SAO</cp:lastModifiedBy>
  <cp:revision>21</cp:revision>
  <dcterms:modified xsi:type="dcterms:W3CDTF">2020-03-06T07:15:38Z</dcterms:modified>
</cp:coreProperties>
</file>