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itchFamily="2" charset="77"/>
      <p:regular r:id="rId24"/>
      <p:bold r:id="rId25"/>
      <p:italic r:id="rId26"/>
      <p:boldItalic r:id="rId27"/>
    </p:embeddedFont>
    <p:embeddedFont>
      <p:font typeface="Raleway" pitchFamily="2" charset="77"/>
      <p:regular r:id="rId28"/>
      <p:bold r:id="rId29"/>
      <p:italic r:id="rId30"/>
      <p:boldItalic r:id="rId31"/>
    </p:embeddedFont>
    <p:embeddedFont>
      <p:font typeface="Trebuchet MS" panose="020B0703020202090204" pitchFamily="34" charset="0"/>
      <p:regular r:id="rId32"/>
      <p:bold r:id="rId33"/>
      <p: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FQYKqWbSiw+7KWjwlcEbhfcd/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51"/>
  </p:normalViewPr>
  <p:slideViewPr>
    <p:cSldViewPr snapToGrid="0" snapToObjects="1">
      <p:cViewPr varScale="1">
        <p:scale>
          <a:sx n="192" d="100"/>
          <a:sy n="192" d="100"/>
        </p:scale>
        <p:origin x="1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customschemas.google.com/relationships/presentationmetadata" Target="meta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tryit.asp?filename=tryjson_object_acces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w3schools.com/js/tryit.asp?filename=tryjson_modify_object2" TargetMode="External"/><Relationship Id="rId5" Type="http://schemas.openxmlformats.org/officeDocument/2006/relationships/hyperlink" Target="https://www.w3schools.com/js/tryit.asp?filename=tryjson_modify_object" TargetMode="External"/><Relationship Id="rId4" Type="http://schemas.openxmlformats.org/officeDocument/2006/relationships/hyperlink" Target="https://www.w3schools.com/js/tryit.asp?filename=tryjson_object_access2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JavaScript values can be all of the above, plus any other valid JavaScript expression, including:</a:t>
            </a: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50"/>
              <a:t>JSON Uses JavaScript Syntax</a:t>
            </a:r>
            <a:endParaRPr sz="225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Because JSON syntax is derived from JavaScript object notation, very little extra software is needed to work with JSON within JavaScript.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With JavaScript you can create an object and assign data to it, like this: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Example</a:t>
            </a:r>
            <a:endParaRPr sz="1800"/>
          </a:p>
          <a:p>
            <a:pPr marL="266700" marR="266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person =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You can access a JavaScript object like this: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Example</a:t>
            </a:r>
            <a:endParaRPr sz="1800"/>
          </a:p>
          <a:p>
            <a:pPr marL="266700" marR="266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John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66700" marR="266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person.name;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304800" marR="3048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150" u="sng">
                <a:solidFill>
                  <a:srgbClr val="FFFFFF"/>
                </a:solidFill>
                <a:highlight>
                  <a:srgbClr val="4CAF50"/>
                </a:highlight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it Yourself »</a:t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It can also be accessed like this: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Example</a:t>
            </a:r>
            <a:endParaRPr sz="1800"/>
          </a:p>
          <a:p>
            <a:pPr marL="266700" marR="266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John</a:t>
            </a:r>
            <a:endParaRPr sz="12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66700" marR="266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person[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304800" marR="3048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150" u="sng">
                <a:solidFill>
                  <a:srgbClr val="FFFFFF"/>
                </a:solidFill>
                <a:highlight>
                  <a:srgbClr val="4CAF50"/>
                </a:highlight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it Yourself »</a:t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Data can be modified like this: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Example</a:t>
            </a:r>
            <a:endParaRPr sz="1800"/>
          </a:p>
          <a:p>
            <a:pPr marL="266700" marR="266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person.name = 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"Gilbert"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304800" marR="30480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150" u="sng">
                <a:solidFill>
                  <a:srgbClr val="FFFFFF"/>
                </a:solidFill>
                <a:highlight>
                  <a:srgbClr val="4CAF50"/>
                </a:highlight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it Yourself »</a:t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It can also be modified like this: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marL="152400" marR="1524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800"/>
              <a:t>Example</a:t>
            </a:r>
            <a:endParaRPr sz="1800"/>
          </a:p>
          <a:p>
            <a:pPr marL="266700" marR="2667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person[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lang="en" sz="120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"Gilbert"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marL="304800" marR="304800" lvl="0" indent="0" algn="ctr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rPr lang="en" sz="1150" u="sng">
                <a:solidFill>
                  <a:srgbClr val="FFFFFF"/>
                </a:solidFill>
                <a:highlight>
                  <a:srgbClr val="4CAF50"/>
                </a:highlight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Try it Yourself »</a:t>
            </a:r>
            <a:endParaRPr sz="1150" u="sng">
              <a:solidFill>
                <a:srgbClr val="FFFFFF"/>
              </a:solidFill>
              <a:highlight>
                <a:srgbClr val="4CAF50"/>
              </a:highlight>
              <a:latin typeface="Verdana"/>
              <a:ea typeface="Verdana"/>
              <a:cs typeface="Verdana"/>
              <a:sym typeface="Verdana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latin typeface="Verdana"/>
                <a:ea typeface="Verdana"/>
                <a:cs typeface="Verdana"/>
                <a:sym typeface="Verdana"/>
              </a:rPr>
              <a:t>You will learn how to convert JavaScript objects into JSON later in this tutorial.</a:t>
            </a:r>
            <a:endParaRPr sz="115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JSON syntax is derived from JavaScript object notation syntax: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3" name="Google Shape;103;p2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28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9" name="Google Shape;109;p2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" name="Google Shape;23;p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5" name="Google Shape;45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2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2" name="Google Shape;52;p2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0" name="Google Shape;60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6" name="Google Shape;66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6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3" name="Google Shape;73;p26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5" name="Google Shape;95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27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M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pi-ams.me/v1/api/user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JSON - </a:t>
            </a:r>
            <a:r>
              <a:rPr lang="en">
                <a:solidFill>
                  <a:srgbClr val="CC0000"/>
                </a:solidFill>
              </a:rPr>
              <a:t>Javascript Object Notation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400"/>
              <a:t>Prepared by: Web Team</a:t>
            </a:r>
            <a:endParaRPr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97" name="Google Shape;197;p10"/>
          <p:cNvSpPr txBox="1">
            <a:spLocks noGrp="1"/>
          </p:cNvSpPr>
          <p:nvPr>
            <p:ph type="title" idx="4294967295"/>
          </p:nvPr>
        </p:nvSpPr>
        <p:spPr>
          <a:xfrm>
            <a:off x="535775" y="321050"/>
            <a:ext cx="8009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JSON - Evaluates to Javascript Objects</a:t>
            </a:r>
            <a:endParaRPr sz="3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The JSON format is almost identical to Javascript objects. 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0"/>
          <p:cNvSpPr txBox="1"/>
          <p:nvPr/>
        </p:nvSpPr>
        <p:spPr>
          <a:xfrm>
            <a:off x="583125" y="2277350"/>
            <a:ext cx="3857700" cy="2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JSON:</a:t>
            </a:r>
            <a:endParaRPr sz="18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{ "</a:t>
            </a:r>
            <a:r>
              <a:rPr lang="en" sz="1800" b="0" i="0" u="none" strike="noStrike" cap="none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 : "</a:t>
            </a:r>
            <a:r>
              <a:rPr lang="en" sz="1800" b="0" i="0" u="none" strike="noStrike" cap="none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Jung</a:t>
            </a: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 }</a:t>
            </a:r>
            <a:endParaRPr sz="1800" b="0" i="0" u="none" strike="noStrike" cap="none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4959475" y="2277350"/>
            <a:ext cx="3857700" cy="2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endParaRPr sz="18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800" b="0" i="0" u="none" strike="noStrike" cap="none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lang="en" sz="1800" b="0" i="0" u="none" strike="noStrike" cap="none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Jung</a:t>
            </a: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 }</a:t>
            </a:r>
            <a:endParaRPr sz="18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06" name="Google Shape;206;p11"/>
          <p:cNvSpPr txBox="1">
            <a:spLocks noGrp="1"/>
          </p:cNvSpPr>
          <p:nvPr>
            <p:ph type="title" idx="4294967295"/>
          </p:nvPr>
        </p:nvSpPr>
        <p:spPr>
          <a:xfrm>
            <a:off x="535775" y="321050"/>
            <a:ext cx="8009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JSON Value/Data Type</a:t>
            </a:r>
            <a:endParaRPr sz="3000" dirty="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7" name="Google Shape;207;p11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1"/>
          <p:cNvSpPr txBox="1"/>
          <p:nvPr/>
        </p:nvSpPr>
        <p:spPr>
          <a:xfrm>
            <a:off x="535775" y="1238200"/>
            <a:ext cx="3857700" cy="3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Trebuchet MS"/>
              <a:buChar char="-"/>
            </a:pPr>
            <a:r>
              <a:rPr lang="en" sz="20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 JSON, </a:t>
            </a:r>
            <a:r>
              <a:rPr lang="en" sz="2000" b="0" i="0" u="none" strike="noStrike" cap="none">
                <a:solidFill>
                  <a:srgbClr val="EFEFEF"/>
                </a:solidFill>
                <a:highlight>
                  <a:srgbClr val="E06666"/>
                </a:highlight>
                <a:latin typeface="Trebuchet MS"/>
                <a:ea typeface="Trebuchet MS"/>
                <a:cs typeface="Trebuchet MS"/>
                <a:sym typeface="Trebuchet MS"/>
              </a:rPr>
              <a:t>values</a:t>
            </a:r>
            <a:r>
              <a:rPr lang="en" sz="20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must be one of the following data types: </a:t>
            </a:r>
            <a:endParaRPr sz="20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Trebuchet MS"/>
              <a:buChar char="➔"/>
            </a:pPr>
            <a:r>
              <a:rPr lang="en" sz="20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String</a:t>
            </a:r>
            <a:endParaRPr sz="20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Trebuchet MS"/>
              <a:buChar char="➔"/>
            </a:pPr>
            <a:r>
              <a:rPr lang="en" sz="20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Number</a:t>
            </a:r>
            <a:endParaRPr sz="20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Trebuchet MS"/>
              <a:buChar char="➔"/>
            </a:pPr>
            <a:r>
              <a:rPr lang="en" sz="20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(JSON object)</a:t>
            </a:r>
            <a:endParaRPr sz="20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Trebuchet MS"/>
              <a:buChar char="➔"/>
            </a:pPr>
            <a:r>
              <a:rPr lang="en" sz="20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Array</a:t>
            </a:r>
            <a:endParaRPr sz="20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Trebuchet MS"/>
              <a:buChar char="➔"/>
            </a:pPr>
            <a:r>
              <a:rPr lang="en" sz="20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endParaRPr sz="20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Trebuchet MS"/>
              <a:buChar char="➔"/>
            </a:pPr>
            <a:r>
              <a:rPr lang="en" sz="20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Null</a:t>
            </a:r>
            <a:endParaRPr sz="20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4762225" y="1238200"/>
            <a:ext cx="4054800" cy="24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Trebuchet MS"/>
              <a:buChar char="-"/>
            </a:pPr>
            <a:r>
              <a:rPr lang="en" sz="2000" b="0" i="0" u="none" strike="noStrike" cap="none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 JavaScript, </a:t>
            </a:r>
            <a:r>
              <a:rPr lang="en" sz="2000" b="0" i="0" u="none" strike="noStrike" cap="none" dirty="0">
                <a:solidFill>
                  <a:srgbClr val="EFEFEF"/>
                </a:solidFill>
                <a:highlight>
                  <a:srgbClr val="E06666"/>
                </a:highlight>
                <a:latin typeface="Trebuchet MS"/>
                <a:ea typeface="Trebuchet MS"/>
                <a:cs typeface="Trebuchet MS"/>
                <a:sym typeface="Trebuchet MS"/>
              </a:rPr>
              <a:t>values </a:t>
            </a:r>
            <a:r>
              <a:rPr lang="en" sz="2000" b="0" i="0" u="none" strike="noStrike" cap="none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can also be: </a:t>
            </a:r>
            <a:endParaRPr sz="2000" b="0" i="0" u="none" strike="noStrike" cap="none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Trebuchet MS"/>
              <a:buChar char="➔"/>
            </a:pPr>
            <a:r>
              <a:rPr lang="en" sz="2000" b="0" i="0" u="none" strike="noStrike" cap="none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endParaRPr sz="2000" b="0" i="0" u="none" strike="noStrike" cap="none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Trebuchet MS"/>
              <a:buChar char="➔"/>
            </a:pPr>
            <a:r>
              <a:rPr lang="en" sz="2000" b="0" i="0" u="none" strike="noStrike" cap="none" dirty="0" err="1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Dat</a:t>
            </a:r>
            <a:r>
              <a:rPr lang="en-US" sz="20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sz="2000" b="0" i="0" u="none" strike="noStrike" cap="none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Font typeface="Trebuchet MS"/>
              <a:buChar char="➔"/>
            </a:pPr>
            <a:r>
              <a:rPr lang="en" sz="2000" b="0" i="0" u="none" strike="noStrike" cap="none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Undefined </a:t>
            </a:r>
            <a:endParaRPr sz="2000" b="0" i="0" u="none" strike="noStrike" cap="none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15" name="Google Shape;215;p12"/>
          <p:cNvSpPr txBox="1">
            <a:spLocks noGrp="1"/>
          </p:cNvSpPr>
          <p:nvPr>
            <p:ph type="title" idx="4294967295"/>
          </p:nvPr>
        </p:nvSpPr>
        <p:spPr>
          <a:xfrm>
            <a:off x="535775" y="321050"/>
            <a:ext cx="86082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JSON Data Types</a:t>
            </a:r>
            <a:endParaRPr sz="3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6" name="Google Shape;216;p12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 txBox="1"/>
          <p:nvPr/>
        </p:nvSpPr>
        <p:spPr>
          <a:xfrm>
            <a:off x="535775" y="1138900"/>
            <a:ext cx="4508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 Strings: </a:t>
            </a: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{ "</a:t>
            </a:r>
            <a:r>
              <a:rPr lang="en" sz="1800" b="0" i="0" u="none" strike="noStrike" cap="none" dirty="0" err="1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800" b="0" i="0" u="none" strike="noStrike" cap="none" dirty="0" err="1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lang="en" sz="1800" b="0" i="0" u="none" strike="noStrike" cap="none" dirty="0" err="1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Jung</a:t>
            </a: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 }</a:t>
            </a:r>
            <a:endParaRPr sz="1800" b="0" i="0" u="none" strike="noStrike" cap="none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535775" y="1965975"/>
            <a:ext cx="40755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 Numbers: </a:t>
            </a: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{ "</a:t>
            </a:r>
            <a:r>
              <a:rPr lang="en" sz="1800" b="0" i="0" u="none" strike="noStrike" cap="none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":28 }</a:t>
            </a:r>
            <a:endParaRPr sz="18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535775" y="2712550"/>
            <a:ext cx="4075500" cy="13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 Objects: </a:t>
            </a: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{ "</a:t>
            </a:r>
            <a:r>
              <a:rPr lang="en" sz="1800" b="0" i="0" u="none" strike="noStrike" cap="none" dirty="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":{      "</a:t>
            </a:r>
            <a:r>
              <a:rPr lang="en" sz="1800" b="0" i="0" u="none" strike="noStrike" cap="none" dirty="0" err="1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800" b="0" i="0" u="none" strike="noStrike" cap="none" dirty="0" err="1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":"</a:t>
            </a:r>
            <a:r>
              <a:rPr lang="en" sz="1800" b="0" i="0" u="none" strike="noStrike" cap="none" dirty="0" err="1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Jung</a:t>
            </a: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800" b="0" i="0" u="none" strike="noStrike" cap="none" dirty="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	 "</a:t>
            </a:r>
            <a:r>
              <a:rPr lang="en" sz="1800" b="0" i="0" u="none" strike="noStrike" cap="none" dirty="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 : 28} </a:t>
            </a:r>
            <a:endParaRPr sz="1800" b="0" i="0" u="none" strike="noStrike" cap="none" dirty="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b="0" i="0" u="none" strike="noStrike" cap="none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12"/>
          <p:cNvSpPr txBox="1"/>
          <p:nvPr/>
        </p:nvSpPr>
        <p:spPr>
          <a:xfrm>
            <a:off x="535775" y="4255550"/>
            <a:ext cx="40755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 Arrays: </a:t>
            </a: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{ "</a:t>
            </a:r>
            <a:r>
              <a:rPr lang="en" sz="1800" b="0" i="0" u="none" strike="noStrike" cap="none" dirty="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":[ "</a:t>
            </a:r>
            <a:r>
              <a:rPr lang="en" sz="1800" b="0" i="0" u="none" strike="noStrike" cap="none" dirty="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John</a:t>
            </a: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lang="en" sz="1800" b="0" i="0" u="none" strike="noStrike" cap="none" dirty="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Anna</a:t>
            </a: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lang="en" sz="1800" b="0" i="0" u="none" strike="noStrike" cap="none" dirty="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Peter</a:t>
            </a:r>
            <a:r>
              <a:rPr lang="en" sz="1800" b="0" i="0" u="none" strike="noStrike" cap="none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 ] }</a:t>
            </a:r>
            <a:endParaRPr sz="1800" b="0" i="0" u="none" strike="noStrike" cap="none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5044475" y="1138900"/>
            <a:ext cx="40995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 Boolean: </a:t>
            </a: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{ "</a:t>
            </a:r>
            <a:r>
              <a:rPr lang="en" sz="1800" b="0" i="0" u="none" strike="noStrike" cap="none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":true }</a:t>
            </a:r>
            <a:endParaRPr sz="18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5147375" y="1965975"/>
            <a:ext cx="40995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 Null: </a:t>
            </a: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{ "</a:t>
            </a:r>
            <a:r>
              <a:rPr lang="en" sz="1800" b="0" i="0" u="none" strike="noStrike" cap="none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n" sz="1800" b="0" i="0" u="none" strike="noStrike" cap="none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":null }</a:t>
            </a:r>
            <a:endParaRPr sz="1800" b="0" i="0" u="none" strike="noStrike" cap="none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4294967295"/>
          </p:nvPr>
        </p:nvSpPr>
        <p:spPr>
          <a:xfrm>
            <a:off x="535775" y="321050"/>
            <a:ext cx="8009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JSON Objects</a:t>
            </a:r>
            <a:endParaRPr sz="3000" dirty="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Syntax: </a:t>
            </a:r>
            <a:r>
              <a:rPr lang="en" sz="24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"name" : "value" </a:t>
            </a:r>
            <a:r>
              <a:rPr lang="en" sz="24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dirty="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 objects are surrounded by curly </a:t>
            </a:r>
            <a:r>
              <a:rPr lang="en" sz="2400" dirty="0">
                <a:solidFill>
                  <a:srgbClr val="EFEFEF"/>
                </a:solidFill>
                <a:highlight>
                  <a:srgbClr val="E06666"/>
                </a:highlight>
                <a:latin typeface="Trebuchet MS"/>
                <a:ea typeface="Trebuchet MS"/>
                <a:cs typeface="Trebuchet MS"/>
                <a:sym typeface="Trebuchet MS"/>
              </a:rPr>
              <a:t>braces { }</a:t>
            </a: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 objects are written in </a:t>
            </a:r>
            <a:r>
              <a:rPr lang="en" sz="2400" dirty="0">
                <a:solidFill>
                  <a:srgbClr val="EFEFEF"/>
                </a:solidFill>
                <a:highlight>
                  <a:srgbClr val="E06666"/>
                </a:highlight>
                <a:latin typeface="Trebuchet MS"/>
                <a:ea typeface="Trebuchet MS"/>
                <a:cs typeface="Trebuchet MS"/>
                <a:sym typeface="Trebuchet MS"/>
              </a:rPr>
              <a:t>key/value pairs</a:t>
            </a: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Keys must be </a:t>
            </a:r>
            <a:r>
              <a:rPr lang="en" sz="2400" dirty="0">
                <a:solidFill>
                  <a:srgbClr val="EFEFEF"/>
                </a:solidFill>
                <a:highlight>
                  <a:srgbClr val="E06666"/>
                </a:highlight>
                <a:latin typeface="Trebuchet MS"/>
                <a:ea typeface="Trebuchet MS"/>
                <a:cs typeface="Trebuchet MS"/>
                <a:sym typeface="Trebuchet MS"/>
              </a:rPr>
              <a:t>strings</a:t>
            </a: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, and </a:t>
            </a:r>
            <a:r>
              <a:rPr lang="en" sz="2400" dirty="0">
                <a:solidFill>
                  <a:srgbClr val="EFEFEF"/>
                </a:solidFill>
                <a:highlight>
                  <a:srgbClr val="E06666"/>
                </a:highlight>
                <a:latin typeface="Trebuchet MS"/>
                <a:ea typeface="Trebuchet MS"/>
                <a:cs typeface="Trebuchet MS"/>
                <a:sym typeface="Trebuchet MS"/>
              </a:rPr>
              <a:t>values must be a valid JSON data type (string, number, object, array, </a:t>
            </a:r>
            <a:r>
              <a:rPr lang="en" sz="2400" dirty="0" err="1">
                <a:solidFill>
                  <a:srgbClr val="EFEFEF"/>
                </a:solidFill>
                <a:highlight>
                  <a:srgbClr val="E06666"/>
                </a:highlight>
                <a:latin typeface="Trebuchet MS"/>
                <a:ea typeface="Trebuchet MS"/>
                <a:cs typeface="Trebuchet MS"/>
                <a:sym typeface="Trebuchet MS"/>
              </a:rPr>
              <a:t>boolean</a:t>
            </a:r>
            <a:r>
              <a:rPr lang="en" sz="2400" dirty="0">
                <a:solidFill>
                  <a:srgbClr val="EFEFEF"/>
                </a:solidFill>
                <a:highlight>
                  <a:srgbClr val="E06666"/>
                </a:highlight>
                <a:latin typeface="Trebuchet MS"/>
                <a:ea typeface="Trebuchet MS"/>
                <a:cs typeface="Trebuchet MS"/>
                <a:sym typeface="Trebuchet MS"/>
              </a:rPr>
              <a:t> or null).</a:t>
            </a:r>
            <a:endParaRPr sz="2400" dirty="0">
              <a:solidFill>
                <a:srgbClr val="EFEFEF"/>
              </a:solidFill>
              <a:highlight>
                <a:srgbClr val="E06666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Keys and values are separated by a </a:t>
            </a:r>
            <a:r>
              <a:rPr lang="en" sz="2400" dirty="0">
                <a:solidFill>
                  <a:srgbClr val="EFEFEF"/>
                </a:solidFill>
                <a:highlight>
                  <a:srgbClr val="E06666"/>
                </a:highlight>
                <a:latin typeface="Trebuchet MS"/>
                <a:ea typeface="Trebuchet MS"/>
                <a:cs typeface="Trebuchet MS"/>
                <a:sym typeface="Trebuchet MS"/>
              </a:rPr>
              <a:t>colon</a:t>
            </a: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Each key/value pair is separated by a comma.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9" name="Google Shape;229;p13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35" name="Google Shape;235;p14"/>
          <p:cNvSpPr txBox="1">
            <a:spLocks noGrp="1"/>
          </p:cNvSpPr>
          <p:nvPr>
            <p:ph type="title" idx="4294967295"/>
          </p:nvPr>
        </p:nvSpPr>
        <p:spPr>
          <a:xfrm>
            <a:off x="535775" y="321050"/>
            <a:ext cx="8009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JSON Objects - Accessing Object Values</a:t>
            </a:r>
            <a:endParaRPr sz="3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access the object values by using dot (.) notation: 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r>
              <a:rPr lang="en" sz="18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8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username </a:t>
            </a:r>
            <a:r>
              <a:rPr lang="en" sz="18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= data.</a:t>
            </a:r>
            <a:r>
              <a:rPr lang="en" sz="18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800">
              <a:solidFill>
                <a:srgbClr val="F6B26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42" name="Google Shape;242;p15"/>
          <p:cNvSpPr txBox="1">
            <a:spLocks noGrp="1"/>
          </p:cNvSpPr>
          <p:nvPr>
            <p:ph type="title" idx="4294967295"/>
          </p:nvPr>
        </p:nvSpPr>
        <p:spPr>
          <a:xfrm>
            <a:off x="535775" y="321050"/>
            <a:ext cx="8009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JSON Objects - Looping an Object</a:t>
            </a:r>
            <a:endParaRPr sz="3000" dirty="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loop thru object properties by using for-in loop: 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1800" dirty="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user </a:t>
            </a: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= { </a:t>
            </a:r>
            <a:r>
              <a:rPr lang="en" sz="1800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name"</a:t>
            </a:r>
            <a:r>
              <a:rPr lang="en" sz="1800" dirty="0" err="1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"Jung</a:t>
            </a:r>
            <a:r>
              <a:rPr lang="en" sz="1800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dirty="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house"</a:t>
            </a:r>
            <a:r>
              <a:rPr lang="en" sz="1800" dirty="0" err="1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dirty="0" err="1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800" dirty="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965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1800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(x </a:t>
            </a:r>
            <a:r>
              <a:rPr lang="en" sz="1800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user) {</a:t>
            </a:r>
            <a:endParaRPr sz="1800" dirty="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965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800" dirty="0" err="1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</a:t>
            </a: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"demo"</a:t>
            </a: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800" dirty="0" err="1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 += x;</a:t>
            </a:r>
            <a:endParaRPr sz="1800" dirty="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1800" dirty="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 dirty="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3" name="Google Shape;243;p15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249" name="Google Shape;249;p16"/>
          <p:cNvSpPr txBox="1">
            <a:spLocks noGrp="1"/>
          </p:cNvSpPr>
          <p:nvPr>
            <p:ph type="title" idx="4294967295"/>
          </p:nvPr>
        </p:nvSpPr>
        <p:spPr>
          <a:xfrm>
            <a:off x="535775" y="321050"/>
            <a:ext cx="8009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JSON Files</a:t>
            </a:r>
            <a:endParaRPr sz="3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➔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The file type for JSON files is “.json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➔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The MIME type of JSON text is “application/json”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➔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MIME - Multipurpose Internet Mail Extensions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➔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Link: </a:t>
            </a:r>
            <a:r>
              <a:rPr lang="en" sz="18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https://en.wikipedia.org/wiki/MIME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0" name="Google Shape;250;p16"/>
          <p:cNvPicPr preferRelativeResize="0"/>
          <p:nvPr/>
        </p:nvPicPr>
        <p:blipFill rotWithShape="1">
          <a:blip r:embed="rId4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7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3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Good luck!</a:t>
            </a:r>
            <a:endParaRPr sz="3000" b="1" i="0" u="none" strike="noStrike" cap="non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8" name="Google Shape;258;p17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sz="3000" b="1" u="sng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9" name="Google Shape;259;p17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60" name="Google Shape;260;p17"/>
          <p:cNvPicPr preferRelativeResize="0"/>
          <p:nvPr/>
        </p:nvPicPr>
        <p:blipFill rotWithShape="1">
          <a:blip r:embed="rId5">
            <a:alphaModFix/>
          </a:blip>
          <a:srcRect l="11680" r="11673"/>
          <a:stretch/>
        </p:blipFill>
        <p:spPr>
          <a:xfrm>
            <a:off x="5412525" y="328517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1" name="Google Shape;141;p2"/>
          <p:cNvSpPr txBox="1">
            <a:spLocks noGrp="1"/>
          </p:cNvSpPr>
          <p:nvPr>
            <p:ph type="title" idx="4294967295"/>
          </p:nvPr>
        </p:nvSpPr>
        <p:spPr>
          <a:xfrm>
            <a:off x="535775" y="300550"/>
            <a:ext cx="8009700" cy="4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What is JSON? </a:t>
            </a:r>
            <a:endParaRPr sz="3000" dirty="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 is a Syntax for storing and exchanging data. It’s a lightweight data-interchange format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It means </a:t>
            </a:r>
            <a:r>
              <a:rPr lang="en" sz="2400" dirty="0" err="1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Object Notation.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And it’s a text, written with </a:t>
            </a:r>
            <a:r>
              <a:rPr lang="en" sz="2400" dirty="0" err="1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Object Notation.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 is “self-describing” and easy to understand. Also it’s language independent since text can be read and used as a data format by any programming language. 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48" name="Google Shape;148;p3"/>
          <p:cNvSpPr txBox="1">
            <a:spLocks noGrp="1"/>
          </p:cNvSpPr>
          <p:nvPr>
            <p:ph type="title" idx="4294967295"/>
          </p:nvPr>
        </p:nvSpPr>
        <p:spPr>
          <a:xfrm>
            <a:off x="535775" y="300550"/>
            <a:ext cx="8009700" cy="4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Exchanging Data? How?</a:t>
            </a:r>
            <a:r>
              <a:rPr lang="en" sz="3000" dirty="0">
                <a:latin typeface="Lato"/>
                <a:ea typeface="Lato"/>
                <a:cs typeface="Lato"/>
                <a:sym typeface="Lato"/>
              </a:rPr>
              <a:t> </a:t>
            </a:r>
            <a:endParaRPr sz="3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When exchanging data between a browser and a server, data can only be text. 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Since JSON is a text, so we can convert any </a:t>
            </a:r>
            <a:r>
              <a:rPr lang="en" sz="2400" dirty="0" err="1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Object into JSON and then send off to a server. 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55" name="Google Shape;155;p4"/>
          <p:cNvSpPr txBox="1">
            <a:spLocks noGrp="1"/>
          </p:cNvSpPr>
          <p:nvPr>
            <p:ph type="title" idx="4294967295"/>
          </p:nvPr>
        </p:nvSpPr>
        <p:spPr>
          <a:xfrm>
            <a:off x="535775" y="321050"/>
            <a:ext cx="8009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Exchanging Data? How?</a:t>
            </a:r>
            <a:r>
              <a:rPr lang="en" sz="3000" dirty="0">
                <a:latin typeface="Lato"/>
                <a:ea typeface="Lato"/>
                <a:cs typeface="Lato"/>
                <a:sym typeface="Lato"/>
              </a:rPr>
              <a:t> </a:t>
            </a:r>
            <a:endParaRPr sz="30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Not just converting </a:t>
            </a:r>
            <a:r>
              <a:rPr lang="en" sz="2400" dirty="0" err="1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Object into JSON, we also can reverse the converting from JSON into </a:t>
            </a:r>
            <a:r>
              <a:rPr lang="en" sz="2400" dirty="0" err="1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Object.</a:t>
            </a:r>
            <a:endParaRPr sz="2400" dirty="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Lato"/>
              <a:buChar char="-"/>
            </a:pP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By this way, we can work with Data as </a:t>
            </a:r>
            <a:r>
              <a:rPr lang="en" sz="2400" dirty="0" err="1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lang="en" sz="2400" dirty="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Object, with no complicated Parsing and Translating.</a:t>
            </a:r>
            <a:r>
              <a:rPr lang="en" sz="2400" dirty="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2400" dirty="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 idx="4294967295"/>
          </p:nvPr>
        </p:nvSpPr>
        <p:spPr>
          <a:xfrm>
            <a:off x="535775" y="225400"/>
            <a:ext cx="80097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Sending data:</a:t>
            </a:r>
            <a:endParaRPr sz="1400" dirty="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login(username, 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400" dirty="0" err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userObject</a:t>
            </a:r>
            <a:r>
              <a:rPr lang="en" sz="1400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r>
              <a:rPr lang="en" sz="1400" dirty="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: username, </a:t>
            </a:r>
            <a:r>
              <a:rPr lang="en" sz="1400" dirty="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password 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$.</a:t>
            </a:r>
            <a:r>
              <a:rPr lang="en" sz="1400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dirty="0" err="1">
                <a:solidFill>
                  <a:srgbClr val="A4C2F4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: "http://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api-ams.me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/v1/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api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/authentication",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dirty="0">
                <a:solidFill>
                  <a:srgbClr val="9FC5E8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: "POST",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dirty="0">
                <a:solidFill>
                  <a:srgbClr val="9FC5E8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JSON.</a:t>
            </a:r>
            <a:r>
              <a:rPr lang="en" sz="1400" dirty="0" err="1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stringify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userObject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dirty="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(“</a:t>
            </a:r>
            <a:r>
              <a:rPr lang="en" sz="1400" dirty="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Successfully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dirty="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4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(“</a:t>
            </a:r>
            <a:r>
              <a:rPr lang="en" sz="1400" dirty="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 dirty="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SzPts val="2800"/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69" name="Google Shape;169;p6"/>
          <p:cNvSpPr txBox="1">
            <a:spLocks noGrp="1"/>
          </p:cNvSpPr>
          <p:nvPr>
            <p:ph type="title" idx="4294967295"/>
          </p:nvPr>
        </p:nvSpPr>
        <p:spPr>
          <a:xfrm>
            <a:off x="535775" y="225400"/>
            <a:ext cx="8009700" cy="49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Receiving data:</a:t>
            </a:r>
            <a:endParaRPr sz="14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loadUser(id)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$.</a:t>
            </a:r>
            <a:r>
              <a:rPr lang="en" sz="1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ajax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A4C2F4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lang="en" sz="14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http://api-ams.me/v1/api/users/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"+id,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9FC5E8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"GET",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console.log(response.data);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4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4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console.log(“</a:t>
            </a:r>
            <a:r>
              <a:rPr lang="en" sz="1400">
                <a:solidFill>
                  <a:srgbClr val="FFD966"/>
                </a:solidFill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”);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1600"/>
              </a:spcAft>
              <a:buSzPts val="2800"/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4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76" name="Google Shape;176;p7"/>
          <p:cNvSpPr txBox="1">
            <a:spLocks noGrp="1"/>
          </p:cNvSpPr>
          <p:nvPr>
            <p:ph type="title" idx="4294967295"/>
          </p:nvPr>
        </p:nvSpPr>
        <p:spPr>
          <a:xfrm>
            <a:off x="535775" y="321050"/>
            <a:ext cx="8009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Why use JSON?</a:t>
            </a:r>
            <a:endParaRPr sz="3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Since the JSON format is text only, it can easily be sent to and from a server as seen in example above. Besides, JSON is used as a data format by any programming language. 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In Javascript,</a:t>
            </a:r>
            <a:r>
              <a:rPr lang="en" sz="2400">
                <a:solidFill>
                  <a:srgbClr val="EFEFEF"/>
                </a:solidFill>
                <a:highlight>
                  <a:srgbClr val="E06666"/>
                </a:highlight>
                <a:latin typeface="Trebuchet MS"/>
                <a:ea typeface="Trebuchet MS"/>
                <a:cs typeface="Trebuchet MS"/>
                <a:sym typeface="Trebuchet MS"/>
              </a:rPr>
              <a:t> JSON.parse() </a:t>
            </a: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is a built-in function to convert a string - written in JSON format, into native Javascript object. 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83" name="Google Shape;183;p8"/>
          <p:cNvSpPr txBox="1">
            <a:spLocks noGrp="1"/>
          </p:cNvSpPr>
          <p:nvPr>
            <p:ph type="title" idx="4294967295"/>
          </p:nvPr>
        </p:nvSpPr>
        <p:spPr>
          <a:xfrm>
            <a:off x="535775" y="321050"/>
            <a:ext cx="8009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JSON Syntax:</a:t>
            </a:r>
            <a:endParaRPr sz="3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The JSON syntax is a subset of the Javascript syntax. 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Rule: 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➔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Data is in name/value pairs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➔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Data is separated by commas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➔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Curly braces hold objects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➔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Square brackets hold arrays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2800"/>
              <a:buNone/>
            </a:pPr>
            <a:r>
              <a:rPr lang="en" sz="3600">
                <a:solidFill>
                  <a:schemeClr val="dk1"/>
                </a:solidFill>
              </a:rPr>
              <a:t>Selling your idea</a:t>
            </a:r>
            <a:endParaRPr sz="2400"/>
          </a:p>
        </p:txBody>
      </p:sp>
      <p:sp>
        <p:nvSpPr>
          <p:cNvPr id="190" name="Google Shape;190;p9"/>
          <p:cNvSpPr txBox="1">
            <a:spLocks noGrp="1"/>
          </p:cNvSpPr>
          <p:nvPr>
            <p:ph type="title" idx="4294967295"/>
          </p:nvPr>
        </p:nvSpPr>
        <p:spPr>
          <a:xfrm>
            <a:off x="535775" y="321050"/>
            <a:ext cx="8009700" cy="4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JSON Data - A name and a value</a:t>
            </a:r>
            <a:endParaRPr sz="3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2400"/>
              <a:buFont typeface="Trebuchet MS"/>
              <a:buChar char="-"/>
            </a:pP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JSON data is written as name/value pairs. A name/value pairs consists of a field name (in double quotes), followed by a colon, followed by a value:</a:t>
            </a:r>
            <a:endParaRPr sz="2400">
              <a:solidFill>
                <a:srgbClr val="EFEFE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r>
              <a:rPr lang="en" sz="2400">
                <a:solidFill>
                  <a:srgbClr val="EFEFE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24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 : "</a:t>
            </a:r>
            <a:r>
              <a:rPr lang="en" sz="2400">
                <a:solidFill>
                  <a:srgbClr val="F6B26B"/>
                </a:solidFill>
                <a:latin typeface="Courier New"/>
                <a:ea typeface="Courier New"/>
                <a:cs typeface="Courier New"/>
                <a:sym typeface="Courier New"/>
              </a:rPr>
              <a:t>Jung</a:t>
            </a:r>
            <a:r>
              <a:rPr lang="en" sz="2400">
                <a:solidFill>
                  <a:srgbClr val="EFEFEF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400">
              <a:solidFill>
                <a:srgbClr val="EFEFE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2800"/>
              <a:buNone/>
            </a:pPr>
            <a:r>
              <a:rPr lang="en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Note:</a:t>
            </a:r>
            <a:r>
              <a:rPr lang="en" sz="24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JSON names required double quotes. Javascript names don’t. </a:t>
            </a:r>
            <a:endParaRPr sz="24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l="11680" r="11673"/>
          <a:stretch/>
        </p:blipFill>
        <p:spPr>
          <a:xfrm>
            <a:off x="8097200" y="3897925"/>
            <a:ext cx="875924" cy="113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1102</Words>
  <Application>Microsoft Macintosh PowerPoint</Application>
  <PresentationFormat>On-screen Show (16:9)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Montserrat</vt:lpstr>
      <vt:lpstr>Lato</vt:lpstr>
      <vt:lpstr>Arial</vt:lpstr>
      <vt:lpstr>Courier New</vt:lpstr>
      <vt:lpstr>Verdana</vt:lpstr>
      <vt:lpstr>Trebuchet MS</vt:lpstr>
      <vt:lpstr>Raleway</vt:lpstr>
      <vt:lpstr>Focus</vt:lpstr>
      <vt:lpstr>JSON - Javascript Object Notation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  <vt:lpstr>Selling your idea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- Javascript Object Notation</dc:title>
  <cp:lastModifiedBy>MAVIN SAO</cp:lastModifiedBy>
  <cp:revision>2</cp:revision>
  <dcterms:modified xsi:type="dcterms:W3CDTF">2021-04-28T16:16:01Z</dcterms:modified>
</cp:coreProperties>
</file>