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Lst>
  <p:sldSz cy="5143500" cx="9144000"/>
  <p:notesSz cx="6858000" cy="9144000"/>
  <p:embeddedFontLst>
    <p:embeddedFont>
      <p:font typeface="Libre Franklin"/>
      <p:regular r:id="rId112"/>
      <p:bold r:id="rId113"/>
      <p:italic r:id="rId114"/>
      <p:boldItalic r:id="rId115"/>
    </p:embeddedFont>
    <p:embeddedFont>
      <p:font typeface="Nunito"/>
      <p:regular r:id="rId116"/>
      <p:bold r:id="rId117"/>
      <p:italic r:id="rId118"/>
      <p:boldItalic r:id="rId119"/>
    </p:embeddedFont>
    <p:embeddedFont>
      <p:font typeface="Quattrocento Sans"/>
      <p:regular r:id="rId120"/>
      <p:bold r:id="rId121"/>
      <p:italic r:id="rId122"/>
      <p:boldItalic r:id="rId123"/>
    </p:embeddedFont>
    <p:embeddedFont>
      <p:font typeface="Century Gothic"/>
      <p:regular r:id="rId124"/>
      <p:bold r:id="rId125"/>
      <p:italic r:id="rId126"/>
      <p:boldItalic r:id="rId127"/>
    </p:embeddedFont>
    <p:embeddedFont>
      <p:font typeface="Battambang"/>
      <p:regular r:id="rId128"/>
      <p:bold r:id="rId129"/>
    </p:embeddedFont>
    <p:embeddedFont>
      <p:font typeface="Libre Franklin Thin"/>
      <p:regular r:id="rId130"/>
      <p:bold r:id="rId131"/>
      <p:italic r:id="rId132"/>
      <p:boldItalic r:id="rId1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4" roundtripDataSignature="AMtx7mj0XYYyuyVY90XTyvw9OmMg430s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Battambang-bold.fntdata"/><Relationship Id="rId128" Type="http://schemas.openxmlformats.org/officeDocument/2006/relationships/font" Target="fonts/Battambang-regular.fntdata"/><Relationship Id="rId127" Type="http://schemas.openxmlformats.org/officeDocument/2006/relationships/font" Target="fonts/CenturyGothic-boldItalic.fntdata"/><Relationship Id="rId126" Type="http://schemas.openxmlformats.org/officeDocument/2006/relationships/font" Target="fonts/CenturyGothic-italic.fntdata"/><Relationship Id="rId26" Type="http://schemas.openxmlformats.org/officeDocument/2006/relationships/slide" Target="slides/slide21.xml"/><Relationship Id="rId121" Type="http://schemas.openxmlformats.org/officeDocument/2006/relationships/font" Target="fonts/QuattrocentoSans-bold.fntdata"/><Relationship Id="rId25" Type="http://schemas.openxmlformats.org/officeDocument/2006/relationships/slide" Target="slides/slide20.xml"/><Relationship Id="rId120" Type="http://schemas.openxmlformats.org/officeDocument/2006/relationships/font" Target="fonts/QuattrocentoSans-regular.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CenturyGothic-bold.fntdata"/><Relationship Id="rId29" Type="http://schemas.openxmlformats.org/officeDocument/2006/relationships/slide" Target="slides/slide24.xml"/><Relationship Id="rId124" Type="http://schemas.openxmlformats.org/officeDocument/2006/relationships/font" Target="fonts/CenturyGothic-regular.fntdata"/><Relationship Id="rId123" Type="http://schemas.openxmlformats.org/officeDocument/2006/relationships/font" Target="fonts/QuattrocentoSans-boldItalic.fntdata"/><Relationship Id="rId122" Type="http://schemas.openxmlformats.org/officeDocument/2006/relationships/font" Target="fonts/QuattrocentoSans-italic.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Nunito-italic.fntdata"/><Relationship Id="rId117" Type="http://schemas.openxmlformats.org/officeDocument/2006/relationships/font" Target="fonts/Nunito-bold.fntdata"/><Relationship Id="rId116" Type="http://schemas.openxmlformats.org/officeDocument/2006/relationships/font" Target="fonts/Nunito-regular.fntdata"/><Relationship Id="rId115" Type="http://schemas.openxmlformats.org/officeDocument/2006/relationships/font" Target="fonts/LibreFranklin-boldItalic.fntdata"/><Relationship Id="rId119" Type="http://schemas.openxmlformats.org/officeDocument/2006/relationships/font" Target="fonts/Nunito-bold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LibreFranklin-italic.fntdata"/><Relationship Id="rId18" Type="http://schemas.openxmlformats.org/officeDocument/2006/relationships/slide" Target="slides/slide13.xml"/><Relationship Id="rId113" Type="http://schemas.openxmlformats.org/officeDocument/2006/relationships/font" Target="fonts/LibreFranklin-bold.fntdata"/><Relationship Id="rId112" Type="http://schemas.openxmlformats.org/officeDocument/2006/relationships/font" Target="fonts/LibreFranklin-regular.fntdata"/><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LibreFranklinThin-italic.fntdata"/><Relationship Id="rId131" Type="http://schemas.openxmlformats.org/officeDocument/2006/relationships/font" Target="fonts/LibreFranklinThin-bold.fntdata"/><Relationship Id="rId130" Type="http://schemas.openxmlformats.org/officeDocument/2006/relationships/font" Target="fonts/LibreFranklinThin-regular.fntdata"/><Relationship Id="rId134" Type="http://customschemas.google.com/relationships/presentationmetadata" Target="metadata"/><Relationship Id="rId133" Type="http://schemas.openxmlformats.org/officeDocument/2006/relationships/font" Target="fonts/LibreFranklinThin-bold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js.org/docs/lists-and-keys.html"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js.org/docs/lists-and-key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ruecodex.com/course/react-js/crud-4-create-insert-delete-update-in-react-js-using-api"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training.com/react-router/web/guides/primary-components" TargetMode="Externa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training.com/react-router/web/guides/primary-components" TargetMode="Externa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training.com/react-router/web/guides/primary-component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training.com/react-router/web/guides/primary-components" TargetMode="Externa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training.com/react-router/web/example/auth-workflow" TargetMode="External"/><Relationship Id="rId3" Type="http://schemas.openxmlformats.org/officeDocument/2006/relationships/hyperlink" Target="https://reacttraining.com/react-router/" TargetMode="Externa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lab.com/React-Source/servercomunication-reactjs/-/tree/master/" TargetMode="External"/><Relationship Id="rId3" Type="http://schemas.openxmlformats.org/officeDocument/2006/relationships/hyperlink" Target="https://reacttraining.com/react-router/web/example/no-match" TargetMode="Externa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lab.com/React-Source/servercomunication-reactjs/-/tree/master/" TargetMode="External"/><Relationship Id="rId3" Type="http://schemas.openxmlformats.org/officeDocument/2006/relationships/hyperlink" Target="https://reacttraining.com/react-router/web/example/no-match" TargetMode="Externa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lab.com/React-Source/servercomunication-reactjs/-/tree/master/" TargetMode="External"/><Relationship Id="rId3" Type="http://schemas.openxmlformats.org/officeDocument/2006/relationships/hyperlink" Target="https://reacttraining.com/react-router/web/example/no-match" TargetMode="Externa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0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GB" sz="1200" u="none" cap="none" strike="noStrike">
                <a:solidFill>
                  <a:schemeClr val="dk1"/>
                </a:solidFill>
                <a:latin typeface="Calibri"/>
                <a:ea typeface="Calibri"/>
                <a:cs typeface="Calibri"/>
                <a:sym typeface="Calibri"/>
              </a:rPr>
              <a:t>const</a:t>
            </a:r>
            <a:r>
              <a:rPr lang="en-GB"/>
              <a:t> name </a:t>
            </a:r>
            <a:r>
              <a:rPr b="0" i="0" lang="en-GB" sz="1200" u="none" cap="none" strike="noStrike">
                <a:solidFill>
                  <a:schemeClr val="dk1"/>
                </a:solidFill>
                <a:latin typeface="Calibri"/>
                <a:ea typeface="Calibri"/>
                <a:cs typeface="Calibri"/>
                <a:sym typeface="Calibri"/>
              </a:rPr>
              <a:t>=</a:t>
            </a:r>
            <a:r>
              <a:rPr lang="en-GB"/>
              <a:t> </a:t>
            </a:r>
            <a:r>
              <a:rPr b="0" i="0" lang="en-GB" sz="1200" u="none" cap="none" strike="noStrike">
                <a:solidFill>
                  <a:schemeClr val="dk1"/>
                </a:solidFill>
                <a:latin typeface="Calibri"/>
                <a:ea typeface="Calibri"/>
                <a:cs typeface="Calibri"/>
                <a:sym typeface="Calibri"/>
              </a:rPr>
              <a:t>'Josh Perez';</a:t>
            </a:r>
            <a:r>
              <a:rPr lang="en-GB"/>
              <a:t> </a:t>
            </a:r>
            <a:endParaRPr/>
          </a:p>
          <a:p>
            <a:pPr indent="0" lvl="0" marL="0" rtl="0" algn="l">
              <a:lnSpc>
                <a:spcPct val="100000"/>
              </a:lnSpc>
              <a:spcBef>
                <a:spcPts val="0"/>
              </a:spcBef>
              <a:spcAft>
                <a:spcPts val="0"/>
              </a:spcAft>
              <a:buSzPts val="1400"/>
              <a:buNone/>
            </a:pPr>
            <a:r>
              <a:rPr b="0" i="0" lang="en-GB" sz="1200" u="none" cap="none" strike="noStrike">
                <a:solidFill>
                  <a:schemeClr val="dk1"/>
                </a:solidFill>
                <a:latin typeface="Calibri"/>
                <a:ea typeface="Calibri"/>
                <a:cs typeface="Calibri"/>
                <a:sym typeface="Calibri"/>
              </a:rPr>
              <a:t>const</a:t>
            </a:r>
            <a:r>
              <a:rPr lang="en-GB"/>
              <a:t> element </a:t>
            </a:r>
            <a:r>
              <a:rPr b="0" i="0" lang="en-GB" sz="1200" u="none" cap="none" strike="noStrike">
                <a:solidFill>
                  <a:schemeClr val="dk1"/>
                </a:solidFill>
                <a:latin typeface="Calibri"/>
                <a:ea typeface="Calibri"/>
                <a:cs typeface="Calibri"/>
                <a:sym typeface="Calibri"/>
              </a:rPr>
              <a:t>=</a:t>
            </a:r>
            <a:r>
              <a:rPr lang="en-GB"/>
              <a:t> </a:t>
            </a:r>
            <a:r>
              <a:rPr b="0" i="0" lang="en-GB" sz="1200" u="none" cap="none" strike="noStrike">
                <a:solidFill>
                  <a:schemeClr val="dk1"/>
                </a:solidFill>
                <a:latin typeface="Calibri"/>
                <a:ea typeface="Calibri"/>
                <a:cs typeface="Calibri"/>
                <a:sym typeface="Calibri"/>
              </a:rPr>
              <a:t>&lt;h1&gt;</a:t>
            </a:r>
            <a:r>
              <a:rPr lang="en-GB"/>
              <a:t>Hello, </a:t>
            </a:r>
            <a:r>
              <a:rPr b="0" i="0" lang="en-GB" sz="1200" u="none" cap="none" strike="noStrike">
                <a:solidFill>
                  <a:schemeClr val="dk1"/>
                </a:solidFill>
                <a:latin typeface="Calibri"/>
                <a:ea typeface="Calibri"/>
                <a:cs typeface="Calibri"/>
                <a:sym typeface="Calibri"/>
              </a:rPr>
              <a:t>{</a:t>
            </a:r>
            <a:r>
              <a:rPr lang="en-GB"/>
              <a:t>name</a:t>
            </a:r>
            <a:r>
              <a:rPr b="0" i="0" lang="en-GB" sz="1200" u="none" cap="none" strike="noStrike">
                <a:solidFill>
                  <a:schemeClr val="dk1"/>
                </a:solidFill>
                <a:latin typeface="Calibri"/>
                <a:ea typeface="Calibri"/>
                <a:cs typeface="Calibri"/>
                <a:sym typeface="Calibri"/>
              </a:rPr>
              <a:t>}&lt;/h1&gt;;</a:t>
            </a:r>
            <a:endParaRPr/>
          </a:p>
          <a:p>
            <a:pPr indent="0" lvl="0" marL="0" marR="0" rtl="0" algn="l">
              <a:lnSpc>
                <a:spcPct val="100000"/>
              </a:lnSpc>
              <a:spcBef>
                <a:spcPts val="0"/>
              </a:spcBef>
              <a:spcAft>
                <a:spcPts val="0"/>
              </a:spcAft>
              <a:buClr>
                <a:srgbClr val="000000"/>
              </a:buClr>
              <a:buSzPts val="1400"/>
              <a:buFont typeface="Arial"/>
              <a:buNone/>
            </a:pPr>
            <a:r>
              <a:rPr b="0" i="0" lang="en-GB" sz="1200" u="none" cap="none" strike="noStrike">
                <a:solidFill>
                  <a:schemeClr val="dk1"/>
                </a:solidFill>
                <a:latin typeface="Calibri"/>
                <a:ea typeface="Calibri"/>
                <a:cs typeface="Calibri"/>
                <a:sym typeface="Calibri"/>
              </a:rPr>
              <a:t>* </a:t>
            </a:r>
            <a:r>
              <a:rPr b="1" i="0" lang="en-GB" sz="1200" u="none" cap="none" strike="noStrike">
                <a:solidFill>
                  <a:schemeClr val="dk1"/>
                </a:solidFill>
                <a:latin typeface="Calibri"/>
                <a:ea typeface="Calibri"/>
                <a:cs typeface="Calibri"/>
                <a:sym typeface="Calibri"/>
              </a:rPr>
              <a:t>Specifying Attributes with JSX</a:t>
            </a:r>
            <a:endParaRPr/>
          </a:p>
          <a:p>
            <a:pPr indent="0" lvl="0" marL="0" rtl="0" algn="l">
              <a:lnSpc>
                <a:spcPct val="100000"/>
              </a:lnSpc>
              <a:spcBef>
                <a:spcPts val="0"/>
              </a:spcBef>
              <a:spcAft>
                <a:spcPts val="0"/>
              </a:spcAft>
              <a:buSzPts val="1400"/>
              <a:buNone/>
            </a:pPr>
            <a:r>
              <a:t/>
            </a:r>
            <a:endParaRPr/>
          </a:p>
        </p:txBody>
      </p:sp>
      <p:sp>
        <p:nvSpPr>
          <p:cNvPr id="140" name="Google Shape;1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sz="1650">
                <a:solidFill>
                  <a:srgbClr val="3B454E"/>
                </a:solidFill>
                <a:highlight>
                  <a:srgbClr val="FFFFFF"/>
                </a:highlight>
                <a:latin typeface="Nunito"/>
                <a:ea typeface="Nunito"/>
                <a:cs typeface="Nunito"/>
                <a:sym typeface="Nunito"/>
              </a:rPr>
              <a:t>Automatically update our UI whenever data changes. Building dynamic sites is good UI/UX. (setState every data change automatic update)</a:t>
            </a:r>
            <a:endParaRPr/>
          </a:p>
        </p:txBody>
      </p:sp>
      <p:sp>
        <p:nvSpPr>
          <p:cNvPr id="167" name="Google Shape;1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600"/>
              </a:spcAft>
              <a:buSzPts val="1400"/>
              <a:buNone/>
            </a:pPr>
            <a:r>
              <a:rPr b="1" lang="en-GB" sz="1800">
                <a:solidFill>
                  <a:srgbClr val="595959"/>
                </a:solidFill>
                <a:latin typeface="Arial"/>
                <a:ea typeface="Arial"/>
                <a:cs typeface="Arial"/>
                <a:sym typeface="Arial"/>
              </a:rPr>
              <a:t>**</a:t>
            </a:r>
            <a:r>
              <a:rPr b="1" lang="en-GB" sz="1800" u="sng">
                <a:solidFill>
                  <a:srgbClr val="595959"/>
                </a:solidFill>
                <a:latin typeface="Arial"/>
                <a:ea typeface="Arial"/>
                <a:cs typeface="Arial"/>
                <a:sym typeface="Arial"/>
              </a:rPr>
              <a:t>Note:</a:t>
            </a:r>
            <a:r>
              <a:rPr lang="en-GB" sz="1800">
                <a:solidFill>
                  <a:srgbClr val="595959"/>
                </a:solidFill>
                <a:latin typeface="Arial"/>
                <a:ea typeface="Arial"/>
                <a:cs typeface="Arial"/>
                <a:sym typeface="Arial"/>
              </a:rPr>
              <a:t> Always use </a:t>
            </a:r>
            <a:r>
              <a:rPr b="1" lang="en-GB" sz="1800">
                <a:solidFill>
                  <a:srgbClr val="595959"/>
                </a:solidFill>
                <a:highlight>
                  <a:srgbClr val="EFEFEF"/>
                </a:highlight>
                <a:latin typeface="Consolas"/>
                <a:ea typeface="Consolas"/>
                <a:cs typeface="Consolas"/>
                <a:sym typeface="Consolas"/>
              </a:rPr>
              <a:t>setState</a:t>
            </a:r>
            <a:endParaRPr b="1"/>
          </a:p>
        </p:txBody>
      </p:sp>
      <p:sp>
        <p:nvSpPr>
          <p:cNvPr id="205" name="Google Shape;20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1500">
                <a:solidFill>
                  <a:srgbClr val="333333"/>
                </a:solidFill>
                <a:highlight>
                  <a:schemeClr val="lt1"/>
                </a:highlight>
                <a:latin typeface="Arial"/>
                <a:ea typeface="Arial"/>
                <a:cs typeface="Arial"/>
                <a:sym typeface="Arial"/>
              </a:rPr>
              <a:t>We change the state to keep track of the total number of clicks. The important bit is </a:t>
            </a:r>
            <a:r>
              <a:rPr b="1" lang="en-GB" sz="1500">
                <a:solidFill>
                  <a:srgbClr val="333333"/>
                </a:solidFill>
                <a:highlight>
                  <a:srgbClr val="F8F8F8"/>
                </a:highlight>
                <a:latin typeface="Verdana"/>
                <a:ea typeface="Verdana"/>
                <a:cs typeface="Verdana"/>
                <a:sym typeface="Verdana"/>
              </a:rPr>
              <a:t>setState</a:t>
            </a:r>
            <a:r>
              <a:rPr lang="en-GB" sz="1500">
                <a:solidFill>
                  <a:srgbClr val="333333"/>
                </a:solidFill>
                <a:highlight>
                  <a:schemeClr val="lt1"/>
                </a:highlight>
                <a:latin typeface="Arial"/>
                <a:ea typeface="Arial"/>
                <a:cs typeface="Arial"/>
                <a:sym typeface="Arial"/>
              </a:rPr>
              <a:t>. First off, notice that </a:t>
            </a:r>
            <a:r>
              <a:rPr b="1" lang="en-GB" sz="1500">
                <a:solidFill>
                  <a:srgbClr val="333333"/>
                </a:solidFill>
                <a:highlight>
                  <a:srgbClr val="F8F8F8"/>
                </a:highlight>
                <a:latin typeface="Verdana"/>
                <a:ea typeface="Verdana"/>
                <a:cs typeface="Verdana"/>
                <a:sym typeface="Verdana"/>
              </a:rPr>
              <a:t>setState</a:t>
            </a:r>
            <a:r>
              <a:rPr lang="en-GB" sz="1500">
                <a:solidFill>
                  <a:srgbClr val="333333"/>
                </a:solidFill>
                <a:highlight>
                  <a:schemeClr val="lt1"/>
                </a:highlight>
                <a:latin typeface="Arial"/>
                <a:ea typeface="Arial"/>
                <a:cs typeface="Arial"/>
                <a:sym typeface="Arial"/>
              </a:rPr>
              <a:t> takes a function, that’s because </a:t>
            </a:r>
            <a:r>
              <a:rPr b="1" lang="en-GB" sz="1500">
                <a:solidFill>
                  <a:srgbClr val="333333"/>
                </a:solidFill>
                <a:highlight>
                  <a:srgbClr val="F8F8F8"/>
                </a:highlight>
                <a:latin typeface="Verdana"/>
                <a:ea typeface="Verdana"/>
                <a:cs typeface="Verdana"/>
                <a:sym typeface="Verdana"/>
              </a:rPr>
              <a:t>setState</a:t>
            </a:r>
            <a:r>
              <a:rPr lang="en-GB" sz="1500">
                <a:solidFill>
                  <a:srgbClr val="333333"/>
                </a:solidFill>
                <a:highlight>
                  <a:schemeClr val="lt1"/>
                </a:highlight>
                <a:latin typeface="Arial"/>
                <a:ea typeface="Arial"/>
                <a:cs typeface="Arial"/>
                <a:sym typeface="Arial"/>
              </a:rPr>
              <a:t> can run asynchronously. It needs to take a callback function rather than updating the state directly. You can see we have access to </a:t>
            </a:r>
            <a:r>
              <a:rPr b="1" lang="en-GB" sz="1500">
                <a:solidFill>
                  <a:srgbClr val="333333"/>
                </a:solidFill>
                <a:highlight>
                  <a:srgbClr val="F8F8F8"/>
                </a:highlight>
                <a:latin typeface="Verdana"/>
                <a:ea typeface="Verdana"/>
                <a:cs typeface="Verdana"/>
                <a:sym typeface="Verdana"/>
              </a:rPr>
              <a:t>prevState</a:t>
            </a:r>
            <a:r>
              <a:rPr lang="en-GB" sz="1500">
                <a:solidFill>
                  <a:srgbClr val="333333"/>
                </a:solidFill>
                <a:highlight>
                  <a:schemeClr val="lt1"/>
                </a:highlight>
                <a:latin typeface="Arial"/>
                <a:ea typeface="Arial"/>
                <a:cs typeface="Arial"/>
                <a:sym typeface="Arial"/>
              </a:rPr>
              <a:t> within the callback, this will contain the previous state, even if the state has already been updated somewhere else.</a:t>
            </a:r>
            <a:endParaRPr sz="1500">
              <a:solidFill>
                <a:srgbClr val="333333"/>
              </a:solidFill>
              <a:highlight>
                <a:schemeClr val="lt1"/>
              </a:highlight>
              <a:latin typeface="Arial"/>
              <a:ea typeface="Arial"/>
              <a:cs typeface="Arial"/>
              <a:sym typeface="Arial"/>
            </a:endParaRPr>
          </a:p>
          <a:p>
            <a:pPr indent="0" lvl="0" marL="0" rtl="0" algn="l">
              <a:lnSpc>
                <a:spcPct val="160000"/>
              </a:lnSpc>
              <a:spcBef>
                <a:spcPts val="0"/>
              </a:spcBef>
              <a:spcAft>
                <a:spcPts val="900"/>
              </a:spcAft>
              <a:buClr>
                <a:schemeClr val="dk1"/>
              </a:buClr>
              <a:buSzPts val="1100"/>
              <a:buFont typeface="Arial"/>
              <a:buNone/>
            </a:pPr>
            <a:r>
              <a:rPr lang="en-GB" sz="1500">
                <a:solidFill>
                  <a:srgbClr val="333333"/>
                </a:solidFill>
                <a:highlight>
                  <a:schemeClr val="lt1"/>
                </a:highlight>
                <a:latin typeface="Arial"/>
                <a:ea typeface="Arial"/>
                <a:cs typeface="Arial"/>
                <a:sym typeface="Arial"/>
              </a:rPr>
              <a:t>But React goes one step better, </a:t>
            </a:r>
            <a:r>
              <a:rPr b="1" lang="en-GB" sz="1500">
                <a:solidFill>
                  <a:srgbClr val="333333"/>
                </a:solidFill>
                <a:highlight>
                  <a:srgbClr val="F8F8F8"/>
                </a:highlight>
                <a:latin typeface="Verdana"/>
                <a:ea typeface="Verdana"/>
                <a:cs typeface="Verdana"/>
                <a:sym typeface="Verdana"/>
              </a:rPr>
              <a:t>setState</a:t>
            </a:r>
            <a:r>
              <a:rPr lang="en-GB" sz="1500">
                <a:solidFill>
                  <a:srgbClr val="333333"/>
                </a:solidFill>
                <a:highlight>
                  <a:schemeClr val="lt1"/>
                </a:highlight>
                <a:latin typeface="Arial"/>
                <a:ea typeface="Arial"/>
                <a:cs typeface="Arial"/>
                <a:sym typeface="Arial"/>
              </a:rPr>
              <a:t> updates the state object and re-renders the component automagically.</a:t>
            </a:r>
            <a:endParaRPr/>
          </a:p>
        </p:txBody>
      </p:sp>
      <p:sp>
        <p:nvSpPr>
          <p:cNvPr id="211" name="Google Shape;2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All instance of component can access by this keyword</a:t>
            </a:r>
            <a:endParaRPr/>
          </a:p>
        </p:txBody>
      </p:sp>
      <p:sp>
        <p:nvSpPr>
          <p:cNvPr id="260" name="Google Shape;26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u="sng">
                <a:solidFill>
                  <a:schemeClr val="hlink"/>
                </a:solidFill>
                <a:hlinkClick r:id="rId2"/>
              </a:rPr>
              <a:t>https://reactjs.org/docs/lists-and-keys.html</a:t>
            </a:r>
            <a:endParaRPr/>
          </a:p>
        </p:txBody>
      </p:sp>
      <p:sp>
        <p:nvSpPr>
          <p:cNvPr id="382" name="Google Shape;38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u="sng">
                <a:solidFill>
                  <a:schemeClr val="hlink"/>
                </a:solidFill>
                <a:hlinkClick r:id="rId2"/>
              </a:rPr>
              <a:t>https://reactjs.org/docs/lists-and-keys.html</a:t>
            </a:r>
            <a:endParaRPr/>
          </a:p>
        </p:txBody>
      </p:sp>
      <p:sp>
        <p:nvSpPr>
          <p:cNvPr id="388" name="Google Shape;38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Crud with api in reactjs </a:t>
            </a:r>
            <a:r>
              <a:rPr lang="en-GB" sz="1100" u="sng">
                <a:solidFill>
                  <a:schemeClr val="hlink"/>
                </a:solidFill>
                <a:latin typeface="Arial"/>
                <a:ea typeface="Arial"/>
                <a:cs typeface="Arial"/>
                <a:sym typeface="Arial"/>
                <a:hlinkClick r:id="rId2"/>
              </a:rPr>
              <a:t>https://www.truecodex.com/course/react-js/crud-4-create-insert-delete-update-in-react-js-using-api</a:t>
            </a:r>
            <a:endParaRPr/>
          </a:p>
        </p:txBody>
      </p:sp>
      <p:sp>
        <p:nvSpPr>
          <p:cNvPr id="394" name="Google Shape;39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i="0" lang="en-GB" sz="1100" u="sng" cap="none" strike="noStrike">
                <a:solidFill>
                  <a:srgbClr val="000000"/>
                </a:solidFill>
                <a:latin typeface="Arial"/>
                <a:ea typeface="Arial"/>
                <a:cs typeface="Arial"/>
                <a:sym typeface="Arial"/>
              </a:rPr>
              <a:t>Effects without Cleanup</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GB" sz="1100" u="none" cap="none" strike="noStrike">
                <a:solidFill>
                  <a:srgbClr val="000000"/>
                </a:solidFill>
                <a:latin typeface="Arial"/>
                <a:ea typeface="Arial"/>
                <a:cs typeface="Arial"/>
                <a:sym typeface="Arial"/>
              </a:rPr>
              <a:t>It is used in useEffect which does not block the browser from updating the screen. It makes the app more responsive. The most common example of effects which don't require a cleanup are manual DOM mutations, Network requests, Logging, etc.</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i="0" lang="en-GB" sz="1100" u="sng" cap="none" strike="noStrike">
                <a:solidFill>
                  <a:srgbClr val="000000"/>
                </a:solidFill>
                <a:latin typeface="Arial"/>
                <a:ea typeface="Arial"/>
                <a:cs typeface="Arial"/>
                <a:sym typeface="Arial"/>
              </a:rPr>
              <a:t>Effects with Cleanup</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GB" sz="1100" u="none" cap="none" strike="noStrike">
                <a:solidFill>
                  <a:srgbClr val="000000"/>
                </a:solidFill>
                <a:latin typeface="Arial"/>
                <a:ea typeface="Arial"/>
                <a:cs typeface="Arial"/>
                <a:sym typeface="Arial"/>
              </a:rPr>
              <a:t>Some effects require cleanup after DOM updation. For example, if we want to set up a subscription to some external data source, it is important to clean up memory so that we don't introduce a memory leak. React performs the cleanup of memory when the component unmounts. However, as we know that, effects run for every render method and not just once. Therefore, React also cleans up effects from the previous render before running the effects next time.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u="sng">
                <a:solidFill>
                  <a:schemeClr val="hlink"/>
                </a:solidFill>
                <a:hlinkClick r:id="rId2"/>
              </a:rPr>
              <a:t>https://reacttraining.com/react-router/web/guides/primary-components</a:t>
            </a:r>
            <a:endParaRPr/>
          </a:p>
          <a:p>
            <a:pPr indent="0" lvl="0" marL="0" marR="0" rtl="0" algn="l">
              <a:lnSpc>
                <a:spcPct val="100000"/>
              </a:lnSpc>
              <a:spcBef>
                <a:spcPts val="0"/>
              </a:spcBef>
              <a:spcAft>
                <a:spcPts val="0"/>
              </a:spcAft>
              <a:buClr>
                <a:srgbClr val="000000"/>
              </a:buClr>
              <a:buSzPts val="1400"/>
              <a:buFont typeface="Arial"/>
              <a:buNone/>
            </a:pPr>
            <a:r>
              <a:rPr lang="en-GB" sz="1200">
                <a:latin typeface="Battambang"/>
                <a:ea typeface="Battambang"/>
                <a:cs typeface="Battambang"/>
                <a:sym typeface="Battambang"/>
              </a:rPr>
              <a:t>ប្រសិនបើយើងចង់ handle dynamic request យើងប្រើ BrowserRouter ហើយបើយើងចង់ serve static request យើងប្រើ HashRouter</a:t>
            </a:r>
            <a:endParaRPr sz="1200">
              <a:latin typeface="Battambang"/>
              <a:ea typeface="Battambang"/>
              <a:cs typeface="Battambang"/>
              <a:sym typeface="Battambang"/>
            </a:endParaRPr>
          </a:p>
          <a:p>
            <a:pPr indent="0" lvl="0" marL="0" rtl="0" algn="l">
              <a:lnSpc>
                <a:spcPct val="100000"/>
              </a:lnSpc>
              <a:spcBef>
                <a:spcPts val="0"/>
              </a:spcBef>
              <a:spcAft>
                <a:spcPts val="0"/>
              </a:spcAft>
              <a:buSzPts val="1400"/>
              <a:buNone/>
            </a:pPr>
            <a:r>
              <a:t/>
            </a:r>
            <a:endParaRPr/>
          </a:p>
        </p:txBody>
      </p:sp>
      <p:sp>
        <p:nvSpPr>
          <p:cNvPr id="568" name="Google Shape;568;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u="sng">
                <a:solidFill>
                  <a:schemeClr val="hlink"/>
                </a:solidFill>
                <a:hlinkClick r:id="rId2"/>
              </a:rPr>
              <a:t>https://reacttraining.com/react-router/web/guides/primary-components</a:t>
            </a:r>
            <a:endParaRPr/>
          </a:p>
        </p:txBody>
      </p:sp>
      <p:sp>
        <p:nvSpPr>
          <p:cNvPr id="574" name="Google Shape;57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u="sng">
                <a:solidFill>
                  <a:schemeClr val="hlink"/>
                </a:solidFill>
                <a:hlinkClick r:id="rId2"/>
              </a:rPr>
              <a:t>https://reacttraining.com/react-router/web/guides/primary-components</a:t>
            </a:r>
            <a:endParaRPr/>
          </a:p>
        </p:txBody>
      </p:sp>
      <p:sp>
        <p:nvSpPr>
          <p:cNvPr id="581" name="Google Shape;58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u="sng">
                <a:solidFill>
                  <a:schemeClr val="hlink"/>
                </a:solidFill>
                <a:hlinkClick r:id="rId2"/>
              </a:rPr>
              <a:t>https://reacttraining.com/react-router/web/guides/primary-components</a:t>
            </a:r>
            <a:endParaRPr/>
          </a:p>
        </p:txBody>
      </p:sp>
      <p:sp>
        <p:nvSpPr>
          <p:cNvPr id="587" name="Google Shape;587;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sz="1100" u="sng">
                <a:solidFill>
                  <a:schemeClr val="hlink"/>
                </a:solidFill>
                <a:latin typeface="Arial"/>
                <a:ea typeface="Arial"/>
                <a:cs typeface="Arial"/>
                <a:sym typeface="Arial"/>
                <a:hlinkClick r:id="rId2"/>
              </a:rPr>
              <a:t>https://reacttraining.com/react-router/web/example/auth-workflow</a:t>
            </a:r>
            <a:r>
              <a:rPr lang="en-GB"/>
              <a:t> : wanna student to clear about redirect switch and url params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sz="1100" u="sng">
                <a:solidFill>
                  <a:schemeClr val="hlink"/>
                </a:solidFill>
                <a:latin typeface="Arial"/>
                <a:ea typeface="Arial"/>
                <a:cs typeface="Arial"/>
                <a:sym typeface="Arial"/>
                <a:hlinkClick r:id="rId3"/>
              </a:rPr>
              <a:t>https://reacttraining.com/react-router/</a:t>
            </a:r>
            <a:endParaRPr/>
          </a:p>
        </p:txBody>
      </p:sp>
      <p:sp>
        <p:nvSpPr>
          <p:cNvPr id="625" name="Google Shape;625;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sz="1100">
                <a:latin typeface="Arial"/>
                <a:ea typeface="Arial"/>
                <a:cs typeface="Arial"/>
                <a:sym typeface="Arial"/>
              </a:rPr>
              <a:t>Reference: </a:t>
            </a:r>
            <a:r>
              <a:rPr lang="en-GB" sz="1100" u="sng">
                <a:solidFill>
                  <a:schemeClr val="hlink"/>
                </a:solidFill>
                <a:latin typeface="Arial"/>
                <a:ea typeface="Arial"/>
                <a:cs typeface="Arial"/>
                <a:sym typeface="Arial"/>
                <a:hlinkClick r:id="rId2"/>
              </a:rPr>
              <a:t>https://gitlab.com/React-Source/servercomunication-reactjs/-/tree/master/</a:t>
            </a:r>
            <a:endParaRPr sz="1100" u="sng">
              <a:solidFill>
                <a:schemeClr val="hlink"/>
              </a:solidFill>
              <a:latin typeface="Arial"/>
              <a:ea typeface="Arial"/>
              <a:cs typeface="Arial"/>
              <a:sym typeface="Arial"/>
            </a:endParaRPr>
          </a:p>
          <a:p>
            <a:pPr indent="0" lvl="0" marL="0" rtl="0" algn="l">
              <a:lnSpc>
                <a:spcPct val="100000"/>
              </a:lnSpc>
              <a:spcBef>
                <a:spcPts val="0"/>
              </a:spcBef>
              <a:spcAft>
                <a:spcPts val="0"/>
              </a:spcAft>
              <a:buSzPts val="1400"/>
              <a:buNone/>
            </a:pPr>
            <a:r>
              <a:rPr lang="en-GB" u="sng">
                <a:solidFill>
                  <a:schemeClr val="hlink"/>
                </a:solidFill>
                <a:hlinkClick r:id="rId3"/>
              </a:rPr>
              <a:t>https://reacttraining.com/react-router/web/example/no-match</a:t>
            </a:r>
            <a:endParaRPr/>
          </a:p>
        </p:txBody>
      </p:sp>
      <p:sp>
        <p:nvSpPr>
          <p:cNvPr id="641" name="Google Shape;641;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sz="1100">
                <a:latin typeface="Arial"/>
                <a:ea typeface="Arial"/>
                <a:cs typeface="Arial"/>
                <a:sym typeface="Arial"/>
              </a:rPr>
              <a:t>Reference: </a:t>
            </a:r>
            <a:r>
              <a:rPr lang="en-GB" sz="1100" u="sng">
                <a:solidFill>
                  <a:schemeClr val="hlink"/>
                </a:solidFill>
                <a:latin typeface="Arial"/>
                <a:ea typeface="Arial"/>
                <a:cs typeface="Arial"/>
                <a:sym typeface="Arial"/>
                <a:hlinkClick r:id="rId2"/>
              </a:rPr>
              <a:t>https://gitlab.com/React-Source/servercomunication-reactjs/-/tree/master/</a:t>
            </a:r>
            <a:endParaRPr sz="1100" u="sng">
              <a:solidFill>
                <a:schemeClr val="hlink"/>
              </a:solidFill>
              <a:latin typeface="Arial"/>
              <a:ea typeface="Arial"/>
              <a:cs typeface="Arial"/>
              <a:sym typeface="Arial"/>
            </a:endParaRPr>
          </a:p>
          <a:p>
            <a:pPr indent="0" lvl="0" marL="0" rtl="0" algn="l">
              <a:lnSpc>
                <a:spcPct val="100000"/>
              </a:lnSpc>
              <a:spcBef>
                <a:spcPts val="0"/>
              </a:spcBef>
              <a:spcAft>
                <a:spcPts val="0"/>
              </a:spcAft>
              <a:buSzPts val="1400"/>
              <a:buNone/>
            </a:pPr>
            <a:r>
              <a:rPr lang="en-GB" u="sng">
                <a:solidFill>
                  <a:schemeClr val="hlink"/>
                </a:solidFill>
                <a:hlinkClick r:id="rId3"/>
              </a:rPr>
              <a:t>https://reacttraining.com/react-router/web/example/no-match</a:t>
            </a:r>
            <a:endParaRPr/>
          </a:p>
        </p:txBody>
      </p:sp>
      <p:sp>
        <p:nvSpPr>
          <p:cNvPr id="648" name="Google Shape;648;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sz="1100">
                <a:latin typeface="Arial"/>
                <a:ea typeface="Arial"/>
                <a:cs typeface="Arial"/>
                <a:sym typeface="Arial"/>
              </a:rPr>
              <a:t>Reference: </a:t>
            </a:r>
            <a:r>
              <a:rPr lang="en-GB" sz="1100" u="sng">
                <a:solidFill>
                  <a:schemeClr val="hlink"/>
                </a:solidFill>
                <a:latin typeface="Arial"/>
                <a:ea typeface="Arial"/>
                <a:cs typeface="Arial"/>
                <a:sym typeface="Arial"/>
                <a:hlinkClick r:id="rId2"/>
              </a:rPr>
              <a:t>https://gitlab.com/React-Source/servercomunication-reactjs/-/tree/master/</a:t>
            </a:r>
            <a:endParaRPr sz="1100" u="sng">
              <a:solidFill>
                <a:schemeClr val="hlink"/>
              </a:solidFill>
              <a:latin typeface="Arial"/>
              <a:ea typeface="Arial"/>
              <a:cs typeface="Arial"/>
              <a:sym typeface="Arial"/>
            </a:endParaRPr>
          </a:p>
          <a:p>
            <a:pPr indent="0" lvl="0" marL="0" rtl="0" algn="l">
              <a:lnSpc>
                <a:spcPct val="100000"/>
              </a:lnSpc>
              <a:spcBef>
                <a:spcPts val="0"/>
              </a:spcBef>
              <a:spcAft>
                <a:spcPts val="0"/>
              </a:spcAft>
              <a:buSzPts val="1400"/>
              <a:buNone/>
            </a:pPr>
            <a:r>
              <a:rPr lang="en-GB" u="sng">
                <a:solidFill>
                  <a:schemeClr val="hlink"/>
                </a:solidFill>
                <a:hlinkClick r:id="rId3"/>
              </a:rPr>
              <a:t>https://reacttraining.com/react-router/web/example/no-match</a:t>
            </a:r>
            <a:endParaRPr/>
          </a:p>
        </p:txBody>
      </p:sp>
      <p:sp>
        <p:nvSpPr>
          <p:cNvPr id="657" name="Google Shape;657;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8"/>
          <p:cNvSpPr/>
          <p:nvPr/>
        </p:nvSpPr>
        <p:spPr>
          <a:xfrm>
            <a:off x="-1" y="-1"/>
            <a:ext cx="8391600" cy="5143500"/>
          </a:xfrm>
          <a:prstGeom prst="rect">
            <a:avLst/>
          </a:prstGeom>
          <a:solidFill>
            <a:srgbClr val="17161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 name="Google Shape;13;p108"/>
          <p:cNvSpPr txBox="1"/>
          <p:nvPr>
            <p:ph type="ctrTitle"/>
          </p:nvPr>
        </p:nvSpPr>
        <p:spPr>
          <a:xfrm>
            <a:off x="752303"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Libre Franklin"/>
              <a:buNone/>
              <a:defRPr sz="4500">
                <a:solidFill>
                  <a:schemeClr val="lt1"/>
                </a:solidFill>
                <a:latin typeface="Libre Franklin"/>
                <a:ea typeface="Libre Franklin"/>
                <a:cs typeface="Libre Franklin"/>
                <a:sym typeface="Libre Franklin"/>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108"/>
          <p:cNvSpPr txBox="1"/>
          <p:nvPr>
            <p:ph idx="1" type="subTitle"/>
          </p:nvPr>
        </p:nvSpPr>
        <p:spPr>
          <a:xfrm>
            <a:off x="752303" y="2701528"/>
            <a:ext cx="6858000" cy="9021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latin typeface="Quattrocento Sans"/>
                <a:ea typeface="Quattrocento Sans"/>
                <a:cs typeface="Quattrocento Sans"/>
                <a:sym typeface="Quattrocento Sans"/>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5" name="Google Shape;15;p108"/>
          <p:cNvPicPr preferRelativeResize="0"/>
          <p:nvPr/>
        </p:nvPicPr>
        <p:blipFill rotWithShape="1">
          <a:blip r:embed="rId2">
            <a:alphaModFix/>
          </a:blip>
          <a:srcRect b="23879" l="19633" r="19204" t="0"/>
          <a:stretch/>
        </p:blipFill>
        <p:spPr>
          <a:xfrm>
            <a:off x="8446771" y="93616"/>
            <a:ext cx="629690" cy="675780"/>
          </a:xfrm>
          <a:prstGeom prst="rect">
            <a:avLst/>
          </a:prstGeom>
          <a:noFill/>
          <a:ln>
            <a:noFill/>
          </a:ln>
        </p:spPr>
      </p:pic>
      <p:sp>
        <p:nvSpPr>
          <p:cNvPr id="16" name="Google Shape;16;p10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10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10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09"/>
          <p:cNvSpPr/>
          <p:nvPr/>
        </p:nvSpPr>
        <p:spPr>
          <a:xfrm>
            <a:off x="-1" y="5088136"/>
            <a:ext cx="9144000" cy="55500"/>
          </a:xfrm>
          <a:prstGeom prst="rect">
            <a:avLst/>
          </a:prstGeom>
          <a:gradFill>
            <a:gsLst>
              <a:gs pos="0">
                <a:srgbClr val="002F58"/>
              </a:gs>
              <a:gs pos="50000">
                <a:srgbClr val="00457E"/>
              </a:gs>
              <a:gs pos="100000">
                <a:srgbClr val="005398"/>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 name="Google Shape;21;p109"/>
          <p:cNvSpPr txBox="1"/>
          <p:nvPr>
            <p:ph idx="1" type="body"/>
          </p:nvPr>
        </p:nvSpPr>
        <p:spPr>
          <a:xfrm>
            <a:off x="118457" y="929046"/>
            <a:ext cx="8902800" cy="3703800"/>
          </a:xfrm>
          <a:prstGeom prst="rect">
            <a:avLst/>
          </a:prstGeom>
          <a:noFill/>
          <a:ln>
            <a:noFill/>
          </a:ln>
        </p:spPr>
        <p:txBody>
          <a:bodyPr anchorCtr="0" anchor="t" bIns="34275" lIns="68575" spcFirstLastPara="1" rIns="68575" wrap="square" tIns="34275">
            <a:noAutofit/>
          </a:bodyPr>
          <a:lstStyle>
            <a:lvl1pPr indent="-336550" lvl="0" marL="457200" algn="l">
              <a:lnSpc>
                <a:spcPct val="90000"/>
              </a:lnSpc>
              <a:spcBef>
                <a:spcPts val="800"/>
              </a:spcBef>
              <a:spcAft>
                <a:spcPts val="0"/>
              </a:spcAft>
              <a:buClr>
                <a:schemeClr val="dk1"/>
              </a:buClr>
              <a:buSzPts val="1700"/>
              <a:buChar char="•"/>
              <a:defRPr sz="1700">
                <a:latin typeface="Libre Franklin"/>
                <a:ea typeface="Libre Franklin"/>
                <a:cs typeface="Libre Franklin"/>
                <a:sym typeface="Libre Franklin"/>
              </a:defRPr>
            </a:lvl1pPr>
            <a:lvl2pPr indent="-336550" lvl="1" marL="9144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2pPr>
            <a:lvl3pPr indent="-336550" lvl="2" marL="13716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3pPr>
            <a:lvl4pPr indent="-336550" lvl="3" marL="18288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4pPr>
            <a:lvl5pPr indent="-336550" lvl="4" marL="22860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109"/>
          <p:cNvSpPr txBox="1"/>
          <p:nvPr>
            <p:ph idx="10" type="dt"/>
          </p:nvPr>
        </p:nvSpPr>
        <p:spPr>
          <a:xfrm>
            <a:off x="118456" y="4767263"/>
            <a:ext cx="27723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10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109"/>
          <p:cNvSpPr txBox="1"/>
          <p:nvPr>
            <p:ph idx="12" type="sldNum"/>
          </p:nvPr>
        </p:nvSpPr>
        <p:spPr>
          <a:xfrm>
            <a:off x="6253249" y="4767263"/>
            <a:ext cx="27723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25" name="Google Shape;25;p109"/>
          <p:cNvSpPr/>
          <p:nvPr/>
        </p:nvSpPr>
        <p:spPr>
          <a:xfrm>
            <a:off x="-1" y="-2"/>
            <a:ext cx="8391600" cy="8355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26" name="Google Shape;26;p109"/>
          <p:cNvPicPr preferRelativeResize="0"/>
          <p:nvPr/>
        </p:nvPicPr>
        <p:blipFill rotWithShape="1">
          <a:blip r:embed="rId2">
            <a:alphaModFix/>
          </a:blip>
          <a:srcRect b="23879" l="19633" r="19204" t="0"/>
          <a:stretch/>
        </p:blipFill>
        <p:spPr>
          <a:xfrm>
            <a:off x="8446771" y="93616"/>
            <a:ext cx="629690" cy="675780"/>
          </a:xfrm>
          <a:prstGeom prst="rect">
            <a:avLst/>
          </a:prstGeom>
          <a:noFill/>
          <a:ln>
            <a:noFill/>
          </a:ln>
        </p:spPr>
      </p:pic>
      <p:sp>
        <p:nvSpPr>
          <p:cNvPr id="27" name="Google Shape;27;p109"/>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700"/>
              <a:buFont typeface="Libre Franklin"/>
              <a:buNone/>
              <a:defRPr sz="2700">
                <a:solidFill>
                  <a:schemeClr val="lt1"/>
                </a:solidFill>
                <a:latin typeface="Libre Franklin"/>
                <a:ea typeface="Libre Franklin"/>
                <a:cs typeface="Libre Franklin"/>
                <a:sym typeface="Libre Franklin"/>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28" name="Shape 28"/>
        <p:cNvGrpSpPr/>
        <p:nvPr/>
      </p:nvGrpSpPr>
      <p:grpSpPr>
        <a:xfrm>
          <a:off x="0" y="0"/>
          <a:ext cx="0" cy="0"/>
          <a:chOff x="0" y="0"/>
          <a:chExt cx="0" cy="0"/>
        </a:xfrm>
      </p:grpSpPr>
      <p:sp>
        <p:nvSpPr>
          <p:cNvPr id="29" name="Google Shape;29;p110"/>
          <p:cNvSpPr/>
          <p:nvPr/>
        </p:nvSpPr>
        <p:spPr>
          <a:xfrm>
            <a:off x="-1" y="5088136"/>
            <a:ext cx="9144000" cy="55500"/>
          </a:xfrm>
          <a:prstGeom prst="rect">
            <a:avLst/>
          </a:prstGeom>
          <a:gradFill>
            <a:gsLst>
              <a:gs pos="0">
                <a:srgbClr val="002F58"/>
              </a:gs>
              <a:gs pos="50000">
                <a:srgbClr val="00457E"/>
              </a:gs>
              <a:gs pos="100000">
                <a:srgbClr val="005398"/>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 name="Google Shape;30;p110"/>
          <p:cNvSpPr txBox="1"/>
          <p:nvPr>
            <p:ph idx="10" type="dt"/>
          </p:nvPr>
        </p:nvSpPr>
        <p:spPr>
          <a:xfrm>
            <a:off x="118456" y="4767263"/>
            <a:ext cx="27723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1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110"/>
          <p:cNvSpPr txBox="1"/>
          <p:nvPr>
            <p:ph idx="12" type="sldNum"/>
          </p:nvPr>
        </p:nvSpPr>
        <p:spPr>
          <a:xfrm>
            <a:off x="6253249" y="4767263"/>
            <a:ext cx="27723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33" name="Google Shape;33;p110"/>
          <p:cNvSpPr/>
          <p:nvPr/>
        </p:nvSpPr>
        <p:spPr>
          <a:xfrm>
            <a:off x="-1" y="-2"/>
            <a:ext cx="8391600" cy="8355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34" name="Google Shape;34;p110"/>
          <p:cNvPicPr preferRelativeResize="0"/>
          <p:nvPr/>
        </p:nvPicPr>
        <p:blipFill rotWithShape="1">
          <a:blip r:embed="rId2">
            <a:alphaModFix/>
          </a:blip>
          <a:srcRect b="23879" l="19633" r="19204" t="0"/>
          <a:stretch/>
        </p:blipFill>
        <p:spPr>
          <a:xfrm>
            <a:off x="8446771" y="93616"/>
            <a:ext cx="629690" cy="675780"/>
          </a:xfrm>
          <a:prstGeom prst="rect">
            <a:avLst/>
          </a:prstGeom>
          <a:noFill/>
          <a:ln>
            <a:noFill/>
          </a:ln>
        </p:spPr>
      </p:pic>
      <p:sp>
        <p:nvSpPr>
          <p:cNvPr id="35" name="Google Shape;35;p11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700"/>
              <a:buFont typeface="Libre Franklin"/>
              <a:buNone/>
              <a:defRPr sz="2700">
                <a:solidFill>
                  <a:schemeClr val="lt1"/>
                </a:solidFill>
                <a:latin typeface="Libre Franklin"/>
                <a:ea typeface="Libre Franklin"/>
                <a:cs typeface="Libre Franklin"/>
                <a:sym typeface="Libre Franklin"/>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6" name="Shape 36"/>
        <p:cNvGrpSpPr/>
        <p:nvPr/>
      </p:nvGrpSpPr>
      <p:grpSpPr>
        <a:xfrm>
          <a:off x="0" y="0"/>
          <a:ext cx="0" cy="0"/>
          <a:chOff x="0" y="0"/>
          <a:chExt cx="0" cy="0"/>
        </a:xfrm>
      </p:grpSpPr>
      <p:sp>
        <p:nvSpPr>
          <p:cNvPr id="37" name="Google Shape;37;p111"/>
          <p:cNvSpPr/>
          <p:nvPr/>
        </p:nvSpPr>
        <p:spPr>
          <a:xfrm>
            <a:off x="-1" y="5088136"/>
            <a:ext cx="9144000" cy="55500"/>
          </a:xfrm>
          <a:prstGeom prst="rect">
            <a:avLst/>
          </a:prstGeom>
          <a:gradFill>
            <a:gsLst>
              <a:gs pos="0">
                <a:srgbClr val="002F58"/>
              </a:gs>
              <a:gs pos="50000">
                <a:srgbClr val="00457E"/>
              </a:gs>
              <a:gs pos="100000">
                <a:srgbClr val="005398"/>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 name="Google Shape;38;p111"/>
          <p:cNvSpPr txBox="1"/>
          <p:nvPr>
            <p:ph idx="1" type="body"/>
          </p:nvPr>
        </p:nvSpPr>
        <p:spPr>
          <a:xfrm>
            <a:off x="5592387" y="992333"/>
            <a:ext cx="3433200" cy="3640500"/>
          </a:xfrm>
          <a:prstGeom prst="rect">
            <a:avLst/>
          </a:prstGeom>
          <a:noFill/>
          <a:ln>
            <a:noFill/>
          </a:ln>
        </p:spPr>
        <p:txBody>
          <a:bodyPr anchorCtr="0" anchor="t" bIns="34275" lIns="68575" spcFirstLastPara="1" rIns="68575" wrap="square" tIns="34275">
            <a:noAutofit/>
          </a:bodyPr>
          <a:lstStyle>
            <a:lvl1pPr indent="-336550" lvl="0" marL="457200" algn="l">
              <a:lnSpc>
                <a:spcPct val="90000"/>
              </a:lnSpc>
              <a:spcBef>
                <a:spcPts val="800"/>
              </a:spcBef>
              <a:spcAft>
                <a:spcPts val="0"/>
              </a:spcAft>
              <a:buClr>
                <a:schemeClr val="dk1"/>
              </a:buClr>
              <a:buSzPts val="1700"/>
              <a:buChar char="•"/>
              <a:defRPr sz="1700">
                <a:latin typeface="Libre Franklin"/>
                <a:ea typeface="Libre Franklin"/>
                <a:cs typeface="Libre Franklin"/>
                <a:sym typeface="Libre Franklin"/>
              </a:defRPr>
            </a:lvl1pPr>
            <a:lvl2pPr indent="-336550" lvl="1" marL="9144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2pPr>
            <a:lvl3pPr indent="-336550" lvl="2" marL="13716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3pPr>
            <a:lvl4pPr indent="-336550" lvl="3" marL="18288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4pPr>
            <a:lvl5pPr indent="-336550" lvl="4" marL="22860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 name="Google Shape;39;p111"/>
          <p:cNvSpPr txBox="1"/>
          <p:nvPr>
            <p:ph idx="10" type="dt"/>
          </p:nvPr>
        </p:nvSpPr>
        <p:spPr>
          <a:xfrm>
            <a:off x="118456" y="4767263"/>
            <a:ext cx="27723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1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111"/>
          <p:cNvSpPr txBox="1"/>
          <p:nvPr>
            <p:ph idx="12" type="sldNum"/>
          </p:nvPr>
        </p:nvSpPr>
        <p:spPr>
          <a:xfrm>
            <a:off x="6253249" y="4767263"/>
            <a:ext cx="27723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42" name="Google Shape;42;p111"/>
          <p:cNvSpPr/>
          <p:nvPr/>
        </p:nvSpPr>
        <p:spPr>
          <a:xfrm>
            <a:off x="-1" y="-2"/>
            <a:ext cx="8391600" cy="8355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43" name="Google Shape;43;p111"/>
          <p:cNvPicPr preferRelativeResize="0"/>
          <p:nvPr/>
        </p:nvPicPr>
        <p:blipFill rotWithShape="1">
          <a:blip r:embed="rId2">
            <a:alphaModFix/>
          </a:blip>
          <a:srcRect b="23879" l="19633" r="19204" t="0"/>
          <a:stretch/>
        </p:blipFill>
        <p:spPr>
          <a:xfrm>
            <a:off x="8446771" y="93616"/>
            <a:ext cx="629690" cy="675780"/>
          </a:xfrm>
          <a:prstGeom prst="rect">
            <a:avLst/>
          </a:prstGeom>
          <a:noFill/>
          <a:ln>
            <a:noFill/>
          </a:ln>
        </p:spPr>
      </p:pic>
      <p:sp>
        <p:nvSpPr>
          <p:cNvPr id="44" name="Google Shape;44;p11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700"/>
              <a:buFont typeface="Libre Franklin"/>
              <a:buNone/>
              <a:defRPr sz="2700">
                <a:solidFill>
                  <a:schemeClr val="lt1"/>
                </a:solidFill>
                <a:latin typeface="Libre Franklin"/>
                <a:ea typeface="Libre Franklin"/>
                <a:cs typeface="Libre Franklin"/>
                <a:sym typeface="Libre Franklin"/>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111"/>
          <p:cNvSpPr txBox="1"/>
          <p:nvPr>
            <p:ph idx="2" type="body"/>
          </p:nvPr>
        </p:nvSpPr>
        <p:spPr>
          <a:xfrm>
            <a:off x="137161" y="1006462"/>
            <a:ext cx="5336700" cy="3612000"/>
          </a:xfrm>
          <a:prstGeom prst="rect">
            <a:avLst/>
          </a:prstGeom>
          <a:noFill/>
          <a:ln cap="flat" cmpd="sng" w="28575">
            <a:solidFill>
              <a:srgbClr val="03528E"/>
            </a:solidFill>
            <a:prstDash val="solid"/>
            <a:round/>
            <a:headEnd len="sm" w="sm" type="none"/>
            <a:tailEnd len="sm" w="sm" type="none"/>
          </a:ln>
        </p:spPr>
        <p:txBody>
          <a:bodyPr anchorCtr="0" anchor="t" bIns="34275" lIns="68575" spcFirstLastPara="1" rIns="68575" wrap="square" tIns="34275">
            <a:noAutofit/>
          </a:bodyPr>
          <a:lstStyle>
            <a:lvl1pPr indent="-336550" lvl="0" marL="457200" algn="l">
              <a:lnSpc>
                <a:spcPct val="90000"/>
              </a:lnSpc>
              <a:spcBef>
                <a:spcPts val="800"/>
              </a:spcBef>
              <a:spcAft>
                <a:spcPts val="0"/>
              </a:spcAft>
              <a:buClr>
                <a:schemeClr val="dk1"/>
              </a:buClr>
              <a:buSzPts val="1700"/>
              <a:buChar char="•"/>
              <a:defRPr sz="1700">
                <a:latin typeface="Libre Franklin"/>
                <a:ea typeface="Libre Franklin"/>
                <a:cs typeface="Libre Franklin"/>
                <a:sym typeface="Libre Franklin"/>
              </a:defRPr>
            </a:lvl1pPr>
            <a:lvl2pPr indent="-336550" lvl="1" marL="9144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2pPr>
            <a:lvl3pPr indent="-336550" lvl="2" marL="13716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3pPr>
            <a:lvl4pPr indent="-336550" lvl="3" marL="18288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4pPr>
            <a:lvl5pPr indent="-336550" lvl="4" marL="22860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46" name="Shape 46"/>
        <p:cNvGrpSpPr/>
        <p:nvPr/>
      </p:nvGrpSpPr>
      <p:grpSpPr>
        <a:xfrm>
          <a:off x="0" y="0"/>
          <a:ext cx="0" cy="0"/>
          <a:chOff x="0" y="0"/>
          <a:chExt cx="0" cy="0"/>
        </a:xfrm>
      </p:grpSpPr>
      <p:sp>
        <p:nvSpPr>
          <p:cNvPr id="47" name="Google Shape;47;p112"/>
          <p:cNvSpPr/>
          <p:nvPr/>
        </p:nvSpPr>
        <p:spPr>
          <a:xfrm>
            <a:off x="-1" y="5088136"/>
            <a:ext cx="9144000" cy="55500"/>
          </a:xfrm>
          <a:prstGeom prst="rect">
            <a:avLst/>
          </a:prstGeom>
          <a:gradFill>
            <a:gsLst>
              <a:gs pos="0">
                <a:srgbClr val="002F58"/>
              </a:gs>
              <a:gs pos="50000">
                <a:srgbClr val="00457E"/>
              </a:gs>
              <a:gs pos="100000">
                <a:srgbClr val="005398"/>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8" name="Google Shape;48;p112"/>
          <p:cNvSpPr txBox="1"/>
          <p:nvPr>
            <p:ph idx="10" type="dt"/>
          </p:nvPr>
        </p:nvSpPr>
        <p:spPr>
          <a:xfrm>
            <a:off x="118456" y="4767263"/>
            <a:ext cx="27723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1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112"/>
          <p:cNvSpPr txBox="1"/>
          <p:nvPr>
            <p:ph idx="12" type="sldNum"/>
          </p:nvPr>
        </p:nvSpPr>
        <p:spPr>
          <a:xfrm>
            <a:off x="6253249" y="4767263"/>
            <a:ext cx="27723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51" name="Google Shape;51;p112"/>
          <p:cNvSpPr/>
          <p:nvPr/>
        </p:nvSpPr>
        <p:spPr>
          <a:xfrm>
            <a:off x="-1" y="-2"/>
            <a:ext cx="8391600" cy="8355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52" name="Google Shape;52;p112"/>
          <p:cNvPicPr preferRelativeResize="0"/>
          <p:nvPr/>
        </p:nvPicPr>
        <p:blipFill rotWithShape="1">
          <a:blip r:embed="rId2">
            <a:alphaModFix/>
          </a:blip>
          <a:srcRect b="23879" l="19633" r="19204" t="0"/>
          <a:stretch/>
        </p:blipFill>
        <p:spPr>
          <a:xfrm>
            <a:off x="8446771" y="93616"/>
            <a:ext cx="629690" cy="675780"/>
          </a:xfrm>
          <a:prstGeom prst="rect">
            <a:avLst/>
          </a:prstGeom>
          <a:noFill/>
          <a:ln>
            <a:noFill/>
          </a:ln>
        </p:spPr>
      </p:pic>
      <p:sp>
        <p:nvSpPr>
          <p:cNvPr id="53" name="Google Shape;53;p11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700"/>
              <a:buFont typeface="Libre Franklin"/>
              <a:buNone/>
              <a:defRPr sz="2700">
                <a:solidFill>
                  <a:schemeClr val="lt1"/>
                </a:solidFill>
                <a:latin typeface="Libre Franklin"/>
                <a:ea typeface="Libre Franklin"/>
                <a:cs typeface="Libre Franklin"/>
                <a:sym typeface="Libre Franklin"/>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112"/>
          <p:cNvSpPr txBox="1"/>
          <p:nvPr>
            <p:ph idx="1" type="body"/>
          </p:nvPr>
        </p:nvSpPr>
        <p:spPr>
          <a:xfrm>
            <a:off x="137161" y="978824"/>
            <a:ext cx="8888400" cy="3639900"/>
          </a:xfrm>
          <a:prstGeom prst="rect">
            <a:avLst/>
          </a:prstGeom>
          <a:noFill/>
          <a:ln cap="flat" cmpd="sng" w="28575">
            <a:solidFill>
              <a:srgbClr val="03528E"/>
            </a:solidFill>
            <a:prstDash val="solid"/>
            <a:round/>
            <a:headEnd len="sm" w="sm" type="none"/>
            <a:tailEnd len="sm" w="sm" type="none"/>
          </a:ln>
        </p:spPr>
        <p:txBody>
          <a:bodyPr anchorCtr="0" anchor="t" bIns="34275" lIns="68575" spcFirstLastPara="1" rIns="68575" wrap="square" tIns="34275">
            <a:noAutofit/>
          </a:bodyPr>
          <a:lstStyle>
            <a:lvl1pPr indent="-336550" lvl="0" marL="457200" algn="l">
              <a:lnSpc>
                <a:spcPct val="90000"/>
              </a:lnSpc>
              <a:spcBef>
                <a:spcPts val="800"/>
              </a:spcBef>
              <a:spcAft>
                <a:spcPts val="0"/>
              </a:spcAft>
              <a:buClr>
                <a:schemeClr val="dk1"/>
              </a:buClr>
              <a:buSzPts val="1700"/>
              <a:buChar char="•"/>
              <a:defRPr sz="1700">
                <a:latin typeface="Libre Franklin"/>
                <a:ea typeface="Libre Franklin"/>
                <a:cs typeface="Libre Franklin"/>
                <a:sym typeface="Libre Franklin"/>
              </a:defRPr>
            </a:lvl1pPr>
            <a:lvl2pPr indent="-336550" lvl="1" marL="9144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2pPr>
            <a:lvl3pPr indent="-336550" lvl="2" marL="13716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3pPr>
            <a:lvl4pPr indent="-336550" lvl="3" marL="18288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4pPr>
            <a:lvl5pPr indent="-336550" lvl="4" marL="2286000" algn="l">
              <a:lnSpc>
                <a:spcPct val="90000"/>
              </a:lnSpc>
              <a:spcBef>
                <a:spcPts val="400"/>
              </a:spcBef>
              <a:spcAft>
                <a:spcPts val="0"/>
              </a:spcAft>
              <a:buClr>
                <a:schemeClr val="dk1"/>
              </a:buClr>
              <a:buSzPts val="1700"/>
              <a:buChar char="•"/>
              <a:defRPr sz="1700">
                <a:latin typeface="Libre Franklin"/>
                <a:ea typeface="Libre Franklin"/>
                <a:cs typeface="Libre Franklin"/>
                <a:sym typeface="Libre Franklin"/>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7" name="Google Shape;57;p1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8" name="Google Shape;58;p1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62" name="Google Shape;62;p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0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0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0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0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hyperlink" Target="https://developer.mozilla.org/en-US/docs/Web/JavaScript/Guide/Expressions_and_Operators#Express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yarnpkg.com/en/docs/install#windows-stabl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github.com/mschwarzmueller/reactjs-basics/tree/11-rout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medium.com/@pshrmn/a-simple-react-router-v4-tutorial-7f23ff27adf"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2.png"/><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1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hyperlink" Target="https://developer.mozilla.org/en-US/docs/Web/API/GlobalFetch/fetch" TargetMode="External"/><Relationship Id="rId4" Type="http://schemas.openxmlformats.org/officeDocument/2006/relationships/hyperlink" Target="https://developer.mozilla.org/en-US/docs/Web/API/GlobalFetch/fetch"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s://developer.mozilla.org/en-US/docs/Web/API/Response" TargetMode="External"/><Relationship Id="rId7" Type="http://schemas.openxmlformats.org/officeDocument/2006/relationships/image" Target="../media/image1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491612" y="1097775"/>
            <a:ext cx="5237064" cy="1267791"/>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4500"/>
              <a:buNone/>
            </a:pPr>
            <a:r>
              <a:rPr b="1" lang="en-GB" sz="10000">
                <a:solidFill>
                  <a:srgbClr val="61DAFC"/>
                </a:solidFill>
                <a:latin typeface="Arial"/>
                <a:ea typeface="Arial"/>
                <a:cs typeface="Arial"/>
                <a:sym typeface="Arial"/>
              </a:rPr>
              <a:t>ReactJS</a:t>
            </a:r>
            <a:endParaRPr b="1" sz="10000">
              <a:solidFill>
                <a:srgbClr val="61DAFC"/>
              </a:solidFill>
              <a:latin typeface="Arial"/>
              <a:ea typeface="Arial"/>
              <a:cs typeface="Arial"/>
              <a:sym typeface="Arial"/>
            </a:endParaRPr>
          </a:p>
        </p:txBody>
      </p:sp>
      <p:sp>
        <p:nvSpPr>
          <p:cNvPr id="68" name="Google Shape;68;p1"/>
          <p:cNvSpPr txBox="1"/>
          <p:nvPr>
            <p:ph idx="1" type="subTitle"/>
          </p:nvPr>
        </p:nvSpPr>
        <p:spPr>
          <a:xfrm>
            <a:off x="679743" y="2464079"/>
            <a:ext cx="4944881" cy="504300"/>
          </a:xfrm>
          <a:prstGeom prst="rect">
            <a:avLst/>
          </a:prstGeom>
          <a:solidFill>
            <a:srgbClr val="61DAFC"/>
          </a:solid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SzPts val="1800"/>
              <a:buNone/>
            </a:pPr>
            <a:r>
              <a:rPr lang="en-GB">
                <a:solidFill>
                  <a:schemeClr val="dk1"/>
                </a:solidFill>
                <a:latin typeface="Arial"/>
                <a:ea typeface="Arial"/>
                <a:cs typeface="Arial"/>
                <a:sym typeface="Arial"/>
              </a:rPr>
              <a:t>A JavaScript library for building user interfaces</a:t>
            </a:r>
            <a:endParaRPr>
              <a:solidFill>
                <a:schemeClr val="dk1"/>
              </a:solidFill>
              <a:latin typeface="Arial"/>
              <a:ea typeface="Arial"/>
              <a:cs typeface="Arial"/>
              <a:sym typeface="Arial"/>
            </a:endParaRPr>
          </a:p>
        </p:txBody>
      </p:sp>
      <p:sp>
        <p:nvSpPr>
          <p:cNvPr id="69" name="Google Shape;69;p1"/>
          <p:cNvSpPr txBox="1"/>
          <p:nvPr>
            <p:ph idx="1" type="subTitle"/>
          </p:nvPr>
        </p:nvSpPr>
        <p:spPr>
          <a:xfrm>
            <a:off x="274150" y="4481752"/>
            <a:ext cx="6858000" cy="50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rPr lang="en-GB">
                <a:latin typeface="Arial"/>
                <a:ea typeface="Arial"/>
                <a:cs typeface="Arial"/>
                <a:sym typeface="Arial"/>
              </a:rPr>
              <a:t>Prepared by Web Team</a:t>
            </a:r>
            <a:endParaRPr>
              <a:latin typeface="Arial"/>
              <a:ea typeface="Arial"/>
              <a:cs typeface="Arial"/>
              <a:sym typeface="Arial"/>
            </a:endParaRPr>
          </a:p>
        </p:txBody>
      </p:sp>
      <p:pic>
        <p:nvPicPr>
          <p:cNvPr id="70" name="Google Shape;70;p1"/>
          <p:cNvPicPr preferRelativeResize="0"/>
          <p:nvPr/>
        </p:nvPicPr>
        <p:blipFill rotWithShape="1">
          <a:blip r:embed="rId3">
            <a:alphaModFix/>
          </a:blip>
          <a:srcRect b="0" l="0" r="0" t="0"/>
          <a:stretch/>
        </p:blipFill>
        <p:spPr>
          <a:xfrm>
            <a:off x="5861785" y="2621967"/>
            <a:ext cx="2364085" cy="23640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Font typeface="Arial"/>
              <a:buChar char="⎊"/>
            </a:pPr>
            <a:r>
              <a:rPr b="1" lang="en-GB" sz="1600">
                <a:latin typeface="Arial"/>
                <a:ea typeface="Arial"/>
                <a:cs typeface="Arial"/>
                <a:sym typeface="Arial"/>
              </a:rPr>
              <a:t>React</a:t>
            </a:r>
            <a:r>
              <a:rPr lang="en-GB" sz="1600">
                <a:latin typeface="Arial"/>
                <a:ea typeface="Arial"/>
                <a:cs typeface="Arial"/>
                <a:sym typeface="Arial"/>
              </a:rPr>
              <a:t> used </a:t>
            </a:r>
            <a:r>
              <a:rPr b="1" lang="en-GB" sz="1600">
                <a:latin typeface="Arial"/>
                <a:ea typeface="Arial"/>
                <a:cs typeface="Arial"/>
                <a:sym typeface="Arial"/>
              </a:rPr>
              <a:t>JSX</a:t>
            </a:r>
            <a:r>
              <a:rPr lang="en-GB" sz="1600">
                <a:latin typeface="Arial"/>
                <a:ea typeface="Arial"/>
                <a:cs typeface="Arial"/>
                <a:sym typeface="Arial"/>
              </a:rPr>
              <a:t> for templating instead of regular of regular JavaScript. It is not necessary to use it, however, following are some pros that come with it.</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It is faster because it performs optimization while compiling code to JavaScript.</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It is also type-safe and most of the errors can be caught during compilation.</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It makes it easier and faster to write templates, if you are familiar with HTML.</a:t>
            </a:r>
            <a:endParaRPr/>
          </a:p>
          <a:p>
            <a:pPr indent="0" lvl="1" marL="577850" rtl="0" algn="l">
              <a:lnSpc>
                <a:spcPct val="100000"/>
              </a:lnSpc>
              <a:spcBef>
                <a:spcPts val="400"/>
              </a:spcBef>
              <a:spcAft>
                <a:spcPts val="0"/>
              </a:spcAft>
              <a:buSzPts val="1700"/>
              <a:buNone/>
            </a:pPr>
            <a:r>
              <a:t/>
            </a:r>
            <a:endParaRPr sz="1600">
              <a:latin typeface="Arial"/>
              <a:ea typeface="Arial"/>
              <a:cs typeface="Arial"/>
              <a:sym typeface="Arial"/>
            </a:endParaRPr>
          </a:p>
          <a:p>
            <a:pPr indent="0" lvl="1" marL="577850" rtl="0" algn="l">
              <a:lnSpc>
                <a:spcPct val="100000"/>
              </a:lnSpc>
              <a:spcBef>
                <a:spcPts val="400"/>
              </a:spcBef>
              <a:spcAft>
                <a:spcPts val="0"/>
              </a:spcAft>
              <a:buSzPts val="1700"/>
              <a:buNone/>
            </a:pPr>
            <a:r>
              <a:t/>
            </a:r>
            <a:endParaRPr sz="1600">
              <a:latin typeface="Arial"/>
              <a:ea typeface="Arial"/>
              <a:cs typeface="Arial"/>
              <a:sym typeface="Arial"/>
            </a:endParaRPr>
          </a:p>
        </p:txBody>
      </p:sp>
      <p:sp>
        <p:nvSpPr>
          <p:cNvPr id="125" name="Google Shape;125;p1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JSX</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0"/>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Reducer:</a:t>
            </a:r>
            <a:endParaRPr/>
          </a:p>
        </p:txBody>
      </p:sp>
      <p:sp>
        <p:nvSpPr>
          <p:cNvPr id="765" name="Google Shape;765;p10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766" name="Google Shape;766;p100"/>
          <p:cNvSpPr/>
          <p:nvPr/>
        </p:nvSpPr>
        <p:spPr>
          <a:xfrm>
            <a:off x="547395" y="1467432"/>
            <a:ext cx="8049210" cy="332398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 articleAction as actionType } from './../actions/actionType'</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const initState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articles: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filterArticle: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const articleReducer = (state = initState, action) =&gt;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switch (action.type)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case actionType.fetchArticle: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return { ...state, articles: [...action.payLoad] }</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          default: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return state</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          }</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export default articleReducer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01"/>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Combine Reducer:</a:t>
            </a:r>
            <a:endParaRPr/>
          </a:p>
        </p:txBody>
      </p:sp>
      <p:sp>
        <p:nvSpPr>
          <p:cNvPr id="772" name="Google Shape;772;p10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773" name="Google Shape;773;p101"/>
          <p:cNvSpPr/>
          <p:nvPr/>
        </p:nvSpPr>
        <p:spPr>
          <a:xfrm>
            <a:off x="547395" y="1467432"/>
            <a:ext cx="8049210" cy="224676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 combineReducers } from 'redux';</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articleReducer from './articleReducer'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 categoryReducer } from './categoryReducer’;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const rootReducer = combineReducers({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articleR: articleReducer,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categoryR: categoryReducer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export default rootReducer;</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02"/>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Store:</a:t>
            </a:r>
            <a:endParaRPr/>
          </a:p>
        </p:txBody>
      </p:sp>
      <p:sp>
        <p:nvSpPr>
          <p:cNvPr id="779" name="Google Shape;779;p10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780" name="Google Shape;780;p102"/>
          <p:cNvSpPr/>
          <p:nvPr/>
        </p:nvSpPr>
        <p:spPr>
          <a:xfrm>
            <a:off x="547395" y="1467432"/>
            <a:ext cx="8049210" cy="16004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rootReducer from './../reducer/rootReducer';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 createStore, applyMiddleware, compose } from 'redux';</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thunk from 'redux-thunk'</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const store = createStore(rootReducer, compose(applyMiddleware(thunk)))</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export default store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3"/>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Globle Store:</a:t>
            </a:r>
            <a:endParaRPr/>
          </a:p>
        </p:txBody>
      </p:sp>
      <p:sp>
        <p:nvSpPr>
          <p:cNvPr id="786" name="Google Shape;786;p10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787" name="Google Shape;787;p103"/>
          <p:cNvSpPr/>
          <p:nvPr/>
        </p:nvSpPr>
        <p:spPr>
          <a:xfrm>
            <a:off x="547395" y="1467432"/>
            <a:ext cx="8049210" cy="138499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ReactDOM.render(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&lt;Provider store={store}&gt;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&lt;App /&gt;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&lt;/Provider&gt;,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document.getElementById('root')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04"/>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Subscribe to Store:</a:t>
            </a:r>
            <a:endParaRPr/>
          </a:p>
        </p:txBody>
      </p:sp>
      <p:sp>
        <p:nvSpPr>
          <p:cNvPr id="793" name="Google Shape;793;p10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794" name="Google Shape;794;p104"/>
          <p:cNvSpPr/>
          <p:nvPr/>
        </p:nvSpPr>
        <p:spPr>
          <a:xfrm>
            <a:off x="547395" y="1467432"/>
            <a:ext cx="8049210" cy="246221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const mapStateToProps = (store) =&gt;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return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articles: store.articleR.articles,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const mapDispatchToProps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getArticles,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export default connect(mapStateToProps, mapDispatchToProps)(Article);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5"/>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View:</a:t>
            </a:r>
            <a:endParaRPr/>
          </a:p>
        </p:txBody>
      </p:sp>
      <p:sp>
        <p:nvSpPr>
          <p:cNvPr id="800" name="Google Shape;800;p105"/>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801" name="Google Shape;801;p105"/>
          <p:cNvSpPr/>
          <p:nvPr/>
        </p:nvSpPr>
        <p:spPr>
          <a:xfrm>
            <a:off x="547395" y="1467432"/>
            <a:ext cx="8049210"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componentDidMount()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this.props.fetchCategory();</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06"/>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Font typeface="Arial"/>
              <a:buChar char="⎊"/>
            </a:pPr>
            <a:r>
              <a:rPr b="1" lang="en-GB" sz="1600">
                <a:latin typeface="Arial"/>
                <a:ea typeface="Arial"/>
                <a:cs typeface="Arial"/>
                <a:sym typeface="Arial"/>
              </a:rPr>
              <a:t>It’s very similar to HTML except…</a:t>
            </a:r>
            <a:endParaRPr/>
          </a:p>
          <a:p>
            <a:pPr indent="-393700" lvl="1" marL="914400" rtl="0" algn="l">
              <a:lnSpc>
                <a:spcPct val="150000"/>
              </a:lnSpc>
              <a:spcBef>
                <a:spcPts val="0"/>
              </a:spcBef>
              <a:spcAft>
                <a:spcPts val="0"/>
              </a:spcAft>
              <a:buSzPts val="1696"/>
              <a:buFont typeface="Arial"/>
              <a:buChar char="•"/>
            </a:pPr>
            <a:r>
              <a:rPr lang="en-GB" sz="1600">
                <a:latin typeface="Arial"/>
                <a:ea typeface="Arial"/>
                <a:cs typeface="Arial"/>
                <a:sym typeface="Arial"/>
              </a:rPr>
              <a:t>If we want to return more elements, we need to wrap it with one container element.</a:t>
            </a:r>
            <a:endParaRPr/>
          </a:p>
          <a:p>
            <a:pPr indent="-393700" lvl="1" marL="914400" rtl="0" algn="l">
              <a:lnSpc>
                <a:spcPct val="150000"/>
              </a:lnSpc>
              <a:spcBef>
                <a:spcPts val="0"/>
              </a:spcBef>
              <a:spcAft>
                <a:spcPts val="0"/>
              </a:spcAft>
              <a:buSzPts val="1696"/>
              <a:buFont typeface="Arial"/>
              <a:buChar char="•"/>
            </a:pPr>
            <a:r>
              <a:rPr lang="en-GB" sz="1600">
                <a:latin typeface="Arial"/>
                <a:ea typeface="Arial"/>
                <a:cs typeface="Arial"/>
                <a:sym typeface="Arial"/>
              </a:rPr>
              <a:t>We can use our own custom attributes in addition to regular HTML properties and attributes by using data- prefix</a:t>
            </a:r>
            <a:endParaRPr/>
          </a:p>
          <a:p>
            <a:pPr indent="-393700" lvl="1" marL="914400" rtl="0" algn="l">
              <a:lnSpc>
                <a:spcPct val="150000"/>
              </a:lnSpc>
              <a:spcBef>
                <a:spcPts val="0"/>
              </a:spcBef>
              <a:spcAft>
                <a:spcPts val="0"/>
              </a:spcAft>
              <a:buSzPts val="1696"/>
              <a:buFont typeface="Arial"/>
              <a:buChar char="•"/>
            </a:pPr>
            <a:r>
              <a:rPr lang="en-GB" sz="1600">
                <a:latin typeface="Arial"/>
                <a:ea typeface="Arial"/>
                <a:cs typeface="Arial"/>
                <a:sym typeface="Arial"/>
              </a:rPr>
              <a:t>JavaScript expressions can be used inside of JSX by wrapping it with curly brackets {}</a:t>
            </a:r>
            <a:endParaRPr/>
          </a:p>
          <a:p>
            <a:pPr indent="-393700" lvl="1" marL="914400" rtl="0" algn="l">
              <a:lnSpc>
                <a:spcPct val="150000"/>
              </a:lnSpc>
              <a:spcBef>
                <a:spcPts val="0"/>
              </a:spcBef>
              <a:spcAft>
                <a:spcPts val="0"/>
              </a:spcAft>
              <a:buSzPts val="1696"/>
              <a:buFont typeface="Arial"/>
              <a:buChar char="•"/>
            </a:pPr>
            <a:r>
              <a:rPr lang="en-GB" sz="1600">
                <a:latin typeface="Arial"/>
                <a:ea typeface="Arial"/>
                <a:cs typeface="Arial"/>
                <a:sym typeface="Arial"/>
              </a:rPr>
              <a:t>We cannot use if else statements inside JSX, instead we can use conditional (ternary) expressions.</a:t>
            </a:r>
            <a:endParaRPr/>
          </a:p>
          <a:p>
            <a:pPr indent="-228600" lvl="0" marL="457200" rtl="0" algn="l">
              <a:lnSpc>
                <a:spcPct val="150000"/>
              </a:lnSpc>
              <a:spcBef>
                <a:spcPts val="800"/>
              </a:spcBef>
              <a:spcAft>
                <a:spcPts val="0"/>
              </a:spcAft>
              <a:buSzPts val="1700"/>
              <a:buFont typeface="Arial"/>
              <a:buNone/>
            </a:pPr>
            <a:r>
              <a:t/>
            </a:r>
            <a:endParaRPr sz="1600">
              <a:latin typeface="Arial"/>
              <a:ea typeface="Arial"/>
              <a:cs typeface="Arial"/>
              <a:sym typeface="Arial"/>
            </a:endParaRPr>
          </a:p>
          <a:p>
            <a:pPr indent="0" lvl="1" marL="577850" rtl="0" algn="l">
              <a:lnSpc>
                <a:spcPct val="100000"/>
              </a:lnSpc>
              <a:spcBef>
                <a:spcPts val="400"/>
              </a:spcBef>
              <a:spcAft>
                <a:spcPts val="0"/>
              </a:spcAft>
              <a:buSzPts val="1700"/>
              <a:buNone/>
            </a:pPr>
            <a:r>
              <a:t/>
            </a:r>
            <a:endParaRPr sz="1600">
              <a:latin typeface="Arial"/>
              <a:ea typeface="Arial"/>
              <a:cs typeface="Arial"/>
              <a:sym typeface="Arial"/>
            </a:endParaRPr>
          </a:p>
        </p:txBody>
      </p:sp>
      <p:sp>
        <p:nvSpPr>
          <p:cNvPr id="131" name="Google Shape;131;p1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JSX (How 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Font typeface="Arial"/>
              <a:buChar char="⎊"/>
            </a:pPr>
            <a:r>
              <a:rPr b="1" lang="en-GB" sz="1600">
                <a:latin typeface="Arial"/>
                <a:ea typeface="Arial"/>
                <a:cs typeface="Arial"/>
                <a:sym typeface="Arial"/>
              </a:rPr>
              <a:t>Example</a:t>
            </a:r>
            <a:endParaRPr sz="1600">
              <a:latin typeface="Arial"/>
              <a:ea typeface="Arial"/>
              <a:cs typeface="Arial"/>
              <a:sym typeface="Arial"/>
            </a:endParaRPr>
          </a:p>
          <a:p>
            <a:pPr indent="0" lvl="0" marL="1371600" rtl="0" algn="l">
              <a:lnSpc>
                <a:spcPct val="115000"/>
              </a:lnSpc>
              <a:spcBef>
                <a:spcPts val="0"/>
              </a:spcBef>
              <a:spcAft>
                <a:spcPts val="0"/>
              </a:spcAft>
              <a:buSzPts val="1100"/>
              <a:buNone/>
            </a:pPr>
            <a:br>
              <a:rPr lang="en-GB" sz="1600">
                <a:solidFill>
                  <a:srgbClr val="0000FF"/>
                </a:solidFill>
                <a:highlight>
                  <a:srgbClr val="FFFFFF"/>
                </a:highlight>
                <a:latin typeface="Arial"/>
                <a:ea typeface="Arial"/>
                <a:cs typeface="Arial"/>
                <a:sym typeface="Arial"/>
              </a:rPr>
            </a:br>
            <a:r>
              <a:rPr lang="en-GB" sz="1600">
                <a:solidFill>
                  <a:srgbClr val="0000FF"/>
                </a:solidFill>
                <a:highlight>
                  <a:srgbClr val="FFFFFF"/>
                </a:highlight>
                <a:latin typeface="Arial"/>
                <a:ea typeface="Arial"/>
                <a:cs typeface="Arial"/>
                <a:sym typeface="Arial"/>
              </a:rPr>
              <a:t>let</a:t>
            </a:r>
            <a:r>
              <a:rPr lang="en-GB" sz="1600">
                <a:highlight>
                  <a:srgbClr val="FFFFFF"/>
                </a:highlight>
                <a:latin typeface="Arial"/>
                <a:ea typeface="Arial"/>
                <a:cs typeface="Arial"/>
                <a:sym typeface="Arial"/>
              </a:rPr>
              <a:t> myVal = </a:t>
            </a:r>
            <a:r>
              <a:rPr lang="en-GB" sz="1600">
                <a:solidFill>
                  <a:srgbClr val="098658"/>
                </a:solidFill>
                <a:highlight>
                  <a:srgbClr val="FFFFFF"/>
                </a:highlight>
                <a:latin typeface="Arial"/>
                <a:ea typeface="Arial"/>
                <a:cs typeface="Arial"/>
                <a:sym typeface="Arial"/>
              </a:rPr>
              <a:t>2</a:t>
            </a:r>
            <a:endParaRPr/>
          </a:p>
          <a:p>
            <a:pPr indent="0" lvl="0" marL="1371600" rtl="0" algn="l">
              <a:lnSpc>
                <a:spcPct val="115000"/>
              </a:lnSpc>
              <a:spcBef>
                <a:spcPts val="0"/>
              </a:spcBef>
              <a:spcAft>
                <a:spcPts val="0"/>
              </a:spcAft>
              <a:buSzPts val="1100"/>
              <a:buNone/>
            </a:pPr>
            <a:r>
              <a:rPr lang="en-GB" sz="1600">
                <a:solidFill>
                  <a:srgbClr val="0000FF"/>
                </a:solidFill>
                <a:highlight>
                  <a:srgbClr val="FFFFFF"/>
                </a:highlight>
                <a:latin typeface="Arial"/>
                <a:ea typeface="Arial"/>
                <a:cs typeface="Arial"/>
                <a:sym typeface="Arial"/>
              </a:rPr>
              <a:t>export</a:t>
            </a:r>
            <a:r>
              <a:rPr lang="en-GB" sz="1600">
                <a:highlight>
                  <a:srgbClr val="FFFFFF"/>
                </a:highlight>
                <a:latin typeface="Arial"/>
                <a:ea typeface="Arial"/>
                <a:cs typeface="Arial"/>
                <a:sym typeface="Arial"/>
              </a:rPr>
              <a:t> </a:t>
            </a:r>
            <a:r>
              <a:rPr lang="en-GB" sz="1600">
                <a:solidFill>
                  <a:srgbClr val="0000FF"/>
                </a:solidFill>
                <a:highlight>
                  <a:srgbClr val="FFFFFF"/>
                </a:highlight>
                <a:latin typeface="Arial"/>
                <a:ea typeface="Arial"/>
                <a:cs typeface="Arial"/>
                <a:sym typeface="Arial"/>
              </a:rPr>
              <a:t>default</a:t>
            </a:r>
            <a:r>
              <a:rPr lang="en-GB" sz="1600">
                <a:highlight>
                  <a:srgbClr val="FFFFFF"/>
                </a:highlight>
                <a:latin typeface="Arial"/>
                <a:ea typeface="Arial"/>
                <a:cs typeface="Arial"/>
                <a:sym typeface="Arial"/>
              </a:rPr>
              <a:t> </a:t>
            </a:r>
            <a:r>
              <a:rPr lang="en-GB" sz="1600">
                <a:solidFill>
                  <a:srgbClr val="0000FF"/>
                </a:solidFill>
                <a:highlight>
                  <a:srgbClr val="FFFFFF"/>
                </a:highlight>
                <a:latin typeface="Arial"/>
                <a:ea typeface="Arial"/>
                <a:cs typeface="Arial"/>
                <a:sym typeface="Arial"/>
              </a:rPr>
              <a:t>class</a:t>
            </a:r>
            <a:r>
              <a:rPr lang="en-GB" sz="1600">
                <a:highlight>
                  <a:srgbClr val="FFFFFF"/>
                </a:highlight>
                <a:latin typeface="Arial"/>
                <a:ea typeface="Arial"/>
                <a:cs typeface="Arial"/>
                <a:sym typeface="Arial"/>
              </a:rPr>
              <a:t> Home </a:t>
            </a:r>
            <a:r>
              <a:rPr lang="en-GB" sz="1600">
                <a:solidFill>
                  <a:srgbClr val="0000FF"/>
                </a:solidFill>
                <a:highlight>
                  <a:srgbClr val="FFFFFF"/>
                </a:highlight>
                <a:latin typeface="Arial"/>
                <a:ea typeface="Arial"/>
                <a:cs typeface="Arial"/>
                <a:sym typeface="Arial"/>
              </a:rPr>
              <a:t>extends</a:t>
            </a:r>
            <a:r>
              <a:rPr lang="en-GB" sz="1600">
                <a:highlight>
                  <a:srgbClr val="FFFFFF"/>
                </a:highlight>
                <a:latin typeface="Arial"/>
                <a:ea typeface="Arial"/>
                <a:cs typeface="Arial"/>
                <a:sym typeface="Arial"/>
              </a:rPr>
              <a:t> Component {</a:t>
            </a:r>
            <a:endParaRPr/>
          </a:p>
          <a:p>
            <a:pPr indent="0" lvl="0" marL="1371600" rtl="0" algn="l">
              <a:lnSpc>
                <a:spcPct val="115000"/>
              </a:lnSpc>
              <a:spcBef>
                <a:spcPts val="0"/>
              </a:spcBef>
              <a:spcAft>
                <a:spcPts val="0"/>
              </a:spcAft>
              <a:buSzPts val="1100"/>
              <a:buNone/>
            </a:pPr>
            <a:r>
              <a:rPr lang="en-GB" sz="1600">
                <a:highlight>
                  <a:srgbClr val="FFFFFF"/>
                </a:highlight>
                <a:latin typeface="Arial"/>
                <a:ea typeface="Arial"/>
                <a:cs typeface="Arial"/>
                <a:sym typeface="Arial"/>
              </a:rPr>
              <a:t>   render() {</a:t>
            </a:r>
            <a:endParaRPr/>
          </a:p>
          <a:p>
            <a:pPr indent="0" lvl="0" marL="1371600" rtl="0" algn="l">
              <a:lnSpc>
                <a:spcPct val="115000"/>
              </a:lnSpc>
              <a:spcBef>
                <a:spcPts val="0"/>
              </a:spcBef>
              <a:spcAft>
                <a:spcPts val="0"/>
              </a:spcAft>
              <a:buSzPts val="1100"/>
              <a:buNone/>
            </a:pPr>
            <a:r>
              <a:rPr lang="en-GB" sz="1600">
                <a:highlight>
                  <a:srgbClr val="FFFFFF"/>
                </a:highlight>
                <a:latin typeface="Arial"/>
                <a:ea typeface="Arial"/>
                <a:cs typeface="Arial"/>
                <a:sym typeface="Arial"/>
              </a:rPr>
              <a:t>       </a:t>
            </a:r>
            <a:r>
              <a:rPr lang="en-GB" sz="1600">
                <a:solidFill>
                  <a:srgbClr val="0000FF"/>
                </a:solidFill>
                <a:highlight>
                  <a:srgbClr val="FFFFFF"/>
                </a:highlight>
                <a:latin typeface="Arial"/>
                <a:ea typeface="Arial"/>
                <a:cs typeface="Arial"/>
                <a:sym typeface="Arial"/>
              </a:rPr>
              <a:t>return</a:t>
            </a:r>
            <a:r>
              <a:rPr lang="en-GB" sz="1600">
                <a:highlight>
                  <a:srgbClr val="FFFFFF"/>
                </a:highlight>
                <a:latin typeface="Arial"/>
                <a:ea typeface="Arial"/>
                <a:cs typeface="Arial"/>
                <a:sym typeface="Arial"/>
              </a:rPr>
              <a:t> (</a:t>
            </a:r>
            <a:endParaRPr/>
          </a:p>
          <a:p>
            <a:pPr indent="0" lvl="0" marL="1371600" rtl="0" algn="l">
              <a:lnSpc>
                <a:spcPct val="115000"/>
              </a:lnSpc>
              <a:spcBef>
                <a:spcPts val="0"/>
              </a:spcBef>
              <a:spcAft>
                <a:spcPts val="0"/>
              </a:spcAft>
              <a:buSzPts val="1100"/>
              <a:buNone/>
            </a:pPr>
            <a:r>
              <a:rPr lang="en-GB" sz="1600">
                <a:highlight>
                  <a:srgbClr val="FFFFFF"/>
                </a:highlight>
                <a:latin typeface="Arial"/>
                <a:ea typeface="Arial"/>
                <a:cs typeface="Arial"/>
                <a:sym typeface="Arial"/>
              </a:rPr>
              <a:t>           </a:t>
            </a:r>
            <a:r>
              <a:rPr lang="en-GB" sz="1600">
                <a:solidFill>
                  <a:srgbClr val="800000"/>
                </a:solidFill>
                <a:highlight>
                  <a:srgbClr val="FFFFFF"/>
                </a:highlight>
                <a:latin typeface="Arial"/>
                <a:ea typeface="Arial"/>
                <a:cs typeface="Arial"/>
                <a:sym typeface="Arial"/>
              </a:rPr>
              <a:t>&lt;div&gt;</a:t>
            </a:r>
            <a:endParaRPr/>
          </a:p>
          <a:p>
            <a:pPr indent="0" lvl="0" marL="1371600" rtl="0" algn="l">
              <a:lnSpc>
                <a:spcPct val="115000"/>
              </a:lnSpc>
              <a:spcBef>
                <a:spcPts val="0"/>
              </a:spcBef>
              <a:spcAft>
                <a:spcPts val="0"/>
              </a:spcAft>
              <a:buSzPts val="1100"/>
              <a:buNone/>
            </a:pPr>
            <a:r>
              <a:rPr lang="en-GB" sz="1600">
                <a:highlight>
                  <a:srgbClr val="FFFFFF"/>
                </a:highlight>
                <a:latin typeface="Arial"/>
                <a:ea typeface="Arial"/>
                <a:cs typeface="Arial"/>
                <a:sym typeface="Arial"/>
              </a:rPr>
              <a:t>              </a:t>
            </a:r>
            <a:r>
              <a:rPr lang="en-GB" sz="1600">
                <a:solidFill>
                  <a:srgbClr val="0000FF"/>
                </a:solidFill>
                <a:highlight>
                  <a:srgbClr val="FFFFFF"/>
                </a:highlight>
                <a:latin typeface="Arial"/>
                <a:ea typeface="Arial"/>
                <a:cs typeface="Arial"/>
                <a:sym typeface="Arial"/>
              </a:rPr>
              <a:t>{</a:t>
            </a:r>
            <a:r>
              <a:rPr lang="en-GB" sz="1600">
                <a:highlight>
                  <a:srgbClr val="FFFFFF"/>
                </a:highlight>
                <a:latin typeface="Arial"/>
                <a:ea typeface="Arial"/>
                <a:cs typeface="Arial"/>
                <a:sym typeface="Arial"/>
              </a:rPr>
              <a:t>myVal</a:t>
            </a:r>
            <a:r>
              <a:rPr lang="en-GB" sz="1600">
                <a:solidFill>
                  <a:srgbClr val="0000FF"/>
                </a:solidFill>
                <a:highlight>
                  <a:srgbClr val="FFFFFF"/>
                </a:highlight>
                <a:latin typeface="Arial"/>
                <a:ea typeface="Arial"/>
                <a:cs typeface="Arial"/>
                <a:sym typeface="Arial"/>
              </a:rPr>
              <a:t>}</a:t>
            </a:r>
            <a:r>
              <a:rPr lang="en-GB" sz="1600">
                <a:highlight>
                  <a:srgbClr val="FFFFFF"/>
                </a:highlight>
                <a:latin typeface="Arial"/>
                <a:ea typeface="Arial"/>
                <a:cs typeface="Arial"/>
                <a:sym typeface="Arial"/>
              </a:rPr>
              <a:t> : </a:t>
            </a:r>
            <a:r>
              <a:rPr lang="en-GB" sz="1600">
                <a:solidFill>
                  <a:srgbClr val="0000FF"/>
                </a:solidFill>
                <a:highlight>
                  <a:srgbClr val="FFFFFF"/>
                </a:highlight>
                <a:latin typeface="Arial"/>
                <a:ea typeface="Arial"/>
                <a:cs typeface="Arial"/>
                <a:sym typeface="Arial"/>
              </a:rPr>
              <a:t>{</a:t>
            </a:r>
            <a:r>
              <a:rPr lang="en-GB" sz="1600">
                <a:highlight>
                  <a:srgbClr val="FFFFFF"/>
                </a:highlight>
                <a:latin typeface="Arial"/>
                <a:ea typeface="Arial"/>
                <a:cs typeface="Arial"/>
                <a:sym typeface="Arial"/>
              </a:rPr>
              <a:t>myVal == </a:t>
            </a:r>
            <a:r>
              <a:rPr lang="en-GB" sz="1600">
                <a:solidFill>
                  <a:srgbClr val="098658"/>
                </a:solidFill>
                <a:highlight>
                  <a:srgbClr val="FFFFFF"/>
                </a:highlight>
                <a:latin typeface="Arial"/>
                <a:ea typeface="Arial"/>
                <a:cs typeface="Arial"/>
                <a:sym typeface="Arial"/>
              </a:rPr>
              <a:t>2</a:t>
            </a:r>
            <a:r>
              <a:rPr lang="en-GB" sz="1600">
                <a:highlight>
                  <a:srgbClr val="FFFFFF"/>
                </a:highlight>
                <a:latin typeface="Arial"/>
                <a:ea typeface="Arial"/>
                <a:cs typeface="Arial"/>
                <a:sym typeface="Arial"/>
              </a:rPr>
              <a:t> ? </a:t>
            </a:r>
            <a:r>
              <a:rPr lang="en-GB" sz="1600">
                <a:solidFill>
                  <a:srgbClr val="A31515"/>
                </a:solidFill>
                <a:highlight>
                  <a:srgbClr val="FFFFFF"/>
                </a:highlight>
                <a:latin typeface="Arial"/>
                <a:ea typeface="Arial"/>
                <a:cs typeface="Arial"/>
                <a:sym typeface="Arial"/>
              </a:rPr>
              <a:t>'two'</a:t>
            </a:r>
            <a:r>
              <a:rPr lang="en-GB" sz="1600">
                <a:highlight>
                  <a:srgbClr val="FFFFFF"/>
                </a:highlight>
                <a:latin typeface="Arial"/>
                <a:ea typeface="Arial"/>
                <a:cs typeface="Arial"/>
                <a:sym typeface="Arial"/>
              </a:rPr>
              <a:t> : </a:t>
            </a:r>
            <a:r>
              <a:rPr lang="en-GB" sz="1600">
                <a:solidFill>
                  <a:srgbClr val="A31515"/>
                </a:solidFill>
                <a:highlight>
                  <a:srgbClr val="FFFFFF"/>
                </a:highlight>
                <a:latin typeface="Arial"/>
                <a:ea typeface="Arial"/>
                <a:cs typeface="Arial"/>
                <a:sym typeface="Arial"/>
              </a:rPr>
              <a:t>'not two'</a:t>
            </a:r>
            <a:r>
              <a:rPr lang="en-GB" sz="1600">
                <a:solidFill>
                  <a:srgbClr val="0000FF"/>
                </a:solidFill>
                <a:highlight>
                  <a:srgbClr val="FFFFFF"/>
                </a:highlight>
                <a:latin typeface="Arial"/>
                <a:ea typeface="Arial"/>
                <a:cs typeface="Arial"/>
                <a:sym typeface="Arial"/>
              </a:rPr>
              <a:t>}</a:t>
            </a:r>
            <a:endParaRPr/>
          </a:p>
          <a:p>
            <a:pPr indent="0" lvl="0" marL="1371600" rtl="0" algn="l">
              <a:lnSpc>
                <a:spcPct val="115000"/>
              </a:lnSpc>
              <a:spcBef>
                <a:spcPts val="0"/>
              </a:spcBef>
              <a:spcAft>
                <a:spcPts val="0"/>
              </a:spcAft>
              <a:buSzPts val="1100"/>
              <a:buNone/>
            </a:pPr>
            <a:r>
              <a:rPr lang="en-GB" sz="1600">
                <a:highlight>
                  <a:srgbClr val="FFFFFF"/>
                </a:highlight>
                <a:latin typeface="Arial"/>
                <a:ea typeface="Arial"/>
                <a:cs typeface="Arial"/>
                <a:sym typeface="Arial"/>
              </a:rPr>
              <a:t>           </a:t>
            </a:r>
            <a:r>
              <a:rPr lang="en-GB" sz="1600">
                <a:solidFill>
                  <a:srgbClr val="800000"/>
                </a:solidFill>
                <a:highlight>
                  <a:srgbClr val="FFFFFF"/>
                </a:highlight>
                <a:latin typeface="Arial"/>
                <a:ea typeface="Arial"/>
                <a:cs typeface="Arial"/>
                <a:sym typeface="Arial"/>
              </a:rPr>
              <a:t>&lt;/div&gt;</a:t>
            </a:r>
            <a:endParaRPr/>
          </a:p>
          <a:p>
            <a:pPr indent="0" lvl="0" marL="1371600" rtl="0" algn="l">
              <a:lnSpc>
                <a:spcPct val="115000"/>
              </a:lnSpc>
              <a:spcBef>
                <a:spcPts val="0"/>
              </a:spcBef>
              <a:spcAft>
                <a:spcPts val="0"/>
              </a:spcAft>
              <a:buSzPts val="1100"/>
              <a:buNone/>
            </a:pPr>
            <a:r>
              <a:rPr lang="en-GB" sz="1600">
                <a:highlight>
                  <a:srgbClr val="FFFFFF"/>
                </a:highlight>
                <a:latin typeface="Arial"/>
                <a:ea typeface="Arial"/>
                <a:cs typeface="Arial"/>
                <a:sym typeface="Arial"/>
              </a:rPr>
              <a:t>       )</a:t>
            </a:r>
            <a:endParaRPr/>
          </a:p>
          <a:p>
            <a:pPr indent="0" lvl="0" marL="1371600" rtl="0" algn="l">
              <a:lnSpc>
                <a:spcPct val="115000"/>
              </a:lnSpc>
              <a:spcBef>
                <a:spcPts val="0"/>
              </a:spcBef>
              <a:spcAft>
                <a:spcPts val="0"/>
              </a:spcAft>
              <a:buSzPts val="1100"/>
              <a:buNone/>
            </a:pPr>
            <a:r>
              <a:rPr lang="en-GB" sz="1600">
                <a:highlight>
                  <a:srgbClr val="FFFFFF"/>
                </a:highlight>
                <a:latin typeface="Arial"/>
                <a:ea typeface="Arial"/>
                <a:cs typeface="Arial"/>
                <a:sym typeface="Arial"/>
              </a:rPr>
              <a:t>   }</a:t>
            </a:r>
            <a:endParaRPr/>
          </a:p>
          <a:p>
            <a:pPr indent="0" lvl="0" marL="1371600" rtl="0" algn="l">
              <a:lnSpc>
                <a:spcPct val="115000"/>
              </a:lnSpc>
              <a:spcBef>
                <a:spcPts val="0"/>
              </a:spcBef>
              <a:spcAft>
                <a:spcPts val="0"/>
              </a:spcAft>
              <a:buSzPts val="1100"/>
              <a:buNone/>
            </a:pPr>
            <a:r>
              <a:rPr lang="en-GB" sz="1600">
                <a:highlight>
                  <a:srgbClr val="FFFFFF"/>
                </a:highlight>
                <a:latin typeface="Arial"/>
                <a:ea typeface="Arial"/>
                <a:cs typeface="Arial"/>
                <a:sym typeface="Arial"/>
              </a:rPr>
              <a:t>}</a:t>
            </a:r>
            <a:endParaRPr sz="1600">
              <a:latin typeface="Arial"/>
              <a:ea typeface="Arial"/>
              <a:cs typeface="Arial"/>
              <a:sym typeface="Arial"/>
            </a:endParaRPr>
          </a:p>
        </p:txBody>
      </p:sp>
      <p:sp>
        <p:nvSpPr>
          <p:cNvPr id="137" name="Google Shape;137;p1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JSX (How 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nvSpPr>
        <p:spPr>
          <a:xfrm>
            <a:off x="249506" y="875654"/>
            <a:ext cx="8894475" cy="4197515"/>
          </a:xfrm>
          <a:prstGeom prst="rect">
            <a:avLst/>
          </a:prstGeom>
          <a:noFill/>
          <a:ln>
            <a:noFill/>
          </a:ln>
        </p:spPr>
        <p:txBody>
          <a:bodyPr anchorCtr="0" anchor="t" bIns="34275" lIns="68550" spcFirstLastPara="1" rIns="68550" wrap="square" tIns="34275">
            <a:noAutofit/>
          </a:bodyPr>
          <a:lstStyle/>
          <a:p>
            <a:pPr indent="0" lvl="0" marL="0" marR="0" rtl="0" algn="l">
              <a:lnSpc>
                <a:spcPct val="115000"/>
              </a:lnSpc>
              <a:spcBef>
                <a:spcPts val="0"/>
              </a:spcBef>
              <a:spcAft>
                <a:spcPts val="0"/>
              </a:spcAft>
              <a:buNone/>
            </a:pPr>
            <a:r>
              <a:rPr b="1" i="0" lang="en-GB" sz="2000" u="none" cap="none" strike="noStrike">
                <a:solidFill>
                  <a:schemeClr val="dk1"/>
                </a:solidFill>
                <a:latin typeface="Arial"/>
                <a:ea typeface="Arial"/>
                <a:cs typeface="Arial"/>
                <a:sym typeface="Arial"/>
              </a:rPr>
              <a:t> Embedding Expressions in JSX</a:t>
            </a:r>
            <a:endParaRPr b="0" i="0" sz="2000" u="none" cap="none" strike="noStrike">
              <a:solidFill>
                <a:schemeClr val="dk1"/>
              </a:solidFill>
              <a:latin typeface="Arial"/>
              <a:ea typeface="Arial"/>
              <a:cs typeface="Arial"/>
              <a:sym typeface="Arial"/>
            </a:endParaRPr>
          </a:p>
        </p:txBody>
      </p:sp>
      <p:pic>
        <p:nvPicPr>
          <p:cNvPr id="143" name="Google Shape;143;p13"/>
          <p:cNvPicPr preferRelativeResize="0"/>
          <p:nvPr/>
        </p:nvPicPr>
        <p:blipFill rotWithShape="1">
          <a:blip r:embed="rId3">
            <a:alphaModFix/>
          </a:blip>
          <a:srcRect b="0" l="0" r="0" t="0"/>
          <a:stretch/>
        </p:blipFill>
        <p:spPr>
          <a:xfrm>
            <a:off x="4572000" y="1162608"/>
            <a:ext cx="3600450" cy="666750"/>
          </a:xfrm>
          <a:prstGeom prst="rect">
            <a:avLst/>
          </a:prstGeom>
          <a:noFill/>
          <a:ln>
            <a:noFill/>
          </a:ln>
        </p:spPr>
      </p:pic>
      <p:pic>
        <p:nvPicPr>
          <p:cNvPr id="144" name="Google Shape;144;p13"/>
          <p:cNvPicPr preferRelativeResize="0"/>
          <p:nvPr/>
        </p:nvPicPr>
        <p:blipFill rotWithShape="1">
          <a:blip r:embed="rId4">
            <a:alphaModFix/>
          </a:blip>
          <a:srcRect b="0" l="0" r="0" t="0"/>
          <a:stretch/>
        </p:blipFill>
        <p:spPr>
          <a:xfrm>
            <a:off x="4572000" y="1987996"/>
            <a:ext cx="4200525" cy="2876550"/>
          </a:xfrm>
          <a:prstGeom prst="rect">
            <a:avLst/>
          </a:prstGeom>
          <a:noFill/>
          <a:ln>
            <a:noFill/>
          </a:ln>
        </p:spPr>
      </p:pic>
      <p:sp>
        <p:nvSpPr>
          <p:cNvPr id="145" name="Google Shape;145;p13"/>
          <p:cNvSpPr/>
          <p:nvPr/>
        </p:nvSpPr>
        <p:spPr>
          <a:xfrm>
            <a:off x="303750" y="1495983"/>
            <a:ext cx="3951038" cy="179276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You can put any valid </a:t>
            </a:r>
            <a:r>
              <a:rPr b="0" i="0" lang="en-GB" sz="1600" u="sng" cap="none" strike="noStrike">
                <a:solidFill>
                  <a:srgbClr val="1A1A1A"/>
                </a:solidFill>
                <a:latin typeface="Arial"/>
                <a:ea typeface="Arial"/>
                <a:cs typeface="Arial"/>
                <a:sym typeface="Arial"/>
                <a:hlinkClick r:id="rId5">
                  <a:extLst>
                    <a:ext uri="{A12FA001-AC4F-418D-AE19-62706E023703}">
                      <ahyp:hlinkClr val="tx"/>
                    </a:ext>
                  </a:extLst>
                </a:hlinkClick>
              </a:rPr>
              <a:t>JavaScript expression</a:t>
            </a:r>
            <a:r>
              <a:rPr b="0" i="0" lang="en-GB" sz="1600" u="none" cap="none" strike="noStrike">
                <a:solidFill>
                  <a:srgbClr val="000000"/>
                </a:solidFill>
                <a:latin typeface="Arial"/>
                <a:ea typeface="Arial"/>
                <a:cs typeface="Arial"/>
                <a:sym typeface="Arial"/>
              </a:rPr>
              <a:t> inside the curly braces in JSX.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For example, 2 + 2,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user.firstName, or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formatName(user) are all valid JavaScript expressions.</a:t>
            </a:r>
            <a:endParaRPr b="0" i="0" sz="1600" u="none" cap="none" strike="noStrike">
              <a:solidFill>
                <a:srgbClr val="000000"/>
              </a:solidFill>
              <a:latin typeface="Arial"/>
              <a:ea typeface="Arial"/>
              <a:cs typeface="Arial"/>
              <a:sym typeface="Arial"/>
            </a:endParaRPr>
          </a:p>
        </p:txBody>
      </p:sp>
      <p:sp>
        <p:nvSpPr>
          <p:cNvPr id="146" name="Google Shape;146;p1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JSX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nvSpPr>
        <p:spPr>
          <a:xfrm>
            <a:off x="157875" y="929898"/>
            <a:ext cx="8907300" cy="3696370"/>
          </a:xfrm>
          <a:prstGeom prst="rect">
            <a:avLst/>
          </a:prstGeom>
          <a:solidFill>
            <a:srgbClr val="FFFFFF"/>
          </a:solidFill>
          <a:ln>
            <a:noFill/>
          </a:ln>
        </p:spPr>
        <p:txBody>
          <a:bodyPr anchorCtr="0" anchor="t" bIns="34275" lIns="68550" spcFirstLastPara="1" rIns="68550" wrap="square" tIns="34275">
            <a:noAutofit/>
          </a:bodyPr>
          <a:lstStyle/>
          <a:p>
            <a:pPr indent="-295275" lvl="1" marL="685800" marR="0" rtl="0" algn="l">
              <a:lnSpc>
                <a:spcPct val="115000"/>
              </a:lnSpc>
              <a:spcBef>
                <a:spcPts val="0"/>
              </a:spcBef>
              <a:spcAft>
                <a:spcPts val="0"/>
              </a:spcAft>
              <a:buClr>
                <a:schemeClr val="dk1"/>
              </a:buClr>
              <a:buSzPts val="1696"/>
              <a:buFont typeface="Arial"/>
              <a:buChar char="•"/>
            </a:pPr>
            <a:r>
              <a:rPr b="1" i="0" lang="en-GB" sz="1600" u="none" cap="none" strike="noStrike">
                <a:solidFill>
                  <a:schemeClr val="dk1"/>
                </a:solidFill>
                <a:latin typeface="Arial"/>
                <a:ea typeface="Arial"/>
                <a:cs typeface="Arial"/>
                <a:sym typeface="Arial"/>
              </a:rPr>
              <a:t>Inline Stylesheet </a:t>
            </a:r>
            <a:endParaRPr b="1" i="0" sz="1600" u="none" cap="none" strike="noStrike">
              <a:solidFill>
                <a:schemeClr val="dk1"/>
              </a:solidFill>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rgbClr val="0000FF"/>
                </a:solidFill>
                <a:highlight>
                  <a:srgbClr val="FFFFFF"/>
                </a:highlight>
                <a:latin typeface="Arial"/>
                <a:ea typeface="Arial"/>
                <a:cs typeface="Arial"/>
                <a:sym typeface="Arial"/>
              </a:rPr>
              <a:t>return</a:t>
            </a:r>
            <a:r>
              <a:rPr b="0" i="0" lang="en-GB" sz="1600" u="none" cap="none" strike="noStrike">
                <a:solidFill>
                  <a:schemeClr val="dk1"/>
                </a:solidFill>
                <a:highlight>
                  <a:srgbClr val="FFFFFF"/>
                </a:highlight>
                <a:latin typeface="Arial"/>
                <a:ea typeface="Arial"/>
                <a:cs typeface="Arial"/>
                <a:sym typeface="Arial"/>
              </a:rPr>
              <a:t> (</a:t>
            </a:r>
            <a:endParaRPr b="0" i="0" sz="1600" u="none" cap="none" strike="noStrike">
              <a:solidFill>
                <a:schemeClr val="dk1"/>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&lt;div&gt;</a:t>
            </a:r>
            <a:endParaRPr b="0" i="0" sz="1600" u="none" cap="none" strike="noStrike">
              <a:solidFill>
                <a:srgbClr val="800000"/>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&lt;h1</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FF0000"/>
                </a:solidFill>
                <a:highlight>
                  <a:srgbClr val="FFFFFF"/>
                </a:highlight>
                <a:latin typeface="Arial"/>
                <a:ea typeface="Arial"/>
                <a:cs typeface="Arial"/>
                <a:sym typeface="Arial"/>
              </a:rPr>
              <a:t>style</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chemeClr val="dk1"/>
                </a:solidFill>
                <a:highlight>
                  <a:srgbClr val="FFFFFF"/>
                </a:highlight>
                <a:latin typeface="Arial"/>
                <a:ea typeface="Arial"/>
                <a:cs typeface="Arial"/>
                <a:sym typeface="Arial"/>
              </a:rPr>
              <a:t>{color: </a:t>
            </a:r>
            <a:r>
              <a:rPr b="0" i="0" lang="en-GB" sz="1600" u="none" cap="none" strike="noStrike">
                <a:solidFill>
                  <a:srgbClr val="A31515"/>
                </a:solidFill>
                <a:highlight>
                  <a:srgbClr val="FFFFFF"/>
                </a:highlight>
                <a:latin typeface="Arial"/>
                <a:ea typeface="Arial"/>
                <a:cs typeface="Arial"/>
                <a:sym typeface="Arial"/>
              </a:rPr>
              <a:t>'yello'</a:t>
            </a:r>
            <a:r>
              <a:rPr b="0" i="0" lang="en-GB" sz="1600" u="none" cap="none" strike="noStrike">
                <a:solidFill>
                  <a:schemeClr val="dk1"/>
                </a:solidFill>
                <a:highlight>
                  <a:srgbClr val="FFFFFF"/>
                </a:highlight>
                <a:latin typeface="Arial"/>
                <a:ea typeface="Arial"/>
                <a:cs typeface="Arial"/>
                <a:sym typeface="Arial"/>
              </a:rPr>
              <a:t>, backgroundColor: </a:t>
            </a:r>
            <a:r>
              <a:rPr b="0" i="0" lang="en-GB" sz="1600" u="none" cap="none" strike="noStrike">
                <a:solidFill>
                  <a:srgbClr val="A31515"/>
                </a:solidFill>
                <a:highlight>
                  <a:srgbClr val="FFFFFF"/>
                </a:highlight>
                <a:latin typeface="Arial"/>
                <a:ea typeface="Arial"/>
                <a:cs typeface="Arial"/>
                <a:sym typeface="Arial"/>
              </a:rPr>
              <a:t>'green'</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800000"/>
                </a:solidFill>
                <a:highlight>
                  <a:srgbClr val="FFFFFF"/>
                </a:highlight>
                <a:latin typeface="Arial"/>
                <a:ea typeface="Arial"/>
                <a:cs typeface="Arial"/>
                <a:sym typeface="Arial"/>
              </a:rPr>
              <a:t>&gt;</a:t>
            </a:r>
            <a:r>
              <a:rPr b="0" i="0" lang="en-GB" sz="1600" u="none" cap="none" strike="noStrike">
                <a:solidFill>
                  <a:schemeClr val="dk1"/>
                </a:solidFill>
                <a:highlight>
                  <a:srgbClr val="FFFFFF"/>
                </a:highlight>
                <a:latin typeface="Arial"/>
                <a:ea typeface="Arial"/>
                <a:cs typeface="Arial"/>
                <a:sym typeface="Arial"/>
              </a:rPr>
              <a:t>Welcome to ReactJS</a:t>
            </a:r>
            <a:r>
              <a:rPr b="0" i="0" lang="en-GB" sz="1600" u="none" cap="none" strike="noStrike">
                <a:solidFill>
                  <a:srgbClr val="800000"/>
                </a:solidFill>
                <a:highlight>
                  <a:srgbClr val="FFFFFF"/>
                </a:highlight>
                <a:latin typeface="Arial"/>
                <a:ea typeface="Arial"/>
                <a:cs typeface="Arial"/>
                <a:sym typeface="Arial"/>
              </a:rPr>
              <a:t>&lt;/h1&gt;</a:t>
            </a:r>
            <a:endParaRPr b="0" i="0" sz="1600" u="none" cap="none" strike="noStrike">
              <a:solidFill>
                <a:srgbClr val="800000"/>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&lt;/div&gt;</a:t>
            </a:r>
            <a:endParaRPr b="0" i="0" sz="1600" u="none" cap="none" strike="noStrike">
              <a:solidFill>
                <a:srgbClr val="800000"/>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295275" lvl="1" marL="685800" marR="0" rtl="0" algn="l">
              <a:lnSpc>
                <a:spcPct val="115000"/>
              </a:lnSpc>
              <a:spcBef>
                <a:spcPts val="0"/>
              </a:spcBef>
              <a:spcAft>
                <a:spcPts val="0"/>
              </a:spcAft>
              <a:buClr>
                <a:schemeClr val="dk1"/>
              </a:buClr>
              <a:buSzPts val="1696"/>
              <a:buFont typeface="Arial"/>
              <a:buChar char="•"/>
            </a:pPr>
            <a:r>
              <a:rPr b="1" i="0" lang="en-GB" sz="1600" u="none" cap="none" strike="noStrike">
                <a:solidFill>
                  <a:schemeClr val="dk1"/>
                </a:solidFill>
                <a:latin typeface="Arial"/>
                <a:ea typeface="Arial"/>
                <a:cs typeface="Arial"/>
                <a:sym typeface="Arial"/>
              </a:rPr>
              <a:t>Object Stylesheet </a:t>
            </a:r>
            <a:endParaRPr b="1" i="0" sz="1600" u="none" cap="none" strike="noStrike">
              <a:solidFill>
                <a:schemeClr val="dk1"/>
              </a:solidFill>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rgbClr val="0000FF"/>
                </a:solidFill>
                <a:highlight>
                  <a:srgbClr val="FFFFFF"/>
                </a:highlight>
                <a:latin typeface="Arial"/>
                <a:ea typeface="Arial"/>
                <a:cs typeface="Arial"/>
                <a:sym typeface="Arial"/>
              </a:rPr>
              <a:t>const</a:t>
            </a:r>
            <a:r>
              <a:rPr b="0" i="0" lang="en-GB" sz="1600" u="none" cap="none" strike="noStrike">
                <a:solidFill>
                  <a:schemeClr val="dk1"/>
                </a:solidFill>
                <a:highlight>
                  <a:srgbClr val="FFFFFF"/>
                </a:highlight>
                <a:latin typeface="Arial"/>
                <a:ea typeface="Arial"/>
                <a:cs typeface="Arial"/>
                <a:sym typeface="Arial"/>
              </a:rPr>
              <a:t> headingStyle = {</a:t>
            </a:r>
            <a:endParaRPr b="0" i="0" sz="1600" u="none" cap="none" strike="noStrike">
              <a:solidFill>
                <a:schemeClr val="dk1"/>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color: </a:t>
            </a:r>
            <a:r>
              <a:rPr b="0" i="0" lang="en-GB" sz="1600" u="none" cap="none" strike="noStrike">
                <a:solidFill>
                  <a:srgbClr val="A31515"/>
                </a:solidFill>
                <a:highlight>
                  <a:srgbClr val="FFFFFF"/>
                </a:highlight>
                <a:latin typeface="Arial"/>
                <a:ea typeface="Arial"/>
                <a:cs typeface="Arial"/>
                <a:sym typeface="Arial"/>
              </a:rPr>
              <a:t>'red'</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textAlign: </a:t>
            </a:r>
            <a:r>
              <a:rPr b="0" i="0" lang="en-GB" sz="1600" u="none" cap="none" strike="noStrike">
                <a:solidFill>
                  <a:srgbClr val="A31515"/>
                </a:solidFill>
                <a:highlight>
                  <a:srgbClr val="FFFFFF"/>
                </a:highlight>
                <a:latin typeface="Arial"/>
                <a:ea typeface="Arial"/>
                <a:cs typeface="Arial"/>
                <a:sym typeface="Arial"/>
              </a:rPr>
              <a:t>'center'</a:t>
            </a:r>
            <a:endParaRPr b="0" i="0" sz="1600" u="none" cap="none" strike="noStrike">
              <a:solidFill>
                <a:srgbClr val="A31515"/>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685800" marR="0" rtl="0" algn="l">
              <a:lnSpc>
                <a:spcPct val="150000"/>
              </a:lnSpc>
              <a:spcBef>
                <a:spcPts val="0"/>
              </a:spcBef>
              <a:spcAft>
                <a:spcPts val="0"/>
              </a:spcAft>
              <a:buNone/>
            </a:pPr>
            <a:r>
              <a:rPr b="0" i="0" lang="en-GB" sz="1600" u="none" cap="none" strike="noStrike">
                <a:solidFill>
                  <a:srgbClr val="800000"/>
                </a:solidFill>
                <a:highlight>
                  <a:srgbClr val="FFFFFF"/>
                </a:highlight>
                <a:latin typeface="Arial"/>
                <a:ea typeface="Arial"/>
                <a:cs typeface="Arial"/>
                <a:sym typeface="Arial"/>
              </a:rPr>
              <a:t>&lt;h1</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FF0000"/>
                </a:solidFill>
                <a:highlight>
                  <a:srgbClr val="FFFFFF"/>
                </a:highlight>
                <a:latin typeface="Arial"/>
                <a:ea typeface="Arial"/>
                <a:cs typeface="Arial"/>
                <a:sym typeface="Arial"/>
              </a:rPr>
              <a:t>style</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chemeClr val="dk1"/>
                </a:solidFill>
                <a:highlight>
                  <a:srgbClr val="FFFFFF"/>
                </a:highlight>
                <a:latin typeface="Arial"/>
                <a:ea typeface="Arial"/>
                <a:cs typeface="Arial"/>
                <a:sym typeface="Arial"/>
              </a:rPr>
              <a:t>headingStyle</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800000"/>
                </a:solidFill>
                <a:highlight>
                  <a:srgbClr val="FFFFFF"/>
                </a:highlight>
                <a:latin typeface="Arial"/>
                <a:ea typeface="Arial"/>
                <a:cs typeface="Arial"/>
                <a:sym typeface="Arial"/>
              </a:rPr>
              <a:t>&gt;</a:t>
            </a:r>
            <a:r>
              <a:rPr b="0" i="0" lang="en-GB" sz="1600" u="none" cap="none" strike="noStrike">
                <a:solidFill>
                  <a:schemeClr val="dk1"/>
                </a:solidFill>
                <a:highlight>
                  <a:srgbClr val="FFFFFF"/>
                </a:highlight>
                <a:latin typeface="Arial"/>
                <a:ea typeface="Arial"/>
                <a:cs typeface="Arial"/>
                <a:sym typeface="Arial"/>
              </a:rPr>
              <a:t>Welcome</a:t>
            </a:r>
            <a:r>
              <a:rPr b="0" i="0" lang="en-GB" sz="1600" u="none" cap="none" strike="noStrike">
                <a:solidFill>
                  <a:srgbClr val="800000"/>
                </a:solidFill>
                <a:highlight>
                  <a:srgbClr val="FFFFFF"/>
                </a:highlight>
                <a:latin typeface="Arial"/>
                <a:ea typeface="Arial"/>
                <a:cs typeface="Arial"/>
                <a:sym typeface="Arial"/>
              </a:rPr>
              <a:t>&lt;/h1&gt;</a:t>
            </a:r>
            <a:endParaRPr b="0" i="0" sz="1600" u="none" cap="none" strike="noStrike">
              <a:solidFill>
                <a:srgbClr val="800000"/>
              </a:solidFill>
              <a:highlight>
                <a:srgbClr val="FFFFFF"/>
              </a:highlight>
              <a:latin typeface="Arial"/>
              <a:ea typeface="Arial"/>
              <a:cs typeface="Arial"/>
              <a:sym typeface="Arial"/>
            </a:endParaRPr>
          </a:p>
        </p:txBody>
      </p:sp>
      <p:sp>
        <p:nvSpPr>
          <p:cNvPr id="152" name="Google Shape;152;p14"/>
          <p:cNvSpPr txBox="1"/>
          <p:nvPr>
            <p:ph type="title"/>
          </p:nvPr>
        </p:nvSpPr>
        <p:spPr>
          <a:xfrm>
            <a:off x="118457" y="11780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StyleSheet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nvSpPr>
        <p:spPr>
          <a:xfrm>
            <a:off x="-13575" y="852407"/>
            <a:ext cx="8907300" cy="4233774"/>
          </a:xfrm>
          <a:prstGeom prst="rect">
            <a:avLst/>
          </a:prstGeom>
          <a:noFill/>
          <a:ln>
            <a:noFill/>
          </a:ln>
        </p:spPr>
        <p:txBody>
          <a:bodyPr anchorCtr="0" anchor="t" bIns="34275" lIns="68550" spcFirstLastPara="1" rIns="68550" wrap="square" tIns="34275">
            <a:noAutofit/>
          </a:bodyPr>
          <a:lstStyle/>
          <a:p>
            <a:pPr indent="-178054" lvl="1" marL="676275" marR="0" rtl="0" algn="l">
              <a:lnSpc>
                <a:spcPct val="115000"/>
              </a:lnSpc>
              <a:spcBef>
                <a:spcPts val="0"/>
              </a:spcBef>
              <a:spcAft>
                <a:spcPts val="0"/>
              </a:spcAft>
              <a:buClr>
                <a:schemeClr val="dk1"/>
              </a:buClr>
              <a:buSzPts val="1696"/>
              <a:buFont typeface="Arial"/>
              <a:buNone/>
            </a:pPr>
            <a:r>
              <a:t/>
            </a:r>
            <a:endParaRPr b="0" i="0" sz="1600" u="none" cap="none" strike="noStrike">
              <a:solidFill>
                <a:schemeClr val="dk1"/>
              </a:solidFill>
              <a:latin typeface="Arial"/>
              <a:ea typeface="Arial"/>
              <a:cs typeface="Arial"/>
              <a:sym typeface="Arial"/>
            </a:endParaRPr>
          </a:p>
          <a:p>
            <a:pPr indent="-285750" lvl="1" marL="676275" marR="0" rtl="0" algn="l">
              <a:lnSpc>
                <a:spcPct val="115000"/>
              </a:lnSpc>
              <a:spcBef>
                <a:spcPts val="0"/>
              </a:spcBef>
              <a:spcAft>
                <a:spcPts val="0"/>
              </a:spcAft>
              <a:buClr>
                <a:schemeClr val="dk1"/>
              </a:buClr>
              <a:buSzPts val="1696"/>
              <a:buFont typeface="Arial"/>
              <a:buChar char="•"/>
            </a:pPr>
            <a:r>
              <a:rPr b="1" i="0" lang="en-GB" sz="1600" u="none" cap="none" strike="noStrike">
                <a:solidFill>
                  <a:schemeClr val="dk1"/>
                </a:solidFill>
                <a:latin typeface="Arial"/>
                <a:ea typeface="Arial"/>
                <a:cs typeface="Arial"/>
                <a:sym typeface="Arial"/>
              </a:rPr>
              <a:t>External Stylesheet </a:t>
            </a:r>
            <a:endParaRPr b="1" i="0" sz="1600" u="none" cap="none" strike="noStrike">
              <a:solidFill>
                <a:schemeClr val="dk1"/>
              </a:solidFill>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latin typeface="Arial"/>
                <a:ea typeface="Arial"/>
                <a:cs typeface="Arial"/>
                <a:sym typeface="Arial"/>
              </a:rPr>
              <a:t>In style.css: </a:t>
            </a:r>
            <a:endParaRPr b="0" i="0" sz="16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None/>
            </a:pPr>
            <a:r>
              <a:rPr b="0" i="0" lang="en-GB" sz="1600" u="none" cap="none" strike="noStrike">
                <a:solidFill>
                  <a:schemeClr val="dk1"/>
                </a:solidFill>
                <a:latin typeface="Arial"/>
                <a:ea typeface="Arial"/>
                <a:cs typeface="Arial"/>
                <a:sym typeface="Arial"/>
              </a:rPr>
              <a:t>.</a:t>
            </a:r>
            <a:r>
              <a:rPr b="0" i="0" lang="en-GB" sz="1600" u="none" cap="none" strike="noStrike">
                <a:solidFill>
                  <a:srgbClr val="DD7E6B"/>
                </a:solidFill>
                <a:latin typeface="Arial"/>
                <a:ea typeface="Arial"/>
                <a:cs typeface="Arial"/>
                <a:sym typeface="Arial"/>
              </a:rPr>
              <a:t>heading</a:t>
            </a:r>
            <a:r>
              <a:rPr b="0" i="0" lang="en-GB"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None/>
            </a:pPr>
            <a:r>
              <a:rPr b="0" i="0" lang="en-GB" sz="1600" u="none" cap="none" strike="noStrike">
                <a:solidFill>
                  <a:srgbClr val="FF0000"/>
                </a:solidFill>
                <a:latin typeface="Arial"/>
                <a:ea typeface="Arial"/>
                <a:cs typeface="Arial"/>
                <a:sym typeface="Arial"/>
              </a:rPr>
              <a:t>color</a:t>
            </a:r>
            <a:r>
              <a:rPr b="0" i="0" lang="en-GB" sz="1600" u="none" cap="none" strike="noStrike">
                <a:solidFill>
                  <a:schemeClr val="dk1"/>
                </a:solidFill>
                <a:latin typeface="Arial"/>
                <a:ea typeface="Arial"/>
                <a:cs typeface="Arial"/>
                <a:sym typeface="Arial"/>
              </a:rPr>
              <a:t>: </a:t>
            </a:r>
            <a:r>
              <a:rPr b="0" i="0" lang="en-GB" sz="1600" u="none" cap="none" strike="noStrike">
                <a:solidFill>
                  <a:srgbClr val="6D9EEB"/>
                </a:solidFill>
                <a:latin typeface="Arial"/>
                <a:ea typeface="Arial"/>
                <a:cs typeface="Arial"/>
                <a:sym typeface="Arial"/>
              </a:rPr>
              <a:t>red</a:t>
            </a:r>
            <a:r>
              <a:rPr b="0" i="0" lang="en-GB"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None/>
            </a:pPr>
            <a:r>
              <a:rPr b="0" i="0" lang="en-GB" sz="1600" u="none" cap="none" strike="noStrike">
                <a:solidFill>
                  <a:srgbClr val="FF0000"/>
                </a:solidFill>
                <a:latin typeface="Arial"/>
                <a:ea typeface="Arial"/>
                <a:cs typeface="Arial"/>
                <a:sym typeface="Arial"/>
              </a:rPr>
              <a:t>text-align</a:t>
            </a:r>
            <a:r>
              <a:rPr b="0" i="0" lang="en-GB" sz="1600" u="none" cap="none" strike="noStrike">
                <a:solidFill>
                  <a:schemeClr val="dk1"/>
                </a:solidFill>
                <a:latin typeface="Arial"/>
                <a:ea typeface="Arial"/>
                <a:cs typeface="Arial"/>
                <a:sym typeface="Arial"/>
              </a:rPr>
              <a:t>: </a:t>
            </a:r>
            <a:r>
              <a:rPr b="0" i="0" lang="en-GB" sz="1600" u="none" cap="none" strike="noStrike">
                <a:solidFill>
                  <a:srgbClr val="6D9EEB"/>
                </a:solidFill>
                <a:latin typeface="Arial"/>
                <a:ea typeface="Arial"/>
                <a:cs typeface="Arial"/>
                <a:sym typeface="Arial"/>
              </a:rPr>
              <a:t>center</a:t>
            </a:r>
            <a:r>
              <a:rPr b="0" i="0" lang="en-GB"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None/>
            </a:pPr>
            <a:r>
              <a:rPr b="0" i="0" lang="en-GB"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None/>
            </a:pPr>
            <a:r>
              <a:rPr b="0" i="0" lang="en-GB" sz="1600" u="none" cap="none" strike="noStrike">
                <a:solidFill>
                  <a:schemeClr val="dk1"/>
                </a:solidFill>
                <a:latin typeface="Arial"/>
                <a:ea typeface="Arial"/>
                <a:cs typeface="Arial"/>
                <a:sym typeface="Arial"/>
              </a:rPr>
              <a:t>&lt;h1 </a:t>
            </a:r>
            <a:r>
              <a:rPr b="0" i="0" lang="en-GB" sz="1600" u="none" cap="none" strike="noStrike">
                <a:solidFill>
                  <a:srgbClr val="FF0000"/>
                </a:solidFill>
                <a:latin typeface="Arial"/>
                <a:ea typeface="Arial"/>
                <a:cs typeface="Arial"/>
                <a:sym typeface="Arial"/>
              </a:rPr>
              <a:t>className</a:t>
            </a:r>
            <a:r>
              <a:rPr b="0" i="0" lang="en-GB" sz="1600" u="none" cap="none" strike="noStrike">
                <a:solidFill>
                  <a:schemeClr val="dk1"/>
                </a:solidFill>
                <a:latin typeface="Arial"/>
                <a:ea typeface="Arial"/>
                <a:cs typeface="Arial"/>
                <a:sym typeface="Arial"/>
              </a:rPr>
              <a:t>=”heading”&gt;Welcome&lt;/h1&gt;</a:t>
            </a:r>
            <a:endParaRPr b="0" i="0" sz="1600" u="none" cap="none" strike="noStrike">
              <a:solidFill>
                <a:schemeClr val="dk1"/>
              </a:solidFill>
              <a:latin typeface="Arial"/>
              <a:ea typeface="Arial"/>
              <a:cs typeface="Arial"/>
              <a:sym typeface="Arial"/>
            </a:endParaRPr>
          </a:p>
          <a:p>
            <a:pPr indent="0" lvl="0" marL="685800" marR="0" rtl="0" algn="l">
              <a:lnSpc>
                <a:spcPct val="115000"/>
              </a:lnSpc>
              <a:spcBef>
                <a:spcPts val="0"/>
              </a:spcBef>
              <a:spcAft>
                <a:spcPts val="0"/>
              </a:spcAft>
              <a:buNone/>
            </a:pPr>
            <a:r>
              <a:t/>
            </a:r>
            <a:endParaRPr b="0" i="0" sz="1800" u="none" cap="none" strike="noStrike">
              <a:solidFill>
                <a:srgbClr val="0000FF"/>
              </a:solidFill>
              <a:highlight>
                <a:srgbClr val="FFFFFF"/>
              </a:highlight>
              <a:latin typeface="Courier New"/>
              <a:ea typeface="Courier New"/>
              <a:cs typeface="Courier New"/>
              <a:sym typeface="Courier New"/>
            </a:endParaRPr>
          </a:p>
          <a:p>
            <a:pPr indent="0" lvl="0" marL="685800" marR="0" rtl="0" algn="l">
              <a:lnSpc>
                <a:spcPct val="115000"/>
              </a:lnSpc>
              <a:spcBef>
                <a:spcPts val="0"/>
              </a:spcBef>
              <a:spcAft>
                <a:spcPts val="0"/>
              </a:spcAft>
              <a:buNone/>
            </a:pPr>
            <a:r>
              <a:t/>
            </a:r>
            <a:endParaRPr b="0" i="0" sz="1950" u="none" cap="none" strike="noStrike">
              <a:solidFill>
                <a:schemeClr val="dk1"/>
              </a:solidFill>
              <a:latin typeface="Century Gothic"/>
              <a:ea typeface="Century Gothic"/>
              <a:cs typeface="Century Gothic"/>
              <a:sym typeface="Century Gothic"/>
            </a:endParaRPr>
          </a:p>
        </p:txBody>
      </p:sp>
      <p:sp>
        <p:nvSpPr>
          <p:cNvPr id="158" name="Google Shape;158;p15"/>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StyleSheet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nvSpPr>
        <p:spPr>
          <a:xfrm>
            <a:off x="118350" y="875654"/>
            <a:ext cx="8907300" cy="4174230"/>
          </a:xfrm>
          <a:prstGeom prst="rect">
            <a:avLst/>
          </a:prstGeom>
          <a:solidFill>
            <a:srgbClr val="FFFFFF"/>
          </a:solidFill>
          <a:ln>
            <a:noFill/>
          </a:ln>
        </p:spPr>
        <p:txBody>
          <a:bodyPr anchorCtr="0" anchor="t" bIns="34275" lIns="68550" spcFirstLastPara="1" rIns="68550" wrap="square" tIns="34275">
            <a:noAutofit/>
          </a:bodyPr>
          <a:lstStyle/>
          <a:p>
            <a:pPr indent="-295275" lvl="1" marL="685800" marR="0" rtl="0" algn="l">
              <a:lnSpc>
                <a:spcPct val="100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Bootstrap </a:t>
            </a:r>
            <a:endParaRPr b="0" i="0" sz="1600" u="none" cap="none" strike="noStrike">
              <a:solidFill>
                <a:schemeClr val="dk1"/>
              </a:solidFill>
              <a:latin typeface="Arial"/>
              <a:ea typeface="Arial"/>
              <a:cs typeface="Arial"/>
              <a:sym typeface="Arial"/>
            </a:endParaRPr>
          </a:p>
          <a:p>
            <a:pPr indent="-295275" lvl="1" marL="685800" marR="0" rtl="0" algn="l">
              <a:lnSpc>
                <a:spcPct val="100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Installation: </a:t>
            </a:r>
            <a:r>
              <a:rPr b="0" i="0" lang="en-GB" sz="1600" u="none" cap="none" strike="noStrike">
                <a:solidFill>
                  <a:schemeClr val="dk1"/>
                </a:solidFill>
                <a:highlight>
                  <a:srgbClr val="FFFFFF"/>
                </a:highlight>
                <a:latin typeface="Arial"/>
                <a:ea typeface="Arial"/>
                <a:cs typeface="Arial"/>
                <a:sym typeface="Arial"/>
              </a:rPr>
              <a:t>npm install </a:t>
            </a:r>
            <a:r>
              <a:rPr b="0" i="0" lang="en-GB" sz="1600" u="none" cap="none" strike="noStrike">
                <a:solidFill>
                  <a:srgbClr val="800000"/>
                </a:solidFill>
                <a:highlight>
                  <a:srgbClr val="FFFFFF"/>
                </a:highlight>
                <a:latin typeface="Arial"/>
                <a:ea typeface="Arial"/>
                <a:cs typeface="Arial"/>
                <a:sym typeface="Arial"/>
              </a:rPr>
              <a:t>react-bootstrap</a:t>
            </a:r>
            <a:r>
              <a:rPr b="0" i="0" lang="en-GB" sz="1600" u="none" cap="none" strike="noStrike">
                <a:solidFill>
                  <a:schemeClr val="dk1"/>
                </a:solidFill>
                <a:highlight>
                  <a:srgbClr val="FFFFFF"/>
                </a:highlight>
                <a:latin typeface="Arial"/>
                <a:ea typeface="Arial"/>
                <a:cs typeface="Arial"/>
                <a:sym typeface="Arial"/>
              </a:rPr>
              <a:t> bootstrap</a:t>
            </a:r>
            <a:endParaRPr b="0" i="0" sz="1600" u="none" cap="none" strike="noStrike">
              <a:solidFill>
                <a:schemeClr val="dk1"/>
              </a:solidFill>
              <a:highlight>
                <a:srgbClr val="FFFFFF"/>
              </a:highlight>
              <a:latin typeface="Arial"/>
              <a:ea typeface="Arial"/>
              <a:cs typeface="Arial"/>
              <a:sym typeface="Arial"/>
            </a:endParaRPr>
          </a:p>
          <a:p>
            <a:pPr indent="-285750" lvl="1" marL="685800" marR="0" rtl="0" algn="l">
              <a:lnSpc>
                <a:spcPct val="100000"/>
              </a:lnSpc>
              <a:spcBef>
                <a:spcPts val="0"/>
              </a:spcBef>
              <a:spcAft>
                <a:spcPts val="0"/>
              </a:spcAft>
              <a:buClr>
                <a:schemeClr val="dk1"/>
              </a:buClr>
              <a:buSzPts val="1696"/>
              <a:buFont typeface="Arial"/>
              <a:buChar char="•"/>
            </a:pPr>
            <a:r>
              <a:rPr b="0" i="0" lang="en-GB" sz="1600" u="none" cap="none" strike="noStrike">
                <a:solidFill>
                  <a:schemeClr val="dk1"/>
                </a:solidFill>
                <a:highlight>
                  <a:srgbClr val="FFFFFF"/>
                </a:highlight>
                <a:latin typeface="Arial"/>
                <a:ea typeface="Arial"/>
                <a:cs typeface="Arial"/>
                <a:sym typeface="Arial"/>
              </a:rPr>
              <a:t>In App.js =&gt; </a:t>
            </a:r>
            <a:r>
              <a:rPr b="1" i="0" lang="en-GB" sz="1600" u="none" cap="none" strike="noStrike">
                <a:solidFill>
                  <a:schemeClr val="dk1"/>
                </a:solidFill>
                <a:highlight>
                  <a:srgbClr val="FFFFFF"/>
                </a:highlight>
                <a:latin typeface="Arial"/>
                <a:ea typeface="Arial"/>
                <a:cs typeface="Arial"/>
                <a:sym typeface="Arial"/>
              </a:rPr>
              <a:t>import 'bootstrap/dist/css/bootstrap</a:t>
            </a:r>
            <a:r>
              <a:rPr b="1" i="0" lang="en-GB" sz="1600" u="none" cap="none" strike="noStrike">
                <a:solidFill>
                  <a:srgbClr val="800000"/>
                </a:solidFill>
                <a:highlight>
                  <a:srgbClr val="FFFFFF"/>
                </a:highlight>
                <a:latin typeface="Arial"/>
                <a:ea typeface="Arial"/>
                <a:cs typeface="Arial"/>
                <a:sym typeface="Arial"/>
              </a:rPr>
              <a:t>.min</a:t>
            </a:r>
            <a:r>
              <a:rPr b="1" i="0" lang="en-GB" sz="1600" u="none" cap="none" strike="noStrike">
                <a:solidFill>
                  <a:schemeClr val="dk1"/>
                </a:solidFill>
                <a:highlight>
                  <a:srgbClr val="FFFFFF"/>
                </a:highlight>
                <a:latin typeface="Arial"/>
                <a:ea typeface="Arial"/>
                <a:cs typeface="Arial"/>
                <a:sym typeface="Arial"/>
              </a:rPr>
              <a:t>.css';</a:t>
            </a:r>
            <a:endParaRPr b="1" i="0" sz="1600" u="none" cap="none" strike="noStrike">
              <a:solidFill>
                <a:schemeClr val="dk1"/>
              </a:solidFill>
              <a:highlight>
                <a:srgbClr val="FFFFFF"/>
              </a:highlight>
              <a:latin typeface="Arial"/>
              <a:ea typeface="Arial"/>
              <a:cs typeface="Arial"/>
              <a:sym typeface="Arial"/>
            </a:endParaRPr>
          </a:p>
          <a:p>
            <a:pPr indent="-285750" lvl="1" marL="685800" marR="0" rtl="0" algn="l">
              <a:lnSpc>
                <a:spcPct val="100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Usage:</a:t>
            </a:r>
            <a:r>
              <a:rPr b="1" i="0" lang="en-GB" sz="1600" u="none" cap="none" strike="noStrike">
                <a:solidFill>
                  <a:schemeClr val="dk1"/>
                </a:solidFill>
                <a:highlight>
                  <a:srgbClr val="FFFFFF"/>
                </a:highlight>
                <a:latin typeface="Arial"/>
                <a:ea typeface="Arial"/>
                <a:cs typeface="Arial"/>
                <a:sym typeface="Arial"/>
              </a:rPr>
              <a:t> </a:t>
            </a:r>
            <a:endParaRPr b="1" i="0" sz="1600" u="none" cap="none" strike="noStrike">
              <a:solidFill>
                <a:schemeClr val="dk1"/>
              </a:solidFill>
              <a:highlight>
                <a:srgbClr val="FFFFFF"/>
              </a:highlight>
              <a:latin typeface="Arial"/>
              <a:ea typeface="Arial"/>
              <a:cs typeface="Arial"/>
              <a:sym typeface="Arial"/>
            </a:endParaRPr>
          </a:p>
          <a:p>
            <a:pPr indent="342900" lvl="5" marL="342900" marR="0" rtl="0" algn="l">
              <a:lnSpc>
                <a:spcPct val="115000"/>
              </a:lnSpc>
              <a:spcBef>
                <a:spcPts val="0"/>
              </a:spcBef>
              <a:spcAft>
                <a:spcPts val="0"/>
              </a:spcAft>
              <a:buNone/>
            </a:pPr>
            <a:r>
              <a:rPr b="0" i="0" lang="en-GB" sz="1400" u="none" cap="none" strike="noStrike">
                <a:solidFill>
                  <a:srgbClr val="800000"/>
                </a:solidFill>
                <a:highlight>
                  <a:srgbClr val="FFFFFF"/>
                </a:highlight>
                <a:latin typeface="Arial"/>
                <a:ea typeface="Arial"/>
                <a:cs typeface="Arial"/>
                <a:sym typeface="Arial"/>
              </a:rPr>
              <a:t>       &lt;</a:t>
            </a:r>
            <a:r>
              <a:rPr b="0" i="0" lang="en-GB" sz="1400" u="none" cap="none" strike="noStrike">
                <a:solidFill>
                  <a:srgbClr val="267F99"/>
                </a:solidFill>
                <a:highlight>
                  <a:srgbClr val="FFFFFF"/>
                </a:highlight>
                <a:latin typeface="Arial"/>
                <a:ea typeface="Arial"/>
                <a:cs typeface="Arial"/>
                <a:sym typeface="Arial"/>
              </a:rPr>
              <a:t>Container </a:t>
            </a:r>
            <a:r>
              <a:rPr b="0" i="0" lang="en-GB" sz="1400" u="none" cap="none" strike="noStrike">
                <a:solidFill>
                  <a:srgbClr val="008000"/>
                </a:solidFill>
                <a:highlight>
                  <a:srgbClr val="FFFFFF"/>
                </a:highlight>
                <a:latin typeface="Arial"/>
                <a:ea typeface="Arial"/>
                <a:cs typeface="Arial"/>
                <a:sym typeface="Arial"/>
              </a:rPr>
              <a:t>fluid</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Row</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Col</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xs</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6</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md</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4</a:t>
            </a:r>
            <a:r>
              <a:rPr b="0" i="0" lang="en-GB" sz="1400" u="none" cap="none" strike="noStrike">
                <a:solidFill>
                  <a:srgbClr val="0000FF"/>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lg=</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4</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Image</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src</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01080"/>
                </a:solidFill>
                <a:highlight>
                  <a:srgbClr val="FFFFFF"/>
                </a:highlight>
                <a:latin typeface="Arial"/>
                <a:ea typeface="Arial"/>
                <a:cs typeface="Arial"/>
                <a:sym typeface="Arial"/>
              </a:rPr>
              <a:t>logo</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rounded</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Col</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Col</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xs</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6</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md</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4</a:t>
            </a:r>
            <a:r>
              <a:rPr b="0" i="0" lang="en-GB" sz="1400" u="none" cap="none" strike="noStrike">
                <a:solidFill>
                  <a:srgbClr val="0000FF"/>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lg=</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4</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Image</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src</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01080"/>
                </a:solidFill>
                <a:highlight>
                  <a:srgbClr val="FFFFFF"/>
                </a:highlight>
                <a:latin typeface="Arial"/>
                <a:ea typeface="Arial"/>
                <a:cs typeface="Arial"/>
                <a:sym typeface="Arial"/>
              </a:rPr>
              <a:t>logo</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roundedCircle</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Col</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Col</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xs</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6</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md</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4</a:t>
            </a:r>
            <a:r>
              <a:rPr b="0" i="0" lang="en-GB" sz="1400" u="none" cap="none" strike="noStrike">
                <a:solidFill>
                  <a:srgbClr val="0000FF"/>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lg=</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98658"/>
                </a:solidFill>
                <a:highlight>
                  <a:srgbClr val="FFFFFF"/>
                </a:highlight>
                <a:latin typeface="Arial"/>
                <a:ea typeface="Arial"/>
                <a:cs typeface="Arial"/>
                <a:sym typeface="Arial"/>
              </a:rPr>
              <a:t>4</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Image</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src</a:t>
            </a:r>
            <a:r>
              <a:rPr b="0" i="0" lang="en-GB" sz="1400" u="none" cap="none" strike="noStrike">
                <a:solidFill>
                  <a:schemeClr val="dk1"/>
                </a:solidFill>
                <a:highlight>
                  <a:srgbClr val="FFFFFF"/>
                </a:highlight>
                <a:latin typeface="Arial"/>
                <a:ea typeface="Arial"/>
                <a:cs typeface="Arial"/>
                <a:sym typeface="Arial"/>
              </a:rPr>
              <a:t>=</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rgbClr val="001080"/>
                </a:solidFill>
                <a:highlight>
                  <a:srgbClr val="FFFFFF"/>
                </a:highlight>
                <a:latin typeface="Arial"/>
                <a:ea typeface="Arial"/>
                <a:cs typeface="Arial"/>
                <a:sym typeface="Arial"/>
              </a:rPr>
              <a:t>logo</a:t>
            </a:r>
            <a:r>
              <a:rPr b="0" i="0" lang="en-GB" sz="1400" u="none" cap="none" strike="noStrike">
                <a:solidFill>
                  <a:srgbClr val="0000FF"/>
                </a:solidFill>
                <a:highlight>
                  <a:srgbClr val="FFFFFF"/>
                </a:highlight>
                <a:latin typeface="Arial"/>
                <a:ea typeface="Arial"/>
                <a:cs typeface="Arial"/>
                <a:sym typeface="Arial"/>
              </a:rPr>
              <a:t>}</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FF0000"/>
                </a:solidFill>
                <a:highlight>
                  <a:srgbClr val="FFFFFF"/>
                </a:highlight>
                <a:latin typeface="Arial"/>
                <a:ea typeface="Arial"/>
                <a:cs typeface="Arial"/>
                <a:sym typeface="Arial"/>
              </a:rPr>
              <a:t>thumbnail</a:t>
            </a: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Col</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Row</a:t>
            </a:r>
            <a:r>
              <a:rPr b="0" i="0" lang="en-GB" sz="1400" u="none" cap="none" strike="noStrike">
                <a:solidFill>
                  <a:srgbClr val="800000"/>
                </a:solidFill>
                <a:highlight>
                  <a:srgbClr val="FFFFFF"/>
                </a:highlight>
                <a:latin typeface="Arial"/>
                <a:ea typeface="Arial"/>
                <a:cs typeface="Arial"/>
                <a:sym typeface="Arial"/>
              </a:rPr>
              <a:t>&gt;</a:t>
            </a:r>
            <a:endParaRPr/>
          </a:p>
          <a:p>
            <a:pPr indent="0" lvl="5" marL="0" marR="0" rtl="0" algn="l">
              <a:lnSpc>
                <a:spcPct val="115000"/>
              </a:lnSpc>
              <a:spcBef>
                <a:spcPts val="0"/>
              </a:spcBef>
              <a:spcAft>
                <a:spcPts val="0"/>
              </a:spcAft>
              <a:buNone/>
            </a:pPr>
            <a:r>
              <a:rPr b="0" i="0" lang="en-GB" sz="1400" u="none" cap="none" strike="noStrike">
                <a:solidFill>
                  <a:schemeClr val="dk1"/>
                </a:solidFill>
                <a:highlight>
                  <a:srgbClr val="FFFFFF"/>
                </a:highlight>
                <a:latin typeface="Arial"/>
                <a:ea typeface="Arial"/>
                <a:cs typeface="Arial"/>
                <a:sym typeface="Arial"/>
              </a:rPr>
              <a:t>     	 </a:t>
            </a:r>
            <a:r>
              <a:rPr b="0" i="0" lang="en-GB" sz="1400" u="none" cap="none" strike="noStrike">
                <a:solidFill>
                  <a:srgbClr val="800000"/>
                </a:solidFill>
                <a:highlight>
                  <a:srgbClr val="FFFFFF"/>
                </a:highlight>
                <a:latin typeface="Arial"/>
                <a:ea typeface="Arial"/>
                <a:cs typeface="Arial"/>
                <a:sym typeface="Arial"/>
              </a:rPr>
              <a:t>&lt;/</a:t>
            </a:r>
            <a:r>
              <a:rPr b="0" i="0" lang="en-GB" sz="1400" u="none" cap="none" strike="noStrike">
                <a:solidFill>
                  <a:srgbClr val="267F99"/>
                </a:solidFill>
                <a:highlight>
                  <a:srgbClr val="FFFFFF"/>
                </a:highlight>
                <a:latin typeface="Arial"/>
                <a:ea typeface="Arial"/>
                <a:cs typeface="Arial"/>
                <a:sym typeface="Arial"/>
              </a:rPr>
              <a:t>Container</a:t>
            </a:r>
            <a:r>
              <a:rPr b="0" i="0" lang="en-GB" sz="1400" u="none" cap="none" strike="noStrike">
                <a:solidFill>
                  <a:srgbClr val="800000"/>
                </a:solidFill>
                <a:highlight>
                  <a:srgbClr val="FFFFFF"/>
                </a:highlight>
                <a:latin typeface="Arial"/>
                <a:ea typeface="Arial"/>
                <a:cs typeface="Arial"/>
                <a:sym typeface="Arial"/>
              </a:rPr>
              <a:t>&gt;</a:t>
            </a:r>
            <a:endParaRPr/>
          </a:p>
          <a:p>
            <a:pPr indent="0" lvl="0" marL="685800" marR="0" rtl="0" algn="l">
              <a:lnSpc>
                <a:spcPct val="115000"/>
              </a:lnSpc>
              <a:spcBef>
                <a:spcPts val="0"/>
              </a:spcBef>
              <a:spcAft>
                <a:spcPts val="0"/>
              </a:spcAft>
              <a:buNone/>
            </a:pPr>
            <a:r>
              <a:t/>
            </a:r>
            <a:endParaRPr b="0" i="0" sz="1600" u="none" cap="none" strike="noStrike">
              <a:solidFill>
                <a:schemeClr val="dk1"/>
              </a:solidFill>
              <a:highlight>
                <a:srgbClr val="FFFFFF"/>
              </a:highlight>
              <a:latin typeface="Arial"/>
              <a:ea typeface="Arial"/>
              <a:cs typeface="Arial"/>
              <a:sym typeface="Arial"/>
            </a:endParaRPr>
          </a:p>
          <a:p>
            <a:pPr indent="0" lvl="0" marL="1028700" marR="0" rtl="0" algn="l">
              <a:lnSpc>
                <a:spcPct val="150000"/>
              </a:lnSpc>
              <a:spcBef>
                <a:spcPts val="0"/>
              </a:spcBef>
              <a:spcAft>
                <a:spcPts val="0"/>
              </a:spcAft>
              <a:buNone/>
            </a:pPr>
            <a:r>
              <a:t/>
            </a:r>
            <a:endParaRPr b="0" i="0" sz="1600" u="none" cap="none" strike="noStrike">
              <a:solidFill>
                <a:schemeClr val="dk1"/>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t/>
            </a:r>
            <a:endParaRPr b="1" i="0" sz="1600" u="none" cap="none" strike="noStrike">
              <a:solidFill>
                <a:schemeClr val="dk1"/>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t/>
            </a:r>
            <a:endParaRPr b="0" i="0" sz="1600" u="none" cap="none" strike="noStrike">
              <a:solidFill>
                <a:srgbClr val="C5A5C5"/>
              </a:solidFill>
              <a:highlight>
                <a:srgbClr val="282C34"/>
              </a:highlight>
              <a:latin typeface="Arial"/>
              <a:ea typeface="Arial"/>
              <a:cs typeface="Arial"/>
              <a:sym typeface="Arial"/>
            </a:endParaRPr>
          </a:p>
          <a:p>
            <a:pPr indent="0" lvl="0" marL="685800" marR="0" rtl="0" algn="l">
              <a:lnSpc>
                <a:spcPct val="115000"/>
              </a:lnSpc>
              <a:spcBef>
                <a:spcPts val="0"/>
              </a:spcBef>
              <a:spcAft>
                <a:spcPts val="0"/>
              </a:spcAft>
              <a:buNone/>
            </a:pPr>
            <a:r>
              <a:t/>
            </a:r>
            <a:endParaRPr b="0" i="0" sz="1600" u="none" cap="none" strike="noStrike">
              <a:solidFill>
                <a:schemeClr val="dk1"/>
              </a:solidFill>
              <a:highlight>
                <a:srgbClr val="FFFFFF"/>
              </a:highlight>
              <a:latin typeface="Arial"/>
              <a:ea typeface="Arial"/>
              <a:cs typeface="Arial"/>
              <a:sym typeface="Arial"/>
            </a:endParaRPr>
          </a:p>
          <a:p>
            <a:pPr indent="0" lvl="0" marL="685800" marR="0" rtl="0" algn="l">
              <a:lnSpc>
                <a:spcPct val="115000"/>
              </a:lnSpc>
              <a:spcBef>
                <a:spcPts val="0"/>
              </a:spcBef>
              <a:spcAft>
                <a:spcPts val="0"/>
              </a:spcAft>
              <a:buNone/>
            </a:pPr>
            <a:r>
              <a:rPr b="0" i="0" lang="en-GB"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685800" marR="0" rtl="0" algn="l">
              <a:lnSpc>
                <a:spcPct val="115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164" name="Google Shape;164;p16"/>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StyleSheet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nvSpPr>
        <p:spPr>
          <a:xfrm>
            <a:off x="267525" y="898838"/>
            <a:ext cx="8608950" cy="2842200"/>
          </a:xfrm>
          <a:prstGeom prst="rect">
            <a:avLst/>
          </a:prstGeom>
          <a:noFill/>
          <a:ln>
            <a:noFill/>
          </a:ln>
        </p:spPr>
        <p:txBody>
          <a:bodyPr anchorCtr="0" anchor="t" bIns="34275" lIns="68550" spcFirstLastPara="1" rIns="68550" wrap="square" tIns="34275">
            <a:noAutofit/>
          </a:bodyPr>
          <a:lstStyle/>
          <a:p>
            <a:pPr indent="-304800" lvl="0" marL="342900" marR="0" rtl="0" algn="l">
              <a:lnSpc>
                <a:spcPct val="114000"/>
              </a:lnSpc>
              <a:spcBef>
                <a:spcPts val="0"/>
              </a:spcBef>
              <a:spcAft>
                <a:spcPts val="0"/>
              </a:spcAft>
              <a:buClr>
                <a:schemeClr val="dk1"/>
              </a:buClr>
              <a:buSzPts val="1696"/>
              <a:buFont typeface="Century Gothic"/>
              <a:buChar char="●"/>
            </a:pPr>
            <a:r>
              <a:rPr b="0" i="0" lang="en-GB" sz="1600" u="none" cap="none" strike="noStrike">
                <a:solidFill>
                  <a:schemeClr val="dk1"/>
                </a:solidFill>
                <a:latin typeface="Arial"/>
                <a:ea typeface="Arial"/>
                <a:cs typeface="Arial"/>
                <a:sym typeface="Arial"/>
              </a:rPr>
              <a:t>Components let you split the UI into independent, reusable pieces, and think about each piece in isolation.</a:t>
            </a:r>
            <a:endParaRPr b="0" i="0" sz="1600" u="none" cap="none" strike="noStrike">
              <a:solidFill>
                <a:schemeClr val="dk1"/>
              </a:solidFill>
              <a:latin typeface="Arial"/>
              <a:ea typeface="Arial"/>
              <a:cs typeface="Arial"/>
              <a:sym typeface="Arial"/>
            </a:endParaRPr>
          </a:p>
          <a:p>
            <a:pPr indent="-304800" lvl="0" marL="342900" marR="0" rtl="0" algn="l">
              <a:lnSpc>
                <a:spcPct val="114000"/>
              </a:lnSpc>
              <a:spcBef>
                <a:spcPts val="0"/>
              </a:spcBef>
              <a:spcAft>
                <a:spcPts val="0"/>
              </a:spcAft>
              <a:buClr>
                <a:schemeClr val="dk1"/>
              </a:buClr>
              <a:buSzPts val="1696"/>
              <a:buFont typeface="Century Gothic"/>
              <a:buChar char="●"/>
            </a:pPr>
            <a:r>
              <a:rPr b="0" i="0" lang="en-GB" sz="1600" u="none" cap="none" strike="noStrike">
                <a:solidFill>
                  <a:schemeClr val="dk1"/>
                </a:solidFill>
                <a:latin typeface="Arial"/>
                <a:ea typeface="Arial"/>
                <a:cs typeface="Arial"/>
                <a:sym typeface="Arial"/>
              </a:rPr>
              <a:t>Conceptually, components are like JavaScript functions</a:t>
            </a:r>
            <a:endParaRPr b="0" i="0" sz="1600" u="none" cap="none" strike="noStrike">
              <a:solidFill>
                <a:schemeClr val="dk1"/>
              </a:solidFill>
              <a:latin typeface="Arial"/>
              <a:ea typeface="Arial"/>
              <a:cs typeface="Arial"/>
              <a:sym typeface="Arial"/>
            </a:endParaRPr>
          </a:p>
          <a:p>
            <a:pPr indent="-304800" lvl="1" marL="685800" marR="0" rtl="0" algn="l">
              <a:lnSpc>
                <a:spcPct val="114000"/>
              </a:lnSpc>
              <a:spcBef>
                <a:spcPts val="0"/>
              </a:spcBef>
              <a:spcAft>
                <a:spcPts val="0"/>
              </a:spcAft>
              <a:buClr>
                <a:schemeClr val="dk1"/>
              </a:buClr>
              <a:buSzPts val="1696"/>
              <a:buFont typeface="Century Gothic"/>
              <a:buChar char="○"/>
            </a:pPr>
            <a:r>
              <a:rPr b="0" i="0" lang="en-GB" sz="1600" u="none" cap="none" strike="noStrike">
                <a:solidFill>
                  <a:schemeClr val="dk1"/>
                </a:solidFill>
                <a:latin typeface="Arial"/>
                <a:ea typeface="Arial"/>
                <a:cs typeface="Arial"/>
                <a:sym typeface="Arial"/>
              </a:rPr>
              <a:t>Where props of a component are like arguments of a function</a:t>
            </a:r>
            <a:endParaRPr b="0" i="0" sz="1600" u="none" cap="none" strike="noStrike">
              <a:solidFill>
                <a:schemeClr val="dk1"/>
              </a:solidFill>
              <a:latin typeface="Arial"/>
              <a:ea typeface="Arial"/>
              <a:cs typeface="Arial"/>
              <a:sym typeface="Arial"/>
            </a:endParaRPr>
          </a:p>
          <a:p>
            <a:pPr indent="-304800" lvl="0" marL="342900" marR="0" rtl="0" algn="l">
              <a:lnSpc>
                <a:spcPct val="114000"/>
              </a:lnSpc>
              <a:spcBef>
                <a:spcPts val="0"/>
              </a:spcBef>
              <a:spcAft>
                <a:spcPts val="0"/>
              </a:spcAft>
              <a:buClr>
                <a:schemeClr val="dk1"/>
              </a:buClr>
              <a:buSzPts val="1696"/>
              <a:buFont typeface="Century Gothic"/>
              <a:buChar char="●"/>
            </a:pPr>
            <a:r>
              <a:rPr b="0" i="0" lang="en-GB" sz="1600" u="none" cap="none" strike="noStrike">
                <a:solidFill>
                  <a:schemeClr val="dk1"/>
                </a:solidFill>
                <a:latin typeface="Arial"/>
                <a:ea typeface="Arial"/>
                <a:cs typeface="Arial"/>
                <a:sym typeface="Arial"/>
              </a:rPr>
              <a:t>There’s numerous ways to define a component</a:t>
            </a:r>
            <a:endParaRPr b="0" i="0" sz="1600" u="none" cap="none" strike="noStrike">
              <a:solidFill>
                <a:schemeClr val="dk1"/>
              </a:solidFill>
              <a:latin typeface="Arial"/>
              <a:ea typeface="Arial"/>
              <a:cs typeface="Arial"/>
              <a:sym typeface="Arial"/>
            </a:endParaRPr>
          </a:p>
          <a:p>
            <a:pPr indent="0" lvl="0" marL="0" marR="0" rtl="0" algn="l">
              <a:lnSpc>
                <a:spcPct val="114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170" name="Google Shape;170;p17"/>
          <p:cNvSpPr txBox="1"/>
          <p:nvPr/>
        </p:nvSpPr>
        <p:spPr>
          <a:xfrm>
            <a:off x="605288" y="2586280"/>
            <a:ext cx="3678525" cy="531000"/>
          </a:xfrm>
          <a:prstGeom prst="rect">
            <a:avLst/>
          </a:prstGeom>
          <a:noFill/>
          <a:ln>
            <a:noFill/>
          </a:ln>
        </p:spPr>
        <p:txBody>
          <a:bodyPr anchorCtr="0" anchor="t" bIns="68550" lIns="68550" spcFirstLastPara="1" rIns="68550" wrap="square" tIns="68550">
            <a:noAutofit/>
          </a:bodyPr>
          <a:lstStyle/>
          <a:p>
            <a:pPr indent="-304800" lvl="1" marL="685800" marR="0" rtl="0" algn="l">
              <a:lnSpc>
                <a:spcPct val="100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JavaScript </a:t>
            </a:r>
            <a:r>
              <a:rPr b="1" i="0" lang="en-GB" sz="1600" u="none" cap="none" strike="noStrike">
                <a:solidFill>
                  <a:schemeClr val="dk1"/>
                </a:solidFill>
                <a:latin typeface="Arial"/>
                <a:ea typeface="Arial"/>
                <a:cs typeface="Arial"/>
                <a:sym typeface="Arial"/>
              </a:rPr>
              <a:t>function</a:t>
            </a:r>
            <a:endParaRPr b="1" i="0" sz="1600" u="none" cap="none" strike="noStrike">
              <a:solidFill>
                <a:schemeClr val="dk1"/>
              </a:solidFill>
              <a:latin typeface="Arial"/>
              <a:ea typeface="Arial"/>
              <a:cs typeface="Arial"/>
              <a:sym typeface="Arial"/>
            </a:endParaRPr>
          </a:p>
        </p:txBody>
      </p:sp>
      <p:sp>
        <p:nvSpPr>
          <p:cNvPr id="171" name="Google Shape;171;p17"/>
          <p:cNvSpPr txBox="1"/>
          <p:nvPr/>
        </p:nvSpPr>
        <p:spPr>
          <a:xfrm>
            <a:off x="5356987" y="2586280"/>
            <a:ext cx="3181725" cy="531000"/>
          </a:xfrm>
          <a:prstGeom prst="rect">
            <a:avLst/>
          </a:prstGeom>
          <a:noFill/>
          <a:ln>
            <a:noFill/>
          </a:ln>
        </p:spPr>
        <p:txBody>
          <a:bodyPr anchorCtr="0" anchor="t" bIns="68550" lIns="68550" spcFirstLastPara="1" rIns="68550" wrap="square" tIns="68550">
            <a:noAutofit/>
          </a:bodyPr>
          <a:lstStyle/>
          <a:p>
            <a:pPr indent="-304800" lvl="1" marL="685800" marR="0" rtl="0" algn="l">
              <a:lnSpc>
                <a:spcPct val="100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ES6 </a:t>
            </a:r>
            <a:r>
              <a:rPr b="1" i="0" lang="en-GB" sz="1600" u="none" cap="none" strike="noStrike">
                <a:solidFill>
                  <a:schemeClr val="dk1"/>
                </a:solidFill>
                <a:latin typeface="Arial"/>
                <a:ea typeface="Arial"/>
                <a:cs typeface="Arial"/>
                <a:sym typeface="Arial"/>
              </a:rPr>
              <a:t>class</a:t>
            </a:r>
            <a:endParaRPr b="1" i="0" sz="1600" u="none" cap="none" strike="noStrike">
              <a:solidFill>
                <a:schemeClr val="dk1"/>
              </a:solidFill>
              <a:latin typeface="Arial"/>
              <a:ea typeface="Arial"/>
              <a:cs typeface="Arial"/>
              <a:sym typeface="Arial"/>
            </a:endParaRPr>
          </a:p>
        </p:txBody>
      </p:sp>
      <p:sp>
        <p:nvSpPr>
          <p:cNvPr id="172" name="Google Shape;172;p17"/>
          <p:cNvSpPr txBox="1"/>
          <p:nvPr/>
        </p:nvSpPr>
        <p:spPr>
          <a:xfrm>
            <a:off x="401175" y="3117280"/>
            <a:ext cx="4300200" cy="1402875"/>
          </a:xfrm>
          <a:prstGeom prst="rect">
            <a:avLst/>
          </a:prstGeom>
          <a:solidFill>
            <a:schemeClr val="lt1"/>
          </a:solidFill>
          <a:ln>
            <a:noFill/>
          </a:ln>
        </p:spPr>
        <p:txBody>
          <a:bodyPr anchorCtr="0" anchor="t" bIns="68550" lIns="68550" spcFirstLastPara="1" rIns="68550" wrap="square" tIns="68550">
            <a:noAutofit/>
          </a:bodyPr>
          <a:lstStyle/>
          <a:p>
            <a:pPr indent="0" lvl="0" marL="0" marR="0" rtl="0" algn="l">
              <a:lnSpc>
                <a:spcPct val="115000"/>
              </a:lnSpc>
              <a:spcBef>
                <a:spcPts val="0"/>
              </a:spcBef>
              <a:spcAft>
                <a:spcPts val="0"/>
              </a:spcAft>
              <a:buNone/>
            </a:pPr>
            <a:r>
              <a:rPr b="0" i="0" lang="en-GB" sz="1350" u="none" cap="none" strike="noStrike">
                <a:solidFill>
                  <a:srgbClr val="AF00DB"/>
                </a:solidFill>
                <a:highlight>
                  <a:srgbClr val="FFFFFF"/>
                </a:highlight>
                <a:latin typeface="Courier New"/>
                <a:ea typeface="Courier New"/>
                <a:cs typeface="Courier New"/>
                <a:sym typeface="Courier New"/>
              </a:rPr>
              <a:t>export</a:t>
            </a: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0000FF"/>
                </a:solidFill>
                <a:highlight>
                  <a:srgbClr val="FFFFFF"/>
                </a:highlight>
                <a:latin typeface="Courier New"/>
                <a:ea typeface="Courier New"/>
                <a:cs typeface="Courier New"/>
                <a:sym typeface="Courier New"/>
              </a:rPr>
              <a:t>function</a:t>
            </a: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795E26"/>
                </a:solidFill>
                <a:highlight>
                  <a:srgbClr val="FFFFFF"/>
                </a:highlight>
                <a:latin typeface="Courier New"/>
                <a:ea typeface="Courier New"/>
                <a:cs typeface="Courier New"/>
                <a:sym typeface="Courier New"/>
              </a:rPr>
              <a:t>Home</a:t>
            </a:r>
            <a:r>
              <a:rPr b="0" i="0" lang="en-GB" sz="1350" u="none" cap="none" strike="noStrike">
                <a:solidFill>
                  <a:schemeClr val="dk1"/>
                </a:solidFill>
                <a:highlight>
                  <a:srgbClr val="FFFFFF"/>
                </a:highlight>
                <a:latin typeface="Courier New"/>
                <a:ea typeface="Courier New"/>
                <a:cs typeface="Courier New"/>
                <a:sym typeface="Courier New"/>
              </a:rPr>
              <a:t>(</a:t>
            </a:r>
            <a:r>
              <a:rPr b="0" i="0" lang="en-GB" sz="1350" u="none" cap="none" strike="noStrike">
                <a:solidFill>
                  <a:srgbClr val="001080"/>
                </a:solidFill>
                <a:highlight>
                  <a:srgbClr val="FFFFFF"/>
                </a:highlight>
                <a:latin typeface="Courier New"/>
                <a:ea typeface="Courier New"/>
                <a:cs typeface="Courier New"/>
                <a:sym typeface="Courier New"/>
              </a:rPr>
              <a:t>props</a:t>
            </a:r>
            <a:r>
              <a:rPr b="0" i="0" lang="en-GB" sz="1350" u="none" cap="none" strike="noStrike">
                <a:solidFill>
                  <a:schemeClr val="dk1"/>
                </a:solidFill>
                <a:highlight>
                  <a:srgbClr val="FFFFFF"/>
                </a:highlight>
                <a:latin typeface="Courier New"/>
                <a:ea typeface="Courier New"/>
                <a:cs typeface="Courier New"/>
                <a:sym typeface="Courier New"/>
              </a:rPr>
              <a:t>) {</a:t>
            </a:r>
            <a:endParaRPr b="0" i="0" sz="13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AF00DB"/>
                </a:solidFill>
                <a:highlight>
                  <a:srgbClr val="FFFFFF"/>
                </a:highlight>
                <a:latin typeface="Courier New"/>
                <a:ea typeface="Courier New"/>
                <a:cs typeface="Courier New"/>
                <a:sym typeface="Courier New"/>
              </a:rPr>
              <a:t>return</a:t>
            </a: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800000"/>
                </a:solidFill>
                <a:highlight>
                  <a:srgbClr val="FFFFFF"/>
                </a:highlight>
                <a:latin typeface="Courier New"/>
                <a:ea typeface="Courier New"/>
                <a:cs typeface="Courier New"/>
                <a:sym typeface="Courier New"/>
              </a:rPr>
              <a:t>&lt;h1&gt;</a:t>
            </a:r>
            <a:r>
              <a:rPr b="0" i="0" lang="en-GB" sz="1350" u="none" cap="none" strike="noStrike">
                <a:solidFill>
                  <a:schemeClr val="dk1"/>
                </a:solidFill>
                <a:highlight>
                  <a:srgbClr val="FFFFFF"/>
                </a:highlight>
                <a:latin typeface="Courier New"/>
                <a:ea typeface="Courier New"/>
                <a:cs typeface="Courier New"/>
                <a:sym typeface="Courier New"/>
              </a:rPr>
              <a:t>Welcome</a:t>
            </a:r>
            <a:r>
              <a:rPr b="0" i="0" lang="en-GB" sz="1350" u="none" cap="none" strike="noStrike">
                <a:solidFill>
                  <a:srgbClr val="0000FF"/>
                </a:solidFill>
                <a:highlight>
                  <a:srgbClr val="FFFFFF"/>
                </a:highlight>
                <a:latin typeface="Courier New"/>
                <a:ea typeface="Courier New"/>
                <a:cs typeface="Courier New"/>
                <a:sym typeface="Courier New"/>
              </a:rPr>
              <a:t>{</a:t>
            </a:r>
            <a:r>
              <a:rPr b="0" i="0" lang="en-GB" sz="1350" u="none" cap="none" strike="noStrike">
                <a:solidFill>
                  <a:srgbClr val="001080"/>
                </a:solidFill>
                <a:highlight>
                  <a:srgbClr val="FFFFFF"/>
                </a:highlight>
                <a:latin typeface="Courier New"/>
                <a:ea typeface="Courier New"/>
                <a:cs typeface="Courier New"/>
                <a:sym typeface="Courier New"/>
              </a:rPr>
              <a:t>props</a:t>
            </a:r>
            <a:r>
              <a:rPr b="0" i="0" lang="en-GB" sz="1350" u="none" cap="none" strike="noStrike">
                <a:solidFill>
                  <a:schemeClr val="dk1"/>
                </a:solidFill>
                <a:highlight>
                  <a:srgbClr val="FFFFFF"/>
                </a:highlight>
                <a:latin typeface="Courier New"/>
                <a:ea typeface="Courier New"/>
                <a:cs typeface="Courier New"/>
                <a:sym typeface="Courier New"/>
              </a:rPr>
              <a:t>.</a:t>
            </a:r>
            <a:r>
              <a:rPr b="0" i="0" lang="en-GB" sz="1350" u="none" cap="none" strike="noStrike">
                <a:solidFill>
                  <a:srgbClr val="001080"/>
                </a:solidFill>
                <a:highlight>
                  <a:srgbClr val="FFFFFF"/>
                </a:highlight>
                <a:latin typeface="Courier New"/>
                <a:ea typeface="Courier New"/>
                <a:cs typeface="Courier New"/>
                <a:sym typeface="Courier New"/>
              </a:rPr>
              <a:t>course</a:t>
            </a:r>
            <a:r>
              <a:rPr b="0" i="0" lang="en-GB" sz="1350" u="none" cap="none" strike="noStrike">
                <a:solidFill>
                  <a:srgbClr val="0000FF"/>
                </a:solidFill>
                <a:highlight>
                  <a:srgbClr val="FFFFFF"/>
                </a:highlight>
                <a:latin typeface="Courier New"/>
                <a:ea typeface="Courier New"/>
                <a:cs typeface="Courier New"/>
                <a:sym typeface="Courier New"/>
              </a:rPr>
              <a:t>}</a:t>
            </a:r>
            <a:r>
              <a:rPr b="0" i="0" lang="en-GB" sz="1350" u="none" cap="none" strike="noStrike">
                <a:solidFill>
                  <a:srgbClr val="800000"/>
                </a:solidFill>
                <a:highlight>
                  <a:srgbClr val="FFFFFF"/>
                </a:highlight>
                <a:latin typeface="Courier New"/>
                <a:ea typeface="Courier New"/>
                <a:cs typeface="Courier New"/>
                <a:sym typeface="Courier New"/>
              </a:rPr>
              <a:t>&lt;/h1&gt;</a:t>
            </a:r>
            <a:endParaRPr b="0" i="0" sz="135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0" i="0" lang="en-GB" sz="1350" u="none" cap="none" strike="noStrike">
                <a:solidFill>
                  <a:schemeClr val="dk1"/>
                </a:solidFill>
                <a:highlight>
                  <a:srgbClr val="FFFFFF"/>
                </a:highlight>
                <a:latin typeface="Courier New"/>
                <a:ea typeface="Courier New"/>
                <a:cs typeface="Courier New"/>
                <a:sym typeface="Courier New"/>
              </a:rPr>
              <a:t>}</a:t>
            </a:r>
            <a:endParaRPr b="0" i="0" sz="1350" u="none" cap="none" strike="noStrike">
              <a:solidFill>
                <a:schemeClr val="dk1"/>
              </a:solidFill>
              <a:highlight>
                <a:srgbClr val="FFFFFF"/>
              </a:highlight>
              <a:latin typeface="Courier New"/>
              <a:ea typeface="Courier New"/>
              <a:cs typeface="Courier New"/>
              <a:sym typeface="Courier New"/>
            </a:endParaRPr>
          </a:p>
        </p:txBody>
      </p:sp>
      <p:sp>
        <p:nvSpPr>
          <p:cNvPr id="173" name="Google Shape;173;p17"/>
          <p:cNvSpPr txBox="1"/>
          <p:nvPr/>
        </p:nvSpPr>
        <p:spPr>
          <a:xfrm>
            <a:off x="4860189" y="3117280"/>
            <a:ext cx="4175100" cy="1522313"/>
          </a:xfrm>
          <a:prstGeom prst="rect">
            <a:avLst/>
          </a:prstGeom>
          <a:solidFill>
            <a:schemeClr val="lt1"/>
          </a:solidFill>
          <a:ln>
            <a:noFill/>
          </a:ln>
        </p:spPr>
        <p:txBody>
          <a:bodyPr anchorCtr="0" anchor="t" bIns="68550" lIns="68550" spcFirstLastPara="1" rIns="68550" wrap="square" tIns="68550">
            <a:noAutofit/>
          </a:bodyPr>
          <a:lstStyle/>
          <a:p>
            <a:pPr indent="0" lvl="0" marL="0" marR="0" rtl="0" algn="l">
              <a:lnSpc>
                <a:spcPct val="115000"/>
              </a:lnSpc>
              <a:spcBef>
                <a:spcPts val="0"/>
              </a:spcBef>
              <a:spcAft>
                <a:spcPts val="0"/>
              </a:spcAft>
              <a:buNone/>
            </a:pPr>
            <a:r>
              <a:rPr b="0" i="0" lang="en-GB" sz="1350" u="none" cap="none" strike="noStrike">
                <a:solidFill>
                  <a:srgbClr val="AF00DB"/>
                </a:solidFill>
                <a:highlight>
                  <a:srgbClr val="FFFFFF"/>
                </a:highlight>
                <a:latin typeface="Courier New"/>
                <a:ea typeface="Courier New"/>
                <a:cs typeface="Courier New"/>
                <a:sym typeface="Courier New"/>
              </a:rPr>
              <a:t>export</a:t>
            </a: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0000FF"/>
                </a:solidFill>
                <a:highlight>
                  <a:srgbClr val="FFFFFF"/>
                </a:highlight>
                <a:latin typeface="Courier New"/>
                <a:ea typeface="Courier New"/>
                <a:cs typeface="Courier New"/>
                <a:sym typeface="Courier New"/>
              </a:rPr>
              <a:t>class</a:t>
            </a: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267F99"/>
                </a:solidFill>
                <a:highlight>
                  <a:srgbClr val="FFFFFF"/>
                </a:highlight>
                <a:latin typeface="Courier New"/>
                <a:ea typeface="Courier New"/>
                <a:cs typeface="Courier New"/>
                <a:sym typeface="Courier New"/>
              </a:rPr>
              <a:t>Home</a:t>
            </a: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0000FF"/>
                </a:solidFill>
                <a:highlight>
                  <a:srgbClr val="FFFFFF"/>
                </a:highlight>
                <a:latin typeface="Courier New"/>
                <a:ea typeface="Courier New"/>
                <a:cs typeface="Courier New"/>
                <a:sym typeface="Courier New"/>
              </a:rPr>
              <a:t>extends</a:t>
            </a: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267F99"/>
                </a:solidFill>
                <a:highlight>
                  <a:srgbClr val="FFFFFF"/>
                </a:highlight>
                <a:latin typeface="Courier New"/>
                <a:ea typeface="Courier New"/>
                <a:cs typeface="Courier New"/>
                <a:sym typeface="Courier New"/>
              </a:rPr>
              <a:t>Component</a:t>
            </a:r>
            <a:r>
              <a:rPr b="0" i="0" lang="en-GB" sz="1350" u="none" cap="none" strike="noStrike">
                <a:solidFill>
                  <a:schemeClr val="dk1"/>
                </a:solidFill>
                <a:highlight>
                  <a:srgbClr val="FFFFFF"/>
                </a:highlight>
                <a:latin typeface="Courier New"/>
                <a:ea typeface="Courier New"/>
                <a:cs typeface="Courier New"/>
                <a:sym typeface="Courier New"/>
              </a:rPr>
              <a:t> {</a:t>
            </a:r>
            <a:endParaRPr b="0" i="0" sz="13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795E26"/>
                </a:solidFill>
                <a:highlight>
                  <a:srgbClr val="FFFFFF"/>
                </a:highlight>
                <a:latin typeface="Courier New"/>
                <a:ea typeface="Courier New"/>
                <a:cs typeface="Courier New"/>
                <a:sym typeface="Courier New"/>
              </a:rPr>
              <a:t>render</a:t>
            </a:r>
            <a:r>
              <a:rPr b="0" i="0" lang="en-GB" sz="1350" u="none" cap="none" strike="noStrike">
                <a:solidFill>
                  <a:schemeClr val="dk1"/>
                </a:solidFill>
                <a:highlight>
                  <a:srgbClr val="FFFFFF"/>
                </a:highlight>
                <a:latin typeface="Courier New"/>
                <a:ea typeface="Courier New"/>
                <a:cs typeface="Courier New"/>
                <a:sym typeface="Courier New"/>
              </a:rPr>
              <a:t>() {</a:t>
            </a:r>
            <a:endParaRPr b="0" i="0" sz="1350" u="none" cap="none" strike="noStrike">
              <a:solidFill>
                <a:schemeClr val="dk1"/>
              </a:solidFill>
              <a:highlight>
                <a:srgbClr val="FFFFFF"/>
              </a:highlight>
              <a:latin typeface="Courier New"/>
              <a:ea typeface="Courier New"/>
              <a:cs typeface="Courier New"/>
              <a:sym typeface="Courier New"/>
            </a:endParaRPr>
          </a:p>
          <a:p>
            <a:pPr indent="0" lvl="0" marL="342900" marR="0" rtl="0" algn="l">
              <a:lnSpc>
                <a:spcPct val="115000"/>
              </a:lnSpc>
              <a:spcBef>
                <a:spcPts val="0"/>
              </a:spcBef>
              <a:spcAft>
                <a:spcPts val="0"/>
              </a:spcAft>
              <a:buNone/>
            </a:pPr>
            <a:r>
              <a:rPr b="0" i="0" lang="en-GB" sz="1350" u="none" cap="none" strike="noStrike">
                <a:solidFill>
                  <a:srgbClr val="AF00DB"/>
                </a:solidFill>
                <a:highlight>
                  <a:srgbClr val="FFFFFF"/>
                </a:highlight>
                <a:latin typeface="Courier New"/>
                <a:ea typeface="Courier New"/>
                <a:cs typeface="Courier New"/>
                <a:sym typeface="Courier New"/>
              </a:rPr>
              <a:t>return</a:t>
            </a:r>
            <a:r>
              <a:rPr b="0" i="0" lang="en-GB" sz="1350" u="none" cap="none" strike="noStrike">
                <a:solidFill>
                  <a:schemeClr val="dk1"/>
                </a:solidFill>
                <a:highlight>
                  <a:srgbClr val="FFFFFF"/>
                </a:highlight>
                <a:latin typeface="Courier New"/>
                <a:ea typeface="Courier New"/>
                <a:cs typeface="Courier New"/>
                <a:sym typeface="Courier New"/>
              </a:rPr>
              <a:t> </a:t>
            </a:r>
            <a:r>
              <a:rPr b="0" i="0" lang="en-GB" sz="1350" u="none" cap="none" strike="noStrike">
                <a:solidFill>
                  <a:srgbClr val="800000"/>
                </a:solidFill>
                <a:highlight>
                  <a:srgbClr val="FFFFFF"/>
                </a:highlight>
                <a:latin typeface="Courier New"/>
                <a:ea typeface="Courier New"/>
                <a:cs typeface="Courier New"/>
                <a:sym typeface="Courier New"/>
              </a:rPr>
              <a:t>&lt;h1&gt;</a:t>
            </a:r>
            <a:r>
              <a:rPr b="0" i="0" lang="en-GB" sz="1350" u="none" cap="none" strike="noStrike">
                <a:solidFill>
                  <a:schemeClr val="dk1"/>
                </a:solidFill>
                <a:highlight>
                  <a:srgbClr val="FFFFFF"/>
                </a:highlight>
                <a:latin typeface="Courier New"/>
                <a:ea typeface="Courier New"/>
                <a:cs typeface="Courier New"/>
                <a:sym typeface="Courier New"/>
              </a:rPr>
              <a:t>Hello, </a:t>
            </a:r>
            <a:r>
              <a:rPr b="0" i="0" lang="en-GB" sz="1350" u="none" cap="none" strike="noStrike">
                <a:solidFill>
                  <a:srgbClr val="0000FF"/>
                </a:solidFill>
                <a:highlight>
                  <a:srgbClr val="FFFFFF"/>
                </a:highlight>
                <a:latin typeface="Courier New"/>
                <a:ea typeface="Courier New"/>
                <a:cs typeface="Courier New"/>
                <a:sym typeface="Courier New"/>
              </a:rPr>
              <a:t>{this</a:t>
            </a:r>
            <a:r>
              <a:rPr b="0" i="0" lang="en-GB" sz="1350" u="none" cap="none" strike="noStrike">
                <a:solidFill>
                  <a:schemeClr val="dk1"/>
                </a:solidFill>
                <a:highlight>
                  <a:srgbClr val="FFFFFF"/>
                </a:highlight>
                <a:latin typeface="Courier New"/>
                <a:ea typeface="Courier New"/>
                <a:cs typeface="Courier New"/>
                <a:sym typeface="Courier New"/>
              </a:rPr>
              <a:t>.</a:t>
            </a:r>
            <a:r>
              <a:rPr b="0" i="0" lang="en-GB" sz="1350" u="none" cap="none" strike="noStrike">
                <a:solidFill>
                  <a:srgbClr val="001080"/>
                </a:solidFill>
                <a:highlight>
                  <a:srgbClr val="FFFFFF"/>
                </a:highlight>
                <a:latin typeface="Courier New"/>
                <a:ea typeface="Courier New"/>
                <a:cs typeface="Courier New"/>
                <a:sym typeface="Courier New"/>
              </a:rPr>
              <a:t>props</a:t>
            </a:r>
            <a:r>
              <a:rPr b="0" i="0" lang="en-GB" sz="1350" u="none" cap="none" strike="noStrike">
                <a:solidFill>
                  <a:schemeClr val="dk1"/>
                </a:solidFill>
                <a:highlight>
                  <a:srgbClr val="FFFFFF"/>
                </a:highlight>
                <a:latin typeface="Courier New"/>
                <a:ea typeface="Courier New"/>
                <a:cs typeface="Courier New"/>
                <a:sym typeface="Courier New"/>
              </a:rPr>
              <a:t>.</a:t>
            </a:r>
            <a:r>
              <a:rPr b="0" i="0" lang="en-GB" sz="1350" u="none" cap="none" strike="noStrike">
                <a:solidFill>
                  <a:srgbClr val="001080"/>
                </a:solidFill>
                <a:highlight>
                  <a:srgbClr val="FFFFFF"/>
                </a:highlight>
                <a:latin typeface="Courier New"/>
                <a:ea typeface="Courier New"/>
                <a:cs typeface="Courier New"/>
                <a:sym typeface="Courier New"/>
              </a:rPr>
              <a:t>course</a:t>
            </a:r>
            <a:r>
              <a:rPr b="0" i="0" lang="en-GB" sz="1350" u="none" cap="none" strike="noStrike">
                <a:solidFill>
                  <a:srgbClr val="0000FF"/>
                </a:solidFill>
                <a:highlight>
                  <a:srgbClr val="FFFFFF"/>
                </a:highlight>
                <a:latin typeface="Courier New"/>
                <a:ea typeface="Courier New"/>
                <a:cs typeface="Courier New"/>
                <a:sym typeface="Courier New"/>
              </a:rPr>
              <a:t>}</a:t>
            </a:r>
            <a:r>
              <a:rPr b="0" i="0" lang="en-GB" sz="1350" u="none" cap="none" strike="noStrike">
                <a:solidFill>
                  <a:srgbClr val="800000"/>
                </a:solidFill>
                <a:highlight>
                  <a:srgbClr val="FFFFFF"/>
                </a:highlight>
                <a:latin typeface="Courier New"/>
                <a:ea typeface="Courier New"/>
                <a:cs typeface="Courier New"/>
                <a:sym typeface="Courier New"/>
              </a:rPr>
              <a:t>&lt;/h1&gt;</a:t>
            </a:r>
            <a:endParaRPr b="0" i="0" sz="135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0" i="0" lang="en-GB" sz="1350" u="none" cap="none" strike="noStrike">
                <a:solidFill>
                  <a:schemeClr val="dk1"/>
                </a:solidFill>
                <a:highlight>
                  <a:srgbClr val="FFFFFF"/>
                </a:highlight>
                <a:latin typeface="Courier New"/>
                <a:ea typeface="Courier New"/>
                <a:cs typeface="Courier New"/>
                <a:sym typeface="Courier New"/>
              </a:rPr>
              <a:t>   }</a:t>
            </a:r>
            <a:endParaRPr b="0" i="0" sz="13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0" i="0" lang="en-GB" sz="1350" u="none" cap="none" strike="noStrike">
                <a:solidFill>
                  <a:schemeClr val="dk1"/>
                </a:solidFill>
                <a:highlight>
                  <a:srgbClr val="FFFFFF"/>
                </a:highlight>
                <a:latin typeface="Courier New"/>
                <a:ea typeface="Courier New"/>
                <a:cs typeface="Courier New"/>
                <a:sym typeface="Courier New"/>
              </a:rPr>
              <a:t>}</a:t>
            </a:r>
            <a:endParaRPr b="0" i="0" sz="1350" u="none" cap="none" strike="noStrike">
              <a:solidFill>
                <a:schemeClr val="dk1"/>
              </a:solidFill>
              <a:highlight>
                <a:srgbClr val="FFFFFF"/>
              </a:highlight>
              <a:latin typeface="Courier New"/>
              <a:ea typeface="Courier New"/>
              <a:cs typeface="Courier New"/>
              <a:sym typeface="Courier New"/>
            </a:endParaRPr>
          </a:p>
        </p:txBody>
      </p:sp>
      <p:sp>
        <p:nvSpPr>
          <p:cNvPr id="174" name="Google Shape;174;p17"/>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Components</a:t>
            </a:r>
            <a:endParaRPr/>
          </a:p>
        </p:txBody>
      </p:sp>
      <p:cxnSp>
        <p:nvCxnSpPr>
          <p:cNvPr id="175" name="Google Shape;175;p17"/>
          <p:cNvCxnSpPr/>
          <p:nvPr/>
        </p:nvCxnSpPr>
        <p:spPr>
          <a:xfrm>
            <a:off x="4701375" y="2632774"/>
            <a:ext cx="0" cy="2357679"/>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nvSpPr>
        <p:spPr>
          <a:xfrm>
            <a:off x="267525" y="1030571"/>
            <a:ext cx="8608950" cy="2939400"/>
          </a:xfrm>
          <a:prstGeom prst="rect">
            <a:avLst/>
          </a:prstGeom>
          <a:noFill/>
          <a:ln>
            <a:noFill/>
          </a:ln>
        </p:spPr>
        <p:txBody>
          <a:bodyPr anchorCtr="0" anchor="t" bIns="34275" lIns="68550" spcFirstLastPara="1" rIns="68550" wrap="square" tIns="34275">
            <a:noAutofit/>
          </a:bodyPr>
          <a:lstStyle/>
          <a:p>
            <a:pPr indent="-304800" lvl="0" marL="342900" marR="0" rtl="0" algn="l">
              <a:lnSpc>
                <a:spcPct val="114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We had created a component named Home with props values. </a:t>
            </a:r>
            <a:endParaRPr b="0" i="0" sz="1600" u="none" cap="none" strike="noStrike">
              <a:solidFill>
                <a:schemeClr val="dk1"/>
              </a:solidFill>
              <a:latin typeface="Arial"/>
              <a:ea typeface="Arial"/>
              <a:cs typeface="Arial"/>
              <a:sym typeface="Arial"/>
            </a:endParaRPr>
          </a:p>
          <a:p>
            <a:pPr indent="-304800" lvl="0" marL="342900" marR="0" rtl="0" algn="l">
              <a:lnSpc>
                <a:spcPct val="114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In this example, we use only a props named </a:t>
            </a:r>
            <a:r>
              <a:rPr b="0" i="0" lang="en-GB" sz="1600" u="none" cap="none" strike="noStrike">
                <a:solidFill>
                  <a:srgbClr val="FF0000"/>
                </a:solidFill>
                <a:latin typeface="Arial"/>
                <a:ea typeface="Arial"/>
                <a:cs typeface="Arial"/>
                <a:sym typeface="Arial"/>
              </a:rPr>
              <a:t>course</a:t>
            </a:r>
            <a:r>
              <a:rPr b="0" i="0" lang="en-GB" sz="1600" u="none" cap="none" strike="noStrike">
                <a:solidFill>
                  <a:schemeClr val="dk1"/>
                </a:solidFill>
                <a:latin typeface="Arial"/>
                <a:ea typeface="Arial"/>
                <a:cs typeface="Arial"/>
                <a:sym typeface="Arial"/>
              </a:rPr>
              <a:t> to create a element with &lt;h1&gt;</a:t>
            </a:r>
            <a:endParaRPr b="0" i="0" sz="1600" u="none" cap="none" strike="noStrike">
              <a:solidFill>
                <a:schemeClr val="dk1"/>
              </a:solidFill>
              <a:latin typeface="Arial"/>
              <a:ea typeface="Arial"/>
              <a:cs typeface="Arial"/>
              <a:sym typeface="Arial"/>
            </a:endParaRPr>
          </a:p>
          <a:p>
            <a:pPr indent="0" lvl="0" marL="342900" marR="0" rtl="0" algn="l">
              <a:lnSpc>
                <a:spcPct val="115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3" marL="0" marR="0" rtl="0" algn="l">
              <a:lnSpc>
                <a:spcPct val="115000"/>
              </a:lnSpc>
              <a:spcBef>
                <a:spcPts val="0"/>
              </a:spcBef>
              <a:spcAft>
                <a:spcPts val="0"/>
              </a:spcAft>
              <a:buNone/>
            </a:pPr>
            <a:r>
              <a:rPr b="0" i="0" lang="en-GB" sz="1600" u="none" cap="none" strike="noStrike">
                <a:solidFill>
                  <a:srgbClr val="001080"/>
                </a:solidFill>
                <a:highlight>
                  <a:srgbClr val="FFFFFF"/>
                </a:highlight>
                <a:latin typeface="Arial"/>
                <a:ea typeface="Arial"/>
                <a:cs typeface="Arial"/>
                <a:sym typeface="Arial"/>
              </a:rPr>
              <a:t>	ReactDOM</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795E26"/>
                </a:solidFill>
                <a:highlight>
                  <a:srgbClr val="FFFFFF"/>
                </a:highlight>
                <a:latin typeface="Arial"/>
                <a:ea typeface="Arial"/>
                <a:cs typeface="Arial"/>
                <a:sym typeface="Arial"/>
              </a:rPr>
              <a:t>render</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3" marL="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&lt;</a:t>
            </a:r>
            <a:r>
              <a:rPr b="0" i="0" lang="en-GB" sz="1600" u="none" cap="none" strike="noStrike">
                <a:solidFill>
                  <a:srgbClr val="267F99"/>
                </a:solidFill>
                <a:highlight>
                  <a:srgbClr val="FFFFFF"/>
                </a:highlight>
                <a:latin typeface="Arial"/>
                <a:ea typeface="Arial"/>
                <a:cs typeface="Arial"/>
                <a:sym typeface="Arial"/>
              </a:rPr>
              <a:t>Home</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FF0000"/>
                </a:solidFill>
                <a:highlight>
                  <a:srgbClr val="FFFFFF"/>
                </a:highlight>
                <a:latin typeface="Arial"/>
                <a:ea typeface="Arial"/>
                <a:cs typeface="Arial"/>
                <a:sym typeface="Arial"/>
              </a:rPr>
              <a:t>course</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A31515"/>
                </a:solidFill>
                <a:highlight>
                  <a:srgbClr val="FFFFFF"/>
                </a:highlight>
                <a:latin typeface="Arial"/>
                <a:ea typeface="Arial"/>
                <a:cs typeface="Arial"/>
                <a:sym typeface="Arial"/>
              </a:rPr>
              <a:t>"React JS"</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/&gt;</a:t>
            </a:r>
            <a:r>
              <a:rPr b="0" i="0" lang="en-GB" sz="1600" u="none" cap="none" strike="noStrike">
                <a:solidFill>
                  <a:schemeClr val="dk1"/>
                </a:solidFill>
                <a:highlight>
                  <a:srgbClr val="FFFFFF"/>
                </a:highlight>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3" marL="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document</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795E26"/>
                </a:solidFill>
                <a:highlight>
                  <a:srgbClr val="FFFFFF"/>
                </a:highlight>
                <a:latin typeface="Arial"/>
                <a:ea typeface="Arial"/>
                <a:cs typeface="Arial"/>
                <a:sym typeface="Arial"/>
              </a:rPr>
              <a:t>getElementById</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A31515"/>
                </a:solidFill>
                <a:highlight>
                  <a:srgbClr val="FFFFFF"/>
                </a:highlight>
                <a:latin typeface="Arial"/>
                <a:ea typeface="Arial"/>
                <a:cs typeface="Arial"/>
                <a:sym typeface="Arial"/>
              </a:rPr>
              <a:t>'root'</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3" marL="0" marR="0" rtl="0" algn="l">
              <a:lnSpc>
                <a:spcPct val="115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4000"/>
              </a:lnSpc>
              <a:spcBef>
                <a:spcPts val="0"/>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0" marL="0" marR="0" rtl="0" algn="l">
              <a:lnSpc>
                <a:spcPct val="114000"/>
              </a:lnSpc>
              <a:spcBef>
                <a:spcPts val="0"/>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0" marL="0" marR="0" rtl="0" algn="l">
              <a:lnSpc>
                <a:spcPct val="114000"/>
              </a:lnSpc>
              <a:spcBef>
                <a:spcPts val="0"/>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0" marL="0" marR="0" rtl="0" algn="l">
              <a:lnSpc>
                <a:spcPct val="114000"/>
              </a:lnSpc>
              <a:spcBef>
                <a:spcPts val="0"/>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p:txBody>
      </p:sp>
      <p:sp>
        <p:nvSpPr>
          <p:cNvPr id="181" name="Google Shape;181;p1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Components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State &amp; Props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idx="1" type="body"/>
          </p:nvPr>
        </p:nvSpPr>
        <p:spPr>
          <a:xfrm>
            <a:off x="361325" y="929050"/>
            <a:ext cx="8659800" cy="3703800"/>
          </a:xfrm>
          <a:prstGeom prst="rect">
            <a:avLst/>
          </a:prstGeom>
          <a:noFill/>
          <a:ln>
            <a:noFill/>
          </a:ln>
        </p:spPr>
        <p:txBody>
          <a:bodyPr anchorCtr="0" anchor="t" bIns="34275" lIns="68575" spcFirstLastPara="1" rIns="68575" wrap="square" tIns="34275">
            <a:noAutofit/>
          </a:bodyPr>
          <a:lstStyle/>
          <a:p>
            <a:pPr indent="-336550" lvl="0" marL="457200" rtl="0" algn="l">
              <a:lnSpc>
                <a:spcPct val="115000"/>
              </a:lnSpc>
              <a:spcBef>
                <a:spcPts val="800"/>
              </a:spcBef>
              <a:spcAft>
                <a:spcPts val="0"/>
              </a:spcAft>
              <a:buSzPts val="1700"/>
              <a:buFont typeface="Arial"/>
              <a:buChar char="•"/>
            </a:pPr>
            <a:r>
              <a:rPr lang="en-GB"/>
              <a:t>Overview</a:t>
            </a:r>
            <a:endParaRPr/>
          </a:p>
          <a:p>
            <a:pPr indent="-336550" lvl="0" marL="457200" rtl="0" algn="l">
              <a:lnSpc>
                <a:spcPct val="115000"/>
              </a:lnSpc>
              <a:spcBef>
                <a:spcPts val="0"/>
              </a:spcBef>
              <a:spcAft>
                <a:spcPts val="0"/>
              </a:spcAft>
              <a:buSzPts val="1700"/>
              <a:buFont typeface="Arial"/>
              <a:buChar char="•"/>
            </a:pPr>
            <a:r>
              <a:rPr lang="en-GB"/>
              <a:t>Environment Setup &amp; Initialize</a:t>
            </a:r>
            <a:endParaRPr/>
          </a:p>
          <a:p>
            <a:pPr indent="-336550" lvl="0" marL="457200" rtl="0" algn="l">
              <a:lnSpc>
                <a:spcPct val="115000"/>
              </a:lnSpc>
              <a:spcBef>
                <a:spcPts val="0"/>
              </a:spcBef>
              <a:spcAft>
                <a:spcPts val="0"/>
              </a:spcAft>
              <a:buSzPts val="1700"/>
              <a:buFont typeface="Arial"/>
              <a:buChar char="•"/>
            </a:pPr>
            <a:r>
              <a:rPr lang="en-GB"/>
              <a:t>JSX &amp; Components</a:t>
            </a:r>
            <a:endParaRPr/>
          </a:p>
          <a:p>
            <a:pPr indent="-336550" lvl="0" marL="457200" rtl="0" algn="l">
              <a:lnSpc>
                <a:spcPct val="115000"/>
              </a:lnSpc>
              <a:spcBef>
                <a:spcPts val="0"/>
              </a:spcBef>
              <a:spcAft>
                <a:spcPts val="0"/>
              </a:spcAft>
              <a:buSzPts val="1700"/>
              <a:buFont typeface="Arial"/>
              <a:buChar char="•"/>
            </a:pPr>
            <a:r>
              <a:rPr lang="en-GB"/>
              <a:t>State &amp; Props</a:t>
            </a:r>
            <a:endParaRPr/>
          </a:p>
          <a:p>
            <a:pPr indent="-336550" lvl="0" marL="457200" rtl="0" algn="l">
              <a:lnSpc>
                <a:spcPct val="115000"/>
              </a:lnSpc>
              <a:spcBef>
                <a:spcPts val="0"/>
              </a:spcBef>
              <a:spcAft>
                <a:spcPts val="0"/>
              </a:spcAft>
              <a:buSzPts val="1700"/>
              <a:buFont typeface="Arial"/>
              <a:buChar char="•"/>
            </a:pPr>
            <a:r>
              <a:rPr lang="en-GB"/>
              <a:t>Component API</a:t>
            </a:r>
            <a:endParaRPr/>
          </a:p>
          <a:p>
            <a:pPr indent="-336550" lvl="0" marL="457200" rtl="0" algn="l">
              <a:lnSpc>
                <a:spcPct val="115000"/>
              </a:lnSpc>
              <a:spcBef>
                <a:spcPts val="0"/>
              </a:spcBef>
              <a:spcAft>
                <a:spcPts val="0"/>
              </a:spcAft>
              <a:buSzPts val="1700"/>
              <a:buFont typeface="Arial"/>
              <a:buChar char="•"/>
            </a:pPr>
            <a:r>
              <a:rPr lang="en-GB"/>
              <a:t>Component Life Cycle</a:t>
            </a:r>
            <a:endParaRPr/>
          </a:p>
          <a:p>
            <a:pPr indent="-336550" lvl="0" marL="457200" rtl="0" algn="l">
              <a:lnSpc>
                <a:spcPct val="115000"/>
              </a:lnSpc>
              <a:spcBef>
                <a:spcPts val="0"/>
              </a:spcBef>
              <a:spcAft>
                <a:spcPts val="0"/>
              </a:spcAft>
              <a:buSzPts val="1700"/>
              <a:buFont typeface="Arial"/>
              <a:buChar char="•"/>
            </a:pPr>
            <a:r>
              <a:rPr lang="en-GB"/>
              <a:t>Events</a:t>
            </a:r>
            <a:endParaRPr/>
          </a:p>
          <a:p>
            <a:pPr indent="-336550" lvl="0" marL="457200" rtl="0" algn="l">
              <a:lnSpc>
                <a:spcPct val="115000"/>
              </a:lnSpc>
              <a:spcBef>
                <a:spcPts val="0"/>
              </a:spcBef>
              <a:spcAft>
                <a:spcPts val="0"/>
              </a:spcAft>
              <a:buSzPts val="1700"/>
              <a:buFont typeface="Arial"/>
              <a:buChar char="•"/>
            </a:pPr>
            <a:r>
              <a:rPr lang="en-GB"/>
              <a:t>Lists &amp; Keys</a:t>
            </a:r>
            <a:endParaRPr/>
          </a:p>
          <a:p>
            <a:pPr indent="-336550" lvl="0" marL="457200" rtl="0" algn="l">
              <a:lnSpc>
                <a:spcPct val="115000"/>
              </a:lnSpc>
              <a:spcBef>
                <a:spcPts val="0"/>
              </a:spcBef>
              <a:spcAft>
                <a:spcPts val="0"/>
              </a:spcAft>
              <a:buSzPts val="1700"/>
              <a:buFont typeface="Arial"/>
              <a:buChar char="•"/>
            </a:pPr>
            <a:r>
              <a:rPr lang="en-GB"/>
              <a:t>React Hooks</a:t>
            </a:r>
            <a:endParaRPr/>
          </a:p>
          <a:p>
            <a:pPr indent="-336550" lvl="0" marL="457200" rtl="0" algn="l">
              <a:lnSpc>
                <a:spcPct val="115000"/>
              </a:lnSpc>
              <a:spcBef>
                <a:spcPts val="0"/>
              </a:spcBef>
              <a:spcAft>
                <a:spcPts val="0"/>
              </a:spcAft>
              <a:buSzPts val="1700"/>
              <a:buFont typeface="Arial"/>
              <a:buChar char="•"/>
            </a:pPr>
            <a:r>
              <a:rPr lang="en-GB"/>
              <a:t>Router</a:t>
            </a:r>
            <a:endParaRPr/>
          </a:p>
          <a:p>
            <a:pPr indent="-336550" lvl="0" marL="457200" rtl="0" algn="l">
              <a:lnSpc>
                <a:spcPct val="115000"/>
              </a:lnSpc>
              <a:spcBef>
                <a:spcPts val="0"/>
              </a:spcBef>
              <a:spcAft>
                <a:spcPts val="0"/>
              </a:spcAft>
              <a:buSzPts val="1700"/>
              <a:buFont typeface="Arial"/>
              <a:buChar char="•"/>
            </a:pPr>
            <a:r>
              <a:rPr lang="en-GB"/>
              <a:t>Redux Pattern</a:t>
            </a:r>
            <a:endParaRPr/>
          </a:p>
        </p:txBody>
      </p:sp>
      <p:sp>
        <p:nvSpPr>
          <p:cNvPr id="76" name="Google Shape;76;p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700"/>
              <a:buNone/>
            </a:pPr>
            <a:r>
              <a:rPr lang="en-GB"/>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nvSpPr>
        <p:spPr>
          <a:xfrm>
            <a:off x="249506" y="984731"/>
            <a:ext cx="8608725" cy="4158769"/>
          </a:xfrm>
          <a:prstGeom prst="rect">
            <a:avLst/>
          </a:prstGeom>
          <a:noFill/>
          <a:ln>
            <a:noFill/>
          </a:ln>
        </p:spPr>
        <p:txBody>
          <a:bodyPr anchorCtr="0" anchor="t" bIns="34275" lIns="68550" spcFirstLastPara="1" rIns="68550" wrap="square" tIns="34275">
            <a:noAutofit/>
          </a:bodyPr>
          <a:lstStyle/>
          <a:p>
            <a:pPr indent="0" lvl="0" marL="0" marR="0" rtl="0" algn="l">
              <a:lnSpc>
                <a:spcPct val="115000"/>
              </a:lnSpc>
              <a:spcBef>
                <a:spcPts val="0"/>
              </a:spcBef>
              <a:spcAft>
                <a:spcPts val="0"/>
              </a:spcAft>
              <a:buNone/>
            </a:pPr>
            <a:r>
              <a:rPr b="1" i="0" lang="en-GB" sz="1600" u="none" cap="none" strike="noStrike">
                <a:solidFill>
                  <a:schemeClr val="dk1"/>
                </a:solidFill>
                <a:latin typeface="Arial"/>
                <a:ea typeface="Arial"/>
                <a:cs typeface="Arial"/>
                <a:sym typeface="Arial"/>
              </a:rPr>
              <a:t>What is state?</a:t>
            </a:r>
            <a:endParaRPr b="1" i="0" sz="1600" u="none" cap="none" strike="noStrike">
              <a:solidFill>
                <a:schemeClr val="dk1"/>
              </a:solidFill>
              <a:latin typeface="Arial"/>
              <a:ea typeface="Arial"/>
              <a:cs typeface="Arial"/>
              <a:sym typeface="Arial"/>
            </a:endParaRPr>
          </a:p>
          <a:p>
            <a:pPr indent="-304800" lvl="0" marL="342900" marR="0" rtl="0" algn="l">
              <a:lnSpc>
                <a:spcPct val="115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By default, a component has no state. </a:t>
            </a:r>
            <a:endParaRPr b="0" i="0" sz="1600" u="none" cap="none" strike="noStrike">
              <a:solidFill>
                <a:schemeClr val="dk1"/>
              </a:solidFill>
              <a:latin typeface="Arial"/>
              <a:ea typeface="Arial"/>
              <a:cs typeface="Arial"/>
              <a:sym typeface="Arial"/>
            </a:endParaRPr>
          </a:p>
          <a:p>
            <a:pPr indent="-304800" lvl="0" marL="342900" marR="0" rtl="0" algn="l">
              <a:lnSpc>
                <a:spcPct val="115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State are only seen on the inside of the component definitions.</a:t>
            </a:r>
            <a:endParaRPr b="0" i="0" sz="1600" u="none" cap="none" strike="noStrike">
              <a:solidFill>
                <a:schemeClr val="dk1"/>
              </a:solidFill>
              <a:latin typeface="Arial"/>
              <a:ea typeface="Arial"/>
              <a:cs typeface="Arial"/>
              <a:sym typeface="Arial"/>
            </a:endParaRPr>
          </a:p>
          <a:p>
            <a:pPr indent="-304800" lvl="0" marL="342900" marR="0" rtl="0" algn="l">
              <a:lnSpc>
                <a:spcPct val="115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In short, state can be considered as private data.</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750"/>
              </a:spcBef>
              <a:spcAft>
                <a:spcPts val="0"/>
              </a:spcAft>
              <a:buNone/>
            </a:pPr>
            <a:r>
              <a:rPr b="1" i="0" lang="en-GB" sz="1600" u="none" cap="none" strike="noStrike">
                <a:solidFill>
                  <a:schemeClr val="dk1"/>
                </a:solidFill>
                <a:latin typeface="Arial"/>
                <a:ea typeface="Arial"/>
                <a:cs typeface="Arial"/>
                <a:sym typeface="Arial"/>
              </a:rPr>
              <a:t>Stateless Component</a:t>
            </a:r>
            <a:endParaRPr/>
          </a:p>
          <a:p>
            <a:pPr indent="-285750" lvl="0" marL="285750" marR="0" rtl="0" algn="l">
              <a:lnSpc>
                <a:spcPct val="115000"/>
              </a:lnSpc>
              <a:spcBef>
                <a:spcPts val="750"/>
              </a:spcBef>
              <a:spcAft>
                <a:spcPts val="0"/>
              </a:spcAft>
              <a:buClr>
                <a:srgbClr val="000000"/>
              </a:buClr>
              <a:buSzPts val="1696"/>
              <a:buFont typeface="Arial"/>
              <a:buChar char="•"/>
            </a:pPr>
            <a:r>
              <a:rPr b="0" i="0" lang="en-GB" sz="1600" u="none" cap="none" strike="noStrike">
                <a:solidFill>
                  <a:schemeClr val="dk1"/>
                </a:solidFill>
                <a:latin typeface="Arial"/>
                <a:ea typeface="Arial"/>
                <a:cs typeface="Arial"/>
                <a:sym typeface="Arial"/>
              </a:rPr>
              <a:t>Sometimes a component doesn’t need any states to keep track information between rendering the component.</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75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GB" sz="2100" u="none" cap="none" strike="noStrike">
                <a:solidFill>
                  <a:schemeClr val="dk1"/>
                </a:solidFill>
                <a:latin typeface="Century Gothic"/>
                <a:ea typeface="Century Gothic"/>
                <a:cs typeface="Century Gothic"/>
                <a:sym typeface="Century Gothic"/>
              </a:rPr>
              <a:t> </a:t>
            </a:r>
            <a:endParaRPr b="1" i="0" sz="2700" u="none" cap="none" strike="noStrike">
              <a:solidFill>
                <a:srgbClr val="00B0F0"/>
              </a:solidFill>
              <a:latin typeface="Century Gothic"/>
              <a:ea typeface="Century Gothic"/>
              <a:cs typeface="Century Gothic"/>
              <a:sym typeface="Century Gothic"/>
            </a:endParaRPr>
          </a:p>
        </p:txBody>
      </p:sp>
      <p:sp>
        <p:nvSpPr>
          <p:cNvPr id="192" name="Google Shape;192;p20"/>
          <p:cNvSpPr txBox="1"/>
          <p:nvPr/>
        </p:nvSpPr>
        <p:spPr>
          <a:xfrm>
            <a:off x="3254645" y="3327235"/>
            <a:ext cx="5271470" cy="141637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50" lIns="68550" spcFirstLastPara="1" rIns="68550" wrap="square" tIns="68550">
            <a:noAutofit/>
          </a:bodyPr>
          <a:lstStyle/>
          <a:p>
            <a:pPr indent="0" lvl="0" marL="342900" marR="0" rtl="0" algn="l">
              <a:lnSpc>
                <a:spcPct val="100000"/>
              </a:lnSpc>
              <a:spcBef>
                <a:spcPts val="0"/>
              </a:spcBef>
              <a:spcAft>
                <a:spcPts val="0"/>
              </a:spcAft>
              <a:buNone/>
            </a:pPr>
            <a:r>
              <a:rPr b="0" i="0" lang="en-GB" sz="1600" u="none" cap="none" strike="noStrike">
                <a:solidFill>
                  <a:srgbClr val="00B0F0"/>
                </a:solidFill>
                <a:latin typeface="Consolas"/>
                <a:ea typeface="Consolas"/>
                <a:cs typeface="Consolas"/>
                <a:sym typeface="Consolas"/>
              </a:rPr>
              <a:t>function</a:t>
            </a:r>
            <a:r>
              <a:rPr b="0" i="0" lang="en-GB" sz="1600" u="none" cap="none" strike="noStrike">
                <a:solidFill>
                  <a:srgbClr val="595959"/>
                </a:solidFill>
                <a:latin typeface="Consolas"/>
                <a:ea typeface="Consolas"/>
                <a:cs typeface="Consolas"/>
                <a:sym typeface="Consolas"/>
              </a:rPr>
              <a:t> Welcome(props){</a:t>
            </a:r>
            <a:endParaRPr b="0" i="0" sz="1600" u="none" cap="none" strike="noStrike">
              <a:solidFill>
                <a:srgbClr val="595959"/>
              </a:solidFill>
              <a:latin typeface="Consolas"/>
              <a:ea typeface="Consolas"/>
              <a:cs typeface="Consolas"/>
              <a:sym typeface="Consolas"/>
            </a:endParaRPr>
          </a:p>
          <a:p>
            <a:pPr indent="0" lvl="0" marL="342900" marR="0" rtl="0" algn="l">
              <a:lnSpc>
                <a:spcPct val="100000"/>
              </a:lnSpc>
              <a:spcBef>
                <a:spcPts val="1200"/>
              </a:spcBef>
              <a:spcAft>
                <a:spcPts val="0"/>
              </a:spcAft>
              <a:buNone/>
            </a:pPr>
            <a:r>
              <a:rPr b="0" i="0" lang="en-GB" sz="1600" u="none" cap="none" strike="noStrike">
                <a:solidFill>
                  <a:srgbClr val="595959"/>
                </a:solidFill>
                <a:latin typeface="Consolas"/>
                <a:ea typeface="Consolas"/>
                <a:cs typeface="Consolas"/>
                <a:sym typeface="Consolas"/>
              </a:rPr>
              <a:t>  </a:t>
            </a:r>
            <a:r>
              <a:rPr b="0" i="0" lang="en-GB" sz="1600" u="none" cap="none" strike="noStrike">
                <a:solidFill>
                  <a:schemeClr val="accent6"/>
                </a:solidFill>
                <a:latin typeface="Consolas"/>
                <a:ea typeface="Consolas"/>
                <a:cs typeface="Consolas"/>
                <a:sym typeface="Consolas"/>
              </a:rPr>
              <a:t>return</a:t>
            </a:r>
            <a:r>
              <a:rPr b="0" i="0" lang="en-GB" sz="1600" u="none" cap="none" strike="noStrike">
                <a:solidFill>
                  <a:srgbClr val="595959"/>
                </a:solidFill>
                <a:latin typeface="Consolas"/>
                <a:ea typeface="Consolas"/>
                <a:cs typeface="Consolas"/>
                <a:sym typeface="Consolas"/>
              </a:rPr>
              <a:t> &lt;h1&gt;Hello {props.name}&lt;/h1&gt;</a:t>
            </a:r>
            <a:endParaRPr b="0" i="0" sz="1600" u="none" cap="none" strike="noStrike">
              <a:solidFill>
                <a:srgbClr val="595959"/>
              </a:solidFill>
              <a:latin typeface="Consolas"/>
              <a:ea typeface="Consolas"/>
              <a:cs typeface="Consolas"/>
              <a:sym typeface="Consolas"/>
            </a:endParaRPr>
          </a:p>
          <a:p>
            <a:pPr indent="0" lvl="0" marL="342900" marR="0" rtl="0" algn="l">
              <a:lnSpc>
                <a:spcPct val="100000"/>
              </a:lnSpc>
              <a:spcBef>
                <a:spcPts val="1200"/>
              </a:spcBef>
              <a:spcAft>
                <a:spcPts val="1200"/>
              </a:spcAft>
              <a:buNone/>
            </a:pPr>
            <a:r>
              <a:rPr b="0" i="0" lang="en-GB" sz="1600" u="none" cap="none" strike="noStrike">
                <a:solidFill>
                  <a:srgbClr val="595959"/>
                </a:solidFill>
                <a:latin typeface="Consolas"/>
                <a:ea typeface="Consolas"/>
                <a:cs typeface="Consolas"/>
                <a:sym typeface="Consolas"/>
              </a:rPr>
              <a:t>}</a:t>
            </a:r>
            <a:endParaRPr b="0" i="0" sz="1600" u="none" cap="none" strike="noStrike">
              <a:solidFill>
                <a:srgbClr val="000000"/>
              </a:solidFill>
              <a:latin typeface="Arial"/>
              <a:ea typeface="Arial"/>
              <a:cs typeface="Arial"/>
              <a:sym typeface="Arial"/>
            </a:endParaRPr>
          </a:p>
        </p:txBody>
      </p:sp>
      <p:sp>
        <p:nvSpPr>
          <p:cNvPr id="193" name="Google Shape;193;p2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State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nvSpPr>
        <p:spPr>
          <a:xfrm>
            <a:off x="551776" y="1895083"/>
            <a:ext cx="5219325" cy="302827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None/>
            </a:pPr>
            <a:r>
              <a:t/>
            </a:r>
            <a:endParaRPr b="1" i="0" sz="1350" u="none" cap="none" strike="noStrike">
              <a:solidFill>
                <a:srgbClr val="073642"/>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i="0" sz="1350" u="none" cap="none" strike="noStrike">
              <a:solidFill>
                <a:srgbClr val="073642"/>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en-GB" sz="1200" u="none" cap="none" strike="noStrike">
                <a:solidFill>
                  <a:srgbClr val="073642"/>
                </a:solidFill>
                <a:latin typeface="Consolas"/>
                <a:ea typeface="Consolas"/>
                <a:cs typeface="Consolas"/>
                <a:sym typeface="Consolas"/>
              </a:rPr>
              <a:t>class</a:t>
            </a: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268BD2"/>
                </a:solidFill>
                <a:latin typeface="Consolas"/>
                <a:ea typeface="Consolas"/>
                <a:cs typeface="Consolas"/>
                <a:sym typeface="Consolas"/>
              </a:rPr>
              <a:t>Button</a:t>
            </a:r>
            <a:r>
              <a:rPr b="0" i="0" lang="en-GB" sz="1200" u="none" cap="none" strike="noStrike">
                <a:solidFill>
                  <a:srgbClr val="333333"/>
                </a:solidFill>
                <a:latin typeface="Consolas"/>
                <a:ea typeface="Consolas"/>
                <a:cs typeface="Consolas"/>
                <a:sym typeface="Consolas"/>
              </a:rPr>
              <a:t> </a:t>
            </a:r>
            <a:r>
              <a:rPr b="1" i="0" lang="en-GB" sz="1200" u="none" cap="none" strike="noStrike">
                <a:solidFill>
                  <a:srgbClr val="073642"/>
                </a:solidFill>
                <a:latin typeface="Consolas"/>
                <a:ea typeface="Consolas"/>
                <a:cs typeface="Consolas"/>
                <a:sym typeface="Consolas"/>
              </a:rPr>
              <a:t>extends</a:t>
            </a: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268BD2"/>
                </a:solidFill>
                <a:latin typeface="Consolas"/>
                <a:ea typeface="Consolas"/>
                <a:cs typeface="Consolas"/>
                <a:sym typeface="Consolas"/>
              </a:rPr>
              <a:t>React</a:t>
            </a:r>
            <a:r>
              <a:rPr b="0" i="0" lang="en-GB" sz="1200" u="none" cap="none" strike="noStrike">
                <a:solidFill>
                  <a:srgbClr val="333333"/>
                </a:solidFill>
                <a:latin typeface="Consolas"/>
                <a:ea typeface="Consolas"/>
                <a:cs typeface="Consolas"/>
                <a:sym typeface="Consolas"/>
              </a:rPr>
              <a:t>.Component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1" i="0" lang="en-GB" sz="1200" u="none" cap="none" strike="noStrike">
                <a:solidFill>
                  <a:srgbClr val="073642"/>
                </a:solidFill>
                <a:latin typeface="Consolas"/>
                <a:ea typeface="Consolas"/>
                <a:cs typeface="Consolas"/>
                <a:sym typeface="Consolas"/>
              </a:rPr>
              <a:t>constructor</a:t>
            </a: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268BD2"/>
                </a:solidFill>
                <a:latin typeface="Consolas"/>
                <a:ea typeface="Consolas"/>
                <a:cs typeface="Consolas"/>
                <a:sym typeface="Consolas"/>
              </a:rPr>
              <a:t>super</a:t>
            </a:r>
            <a:r>
              <a:rPr b="0" i="0" lang="en-GB" sz="1200" u="none" cap="none" strike="noStrike">
                <a:solidFill>
                  <a:srgbClr val="333333"/>
                </a:solidFill>
                <a:latin typeface="Consolas"/>
                <a:ea typeface="Consolas"/>
                <a:cs typeface="Consolas"/>
                <a:sym typeface="Consolas"/>
              </a:rPr>
              <a:t>();</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268BD2"/>
                </a:solidFill>
                <a:latin typeface="Consolas"/>
                <a:ea typeface="Consolas"/>
                <a:cs typeface="Consolas"/>
                <a:sym typeface="Consolas"/>
              </a:rPr>
              <a:t>this</a:t>
            </a:r>
            <a:r>
              <a:rPr b="0" i="0" lang="en-GB" sz="1200" u="none" cap="none" strike="noStrike">
                <a:solidFill>
                  <a:srgbClr val="333333"/>
                </a:solidFill>
                <a:latin typeface="Consolas"/>
                <a:ea typeface="Consolas"/>
                <a:cs typeface="Consolas"/>
                <a:sym typeface="Consolas"/>
              </a:rPr>
              <a:t>.</a:t>
            </a:r>
            <a:r>
              <a:rPr b="0" i="0" lang="en-GB" sz="1200" u="none" cap="none" strike="noStrike">
                <a:solidFill>
                  <a:srgbClr val="268BD2"/>
                </a:solidFill>
                <a:latin typeface="Consolas"/>
                <a:ea typeface="Consolas"/>
                <a:cs typeface="Consolas"/>
                <a:sym typeface="Consolas"/>
              </a:rPr>
              <a:t>state</a:t>
            </a: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859900"/>
                </a:solidFill>
                <a:latin typeface="Consolas"/>
                <a:ea typeface="Consolas"/>
                <a:cs typeface="Consolas"/>
                <a:sym typeface="Consolas"/>
              </a:rPr>
              <a:t>=</a:t>
            </a: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count: </a:t>
            </a:r>
            <a:r>
              <a:rPr b="0" i="0" lang="en-GB" sz="1200" u="none" cap="none" strike="noStrike">
                <a:solidFill>
                  <a:srgbClr val="D33682"/>
                </a:solidFill>
                <a:latin typeface="Consolas"/>
                <a:ea typeface="Consolas"/>
                <a:cs typeface="Consolas"/>
                <a:sym typeface="Consolas"/>
              </a:rPr>
              <a:t>0</a:t>
            </a:r>
            <a:r>
              <a:rPr b="0" i="0" lang="en-GB" sz="1200" u="none" cap="none" strike="noStrike">
                <a:solidFill>
                  <a:srgbClr val="333333"/>
                </a:solidFill>
                <a:latin typeface="Consolas"/>
                <a:ea typeface="Consolas"/>
                <a:cs typeface="Consolas"/>
                <a:sym typeface="Consolas"/>
              </a:rPr>
              <a:t>,</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268BD2"/>
                </a:solidFill>
                <a:latin typeface="Consolas"/>
                <a:ea typeface="Consolas"/>
                <a:cs typeface="Consolas"/>
                <a:sym typeface="Consolas"/>
              </a:rPr>
              <a:t>updateCount</a:t>
            </a: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268BD2"/>
                </a:solidFill>
                <a:latin typeface="Consolas"/>
                <a:ea typeface="Consolas"/>
                <a:cs typeface="Consolas"/>
                <a:sym typeface="Consolas"/>
              </a:rPr>
              <a:t>this</a:t>
            </a:r>
            <a:r>
              <a:rPr b="0" i="0" lang="en-GB" sz="1200" u="none" cap="none" strike="noStrike">
                <a:solidFill>
                  <a:srgbClr val="333333"/>
                </a:solidFill>
                <a:latin typeface="Consolas"/>
                <a:ea typeface="Consolas"/>
                <a:cs typeface="Consolas"/>
                <a:sym typeface="Consolas"/>
              </a:rPr>
              <a:t>.</a:t>
            </a:r>
            <a:r>
              <a:rPr b="0" i="0" lang="en-GB" sz="1200" u="none" cap="none" strike="noStrike">
                <a:solidFill>
                  <a:srgbClr val="268BD2"/>
                </a:solidFill>
                <a:latin typeface="Consolas"/>
                <a:ea typeface="Consolas"/>
                <a:cs typeface="Consolas"/>
                <a:sym typeface="Consolas"/>
              </a:rPr>
              <a:t>setState</a:t>
            </a:r>
            <a:r>
              <a:rPr b="0" i="0" lang="en-GB" sz="1200" u="none" cap="none" strike="noStrike">
                <a:solidFill>
                  <a:srgbClr val="333333"/>
                </a:solidFill>
                <a:latin typeface="Consolas"/>
                <a:ea typeface="Consolas"/>
                <a:cs typeface="Consolas"/>
                <a:sym typeface="Consolas"/>
              </a:rPr>
              <a:t>((prevState, props) </a:t>
            </a:r>
            <a:r>
              <a:rPr b="1" i="0" lang="en-GB" sz="1200" u="none" cap="none" strike="noStrike">
                <a:solidFill>
                  <a:srgbClr val="073642"/>
                </a:solidFill>
                <a:latin typeface="Consolas"/>
                <a:ea typeface="Consolas"/>
                <a:cs typeface="Consolas"/>
                <a:sym typeface="Consolas"/>
              </a:rPr>
              <a:t>=&gt;</a:t>
            </a: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859900"/>
                </a:solidFill>
                <a:latin typeface="Consolas"/>
                <a:ea typeface="Consolas"/>
                <a:cs typeface="Consolas"/>
                <a:sym typeface="Consolas"/>
              </a:rPr>
              <a:t>return</a:t>
            </a:r>
            <a:r>
              <a:rPr b="0" i="0" lang="en-GB" sz="1200" u="none" cap="none" strike="noStrike">
                <a:solidFill>
                  <a:srgbClr val="333333"/>
                </a:solidFill>
                <a:latin typeface="Consolas"/>
                <a:ea typeface="Consolas"/>
                <a:cs typeface="Consolas"/>
                <a:sym typeface="Consolas"/>
              </a:rPr>
              <a:t> { count: </a:t>
            </a:r>
            <a:r>
              <a:rPr b="0" i="0" lang="en-GB" sz="1200" u="none" cap="none" strike="noStrike">
                <a:solidFill>
                  <a:srgbClr val="268BD2"/>
                </a:solidFill>
                <a:latin typeface="Consolas"/>
                <a:ea typeface="Consolas"/>
                <a:cs typeface="Consolas"/>
                <a:sym typeface="Consolas"/>
              </a:rPr>
              <a:t>prevState</a:t>
            </a:r>
            <a:r>
              <a:rPr b="0" i="0" lang="en-GB" sz="1200" u="none" cap="none" strike="noStrike">
                <a:solidFill>
                  <a:srgbClr val="333333"/>
                </a:solidFill>
                <a:latin typeface="Consolas"/>
                <a:ea typeface="Consolas"/>
                <a:cs typeface="Consolas"/>
                <a:sym typeface="Consolas"/>
              </a:rPr>
              <a:t>.</a:t>
            </a:r>
            <a:r>
              <a:rPr b="0" i="0" lang="en-GB" sz="1200" u="none" cap="none" strike="noStrike">
                <a:solidFill>
                  <a:srgbClr val="268BD2"/>
                </a:solidFill>
                <a:latin typeface="Consolas"/>
                <a:ea typeface="Consolas"/>
                <a:cs typeface="Consolas"/>
                <a:sym typeface="Consolas"/>
              </a:rPr>
              <a:t>count</a:t>
            </a: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859900"/>
                </a:solidFill>
                <a:latin typeface="Consolas"/>
                <a:ea typeface="Consolas"/>
                <a:cs typeface="Consolas"/>
                <a:sym typeface="Consolas"/>
              </a:rPr>
              <a:t>+</a:t>
            </a: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D33682"/>
                </a:solidFill>
                <a:latin typeface="Consolas"/>
                <a:ea typeface="Consolas"/>
                <a:cs typeface="Consolas"/>
                <a:sym typeface="Consolas"/>
              </a:rPr>
              <a:t>1</a:t>
            </a: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268BD2"/>
                </a:solidFill>
                <a:latin typeface="Consolas"/>
                <a:ea typeface="Consolas"/>
                <a:cs typeface="Consolas"/>
                <a:sym typeface="Consolas"/>
              </a:rPr>
              <a:t>render</a:t>
            </a: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859900"/>
                </a:solidFill>
                <a:latin typeface="Consolas"/>
                <a:ea typeface="Consolas"/>
                <a:cs typeface="Consolas"/>
                <a:sym typeface="Consolas"/>
              </a:rPr>
              <a:t>return</a:t>
            </a: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93A1A1"/>
                </a:solidFill>
                <a:latin typeface="Consolas"/>
                <a:ea typeface="Consolas"/>
                <a:cs typeface="Consolas"/>
                <a:sym typeface="Consolas"/>
              </a:rPr>
              <a:t>&lt;</a:t>
            </a:r>
            <a:r>
              <a:rPr b="0" i="0" lang="en-GB" sz="1200" u="none" cap="none" strike="noStrike">
                <a:solidFill>
                  <a:srgbClr val="268BD2"/>
                </a:solidFill>
                <a:latin typeface="Consolas"/>
                <a:ea typeface="Consolas"/>
                <a:cs typeface="Consolas"/>
                <a:sym typeface="Consolas"/>
              </a:rPr>
              <a:t>button</a:t>
            </a: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93A1A1"/>
                </a:solidFill>
                <a:latin typeface="Consolas"/>
                <a:ea typeface="Consolas"/>
                <a:cs typeface="Consolas"/>
                <a:sym typeface="Consolas"/>
              </a:rPr>
              <a:t>onClick</a:t>
            </a:r>
            <a:r>
              <a:rPr b="0" i="0" lang="en-GB" sz="1200" u="none" cap="none" strike="noStrike">
                <a:solidFill>
                  <a:srgbClr val="859900"/>
                </a:solidFill>
                <a:latin typeface="Consolas"/>
                <a:ea typeface="Consolas"/>
                <a:cs typeface="Consolas"/>
                <a:sym typeface="Consolas"/>
              </a:rPr>
              <a:t>=</a:t>
            </a:r>
            <a:r>
              <a:rPr b="0" i="0" lang="en-GB" sz="1200" u="none" cap="none" strike="noStrike">
                <a:solidFill>
                  <a:srgbClr val="D30102"/>
                </a:solidFill>
                <a:latin typeface="Consolas"/>
                <a:ea typeface="Consolas"/>
                <a:cs typeface="Consolas"/>
                <a:sym typeface="Consolas"/>
              </a:rPr>
              <a:t>{</a:t>
            </a:r>
            <a:r>
              <a:rPr b="0" i="0" lang="en-GB" sz="1200" u="none" cap="none" strike="noStrike">
                <a:solidFill>
                  <a:srgbClr val="657B83"/>
                </a:solidFill>
                <a:latin typeface="Consolas"/>
                <a:ea typeface="Consolas"/>
                <a:cs typeface="Consolas"/>
                <a:sym typeface="Consolas"/>
              </a:rPr>
              <a:t>() </a:t>
            </a:r>
            <a:r>
              <a:rPr b="1" i="0" lang="en-GB" sz="1200" u="none" cap="none" strike="noStrike">
                <a:solidFill>
                  <a:srgbClr val="073642"/>
                </a:solidFill>
                <a:latin typeface="Consolas"/>
                <a:ea typeface="Consolas"/>
                <a:cs typeface="Consolas"/>
                <a:sym typeface="Consolas"/>
              </a:rPr>
              <a:t>=&gt;</a:t>
            </a:r>
            <a:r>
              <a:rPr b="0" i="0" lang="en-GB" sz="1200" u="none" cap="none" strike="noStrike">
                <a:solidFill>
                  <a:srgbClr val="657B83"/>
                </a:solidFill>
                <a:latin typeface="Consolas"/>
                <a:ea typeface="Consolas"/>
                <a:cs typeface="Consolas"/>
                <a:sym typeface="Consolas"/>
              </a:rPr>
              <a:t> </a:t>
            </a:r>
            <a:r>
              <a:rPr b="0" i="0" lang="en-GB" sz="1200" u="none" cap="none" strike="noStrike">
                <a:solidFill>
                  <a:srgbClr val="268BD2"/>
                </a:solidFill>
                <a:latin typeface="Consolas"/>
                <a:ea typeface="Consolas"/>
                <a:cs typeface="Consolas"/>
                <a:sym typeface="Consolas"/>
              </a:rPr>
              <a:t>this</a:t>
            </a:r>
            <a:r>
              <a:rPr b="0" i="0" lang="en-GB" sz="1200" u="none" cap="none" strike="noStrike">
                <a:solidFill>
                  <a:srgbClr val="657B83"/>
                </a:solidFill>
                <a:latin typeface="Consolas"/>
                <a:ea typeface="Consolas"/>
                <a:cs typeface="Consolas"/>
                <a:sym typeface="Consolas"/>
              </a:rPr>
              <a:t>.</a:t>
            </a:r>
            <a:r>
              <a:rPr b="0" i="0" lang="en-GB" sz="1200" u="none" cap="none" strike="noStrike">
                <a:solidFill>
                  <a:srgbClr val="268BD2"/>
                </a:solidFill>
                <a:latin typeface="Consolas"/>
                <a:ea typeface="Consolas"/>
                <a:cs typeface="Consolas"/>
                <a:sym typeface="Consolas"/>
              </a:rPr>
              <a:t>updateCount</a:t>
            </a:r>
            <a:r>
              <a:rPr b="0" i="0" lang="en-GB" sz="1200" u="none" cap="none" strike="noStrike">
                <a:solidFill>
                  <a:srgbClr val="657B83"/>
                </a:solidFill>
                <a:latin typeface="Consolas"/>
                <a:ea typeface="Consolas"/>
                <a:cs typeface="Consolas"/>
                <a:sym typeface="Consolas"/>
              </a:rPr>
              <a:t>()</a:t>
            </a:r>
            <a:r>
              <a:rPr b="0" i="0" lang="en-GB" sz="1200" u="none" cap="none" strike="noStrike">
                <a:solidFill>
                  <a:srgbClr val="D30102"/>
                </a:solidFill>
                <a:latin typeface="Consolas"/>
                <a:ea typeface="Consolas"/>
                <a:cs typeface="Consolas"/>
                <a:sym typeface="Consolas"/>
              </a:rPr>
              <a:t>}</a:t>
            </a:r>
            <a:r>
              <a:rPr b="0" i="0" lang="en-GB" sz="1200" u="none" cap="none" strike="noStrike">
                <a:solidFill>
                  <a:srgbClr val="93A1A1"/>
                </a:solidFill>
                <a:latin typeface="Consolas"/>
                <a:ea typeface="Consolas"/>
                <a:cs typeface="Consolas"/>
                <a:sym typeface="Consolas"/>
              </a:rPr>
              <a:t>&gt;</a:t>
            </a:r>
            <a:endParaRPr b="0" i="0" sz="1200" u="none" cap="none" strike="noStrike">
              <a:solidFill>
                <a:srgbClr val="93A1A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Clicked </a:t>
            </a:r>
            <a:r>
              <a:rPr b="0" i="0" lang="en-GB" sz="1200" u="none" cap="none" strike="noStrike">
                <a:solidFill>
                  <a:srgbClr val="D30102"/>
                </a:solidFill>
                <a:latin typeface="Consolas"/>
                <a:ea typeface="Consolas"/>
                <a:cs typeface="Consolas"/>
                <a:sym typeface="Consolas"/>
              </a:rPr>
              <a:t>{</a:t>
            </a:r>
            <a:r>
              <a:rPr b="0" i="0" lang="en-GB" sz="1200" u="none" cap="none" strike="noStrike">
                <a:solidFill>
                  <a:srgbClr val="268BD2"/>
                </a:solidFill>
                <a:latin typeface="Consolas"/>
                <a:ea typeface="Consolas"/>
                <a:cs typeface="Consolas"/>
                <a:sym typeface="Consolas"/>
              </a:rPr>
              <a:t>this</a:t>
            </a:r>
            <a:r>
              <a:rPr b="0" i="0" lang="en-GB" sz="1200" u="none" cap="none" strike="noStrike">
                <a:solidFill>
                  <a:srgbClr val="657B83"/>
                </a:solidFill>
                <a:latin typeface="Consolas"/>
                <a:ea typeface="Consolas"/>
                <a:cs typeface="Consolas"/>
                <a:sym typeface="Consolas"/>
              </a:rPr>
              <a:t>.</a:t>
            </a:r>
            <a:r>
              <a:rPr b="0" i="0" lang="en-GB" sz="1200" u="none" cap="none" strike="noStrike">
                <a:solidFill>
                  <a:srgbClr val="268BD2"/>
                </a:solidFill>
                <a:latin typeface="Consolas"/>
                <a:ea typeface="Consolas"/>
                <a:cs typeface="Consolas"/>
                <a:sym typeface="Consolas"/>
              </a:rPr>
              <a:t>state</a:t>
            </a:r>
            <a:r>
              <a:rPr b="0" i="0" lang="en-GB" sz="1200" u="none" cap="none" strike="noStrike">
                <a:solidFill>
                  <a:srgbClr val="657B83"/>
                </a:solidFill>
                <a:latin typeface="Consolas"/>
                <a:ea typeface="Consolas"/>
                <a:cs typeface="Consolas"/>
                <a:sym typeface="Consolas"/>
              </a:rPr>
              <a:t>.</a:t>
            </a:r>
            <a:r>
              <a:rPr b="0" i="0" lang="en-GB" sz="1200" u="none" cap="none" strike="noStrike">
                <a:solidFill>
                  <a:srgbClr val="268BD2"/>
                </a:solidFill>
                <a:latin typeface="Consolas"/>
                <a:ea typeface="Consolas"/>
                <a:cs typeface="Consolas"/>
                <a:sym typeface="Consolas"/>
              </a:rPr>
              <a:t>count</a:t>
            </a:r>
            <a:r>
              <a:rPr b="0" i="0" lang="en-GB" sz="1200" u="none" cap="none" strike="noStrike">
                <a:solidFill>
                  <a:srgbClr val="D30102"/>
                </a:solidFill>
                <a:latin typeface="Consolas"/>
                <a:ea typeface="Consolas"/>
                <a:cs typeface="Consolas"/>
                <a:sym typeface="Consolas"/>
              </a:rPr>
              <a:t>}</a:t>
            </a:r>
            <a:r>
              <a:rPr b="0" i="0" lang="en-GB" sz="1200" u="none" cap="none" strike="noStrike">
                <a:solidFill>
                  <a:srgbClr val="333333"/>
                </a:solidFill>
                <a:latin typeface="Consolas"/>
                <a:ea typeface="Consolas"/>
                <a:cs typeface="Consolas"/>
                <a:sym typeface="Consolas"/>
              </a:rPr>
              <a:t> times</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r>
              <a:rPr b="0" i="0" lang="en-GB" sz="1200" u="none" cap="none" strike="noStrike">
                <a:solidFill>
                  <a:srgbClr val="93A1A1"/>
                </a:solidFill>
                <a:latin typeface="Consolas"/>
                <a:ea typeface="Consolas"/>
                <a:cs typeface="Consolas"/>
                <a:sym typeface="Consolas"/>
              </a:rPr>
              <a:t>&lt;/</a:t>
            </a:r>
            <a:r>
              <a:rPr b="0" i="0" lang="en-GB" sz="1200" u="none" cap="none" strike="noStrike">
                <a:solidFill>
                  <a:srgbClr val="268BD2"/>
                </a:solidFill>
                <a:latin typeface="Consolas"/>
                <a:ea typeface="Consolas"/>
                <a:cs typeface="Consolas"/>
                <a:sym typeface="Consolas"/>
              </a:rPr>
              <a:t>button</a:t>
            </a:r>
            <a:r>
              <a:rPr b="0" i="0" lang="en-GB" sz="1200" u="none" cap="none" strike="noStrike">
                <a:solidFill>
                  <a:srgbClr val="93A1A1"/>
                </a:solidFill>
                <a:latin typeface="Consolas"/>
                <a:ea typeface="Consolas"/>
                <a:cs typeface="Consolas"/>
                <a:sym typeface="Consolas"/>
              </a:rPr>
              <a:t>&gt;</a:t>
            </a:r>
            <a:r>
              <a:rPr b="0" i="0" lang="en-GB" sz="1200" u="none" cap="none" strike="noStrike">
                <a:solidFill>
                  <a:srgbClr val="333333"/>
                </a:solidFill>
                <a:latin typeface="Consolas"/>
                <a:ea typeface="Consolas"/>
                <a:cs typeface="Consolas"/>
                <a:sym typeface="Consolas"/>
              </a:rPr>
              <a:t>);}</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GB" sz="1200" u="none" cap="none" strike="noStrike">
                <a:solidFill>
                  <a:srgbClr val="333333"/>
                </a:solidFill>
                <a:latin typeface="Consolas"/>
                <a:ea typeface="Consolas"/>
                <a:cs typeface="Consolas"/>
                <a:sym typeface="Consolas"/>
              </a:rPr>
              <a:t> }</a:t>
            </a:r>
            <a:endParaRPr b="0" i="0" sz="1200" u="none" cap="none" strike="noStrike">
              <a:solidFill>
                <a:srgbClr val="333333"/>
              </a:solidFill>
              <a:latin typeface="Consolas"/>
              <a:ea typeface="Consolas"/>
              <a:cs typeface="Consolas"/>
              <a:sym typeface="Consolas"/>
            </a:endParaRPr>
          </a:p>
          <a:p>
            <a:pPr indent="0" lvl="0" marL="0" marR="0" rtl="0" algn="l">
              <a:lnSpc>
                <a:spcPct val="100000"/>
              </a:lnSpc>
              <a:spcBef>
                <a:spcPts val="0"/>
              </a:spcBef>
              <a:spcAft>
                <a:spcPts val="1200"/>
              </a:spcAft>
              <a:buNone/>
            </a:pPr>
            <a:r>
              <a:t/>
            </a:r>
            <a:endParaRPr b="0" i="0" sz="1500" u="none" cap="none" strike="noStrike">
              <a:solidFill>
                <a:srgbClr val="000000"/>
              </a:solidFill>
              <a:latin typeface="Arial"/>
              <a:ea typeface="Arial"/>
              <a:cs typeface="Arial"/>
              <a:sym typeface="Arial"/>
            </a:endParaRPr>
          </a:p>
        </p:txBody>
      </p:sp>
      <p:pic>
        <p:nvPicPr>
          <p:cNvPr descr="Screen Shot 2017-09-07 at 11.02.33 AM.png" id="199" name="Google Shape;199;p21"/>
          <p:cNvPicPr preferRelativeResize="0"/>
          <p:nvPr/>
        </p:nvPicPr>
        <p:blipFill rotWithShape="1">
          <a:blip r:embed="rId3">
            <a:alphaModFix/>
          </a:blip>
          <a:srcRect b="7148" l="5652" r="2890" t="0"/>
          <a:stretch/>
        </p:blipFill>
        <p:spPr>
          <a:xfrm>
            <a:off x="6720394" y="2976929"/>
            <a:ext cx="2008069" cy="1010044"/>
          </a:xfrm>
          <a:prstGeom prst="rect">
            <a:avLst/>
          </a:prstGeom>
          <a:noFill/>
          <a:ln>
            <a:noFill/>
          </a:ln>
        </p:spPr>
      </p:pic>
      <p:sp>
        <p:nvSpPr>
          <p:cNvPr id="200" name="Google Shape;200;p21"/>
          <p:cNvSpPr/>
          <p:nvPr/>
        </p:nvSpPr>
        <p:spPr>
          <a:xfrm>
            <a:off x="5901160" y="3288788"/>
            <a:ext cx="689175" cy="386325"/>
          </a:xfrm>
          <a:prstGeom prst="rightArrow">
            <a:avLst>
              <a:gd fmla="val 50000" name="adj1"/>
              <a:gd fmla="val 50000" name="adj2"/>
            </a:avLst>
          </a:prstGeom>
          <a:solidFill>
            <a:srgbClr val="EA9999"/>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01" name="Google Shape;201;p21"/>
          <p:cNvSpPr txBox="1"/>
          <p:nvPr/>
        </p:nvSpPr>
        <p:spPr>
          <a:xfrm>
            <a:off x="267637" y="932292"/>
            <a:ext cx="8608725" cy="1222875"/>
          </a:xfrm>
          <a:prstGeom prst="rect">
            <a:avLst/>
          </a:prstGeom>
          <a:noFill/>
          <a:ln>
            <a:noFill/>
          </a:ln>
        </p:spPr>
        <p:txBody>
          <a:bodyPr anchorCtr="0" anchor="t" bIns="34275" lIns="68550" spcFirstLastPara="1" rIns="68550" wrap="square" tIns="34275">
            <a:noAutofit/>
          </a:bodyPr>
          <a:lstStyle/>
          <a:p>
            <a:pPr indent="0" lvl="0" marL="0" marR="0" rtl="0" algn="l">
              <a:lnSpc>
                <a:spcPct val="115000"/>
              </a:lnSpc>
              <a:spcBef>
                <a:spcPts val="0"/>
              </a:spcBef>
              <a:spcAft>
                <a:spcPts val="0"/>
              </a:spcAft>
              <a:buNone/>
            </a:pPr>
            <a:r>
              <a:rPr b="1" i="0" lang="en-GB" sz="1600" u="none" cap="none" strike="noStrike">
                <a:solidFill>
                  <a:schemeClr val="dk1"/>
                </a:solidFill>
                <a:latin typeface="Arial"/>
                <a:ea typeface="Arial"/>
                <a:cs typeface="Arial"/>
                <a:sym typeface="Arial"/>
              </a:rPr>
              <a:t>So when to use state?</a:t>
            </a:r>
            <a:endParaRPr b="1" i="0" sz="1600" u="none" cap="none" strike="noStrike">
              <a:solidFill>
                <a:schemeClr val="dk1"/>
              </a:solidFill>
              <a:latin typeface="Arial"/>
              <a:ea typeface="Arial"/>
              <a:cs typeface="Arial"/>
              <a:sym typeface="Arial"/>
            </a:endParaRPr>
          </a:p>
          <a:p>
            <a:pPr indent="-295275" lvl="0" marL="342900" marR="0" rtl="0" algn="just">
              <a:lnSpc>
                <a:spcPct val="115000"/>
              </a:lnSpc>
              <a:spcBef>
                <a:spcPts val="0"/>
              </a:spcBef>
              <a:spcAft>
                <a:spcPts val="0"/>
              </a:spcAft>
              <a:buClr>
                <a:schemeClr val="dk1"/>
              </a:buClr>
              <a:buSzPts val="2600"/>
              <a:buFont typeface="Arial"/>
              <a:buChar char="•"/>
            </a:pPr>
            <a:r>
              <a:rPr b="0" i="0" lang="en-GB" sz="1600" u="none" cap="none" strike="noStrike">
                <a:solidFill>
                  <a:schemeClr val="dk1"/>
                </a:solidFill>
                <a:latin typeface="Arial"/>
                <a:ea typeface="Arial"/>
                <a:cs typeface="Arial"/>
                <a:sym typeface="Arial"/>
              </a:rPr>
              <a:t>When a component needs to keep track of information between renderings the component itself can create, update and use state.</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1" i="0" sz="1600" u="none" cap="none" strike="noStrike">
              <a:solidFill>
                <a:srgbClr val="00B0F0"/>
              </a:solidFill>
              <a:latin typeface="Arial"/>
              <a:ea typeface="Arial"/>
              <a:cs typeface="Arial"/>
              <a:sym typeface="Arial"/>
            </a:endParaRPr>
          </a:p>
        </p:txBody>
      </p:sp>
      <p:sp>
        <p:nvSpPr>
          <p:cNvPr id="202" name="Google Shape;202;p2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State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nvSpPr>
        <p:spPr>
          <a:xfrm>
            <a:off x="195300" y="894665"/>
            <a:ext cx="8948700" cy="4150304"/>
          </a:xfrm>
          <a:prstGeom prst="rect">
            <a:avLst/>
          </a:prstGeom>
          <a:noFill/>
          <a:ln>
            <a:noFill/>
          </a:ln>
        </p:spPr>
        <p:txBody>
          <a:bodyPr anchorCtr="0" anchor="t" bIns="34275" lIns="68550" spcFirstLastPara="1" rIns="68550" wrap="square" tIns="34275">
            <a:noAutofit/>
          </a:bodyPr>
          <a:lstStyle/>
          <a:p>
            <a:pPr indent="0" lvl="0" marL="0" marR="0" rtl="0" algn="l">
              <a:lnSpc>
                <a:spcPct val="115000"/>
              </a:lnSpc>
              <a:spcBef>
                <a:spcPts val="0"/>
              </a:spcBef>
              <a:spcAft>
                <a:spcPts val="0"/>
              </a:spcAft>
              <a:buNone/>
            </a:pPr>
            <a:r>
              <a:rPr b="1" i="0" lang="en-GB" sz="2250" u="none" cap="none" strike="noStrike">
                <a:solidFill>
                  <a:srgbClr val="CC0000"/>
                </a:solidFill>
                <a:latin typeface="Arial"/>
                <a:ea typeface="Arial"/>
                <a:cs typeface="Arial"/>
                <a:sym typeface="Arial"/>
              </a:rPr>
              <a:t>- </a:t>
            </a:r>
            <a:r>
              <a:rPr b="1" i="0" lang="en-GB" sz="1600" u="none" cap="none" strike="noStrike">
                <a:solidFill>
                  <a:srgbClr val="CC0000"/>
                </a:solidFill>
                <a:latin typeface="Arial"/>
                <a:ea typeface="Arial"/>
                <a:cs typeface="Arial"/>
                <a:sym typeface="Arial"/>
              </a:rPr>
              <a:t>Warning 1:</a:t>
            </a:r>
            <a:endParaRPr b="1" i="0" sz="1600" u="none" cap="none" strike="noStrike">
              <a:solidFill>
                <a:srgbClr val="CC0000"/>
              </a:solidFill>
              <a:latin typeface="Arial"/>
              <a:ea typeface="Arial"/>
              <a:cs typeface="Arial"/>
              <a:sym typeface="Arial"/>
            </a:endParaRPr>
          </a:p>
          <a:p>
            <a:pPr indent="0" lvl="0" marL="342900" marR="0" rtl="0" algn="l">
              <a:lnSpc>
                <a:spcPct val="115000"/>
              </a:lnSpc>
              <a:spcBef>
                <a:spcPts val="0"/>
              </a:spcBef>
              <a:spcAft>
                <a:spcPts val="0"/>
              </a:spcAft>
              <a:buNone/>
            </a:pPr>
            <a:r>
              <a:rPr b="0" i="0" lang="en-GB" sz="1600" u="none" cap="none" strike="noStrike">
                <a:solidFill>
                  <a:schemeClr val="dk1"/>
                </a:solidFill>
                <a:latin typeface="Arial"/>
                <a:ea typeface="Arial"/>
                <a:cs typeface="Arial"/>
                <a:sym typeface="Arial"/>
              </a:rPr>
              <a:t>Do not do this: </a:t>
            </a:r>
            <a:endParaRPr b="0" i="0" sz="1600" u="none" cap="none" strike="noStrike">
              <a:solidFill>
                <a:schemeClr val="dk1"/>
              </a:solidFill>
              <a:latin typeface="Arial"/>
              <a:ea typeface="Arial"/>
              <a:cs typeface="Arial"/>
              <a:sym typeface="Arial"/>
            </a:endParaRPr>
          </a:p>
          <a:p>
            <a:pPr indent="0" lvl="0" marL="685800" marR="0" rtl="0" algn="l">
              <a:lnSpc>
                <a:spcPct val="115000"/>
              </a:lnSpc>
              <a:spcBef>
                <a:spcPts val="0"/>
              </a:spcBef>
              <a:spcAft>
                <a:spcPts val="0"/>
              </a:spcAft>
              <a:buNone/>
            </a:pPr>
            <a:r>
              <a:rPr b="0" i="0" lang="en-GB" sz="1800" u="none" cap="none" strike="noStrike">
                <a:solidFill>
                  <a:srgbClr val="595959"/>
                </a:solidFill>
                <a:latin typeface="Consolas"/>
                <a:ea typeface="Consolas"/>
                <a:cs typeface="Consolas"/>
                <a:sym typeface="Consolas"/>
              </a:rPr>
              <a:t>this.state.count = this.state.count + 1 //</a:t>
            </a:r>
            <a:r>
              <a:rPr b="1" i="1" lang="en-GB" sz="1575" u="none" cap="none" strike="noStrike">
                <a:solidFill>
                  <a:srgbClr val="595959"/>
                </a:solidFill>
                <a:latin typeface="Arial"/>
                <a:ea typeface="Arial"/>
                <a:cs typeface="Arial"/>
                <a:sym typeface="Arial"/>
              </a:rPr>
              <a:t>**</a:t>
            </a:r>
            <a:r>
              <a:rPr b="1" i="1" lang="en-GB" sz="1575" u="sng" cap="none" strike="noStrike">
                <a:solidFill>
                  <a:srgbClr val="595959"/>
                </a:solidFill>
                <a:latin typeface="Arial"/>
                <a:ea typeface="Arial"/>
                <a:cs typeface="Arial"/>
                <a:sym typeface="Arial"/>
              </a:rPr>
              <a:t>Note:</a:t>
            </a:r>
            <a:r>
              <a:rPr b="0" i="1" lang="en-GB" sz="1575" u="none" cap="none" strike="noStrike">
                <a:solidFill>
                  <a:srgbClr val="595959"/>
                </a:solidFill>
                <a:latin typeface="Arial"/>
                <a:ea typeface="Arial"/>
                <a:cs typeface="Arial"/>
                <a:sym typeface="Arial"/>
              </a:rPr>
              <a:t> Always use </a:t>
            </a:r>
            <a:r>
              <a:rPr b="1" i="1" lang="en-GB" sz="1575" u="none" cap="none" strike="noStrike">
                <a:solidFill>
                  <a:srgbClr val="595959"/>
                </a:solidFill>
                <a:highlight>
                  <a:srgbClr val="EFEFEF"/>
                </a:highlight>
                <a:latin typeface="Consolas"/>
                <a:ea typeface="Consolas"/>
                <a:cs typeface="Consolas"/>
                <a:sym typeface="Consolas"/>
              </a:rPr>
              <a:t>setState</a:t>
            </a:r>
            <a:endParaRPr b="0" i="1" sz="1575" u="none" cap="none" strike="noStrike">
              <a:solidFill>
                <a:schemeClr val="dk1"/>
              </a:solidFill>
              <a:latin typeface="Arial"/>
              <a:ea typeface="Arial"/>
              <a:cs typeface="Arial"/>
              <a:sym typeface="Arial"/>
            </a:endParaRPr>
          </a:p>
          <a:p>
            <a:pPr indent="-304800" lvl="0" marL="342900" marR="0" rtl="0" algn="l">
              <a:lnSpc>
                <a:spcPct val="100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React can not listen to the state getting updated in this way, component will not re-render automatically.</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750"/>
              </a:spcBef>
              <a:spcAft>
                <a:spcPts val="0"/>
              </a:spcAft>
              <a:buNone/>
            </a:pPr>
            <a:r>
              <a:rPr b="1" i="0" lang="en-GB" sz="1600" u="none" cap="none" strike="noStrike">
                <a:solidFill>
                  <a:srgbClr val="CC0000"/>
                </a:solidFill>
                <a:latin typeface="Arial"/>
                <a:ea typeface="Arial"/>
                <a:cs typeface="Arial"/>
                <a:sym typeface="Arial"/>
              </a:rPr>
              <a:t>- Warning 2:</a:t>
            </a:r>
            <a:endParaRPr b="1" i="0" sz="1600" u="none" cap="none" strike="noStrike">
              <a:solidFill>
                <a:srgbClr val="CC0000"/>
              </a:solidFill>
              <a:latin typeface="Arial"/>
              <a:ea typeface="Arial"/>
              <a:cs typeface="Arial"/>
              <a:sym typeface="Arial"/>
            </a:endParaRPr>
          </a:p>
          <a:p>
            <a:pPr indent="0" lvl="0" marL="342900" marR="0" rtl="0" algn="l">
              <a:lnSpc>
                <a:spcPct val="115000"/>
              </a:lnSpc>
              <a:spcBef>
                <a:spcPts val="0"/>
              </a:spcBef>
              <a:spcAft>
                <a:spcPts val="0"/>
              </a:spcAft>
              <a:buNone/>
            </a:pPr>
            <a:r>
              <a:rPr b="0" i="0" lang="en-GB" sz="1600" u="none" cap="none" strike="noStrike">
                <a:solidFill>
                  <a:schemeClr val="dk1"/>
                </a:solidFill>
                <a:latin typeface="Arial"/>
                <a:ea typeface="Arial"/>
                <a:cs typeface="Arial"/>
                <a:sym typeface="Arial"/>
              </a:rPr>
              <a:t>Do not do this: </a:t>
            </a:r>
            <a:endParaRPr b="0" i="0" sz="1600" u="none" cap="none" strike="noStrike">
              <a:solidFill>
                <a:schemeClr val="dk1"/>
              </a:solidFill>
              <a:latin typeface="Arial"/>
              <a:ea typeface="Arial"/>
              <a:cs typeface="Arial"/>
              <a:sym typeface="Arial"/>
            </a:endParaRPr>
          </a:p>
          <a:p>
            <a:pPr indent="266700" lvl="0" marL="419100" marR="76200" rtl="0" algn="l">
              <a:lnSpc>
                <a:spcPct val="115000"/>
              </a:lnSpc>
              <a:spcBef>
                <a:spcPts val="0"/>
              </a:spcBef>
              <a:spcAft>
                <a:spcPts val="0"/>
              </a:spcAft>
              <a:buNone/>
            </a:pPr>
            <a:r>
              <a:rPr b="0" i="0" lang="en-GB" sz="1600" u="none" cap="none" strike="noStrike">
                <a:solidFill>
                  <a:srgbClr val="595959"/>
                </a:solidFill>
                <a:latin typeface="Consolas"/>
                <a:ea typeface="Consolas"/>
                <a:cs typeface="Consolas"/>
                <a:sym typeface="Consolas"/>
              </a:rPr>
              <a:t>this.setState({</a:t>
            </a:r>
            <a:br>
              <a:rPr b="0" i="0" lang="en-GB" sz="1600" u="none" cap="none" strike="noStrike">
                <a:solidFill>
                  <a:srgbClr val="595959"/>
                </a:solidFill>
                <a:latin typeface="Consolas"/>
                <a:ea typeface="Consolas"/>
                <a:cs typeface="Consolas"/>
                <a:sym typeface="Consolas"/>
              </a:rPr>
            </a:br>
            <a:r>
              <a:rPr b="0" i="0" lang="en-GB" sz="1600" u="none" cap="none" strike="noStrike">
                <a:solidFill>
                  <a:srgbClr val="595959"/>
                </a:solidFill>
                <a:latin typeface="Consolas"/>
                <a:ea typeface="Consolas"/>
                <a:cs typeface="Consolas"/>
                <a:sym typeface="Consolas"/>
              </a:rPr>
              <a:t>  		count: this.state.count + 1</a:t>
            </a:r>
            <a:br>
              <a:rPr b="0" i="0" lang="en-GB" sz="1600" u="none" cap="none" strike="noStrike">
                <a:solidFill>
                  <a:srgbClr val="595959"/>
                </a:solidFill>
                <a:latin typeface="Consolas"/>
                <a:ea typeface="Consolas"/>
                <a:cs typeface="Consolas"/>
                <a:sym typeface="Consolas"/>
              </a:rPr>
            </a:br>
            <a:r>
              <a:rPr b="0" i="0" lang="en-GB" sz="1600" u="none" cap="none" strike="noStrike">
                <a:solidFill>
                  <a:srgbClr val="595959"/>
                </a:solidFill>
                <a:latin typeface="Consolas"/>
                <a:ea typeface="Consolas"/>
                <a:cs typeface="Consolas"/>
                <a:sym typeface="Consolas"/>
              </a:rPr>
              <a:t>	});</a:t>
            </a:r>
            <a:endParaRPr b="0" i="0" sz="1600" u="none" cap="none" strike="noStrike">
              <a:solidFill>
                <a:srgbClr val="586E75"/>
              </a:solidFill>
              <a:highlight>
                <a:srgbClr val="F8F8F8"/>
              </a:highlight>
              <a:latin typeface="Verdana"/>
              <a:ea typeface="Verdana"/>
              <a:cs typeface="Verdana"/>
              <a:sym typeface="Verdana"/>
            </a:endParaRPr>
          </a:p>
          <a:p>
            <a:pPr indent="-304800" lvl="0" marL="342900" marR="0" rtl="0" algn="l">
              <a:lnSpc>
                <a:spcPct val="100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This does not take into account the asynchronous nature of setState. This might cause errors with out of sync state data.</a:t>
            </a:r>
            <a:endParaRPr b="0" i="0" sz="1600" u="none" cap="none" strike="noStrike">
              <a:solidFill>
                <a:schemeClr val="dk1"/>
              </a:solidFill>
              <a:latin typeface="Arial"/>
              <a:ea typeface="Arial"/>
              <a:cs typeface="Arial"/>
              <a:sym typeface="Arial"/>
            </a:endParaRPr>
          </a:p>
        </p:txBody>
      </p:sp>
      <p:sp>
        <p:nvSpPr>
          <p:cNvPr id="208" name="Google Shape;208;p2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State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nvSpPr>
        <p:spPr>
          <a:xfrm>
            <a:off x="250575" y="967027"/>
            <a:ext cx="4574250" cy="4056886"/>
          </a:xfrm>
          <a:prstGeom prst="rect">
            <a:avLst/>
          </a:prstGeom>
          <a:noFill/>
          <a:ln>
            <a:noFill/>
          </a:ln>
        </p:spPr>
        <p:txBody>
          <a:bodyPr anchorCtr="0" anchor="t" bIns="34275" lIns="68550" spcFirstLastPara="1" rIns="68550" wrap="square" tIns="34275">
            <a:noAutofit/>
          </a:bodyPr>
          <a:lstStyle/>
          <a:p>
            <a:pPr indent="0" lvl="0" marL="0" marR="0" rtl="0" algn="l">
              <a:lnSpc>
                <a:spcPct val="114000"/>
              </a:lnSpc>
              <a:spcBef>
                <a:spcPts val="0"/>
              </a:spcBef>
              <a:spcAft>
                <a:spcPts val="0"/>
              </a:spcAft>
              <a:buNone/>
            </a:pPr>
            <a:r>
              <a:rPr b="1" i="0" lang="en-GB" sz="1600" u="none" cap="none" strike="noStrike">
                <a:solidFill>
                  <a:schemeClr val="dk1"/>
                </a:solidFill>
                <a:latin typeface="Arial"/>
                <a:ea typeface="Arial"/>
                <a:cs typeface="Arial"/>
                <a:sym typeface="Arial"/>
              </a:rPr>
              <a:t>Going deeper (State vs Props)</a:t>
            </a:r>
            <a:endParaRPr/>
          </a:p>
          <a:p>
            <a:pPr indent="0" lvl="0" marL="0" marR="0" rtl="0" algn="l">
              <a:lnSpc>
                <a:spcPct val="114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304800" lvl="0" marL="342900" marR="0" rtl="0" algn="just">
              <a:lnSpc>
                <a:spcPct val="114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State is created in the component</a:t>
            </a:r>
            <a:endParaRPr b="0" i="0" sz="1600" u="none" cap="none" strike="noStrike">
              <a:solidFill>
                <a:schemeClr val="dk1"/>
              </a:solidFill>
              <a:latin typeface="Arial"/>
              <a:ea typeface="Arial"/>
              <a:cs typeface="Arial"/>
              <a:sym typeface="Arial"/>
            </a:endParaRPr>
          </a:p>
          <a:p>
            <a:pPr indent="-304800" lvl="0" marL="342900" marR="0" rtl="0" algn="just">
              <a:lnSpc>
                <a:spcPct val="114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This is where state gets its initial data. The initial data can also from props. But if you want to make change of that data you can’t use props because props is immutable (unchangeable). </a:t>
            </a:r>
            <a:endParaRPr b="0" i="0" sz="1600" u="none" cap="none" strike="noStrike">
              <a:solidFill>
                <a:schemeClr val="dk1"/>
              </a:solidFill>
              <a:latin typeface="Arial"/>
              <a:ea typeface="Arial"/>
              <a:cs typeface="Arial"/>
              <a:sym typeface="Arial"/>
            </a:endParaRPr>
          </a:p>
          <a:p>
            <a:pPr indent="-304800" lvl="0" marL="342900" marR="0" rtl="0" algn="l">
              <a:lnSpc>
                <a:spcPct val="114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State is changeable</a:t>
            </a:r>
            <a:endParaRPr b="0" i="0" sz="1600" u="none" cap="none" strike="noStrike">
              <a:solidFill>
                <a:schemeClr val="dk1"/>
              </a:solidFill>
              <a:latin typeface="Arial"/>
              <a:ea typeface="Arial"/>
              <a:cs typeface="Arial"/>
              <a:sym typeface="Arial"/>
            </a:endParaRPr>
          </a:p>
        </p:txBody>
      </p:sp>
      <p:sp>
        <p:nvSpPr>
          <p:cNvPr id="214" name="Google Shape;214;p23"/>
          <p:cNvSpPr txBox="1"/>
          <p:nvPr/>
        </p:nvSpPr>
        <p:spPr>
          <a:xfrm>
            <a:off x="4881898" y="1332352"/>
            <a:ext cx="4184775" cy="1663118"/>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35714"/>
              </a:lnSpc>
              <a:spcBef>
                <a:spcPts val="0"/>
              </a:spcBef>
              <a:spcAft>
                <a:spcPts val="0"/>
              </a:spcAft>
              <a:buNone/>
            </a:pPr>
            <a:r>
              <a:rPr b="0" i="0" lang="en-GB" sz="1350" u="none" cap="none" strike="noStrike">
                <a:solidFill>
                  <a:srgbClr val="268BD2"/>
                </a:solidFill>
                <a:latin typeface="Consolas"/>
                <a:ea typeface="Consolas"/>
                <a:cs typeface="Consolas"/>
                <a:sym typeface="Consolas"/>
              </a:rPr>
              <a:t>constructor</a:t>
            </a:r>
            <a:r>
              <a:rPr b="0" i="0" lang="en-GB" sz="1350" u="none" cap="none" strike="noStrike">
                <a:solidFill>
                  <a:srgbClr val="333333"/>
                </a:solidFill>
                <a:latin typeface="Consolas"/>
                <a:ea typeface="Consolas"/>
                <a:cs typeface="Consolas"/>
                <a:sym typeface="Consolas"/>
              </a:rPr>
              <a:t>() {</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   </a:t>
            </a:r>
            <a:r>
              <a:rPr b="0" i="0" lang="en-GB" sz="1350" u="none" cap="none" strike="noStrike">
                <a:solidFill>
                  <a:srgbClr val="268BD2"/>
                </a:solidFill>
                <a:latin typeface="Consolas"/>
                <a:ea typeface="Consolas"/>
                <a:cs typeface="Consolas"/>
                <a:sym typeface="Consolas"/>
              </a:rPr>
              <a:t>super</a:t>
            </a:r>
            <a:r>
              <a:rPr b="0" i="0" lang="en-GB" sz="1350" u="none" cap="none" strike="noStrike">
                <a:solidFill>
                  <a:srgbClr val="333333"/>
                </a:solidFill>
                <a:latin typeface="Consolas"/>
                <a:ea typeface="Consolas"/>
                <a:cs typeface="Consolas"/>
                <a:sym typeface="Consolas"/>
              </a:rPr>
              <a:t>();</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   </a:t>
            </a:r>
            <a:r>
              <a:rPr b="0" i="0" lang="en-GB" sz="1350" u="none" cap="none" strike="noStrike">
                <a:solidFill>
                  <a:srgbClr val="268BD2"/>
                </a:solidFill>
                <a:latin typeface="Consolas"/>
                <a:ea typeface="Consolas"/>
                <a:cs typeface="Consolas"/>
                <a:sym typeface="Consolas"/>
              </a:rPr>
              <a:t>this</a:t>
            </a:r>
            <a:r>
              <a:rPr b="0" i="0" lang="en-GB" sz="1350" u="none" cap="none" strike="noStrike">
                <a:solidFill>
                  <a:srgbClr val="333333"/>
                </a:solidFill>
                <a:latin typeface="Consolas"/>
                <a:ea typeface="Consolas"/>
                <a:cs typeface="Consolas"/>
                <a:sym typeface="Consolas"/>
              </a:rPr>
              <a:t>.</a:t>
            </a:r>
            <a:r>
              <a:rPr b="0" i="0" lang="en-GB" sz="1350" u="none" cap="none" strike="noStrike">
                <a:solidFill>
                  <a:srgbClr val="268BD2"/>
                </a:solidFill>
                <a:latin typeface="Consolas"/>
                <a:ea typeface="Consolas"/>
                <a:cs typeface="Consolas"/>
                <a:sym typeface="Consolas"/>
              </a:rPr>
              <a:t>state</a:t>
            </a:r>
            <a:r>
              <a:rPr b="0" i="0" lang="en-GB" sz="1350" u="none" cap="none" strike="noStrike">
                <a:solidFill>
                  <a:srgbClr val="333333"/>
                </a:solidFill>
                <a:latin typeface="Consolas"/>
                <a:ea typeface="Consolas"/>
                <a:cs typeface="Consolas"/>
                <a:sym typeface="Consolas"/>
              </a:rPr>
              <a:t> </a:t>
            </a:r>
            <a:r>
              <a:rPr b="0" i="0" lang="en-GB" sz="1350" u="none" cap="none" strike="noStrike">
                <a:solidFill>
                  <a:srgbClr val="859900"/>
                </a:solidFill>
                <a:latin typeface="Consolas"/>
                <a:ea typeface="Consolas"/>
                <a:cs typeface="Consolas"/>
                <a:sym typeface="Consolas"/>
              </a:rPr>
              <a:t>=</a:t>
            </a:r>
            <a:r>
              <a:rPr b="0" i="0" lang="en-GB" sz="1350" u="none" cap="none" strike="noStrike">
                <a:solidFill>
                  <a:srgbClr val="333333"/>
                </a:solidFill>
                <a:latin typeface="Consolas"/>
                <a:ea typeface="Consolas"/>
                <a:cs typeface="Consolas"/>
                <a:sym typeface="Consolas"/>
              </a:rPr>
              <a:t> {</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     count: </a:t>
            </a:r>
            <a:r>
              <a:rPr b="0" i="0" lang="en-GB" sz="1350" u="none" cap="none" strike="noStrike">
                <a:solidFill>
                  <a:srgbClr val="D33682"/>
                </a:solidFill>
                <a:latin typeface="Consolas"/>
                <a:ea typeface="Consolas"/>
                <a:cs typeface="Consolas"/>
                <a:sym typeface="Consolas"/>
              </a:rPr>
              <a:t>0</a:t>
            </a:r>
            <a:r>
              <a:rPr b="0" i="0" lang="en-GB" sz="1350" u="none" cap="none" strike="noStrike">
                <a:solidFill>
                  <a:srgbClr val="333333"/>
                </a:solidFill>
                <a:latin typeface="Consolas"/>
                <a:ea typeface="Consolas"/>
                <a:cs typeface="Consolas"/>
                <a:sym typeface="Consolas"/>
              </a:rPr>
              <a:t>,</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   };</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a:t>
            </a:r>
            <a:endParaRPr b="0" i="0" sz="1350" u="none" cap="none" strike="noStrike">
              <a:solidFill>
                <a:srgbClr val="268BD2"/>
              </a:solidFill>
              <a:latin typeface="Consolas"/>
              <a:ea typeface="Consolas"/>
              <a:cs typeface="Consolas"/>
              <a:sym typeface="Consolas"/>
            </a:endParaRPr>
          </a:p>
        </p:txBody>
      </p:sp>
      <p:sp>
        <p:nvSpPr>
          <p:cNvPr id="215" name="Google Shape;215;p23"/>
          <p:cNvSpPr txBox="1"/>
          <p:nvPr/>
        </p:nvSpPr>
        <p:spPr>
          <a:xfrm>
            <a:off x="4881899" y="3248972"/>
            <a:ext cx="4184775" cy="1394511"/>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35714"/>
              </a:lnSpc>
              <a:spcBef>
                <a:spcPts val="0"/>
              </a:spcBef>
              <a:spcAft>
                <a:spcPts val="0"/>
              </a:spcAft>
              <a:buNone/>
            </a:pPr>
            <a:r>
              <a:rPr b="0" i="0" lang="en-GB" sz="1350" u="none" cap="none" strike="noStrike">
                <a:solidFill>
                  <a:srgbClr val="268BD2"/>
                </a:solidFill>
                <a:latin typeface="Consolas"/>
                <a:ea typeface="Consolas"/>
                <a:cs typeface="Consolas"/>
                <a:sym typeface="Consolas"/>
              </a:rPr>
              <a:t>updateCount</a:t>
            </a:r>
            <a:r>
              <a:rPr b="0" i="0" lang="en-GB" sz="1350" u="none" cap="none" strike="noStrike">
                <a:solidFill>
                  <a:srgbClr val="333333"/>
                </a:solidFill>
                <a:latin typeface="Consolas"/>
                <a:ea typeface="Consolas"/>
                <a:cs typeface="Consolas"/>
                <a:sym typeface="Consolas"/>
              </a:rPr>
              <a:t>() {</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   </a:t>
            </a:r>
            <a:r>
              <a:rPr b="0" i="0" lang="en-GB" sz="1350" u="none" cap="none" strike="noStrike">
                <a:solidFill>
                  <a:srgbClr val="268BD2"/>
                </a:solidFill>
                <a:latin typeface="Consolas"/>
                <a:ea typeface="Consolas"/>
                <a:cs typeface="Consolas"/>
                <a:sym typeface="Consolas"/>
              </a:rPr>
              <a:t>this</a:t>
            </a:r>
            <a:r>
              <a:rPr b="0" i="0" lang="en-GB" sz="1350" u="none" cap="none" strike="noStrike">
                <a:solidFill>
                  <a:srgbClr val="333333"/>
                </a:solidFill>
                <a:latin typeface="Consolas"/>
                <a:ea typeface="Consolas"/>
                <a:cs typeface="Consolas"/>
                <a:sym typeface="Consolas"/>
              </a:rPr>
              <a:t>.</a:t>
            </a:r>
            <a:r>
              <a:rPr b="0" i="0" lang="en-GB" sz="1350" u="none" cap="none" strike="noStrike">
                <a:solidFill>
                  <a:srgbClr val="268BD2"/>
                </a:solidFill>
                <a:latin typeface="Consolas"/>
                <a:ea typeface="Consolas"/>
                <a:cs typeface="Consolas"/>
                <a:sym typeface="Consolas"/>
              </a:rPr>
              <a:t>setState</a:t>
            </a:r>
            <a:r>
              <a:rPr b="0" i="0" lang="en-GB" sz="1350" u="none" cap="none" strike="noStrike">
                <a:solidFill>
                  <a:srgbClr val="333333"/>
                </a:solidFill>
                <a:latin typeface="Consolas"/>
                <a:ea typeface="Consolas"/>
                <a:cs typeface="Consolas"/>
                <a:sym typeface="Consolas"/>
              </a:rPr>
              <a:t>((prevState, props) </a:t>
            </a:r>
            <a:r>
              <a:rPr b="1" i="0" lang="en-GB" sz="1350" u="none" cap="none" strike="noStrike">
                <a:solidFill>
                  <a:srgbClr val="073642"/>
                </a:solidFill>
                <a:latin typeface="Consolas"/>
                <a:ea typeface="Consolas"/>
                <a:cs typeface="Consolas"/>
                <a:sym typeface="Consolas"/>
              </a:rPr>
              <a:t>=&gt;</a:t>
            </a:r>
            <a:r>
              <a:rPr b="0" i="0" lang="en-GB" sz="1350" u="none" cap="none" strike="noStrike">
                <a:solidFill>
                  <a:srgbClr val="333333"/>
                </a:solidFill>
                <a:latin typeface="Consolas"/>
                <a:ea typeface="Consolas"/>
                <a:cs typeface="Consolas"/>
                <a:sym typeface="Consolas"/>
              </a:rPr>
              <a:t> {</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      </a:t>
            </a:r>
            <a:r>
              <a:rPr b="0" i="0" lang="en-GB" sz="1350" u="none" cap="none" strike="noStrike">
                <a:solidFill>
                  <a:srgbClr val="859900"/>
                </a:solidFill>
                <a:latin typeface="Consolas"/>
                <a:ea typeface="Consolas"/>
                <a:cs typeface="Consolas"/>
                <a:sym typeface="Consolas"/>
              </a:rPr>
              <a:t>return</a:t>
            </a:r>
            <a:r>
              <a:rPr b="0" i="0" lang="en-GB" sz="1350" u="none" cap="none" strike="noStrike">
                <a:solidFill>
                  <a:srgbClr val="333333"/>
                </a:solidFill>
                <a:latin typeface="Consolas"/>
                <a:ea typeface="Consolas"/>
                <a:cs typeface="Consolas"/>
                <a:sym typeface="Consolas"/>
              </a:rPr>
              <a:t> { count:</a:t>
            </a:r>
            <a:r>
              <a:rPr b="0" i="0" lang="en-GB" sz="1350" u="none" cap="none" strike="noStrike">
                <a:solidFill>
                  <a:srgbClr val="268BD2"/>
                </a:solidFill>
                <a:latin typeface="Consolas"/>
                <a:ea typeface="Consolas"/>
                <a:cs typeface="Consolas"/>
                <a:sym typeface="Consolas"/>
              </a:rPr>
              <a:t>prevState</a:t>
            </a:r>
            <a:r>
              <a:rPr b="0" i="0" lang="en-GB" sz="1350" u="none" cap="none" strike="noStrike">
                <a:solidFill>
                  <a:srgbClr val="333333"/>
                </a:solidFill>
                <a:latin typeface="Consolas"/>
                <a:ea typeface="Consolas"/>
                <a:cs typeface="Consolas"/>
                <a:sym typeface="Consolas"/>
              </a:rPr>
              <a:t>.</a:t>
            </a:r>
            <a:r>
              <a:rPr b="0" i="0" lang="en-GB" sz="1350" u="none" cap="none" strike="noStrike">
                <a:solidFill>
                  <a:srgbClr val="268BD2"/>
                </a:solidFill>
                <a:latin typeface="Consolas"/>
                <a:ea typeface="Consolas"/>
                <a:cs typeface="Consolas"/>
                <a:sym typeface="Consolas"/>
              </a:rPr>
              <a:t>count</a:t>
            </a:r>
            <a:r>
              <a:rPr b="0" i="0" lang="en-GB" sz="1350" u="none" cap="none" strike="noStrike">
                <a:solidFill>
                  <a:srgbClr val="333333"/>
                </a:solidFill>
                <a:latin typeface="Consolas"/>
                <a:ea typeface="Consolas"/>
                <a:cs typeface="Consolas"/>
                <a:sym typeface="Consolas"/>
              </a:rPr>
              <a:t> </a:t>
            </a:r>
            <a:r>
              <a:rPr b="0" i="0" lang="en-GB" sz="1350" u="none" cap="none" strike="noStrike">
                <a:solidFill>
                  <a:srgbClr val="859900"/>
                </a:solidFill>
                <a:latin typeface="Consolas"/>
                <a:ea typeface="Consolas"/>
                <a:cs typeface="Consolas"/>
                <a:sym typeface="Consolas"/>
              </a:rPr>
              <a:t>+</a:t>
            </a:r>
            <a:r>
              <a:rPr b="0" i="0" lang="en-GB" sz="1350" u="none" cap="none" strike="noStrike">
                <a:solidFill>
                  <a:srgbClr val="333333"/>
                </a:solidFill>
                <a:latin typeface="Consolas"/>
                <a:ea typeface="Consolas"/>
                <a:cs typeface="Consolas"/>
                <a:sym typeface="Consolas"/>
              </a:rPr>
              <a:t> </a:t>
            </a:r>
            <a:r>
              <a:rPr b="0" i="0" lang="en-GB" sz="1350" u="none" cap="none" strike="noStrike">
                <a:solidFill>
                  <a:srgbClr val="D33682"/>
                </a:solidFill>
                <a:latin typeface="Consolas"/>
                <a:ea typeface="Consolas"/>
                <a:cs typeface="Consolas"/>
                <a:sym typeface="Consolas"/>
              </a:rPr>
              <a:t>1</a:t>
            </a:r>
            <a:r>
              <a:rPr b="0" i="0" lang="en-GB" sz="1350" u="none" cap="none" strike="noStrike">
                <a:solidFill>
                  <a:srgbClr val="333333"/>
                </a:solidFill>
                <a:latin typeface="Consolas"/>
                <a:ea typeface="Consolas"/>
                <a:cs typeface="Consolas"/>
                <a:sym typeface="Consolas"/>
              </a:rPr>
              <a:t> }</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     });}</a:t>
            </a:r>
            <a:endParaRPr b="0" i="0" sz="1350" u="none" cap="none" strike="noStrike">
              <a:solidFill>
                <a:srgbClr val="333333"/>
              </a:solidFill>
              <a:latin typeface="Consolas"/>
              <a:ea typeface="Consolas"/>
              <a:cs typeface="Consolas"/>
              <a:sym typeface="Consolas"/>
            </a:endParaRPr>
          </a:p>
          <a:p>
            <a:pPr indent="0" lvl="0" marL="0" marR="0" rtl="0" algn="l">
              <a:lnSpc>
                <a:spcPct val="135714"/>
              </a:lnSpc>
              <a:spcBef>
                <a:spcPts val="0"/>
              </a:spcBef>
              <a:spcAft>
                <a:spcPts val="0"/>
              </a:spcAft>
              <a:buNone/>
            </a:pPr>
            <a:r>
              <a:rPr b="0" i="0" lang="en-GB" sz="1350" u="none" cap="none" strike="noStrike">
                <a:solidFill>
                  <a:srgbClr val="333333"/>
                </a:solidFill>
                <a:latin typeface="Consolas"/>
                <a:ea typeface="Consolas"/>
                <a:cs typeface="Consolas"/>
                <a:sym typeface="Consolas"/>
              </a:rPr>
              <a:t>}</a:t>
            </a:r>
            <a:endParaRPr b="0" i="0" sz="1350" u="none" cap="none" strike="noStrike">
              <a:solidFill>
                <a:srgbClr val="000000"/>
              </a:solidFill>
              <a:latin typeface="Arial"/>
              <a:ea typeface="Arial"/>
              <a:cs typeface="Arial"/>
              <a:sym typeface="Arial"/>
            </a:endParaRPr>
          </a:p>
        </p:txBody>
      </p:sp>
      <p:sp>
        <p:nvSpPr>
          <p:cNvPr id="216" name="Google Shape;216;p2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State vs Props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118457" y="93616"/>
            <a:ext cx="8167200" cy="623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700"/>
              <a:buFont typeface="Libre Franklin"/>
              <a:buNone/>
            </a:pPr>
            <a:r>
              <a:rPr lang="en-GB"/>
              <a:t>Props</a:t>
            </a:r>
            <a:endParaRPr/>
          </a:p>
        </p:txBody>
      </p:sp>
      <p:sp>
        <p:nvSpPr>
          <p:cNvPr id="222" name="Google Shape;222;p24"/>
          <p:cNvSpPr txBox="1"/>
          <p:nvPr>
            <p:ph idx="4294967295" type="body"/>
          </p:nvPr>
        </p:nvSpPr>
        <p:spPr>
          <a:xfrm>
            <a:off x="0" y="868625"/>
            <a:ext cx="8521700" cy="4181259"/>
          </a:xfrm>
          <a:prstGeom prst="rect">
            <a:avLst/>
          </a:prstGeom>
          <a:solidFill>
            <a:schemeClr val="lt1"/>
          </a:solidFill>
          <a:ln>
            <a:noFill/>
          </a:ln>
        </p:spPr>
        <p:txBody>
          <a:bodyPr anchorCtr="0" anchor="t" bIns="91425" lIns="91425" spcFirstLastPara="1" rIns="91425" wrap="square" tIns="91425">
            <a:noAutofit/>
          </a:bodyPr>
          <a:lstStyle/>
          <a:p>
            <a:pPr indent="0" lvl="0" marL="114300" rtl="0" algn="l">
              <a:lnSpc>
                <a:spcPct val="150000"/>
              </a:lnSpc>
              <a:spcBef>
                <a:spcPts val="800"/>
              </a:spcBef>
              <a:spcAft>
                <a:spcPts val="0"/>
              </a:spcAft>
              <a:buSzPts val="2100"/>
              <a:buNone/>
            </a:pPr>
            <a:r>
              <a:rPr b="1" lang="en-GB" sz="1600">
                <a:latin typeface="Arial"/>
                <a:ea typeface="Arial"/>
                <a:cs typeface="Arial"/>
                <a:sym typeface="Arial"/>
              </a:rPr>
              <a:t>What are props?</a:t>
            </a:r>
            <a:endParaRPr b="1" sz="1600">
              <a:latin typeface="Arial"/>
              <a:ea typeface="Arial"/>
              <a:cs typeface="Arial"/>
              <a:sym typeface="Arial"/>
            </a:endParaRPr>
          </a:p>
          <a:p>
            <a:pPr indent="-319088" lvl="1" marL="914400" rtl="0" algn="l">
              <a:lnSpc>
                <a:spcPct val="150000"/>
              </a:lnSpc>
              <a:spcBef>
                <a:spcPts val="0"/>
              </a:spcBef>
              <a:spcAft>
                <a:spcPts val="0"/>
              </a:spcAft>
              <a:buSzPts val="1800"/>
              <a:buChar char="•"/>
            </a:pPr>
            <a:r>
              <a:rPr lang="en-GB" sz="1600">
                <a:latin typeface="Arial"/>
                <a:ea typeface="Arial"/>
                <a:cs typeface="Arial"/>
                <a:sym typeface="Arial"/>
              </a:rPr>
              <a:t>Props is short for “properties”</a:t>
            </a:r>
            <a:endParaRPr sz="1600">
              <a:latin typeface="Arial"/>
              <a:ea typeface="Arial"/>
              <a:cs typeface="Arial"/>
              <a:sym typeface="Arial"/>
            </a:endParaRPr>
          </a:p>
          <a:p>
            <a:pPr indent="-319088" lvl="1" marL="914400" rtl="0" algn="l">
              <a:lnSpc>
                <a:spcPct val="150000"/>
              </a:lnSpc>
              <a:spcBef>
                <a:spcPts val="0"/>
              </a:spcBef>
              <a:spcAft>
                <a:spcPts val="0"/>
              </a:spcAft>
              <a:buSzPts val="1800"/>
              <a:buChar char="•"/>
            </a:pPr>
            <a:r>
              <a:rPr lang="en-GB" sz="1600">
                <a:latin typeface="Arial"/>
                <a:ea typeface="Arial"/>
                <a:cs typeface="Arial"/>
                <a:sym typeface="Arial"/>
              </a:rPr>
              <a:t>Props make React Component to be more dynamic that’s mean to change content of component.</a:t>
            </a:r>
            <a:endParaRPr sz="1600">
              <a:latin typeface="Arial"/>
              <a:ea typeface="Arial"/>
              <a:cs typeface="Arial"/>
              <a:sym typeface="Arial"/>
            </a:endParaRPr>
          </a:p>
          <a:p>
            <a:pPr indent="-319088" lvl="1" marL="914400" rtl="0" algn="l">
              <a:lnSpc>
                <a:spcPct val="150000"/>
              </a:lnSpc>
              <a:spcBef>
                <a:spcPts val="0"/>
              </a:spcBef>
              <a:spcAft>
                <a:spcPts val="0"/>
              </a:spcAft>
              <a:buSzPts val="1800"/>
              <a:buChar char="•"/>
            </a:pPr>
            <a:r>
              <a:rPr lang="en-GB" sz="1600">
                <a:latin typeface="Arial"/>
                <a:ea typeface="Arial"/>
                <a:cs typeface="Arial"/>
                <a:sym typeface="Arial"/>
              </a:rPr>
              <a:t>Props are similar to arguments in functions</a:t>
            </a:r>
            <a:endParaRPr sz="1600">
              <a:latin typeface="Arial"/>
              <a:ea typeface="Arial"/>
              <a:cs typeface="Arial"/>
              <a:sym typeface="Arial"/>
            </a:endParaRPr>
          </a:p>
          <a:p>
            <a:pPr indent="-319088" lvl="1" marL="914400" rtl="0" algn="l">
              <a:lnSpc>
                <a:spcPct val="150000"/>
              </a:lnSpc>
              <a:spcBef>
                <a:spcPts val="0"/>
              </a:spcBef>
              <a:spcAft>
                <a:spcPts val="0"/>
              </a:spcAft>
              <a:buSzPts val="1800"/>
              <a:buChar char="•"/>
            </a:pPr>
            <a:r>
              <a:rPr lang="en-GB" sz="1600">
                <a:latin typeface="Arial"/>
                <a:ea typeface="Arial"/>
                <a:cs typeface="Arial"/>
                <a:sym typeface="Arial"/>
              </a:rPr>
              <a:t>Also similar to HTML attributes.</a:t>
            </a:r>
            <a:endParaRPr sz="1600">
              <a:latin typeface="Arial"/>
              <a:ea typeface="Arial"/>
              <a:cs typeface="Arial"/>
              <a:sym typeface="Arial"/>
            </a:endParaRPr>
          </a:p>
        </p:txBody>
      </p:sp>
      <p:sp>
        <p:nvSpPr>
          <p:cNvPr id="223" name="Google Shape;223;p24"/>
          <p:cNvSpPr txBox="1"/>
          <p:nvPr/>
        </p:nvSpPr>
        <p:spPr>
          <a:xfrm>
            <a:off x="1552507" y="3347353"/>
            <a:ext cx="5710066" cy="160043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Ex: </a:t>
            </a:r>
            <a:r>
              <a:rPr b="0" i="0" lang="en-GB" sz="1400" u="none" cap="none" strike="noStrike">
                <a:solidFill>
                  <a:srgbClr val="000000"/>
                </a:solidFill>
                <a:latin typeface="Consolas"/>
                <a:ea typeface="Consolas"/>
                <a:cs typeface="Consolas"/>
                <a:sym typeface="Consolas"/>
              </a:rPr>
              <a:t> class Welcome extends React.Component{</a:t>
            </a:r>
            <a:endParaRPr/>
          </a:p>
          <a:p>
            <a:pPr indent="0" lvl="1" marL="45720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	  render(){</a:t>
            </a:r>
            <a:endParaRPr/>
          </a:p>
          <a:p>
            <a:pPr indent="0" lvl="1" marL="45720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		return &lt;h1&gt;Hello 					</a:t>
            </a:r>
            <a:r>
              <a:rPr b="0" i="0" lang="en-GB" sz="1400" u="none" cap="none" strike="noStrike">
                <a:solidFill>
                  <a:srgbClr val="FF0000"/>
                </a:solidFill>
                <a:latin typeface="Consolas"/>
                <a:ea typeface="Consolas"/>
                <a:cs typeface="Consolas"/>
                <a:sym typeface="Consolas"/>
              </a:rPr>
              <a:t>{</a:t>
            </a:r>
            <a:r>
              <a:rPr b="0" i="0" lang="en-GB" sz="1400" u="none" cap="none" strike="noStrike">
                <a:solidFill>
                  <a:srgbClr val="0000FF"/>
                </a:solidFill>
                <a:latin typeface="Consolas"/>
                <a:ea typeface="Consolas"/>
                <a:cs typeface="Consolas"/>
                <a:sym typeface="Consolas"/>
              </a:rPr>
              <a:t>this.props.name</a:t>
            </a:r>
            <a:r>
              <a:rPr b="0" i="0" lang="en-GB" sz="1400" u="none" cap="none" strike="noStrike">
                <a:solidFill>
                  <a:srgbClr val="FF0000"/>
                </a:solidFill>
                <a:latin typeface="Consolas"/>
                <a:ea typeface="Consolas"/>
                <a:cs typeface="Consolas"/>
                <a:sym typeface="Consolas"/>
              </a:rPr>
              <a:t>}</a:t>
            </a:r>
            <a:r>
              <a:rPr b="0" i="0" lang="en-GB" sz="1400" u="none" cap="none" strike="noStrike">
                <a:solidFill>
                  <a:srgbClr val="000000"/>
                </a:solidFill>
                <a:latin typeface="Consolas"/>
                <a:ea typeface="Consolas"/>
                <a:cs typeface="Consolas"/>
                <a:sym typeface="Consolas"/>
              </a:rPr>
              <a:t>&lt;/h1&gt;;</a:t>
            </a:r>
            <a:endParaRPr/>
          </a:p>
          <a:p>
            <a:pPr indent="457200" lvl="1"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	  }</a:t>
            </a:r>
            <a:endParaRPr/>
          </a:p>
          <a:p>
            <a:pPr indent="457200" lvl="1" marL="45720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a:t>
            </a:r>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   	const element = &lt;Welcome </a:t>
            </a:r>
            <a:r>
              <a:rPr b="0" i="0" lang="en-GB" sz="1400" u="none" cap="none" strike="noStrike">
                <a:solidFill>
                  <a:srgbClr val="0000FF"/>
                </a:solidFill>
                <a:latin typeface="Consolas"/>
                <a:ea typeface="Consolas"/>
                <a:cs typeface="Consolas"/>
                <a:sym typeface="Consolas"/>
              </a:rPr>
              <a:t>name</a:t>
            </a:r>
            <a:r>
              <a:rPr b="0" i="0" lang="en-GB" sz="1400" u="none" cap="none" strike="noStrike">
                <a:solidFill>
                  <a:srgbClr val="000000"/>
                </a:solidFill>
                <a:latin typeface="Consolas"/>
                <a:ea typeface="Consolas"/>
                <a:cs typeface="Consolas"/>
                <a:sym typeface="Consolas"/>
              </a:rPr>
              <a:t> = “John” /&gt;;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118457" y="93616"/>
            <a:ext cx="8167200" cy="623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700"/>
              <a:buFont typeface="Libre Franklin"/>
              <a:buNone/>
            </a:pPr>
            <a:r>
              <a:rPr lang="en-GB"/>
              <a:t>Props(Con.)</a:t>
            </a:r>
            <a:endParaRPr/>
          </a:p>
        </p:txBody>
      </p:sp>
      <p:sp>
        <p:nvSpPr>
          <p:cNvPr id="229" name="Google Shape;229;p25"/>
          <p:cNvSpPr txBox="1"/>
          <p:nvPr>
            <p:ph idx="4294967295" type="body"/>
          </p:nvPr>
        </p:nvSpPr>
        <p:spPr>
          <a:xfrm>
            <a:off x="0" y="855194"/>
            <a:ext cx="8521700" cy="4200994"/>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800"/>
              </a:spcBef>
              <a:spcAft>
                <a:spcPts val="0"/>
              </a:spcAft>
              <a:buSzPts val="2100"/>
              <a:buChar char="•"/>
            </a:pPr>
            <a:r>
              <a:rPr lang="en-GB" sz="1600">
                <a:latin typeface="Arial"/>
                <a:ea typeface="Arial"/>
                <a:cs typeface="Arial"/>
                <a:sym typeface="Arial"/>
              </a:rPr>
              <a:t>Props can have their default values, in case props isn’t passed through it can still be set.</a:t>
            </a:r>
            <a:endParaRPr/>
          </a:p>
          <a:p>
            <a:pPr indent="-342900" lvl="0" marL="457200" rtl="0" algn="l">
              <a:lnSpc>
                <a:spcPct val="100000"/>
              </a:lnSpc>
              <a:spcBef>
                <a:spcPts val="800"/>
              </a:spcBef>
              <a:spcAft>
                <a:spcPts val="0"/>
              </a:spcAft>
              <a:buSzPts val="2100"/>
              <a:buChar char="•"/>
            </a:pPr>
            <a:r>
              <a:rPr lang="en-GB" sz="1600">
                <a:latin typeface="Arial"/>
                <a:ea typeface="Arial"/>
                <a:cs typeface="Arial"/>
                <a:sym typeface="Arial"/>
              </a:rPr>
              <a:t>Ex: We can make the name   property optional by adding defaultProps  to the Welcome class:</a:t>
            </a:r>
            <a:endParaRPr sz="1600">
              <a:latin typeface="Arial"/>
              <a:ea typeface="Arial"/>
              <a:cs typeface="Arial"/>
              <a:sym typeface="Arial"/>
            </a:endParaRPr>
          </a:p>
          <a:p>
            <a:pPr indent="0" lvl="0" marL="114300" rtl="0" algn="l">
              <a:lnSpc>
                <a:spcPct val="100000"/>
              </a:lnSpc>
              <a:spcBef>
                <a:spcPts val="800"/>
              </a:spcBef>
              <a:spcAft>
                <a:spcPts val="0"/>
              </a:spcAft>
              <a:buSzPts val="2100"/>
              <a:buNone/>
            </a:pPr>
            <a:r>
              <a:t/>
            </a:r>
            <a:endParaRPr sz="1600">
              <a:latin typeface="Arial"/>
              <a:ea typeface="Arial"/>
              <a:cs typeface="Arial"/>
              <a:sym typeface="Arial"/>
            </a:endParaRPr>
          </a:p>
          <a:p>
            <a:pPr indent="0" lvl="0" marL="0" rtl="0" algn="l">
              <a:lnSpc>
                <a:spcPct val="90000"/>
              </a:lnSpc>
              <a:spcBef>
                <a:spcPts val="1575"/>
              </a:spcBef>
              <a:spcAft>
                <a:spcPts val="0"/>
              </a:spcAft>
              <a:buSzPts val="2100"/>
              <a:buNone/>
            </a:pPr>
            <a:r>
              <a:t/>
            </a:r>
            <a:endParaRPr sz="1600"/>
          </a:p>
          <a:p>
            <a:pPr indent="0" lvl="0" marL="0" rtl="0" algn="l">
              <a:lnSpc>
                <a:spcPct val="100000"/>
              </a:lnSpc>
              <a:spcBef>
                <a:spcPts val="1575"/>
              </a:spcBef>
              <a:spcAft>
                <a:spcPts val="0"/>
              </a:spcAft>
              <a:buSzPts val="2100"/>
              <a:buNone/>
            </a:pPr>
            <a:r>
              <a:t/>
            </a:r>
            <a:endParaRPr sz="1600">
              <a:latin typeface="Consolas"/>
              <a:ea typeface="Consolas"/>
              <a:cs typeface="Consolas"/>
              <a:sym typeface="Consolas"/>
            </a:endParaRPr>
          </a:p>
        </p:txBody>
      </p:sp>
      <p:sp>
        <p:nvSpPr>
          <p:cNvPr id="230" name="Google Shape;230;p25"/>
          <p:cNvSpPr txBox="1"/>
          <p:nvPr/>
        </p:nvSpPr>
        <p:spPr>
          <a:xfrm>
            <a:off x="1716967" y="2217025"/>
            <a:ext cx="5710066" cy="2513509"/>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Consolas"/>
                <a:ea typeface="Consolas"/>
                <a:cs typeface="Consolas"/>
                <a:sym typeface="Consolas"/>
              </a:rPr>
              <a:t>class Welcome extends React.Component{</a:t>
            </a:r>
            <a:endParaRPr/>
          </a:p>
          <a:p>
            <a:pPr indent="0" lvl="0" marL="0" marR="0" rtl="0" algn="l">
              <a:lnSpc>
                <a:spcPct val="100000"/>
              </a:lnSpc>
              <a:spcBef>
                <a:spcPts val="1575"/>
              </a:spcBef>
              <a:spcAft>
                <a:spcPts val="0"/>
              </a:spcAft>
              <a:buNone/>
            </a:pPr>
            <a:r>
              <a:rPr b="0" i="0" lang="en-GB" sz="1600" u="none" cap="none" strike="noStrike">
                <a:solidFill>
                  <a:srgbClr val="000000"/>
                </a:solidFill>
                <a:latin typeface="Consolas"/>
                <a:ea typeface="Consolas"/>
                <a:cs typeface="Consolas"/>
                <a:sym typeface="Consolas"/>
              </a:rPr>
              <a:t>		render(){</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Consolas"/>
                <a:ea typeface="Consolas"/>
                <a:cs typeface="Consolas"/>
                <a:sym typeface="Consolas"/>
              </a:rPr>
              <a:t>			return &lt;h1&gt;Hello </a:t>
            </a:r>
            <a:r>
              <a:rPr b="0" i="0" lang="en-GB" sz="1600" u="none" cap="none" strike="noStrike">
                <a:solidFill>
                  <a:srgbClr val="FF0000"/>
                </a:solidFill>
                <a:latin typeface="Consolas"/>
                <a:ea typeface="Consolas"/>
                <a:cs typeface="Consolas"/>
                <a:sym typeface="Consolas"/>
              </a:rPr>
              <a:t>{</a:t>
            </a:r>
            <a:r>
              <a:rPr b="0" i="0" lang="en-GB" sz="1600" u="none" cap="none" strike="noStrike">
                <a:solidFill>
                  <a:srgbClr val="0000FF"/>
                </a:solidFill>
                <a:latin typeface="Consolas"/>
                <a:ea typeface="Consolas"/>
                <a:cs typeface="Consolas"/>
                <a:sym typeface="Consolas"/>
              </a:rPr>
              <a:t>this.props.name</a:t>
            </a:r>
            <a:r>
              <a:rPr b="0" i="0" lang="en-GB" sz="1600" u="none" cap="none" strike="noStrike">
                <a:solidFill>
                  <a:srgbClr val="FF0000"/>
                </a:solidFill>
                <a:latin typeface="Consolas"/>
                <a:ea typeface="Consolas"/>
                <a:cs typeface="Consolas"/>
                <a:sym typeface="Consolas"/>
              </a:rPr>
              <a:t>}</a:t>
            </a:r>
            <a:r>
              <a:rPr b="0" i="0" lang="en-GB" sz="1600" u="none" cap="none" strike="noStrike">
                <a:solidFill>
                  <a:srgbClr val="000000"/>
                </a:solidFill>
                <a:latin typeface="Consolas"/>
                <a:ea typeface="Consolas"/>
                <a:cs typeface="Consolas"/>
                <a:sym typeface="Consolas"/>
              </a:rPr>
              <a:t>&lt;/h1&gt;;</a:t>
            </a:r>
            <a:endParaRPr/>
          </a:p>
          <a:p>
            <a:pPr indent="457200" lvl="0" marL="457200" marR="0" rtl="0" algn="l">
              <a:lnSpc>
                <a:spcPct val="100000"/>
              </a:lnSpc>
              <a:spcBef>
                <a:spcPts val="0"/>
              </a:spcBef>
              <a:spcAft>
                <a:spcPts val="0"/>
              </a:spcAft>
              <a:buNone/>
            </a:pPr>
            <a:r>
              <a:rPr b="0" i="0" lang="en-GB" sz="1600" u="none" cap="none" strike="noStrike">
                <a:solidFill>
                  <a:srgbClr val="000000"/>
                </a:solidFill>
                <a:latin typeface="Consolas"/>
                <a:ea typeface="Consolas"/>
                <a:cs typeface="Consolas"/>
                <a:sym typeface="Consolas"/>
              </a:rPr>
              <a:t>}</a:t>
            </a:r>
            <a:endParaRPr/>
          </a:p>
          <a:p>
            <a:pPr indent="457200" lvl="0" marL="0" marR="0" rtl="0" algn="l">
              <a:lnSpc>
                <a:spcPct val="100000"/>
              </a:lnSpc>
              <a:spcBef>
                <a:spcPts val="0"/>
              </a:spcBef>
              <a:spcAft>
                <a:spcPts val="0"/>
              </a:spcAft>
              <a:buNone/>
            </a:pPr>
            <a:r>
              <a:rPr b="0" i="0" lang="en-GB" sz="1600" u="none" cap="none" strike="noStrike">
                <a:solidFill>
                  <a:srgbClr val="000000"/>
                </a:solidFill>
                <a:latin typeface="Consolas"/>
                <a:ea typeface="Consolas"/>
                <a:cs typeface="Consolas"/>
                <a:sym typeface="Consolas"/>
              </a:rPr>
              <a:t>}</a:t>
            </a:r>
            <a:endParaRPr/>
          </a:p>
          <a:p>
            <a:pPr indent="457200" lvl="0" marL="0" marR="0" rtl="0" algn="l">
              <a:lnSpc>
                <a:spcPct val="100000"/>
              </a:lnSpc>
              <a:spcBef>
                <a:spcPts val="0"/>
              </a:spcBef>
              <a:spcAft>
                <a:spcPts val="0"/>
              </a:spcAft>
              <a:buNone/>
            </a:pPr>
            <a:r>
              <a:rPr b="0" i="0" lang="en-GB" sz="1600" u="none" cap="none" strike="noStrike">
                <a:solidFill>
                  <a:srgbClr val="000000"/>
                </a:solidFill>
                <a:latin typeface="Consolas"/>
                <a:ea typeface="Consolas"/>
                <a:cs typeface="Consolas"/>
                <a:sym typeface="Consolas"/>
              </a:rPr>
              <a:t>Welcome.defaultProps ={</a:t>
            </a:r>
            <a:endParaRPr/>
          </a:p>
          <a:p>
            <a:pPr indent="457200" lvl="0" marL="0" marR="0" rtl="0" algn="l">
              <a:lnSpc>
                <a:spcPct val="100000"/>
              </a:lnSpc>
              <a:spcBef>
                <a:spcPts val="0"/>
              </a:spcBef>
              <a:spcAft>
                <a:spcPts val="0"/>
              </a:spcAft>
              <a:buNone/>
            </a:pPr>
            <a:r>
              <a:rPr b="0" i="0" lang="en-GB" sz="1600" u="none" cap="none" strike="noStrike">
                <a:solidFill>
                  <a:srgbClr val="000000"/>
                </a:solidFill>
                <a:latin typeface="Consolas"/>
                <a:ea typeface="Consolas"/>
                <a:cs typeface="Consolas"/>
                <a:sym typeface="Consolas"/>
              </a:rPr>
              <a:t>	name : “world”</a:t>
            </a:r>
            <a:endParaRPr/>
          </a:p>
          <a:p>
            <a:pPr indent="457200" lvl="0" marL="0" marR="0" rtl="0" algn="l">
              <a:lnSpc>
                <a:spcPct val="100000"/>
              </a:lnSpc>
              <a:spcBef>
                <a:spcPts val="0"/>
              </a:spcBef>
              <a:spcAft>
                <a:spcPts val="0"/>
              </a:spcAft>
              <a:buNone/>
            </a:pPr>
            <a:r>
              <a:rPr b="0" i="0" lang="en-GB" sz="16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18457" y="93616"/>
            <a:ext cx="8167200" cy="623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700"/>
              <a:buFont typeface="Libre Franklin"/>
              <a:buNone/>
            </a:pPr>
            <a:r>
              <a:rPr lang="en-GB"/>
              <a:t>Props(Con.)</a:t>
            </a:r>
            <a:endParaRPr/>
          </a:p>
        </p:txBody>
      </p:sp>
      <p:sp>
        <p:nvSpPr>
          <p:cNvPr id="236" name="Google Shape;236;p26"/>
          <p:cNvSpPr txBox="1"/>
          <p:nvPr>
            <p:ph idx="4294967295" type="body"/>
          </p:nvPr>
        </p:nvSpPr>
        <p:spPr>
          <a:xfrm>
            <a:off x="0" y="888086"/>
            <a:ext cx="8521700" cy="4168102"/>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800"/>
              </a:spcBef>
              <a:spcAft>
                <a:spcPts val="0"/>
              </a:spcAft>
              <a:buSzPts val="2100"/>
              <a:buFont typeface="Arial"/>
              <a:buChar char="•"/>
            </a:pPr>
            <a:r>
              <a:rPr lang="en-GB" sz="1600">
                <a:latin typeface="Arial"/>
                <a:ea typeface="Arial"/>
                <a:cs typeface="Arial"/>
                <a:sym typeface="Arial"/>
              </a:rPr>
              <a:t>Props should not change</a:t>
            </a:r>
            <a:endParaRPr sz="1600">
              <a:latin typeface="Arial"/>
              <a:ea typeface="Arial"/>
              <a:cs typeface="Arial"/>
              <a:sym typeface="Arial"/>
            </a:endParaRPr>
          </a:p>
          <a:p>
            <a:pPr indent="-342900" lvl="0" marL="457200" rtl="0" algn="l">
              <a:lnSpc>
                <a:spcPct val="90000"/>
              </a:lnSpc>
              <a:spcBef>
                <a:spcPts val="800"/>
              </a:spcBef>
              <a:spcAft>
                <a:spcPts val="0"/>
              </a:spcAft>
              <a:buSzPts val="2100"/>
              <a:buFont typeface="Arial"/>
              <a:buChar char="•"/>
            </a:pPr>
            <a:r>
              <a:rPr lang="en-GB" sz="1600">
                <a:latin typeface="Arial"/>
                <a:ea typeface="Arial"/>
                <a:cs typeface="Arial"/>
                <a:sym typeface="Arial"/>
              </a:rPr>
              <a:t>Consider props as immutable</a:t>
            </a:r>
            <a:endParaRPr sz="1600">
              <a:latin typeface="Arial"/>
              <a:ea typeface="Arial"/>
              <a:cs typeface="Arial"/>
              <a:sym typeface="Arial"/>
            </a:endParaRPr>
          </a:p>
          <a:p>
            <a:pPr indent="-342900" lvl="0" marL="457200" rtl="0" algn="l">
              <a:lnSpc>
                <a:spcPct val="90000"/>
              </a:lnSpc>
              <a:spcBef>
                <a:spcPts val="800"/>
              </a:spcBef>
              <a:spcAft>
                <a:spcPts val="0"/>
              </a:spcAft>
              <a:buSzPts val="2100"/>
              <a:buFont typeface="Arial"/>
              <a:buChar char="•"/>
            </a:pPr>
            <a:r>
              <a:rPr lang="en-GB" sz="1600">
                <a:latin typeface="Arial"/>
                <a:ea typeface="Arial"/>
                <a:cs typeface="Arial"/>
                <a:sym typeface="Arial"/>
              </a:rPr>
              <a:t>Since props are passed in and they cannot change , any React component that only uses props as “pure”, it will always render the same output given the same input.</a:t>
            </a:r>
            <a:endParaRPr sz="1600">
              <a:latin typeface="Arial"/>
              <a:ea typeface="Arial"/>
              <a:cs typeface="Arial"/>
              <a:sym typeface="Arial"/>
            </a:endParaRPr>
          </a:p>
          <a:p>
            <a:pPr indent="-342900" lvl="0" marL="457200" rtl="0" algn="l">
              <a:lnSpc>
                <a:spcPct val="90000"/>
              </a:lnSpc>
              <a:spcBef>
                <a:spcPts val="800"/>
              </a:spcBef>
              <a:spcAft>
                <a:spcPts val="0"/>
              </a:spcAft>
              <a:buSzPts val="2100"/>
              <a:buFont typeface="Arial"/>
              <a:buChar char="•"/>
            </a:pPr>
            <a:r>
              <a:rPr lang="en-GB" sz="1600">
                <a:latin typeface="Arial"/>
                <a:ea typeface="Arial"/>
                <a:cs typeface="Arial"/>
                <a:sym typeface="Arial"/>
              </a:rPr>
              <a:t>If you are trying to change the props like </a:t>
            </a:r>
            <a:endParaRPr/>
          </a:p>
          <a:p>
            <a:pPr indent="-209550" lvl="0" marL="457200" rtl="0" algn="l">
              <a:lnSpc>
                <a:spcPct val="90000"/>
              </a:lnSpc>
              <a:spcBef>
                <a:spcPts val="800"/>
              </a:spcBef>
              <a:spcAft>
                <a:spcPts val="0"/>
              </a:spcAft>
              <a:buSzPts val="2100"/>
              <a:buNone/>
            </a:pPr>
            <a:r>
              <a:t/>
            </a:r>
            <a:endParaRPr sz="1600">
              <a:latin typeface="Arial"/>
              <a:ea typeface="Arial"/>
              <a:cs typeface="Arial"/>
              <a:sym typeface="Arial"/>
            </a:endParaRPr>
          </a:p>
          <a:p>
            <a:pPr indent="-209550" lvl="0" marL="457200" rtl="0" algn="l">
              <a:lnSpc>
                <a:spcPct val="90000"/>
              </a:lnSpc>
              <a:spcBef>
                <a:spcPts val="800"/>
              </a:spcBef>
              <a:spcAft>
                <a:spcPts val="0"/>
              </a:spcAft>
              <a:buSzPts val="2100"/>
              <a:buNone/>
            </a:pPr>
            <a:r>
              <a:t/>
            </a:r>
            <a:endParaRPr sz="1600">
              <a:latin typeface="Arial"/>
              <a:ea typeface="Arial"/>
              <a:cs typeface="Arial"/>
              <a:sym typeface="Arial"/>
            </a:endParaRPr>
          </a:p>
          <a:p>
            <a:pPr indent="-209550" lvl="0" marL="457200" rtl="0" algn="l">
              <a:lnSpc>
                <a:spcPct val="90000"/>
              </a:lnSpc>
              <a:spcBef>
                <a:spcPts val="800"/>
              </a:spcBef>
              <a:spcAft>
                <a:spcPts val="0"/>
              </a:spcAft>
              <a:buSzPts val="2100"/>
              <a:buNone/>
            </a:pPr>
            <a:r>
              <a:t/>
            </a:r>
            <a:endParaRPr sz="1600">
              <a:latin typeface="Arial"/>
              <a:ea typeface="Arial"/>
              <a:cs typeface="Arial"/>
              <a:sym typeface="Arial"/>
            </a:endParaRPr>
          </a:p>
          <a:p>
            <a:pPr indent="-209550" lvl="0" marL="457200" rtl="0" algn="l">
              <a:lnSpc>
                <a:spcPct val="90000"/>
              </a:lnSpc>
              <a:spcBef>
                <a:spcPts val="800"/>
              </a:spcBef>
              <a:spcAft>
                <a:spcPts val="0"/>
              </a:spcAft>
              <a:buSzPts val="2100"/>
              <a:buNone/>
            </a:pPr>
            <a:r>
              <a:t/>
            </a:r>
            <a:endParaRPr sz="1600">
              <a:latin typeface="Arial"/>
              <a:ea typeface="Arial"/>
              <a:cs typeface="Arial"/>
              <a:sym typeface="Arial"/>
            </a:endParaRPr>
          </a:p>
          <a:p>
            <a:pPr indent="-209550" lvl="0" marL="457200" rtl="0" algn="l">
              <a:lnSpc>
                <a:spcPct val="90000"/>
              </a:lnSpc>
              <a:spcBef>
                <a:spcPts val="800"/>
              </a:spcBef>
              <a:spcAft>
                <a:spcPts val="0"/>
              </a:spcAft>
              <a:buSzPts val="2100"/>
              <a:buNone/>
            </a:pPr>
            <a:r>
              <a:t/>
            </a:r>
            <a:endParaRPr sz="1600">
              <a:latin typeface="Arial"/>
              <a:ea typeface="Arial"/>
              <a:cs typeface="Arial"/>
              <a:sym typeface="Arial"/>
            </a:endParaRPr>
          </a:p>
          <a:p>
            <a:pPr indent="0" lvl="0" marL="114300" rtl="0" algn="l">
              <a:lnSpc>
                <a:spcPct val="90000"/>
              </a:lnSpc>
              <a:spcBef>
                <a:spcPts val="800"/>
              </a:spcBef>
              <a:spcAft>
                <a:spcPts val="0"/>
              </a:spcAft>
              <a:buSzPts val="2100"/>
              <a:buNone/>
            </a:pPr>
            <a:r>
              <a:t/>
            </a:r>
            <a:endParaRPr sz="1600">
              <a:latin typeface="Arial"/>
              <a:ea typeface="Arial"/>
              <a:cs typeface="Arial"/>
              <a:sym typeface="Arial"/>
            </a:endParaRPr>
          </a:p>
          <a:p>
            <a:pPr indent="-342900" lvl="0" marL="457200" rtl="0" algn="l">
              <a:lnSpc>
                <a:spcPct val="90000"/>
              </a:lnSpc>
              <a:spcBef>
                <a:spcPts val="1575"/>
              </a:spcBef>
              <a:spcAft>
                <a:spcPts val="0"/>
              </a:spcAft>
              <a:buSzPts val="1696"/>
              <a:buFont typeface="Arial"/>
              <a:buChar char="•"/>
            </a:pPr>
            <a:r>
              <a:rPr lang="en-GB" sz="1600">
                <a:latin typeface="Arial"/>
                <a:ea typeface="Arial"/>
                <a:cs typeface="Arial"/>
                <a:sym typeface="Arial"/>
              </a:rPr>
              <a:t>Keep in mind, props are read only. </a:t>
            </a:r>
            <a:endParaRPr sz="1600">
              <a:latin typeface="Arial"/>
              <a:ea typeface="Arial"/>
              <a:cs typeface="Arial"/>
              <a:sym typeface="Arial"/>
            </a:endParaRPr>
          </a:p>
          <a:p>
            <a:pPr indent="0" lvl="0" marL="0" rtl="0" algn="l">
              <a:lnSpc>
                <a:spcPct val="90000"/>
              </a:lnSpc>
              <a:spcBef>
                <a:spcPts val="1575"/>
              </a:spcBef>
              <a:spcAft>
                <a:spcPts val="0"/>
              </a:spcAft>
              <a:buSzPts val="2100"/>
              <a:buNone/>
            </a:pPr>
            <a:r>
              <a:t/>
            </a:r>
            <a:endParaRPr/>
          </a:p>
          <a:p>
            <a:pPr indent="0" lvl="0" marL="0" rtl="0" algn="l">
              <a:lnSpc>
                <a:spcPct val="100000"/>
              </a:lnSpc>
              <a:spcBef>
                <a:spcPts val="1575"/>
              </a:spcBef>
              <a:spcAft>
                <a:spcPts val="0"/>
              </a:spcAft>
              <a:buSzPts val="2100"/>
              <a:buNone/>
            </a:pPr>
            <a:r>
              <a:t/>
            </a:r>
            <a:endParaRPr sz="1425">
              <a:latin typeface="Consolas"/>
              <a:ea typeface="Consolas"/>
              <a:cs typeface="Consolas"/>
              <a:sym typeface="Consolas"/>
            </a:endParaRPr>
          </a:p>
        </p:txBody>
      </p:sp>
      <p:pic>
        <p:nvPicPr>
          <p:cNvPr descr="Screen Shot 2017-09-07 at 10.49.08 AM.png" id="237" name="Google Shape;237;p26"/>
          <p:cNvPicPr preferRelativeResize="0"/>
          <p:nvPr/>
        </p:nvPicPr>
        <p:blipFill rotWithShape="1">
          <a:blip r:embed="rId3">
            <a:alphaModFix/>
          </a:blip>
          <a:srcRect b="0" l="0" r="0" t="0"/>
          <a:stretch/>
        </p:blipFill>
        <p:spPr>
          <a:xfrm>
            <a:off x="3532552" y="3978562"/>
            <a:ext cx="5031598" cy="336100"/>
          </a:xfrm>
          <a:prstGeom prst="rect">
            <a:avLst/>
          </a:prstGeom>
          <a:noFill/>
          <a:ln>
            <a:noFill/>
          </a:ln>
        </p:spPr>
      </p:pic>
      <p:sp>
        <p:nvSpPr>
          <p:cNvPr id="238" name="Google Shape;238;p26"/>
          <p:cNvSpPr txBox="1"/>
          <p:nvPr/>
        </p:nvSpPr>
        <p:spPr>
          <a:xfrm>
            <a:off x="758626" y="2782021"/>
            <a:ext cx="5710200" cy="1291500"/>
          </a:xfrm>
          <a:prstGeom prst="rect">
            <a:avLst/>
          </a:prstGeom>
          <a:noFill/>
          <a:ln>
            <a:noFill/>
          </a:ln>
        </p:spPr>
        <p:txBody>
          <a:bodyPr anchorCtr="0" anchor="t" bIns="45700" lIns="91425" spcFirstLastPara="1" rIns="91425" wrap="square" tIns="45700">
            <a:spAutoFit/>
          </a:bodyPr>
          <a:lstStyle/>
          <a:p>
            <a:pPr indent="0" lvl="0" marL="609600" rtl="0" algn="l">
              <a:lnSpc>
                <a:spcPct val="115000"/>
              </a:lnSpc>
              <a:spcBef>
                <a:spcPts val="2100"/>
              </a:spcBef>
              <a:spcAft>
                <a:spcPts val="0"/>
              </a:spcAft>
              <a:buClr>
                <a:schemeClr val="dk1"/>
              </a:buClr>
              <a:buSzPts val="2400"/>
              <a:buFont typeface="Arial"/>
              <a:buNone/>
            </a:pPr>
            <a:r>
              <a:rPr lang="en-GB" sz="1300">
                <a:solidFill>
                  <a:srgbClr val="595959"/>
                </a:solidFill>
                <a:latin typeface="Consolas"/>
                <a:ea typeface="Consolas"/>
                <a:cs typeface="Consolas"/>
                <a:sym typeface="Consolas"/>
              </a:rPr>
              <a:t>function MyComponent(props){</a:t>
            </a:r>
            <a:endParaRPr sz="1300">
              <a:solidFill>
                <a:srgbClr val="595959"/>
              </a:solidFill>
              <a:latin typeface="Consolas"/>
              <a:ea typeface="Consolas"/>
              <a:cs typeface="Consolas"/>
              <a:sym typeface="Consolas"/>
            </a:endParaRPr>
          </a:p>
          <a:p>
            <a:pPr indent="0" lvl="0" marL="609600" rtl="0" algn="l">
              <a:lnSpc>
                <a:spcPct val="115000"/>
              </a:lnSpc>
              <a:spcBef>
                <a:spcPts val="2100"/>
              </a:spcBef>
              <a:spcAft>
                <a:spcPts val="0"/>
              </a:spcAft>
              <a:buClr>
                <a:schemeClr val="dk1"/>
              </a:buClr>
              <a:buSzPts val="2400"/>
              <a:buFont typeface="Arial"/>
              <a:buNone/>
            </a:pPr>
            <a:r>
              <a:rPr lang="en-GB" sz="1300">
                <a:solidFill>
                  <a:srgbClr val="595959"/>
                </a:solidFill>
                <a:latin typeface="Consolas"/>
                <a:ea typeface="Consolas"/>
                <a:cs typeface="Consolas"/>
                <a:sym typeface="Consolas"/>
              </a:rPr>
              <a:t>   props.name = “Jerry”;</a:t>
            </a:r>
            <a:endParaRPr sz="1300">
              <a:solidFill>
                <a:srgbClr val="595959"/>
              </a:solidFill>
              <a:latin typeface="Consolas"/>
              <a:ea typeface="Consolas"/>
              <a:cs typeface="Consolas"/>
              <a:sym typeface="Consolas"/>
            </a:endParaRPr>
          </a:p>
          <a:p>
            <a:pPr indent="0" lvl="0" marL="609600" rtl="0" algn="l">
              <a:lnSpc>
                <a:spcPct val="115000"/>
              </a:lnSpc>
              <a:spcBef>
                <a:spcPts val="2100"/>
              </a:spcBef>
              <a:spcAft>
                <a:spcPts val="0"/>
              </a:spcAft>
              <a:buClr>
                <a:schemeClr val="dk1"/>
              </a:buClr>
              <a:buSzPts val="2400"/>
              <a:buFont typeface="Arial"/>
              <a:buNone/>
            </a:pPr>
            <a:r>
              <a:rPr lang="en-GB" sz="1300">
                <a:solidFill>
                  <a:srgbClr val="595959"/>
                </a:solidFill>
                <a:latin typeface="Consolas"/>
                <a:ea typeface="Consolas"/>
                <a:cs typeface="Consolas"/>
                <a:sym typeface="Consolas"/>
              </a:rPr>
              <a:t>}</a:t>
            </a:r>
            <a:endParaRPr sz="6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18457" y="93616"/>
            <a:ext cx="8167200" cy="623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700"/>
              <a:buFont typeface="Libre Franklin"/>
              <a:buNone/>
            </a:pPr>
            <a:r>
              <a:rPr lang="en-GB"/>
              <a:t>Props(Con.)</a:t>
            </a:r>
            <a:endParaRPr/>
          </a:p>
        </p:txBody>
      </p:sp>
      <p:sp>
        <p:nvSpPr>
          <p:cNvPr id="244" name="Google Shape;244;p27"/>
          <p:cNvSpPr txBox="1"/>
          <p:nvPr>
            <p:ph idx="4294967295" type="body"/>
          </p:nvPr>
        </p:nvSpPr>
        <p:spPr>
          <a:xfrm>
            <a:off x="0" y="861772"/>
            <a:ext cx="8521700" cy="4103927"/>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800"/>
              </a:spcBef>
              <a:spcAft>
                <a:spcPts val="0"/>
              </a:spcAft>
              <a:buSzPts val="2100"/>
              <a:buFont typeface="Arial"/>
              <a:buChar char="•"/>
            </a:pPr>
            <a:r>
              <a:rPr lang="en-GB" sz="1600">
                <a:latin typeface="Arial"/>
                <a:ea typeface="Arial"/>
                <a:cs typeface="Arial"/>
                <a:sym typeface="Arial"/>
              </a:rPr>
              <a:t>Props with children</a:t>
            </a:r>
            <a:endParaRPr sz="1600">
              <a:latin typeface="Arial"/>
              <a:ea typeface="Arial"/>
              <a:cs typeface="Arial"/>
              <a:sym typeface="Arial"/>
            </a:endParaRPr>
          </a:p>
          <a:p>
            <a:pPr indent="-319088" lvl="1" marL="914400" rtl="0" algn="l">
              <a:lnSpc>
                <a:spcPct val="100000"/>
              </a:lnSpc>
              <a:spcBef>
                <a:spcPts val="0"/>
              </a:spcBef>
              <a:spcAft>
                <a:spcPts val="0"/>
              </a:spcAft>
              <a:buSzPts val="1800"/>
              <a:buChar char="•"/>
            </a:pPr>
            <a:r>
              <a:rPr lang="en-GB" sz="1600">
                <a:latin typeface="Arial"/>
                <a:ea typeface="Arial"/>
                <a:cs typeface="Arial"/>
                <a:sym typeface="Arial"/>
              </a:rPr>
              <a:t>Children are content or element within a parent that can be used to display further content</a:t>
            </a:r>
            <a:endParaRPr sz="1600">
              <a:latin typeface="Arial"/>
              <a:ea typeface="Arial"/>
              <a:cs typeface="Arial"/>
              <a:sym typeface="Arial"/>
            </a:endParaRPr>
          </a:p>
          <a:p>
            <a:pPr indent="-319088" lvl="1" marL="914400" rtl="0" algn="l">
              <a:lnSpc>
                <a:spcPct val="100000"/>
              </a:lnSpc>
              <a:spcBef>
                <a:spcPts val="0"/>
              </a:spcBef>
              <a:spcAft>
                <a:spcPts val="0"/>
              </a:spcAft>
              <a:buSzPts val="1800"/>
              <a:buChar char="•"/>
            </a:pPr>
            <a:r>
              <a:rPr lang="en-GB" sz="1600">
                <a:latin typeface="Arial"/>
                <a:ea typeface="Arial"/>
                <a:cs typeface="Arial"/>
                <a:sym typeface="Arial"/>
              </a:rPr>
              <a:t>Use Child content or elements to display dynamic data.</a:t>
            </a:r>
            <a:endParaRPr sz="1600">
              <a:latin typeface="Arial"/>
              <a:ea typeface="Arial"/>
              <a:cs typeface="Arial"/>
              <a:sym typeface="Arial"/>
            </a:endParaRPr>
          </a:p>
          <a:p>
            <a:pPr indent="-319088" lvl="1" marL="914400" rtl="0" algn="l">
              <a:lnSpc>
                <a:spcPct val="100000"/>
              </a:lnSpc>
              <a:spcBef>
                <a:spcPts val="0"/>
              </a:spcBef>
              <a:spcAft>
                <a:spcPts val="0"/>
              </a:spcAft>
              <a:buSzPts val="1800"/>
              <a:buChar char="•"/>
            </a:pPr>
            <a:r>
              <a:rPr lang="en-GB" sz="1600">
                <a:latin typeface="Arial"/>
                <a:ea typeface="Arial"/>
                <a:cs typeface="Arial"/>
                <a:sym typeface="Arial"/>
              </a:rPr>
              <a:t>Syntax: {this.props.children}</a:t>
            </a:r>
            <a:endParaRPr sz="1600">
              <a:latin typeface="Arial"/>
              <a:ea typeface="Arial"/>
              <a:cs typeface="Arial"/>
              <a:sym typeface="Arial"/>
            </a:endParaRPr>
          </a:p>
          <a:p>
            <a:pPr indent="0" lvl="0" marL="0" rtl="0" algn="l">
              <a:lnSpc>
                <a:spcPct val="100000"/>
              </a:lnSpc>
              <a:spcBef>
                <a:spcPts val="800"/>
              </a:spcBef>
              <a:spcAft>
                <a:spcPts val="0"/>
              </a:spcAft>
              <a:buSzPts val="2100"/>
              <a:buNone/>
            </a:pPr>
            <a:r>
              <a:rPr lang="en-GB" sz="1600">
                <a:latin typeface="Arial"/>
                <a:ea typeface="Arial"/>
                <a:cs typeface="Arial"/>
                <a:sym typeface="Arial"/>
              </a:rPr>
              <a:t>       Ex:</a:t>
            </a:r>
            <a:endParaRPr>
              <a:latin typeface="Consolas"/>
              <a:ea typeface="Consolas"/>
              <a:cs typeface="Consolas"/>
              <a:sym typeface="Consolas"/>
            </a:endParaRPr>
          </a:p>
          <a:p>
            <a:pPr indent="0" lvl="0" marL="0" rtl="0" algn="l">
              <a:lnSpc>
                <a:spcPct val="100000"/>
              </a:lnSpc>
              <a:spcBef>
                <a:spcPts val="800"/>
              </a:spcBef>
              <a:spcAft>
                <a:spcPts val="0"/>
              </a:spcAft>
              <a:buSzPts val="2100"/>
              <a:buNone/>
            </a:pPr>
            <a:r>
              <a:t/>
            </a:r>
            <a:endParaRPr>
              <a:latin typeface="Consolas"/>
              <a:ea typeface="Consolas"/>
              <a:cs typeface="Consolas"/>
              <a:sym typeface="Consolas"/>
            </a:endParaRPr>
          </a:p>
          <a:p>
            <a:pPr indent="0" lvl="0" marL="0" rtl="0" algn="l">
              <a:lnSpc>
                <a:spcPct val="100000"/>
              </a:lnSpc>
              <a:spcBef>
                <a:spcPts val="800"/>
              </a:spcBef>
              <a:spcAft>
                <a:spcPts val="0"/>
              </a:spcAft>
              <a:buSzPts val="1500"/>
              <a:buNone/>
            </a:pPr>
            <a:r>
              <a:rPr lang="en-GB" sz="2400">
                <a:latin typeface="Consolas"/>
                <a:ea typeface="Consolas"/>
                <a:cs typeface="Consolas"/>
                <a:sym typeface="Consolas"/>
              </a:rPr>
              <a:t>	</a:t>
            </a:r>
            <a:endParaRPr>
              <a:latin typeface="Consolas"/>
              <a:ea typeface="Consolas"/>
              <a:cs typeface="Consolas"/>
              <a:sym typeface="Consolas"/>
            </a:endParaRPr>
          </a:p>
        </p:txBody>
      </p:sp>
      <p:sp>
        <p:nvSpPr>
          <p:cNvPr id="245" name="Google Shape;245;p27"/>
          <p:cNvSpPr txBox="1"/>
          <p:nvPr/>
        </p:nvSpPr>
        <p:spPr>
          <a:xfrm>
            <a:off x="339933" y="2756525"/>
            <a:ext cx="4029767" cy="160043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var YourComponent = React.createClass({</a:t>
            </a:r>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render(){</a:t>
            </a:r>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&lt;div&gt;</a:t>
            </a:r>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&lt;h1&gt;{this.props.text}&lt;/h1&gt;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	&lt;p&gt;</a:t>
            </a:r>
            <a:r>
              <a:rPr b="0" i="0" lang="en-GB" sz="1400" u="none" cap="none" strike="noStrike">
                <a:solidFill>
                  <a:srgbClr val="FF0000"/>
                </a:solidFill>
                <a:latin typeface="Consolas"/>
                <a:ea typeface="Consolas"/>
                <a:cs typeface="Consolas"/>
                <a:sym typeface="Consolas"/>
              </a:rPr>
              <a:t>{</a:t>
            </a:r>
            <a:r>
              <a:rPr b="0" i="0" lang="en-GB" sz="1400" u="none" cap="none" strike="noStrike">
                <a:solidFill>
                  <a:srgbClr val="000000"/>
                </a:solidFill>
                <a:latin typeface="Consolas"/>
                <a:ea typeface="Consolas"/>
                <a:cs typeface="Consolas"/>
                <a:sym typeface="Consolas"/>
              </a:rPr>
              <a:t>this.props.</a:t>
            </a:r>
            <a:r>
              <a:rPr b="0" i="0" lang="en-GB" sz="1400" u="none" cap="none" strike="noStrike">
                <a:solidFill>
                  <a:srgbClr val="0000FF"/>
                </a:solidFill>
                <a:latin typeface="Consolas"/>
                <a:ea typeface="Consolas"/>
                <a:cs typeface="Consolas"/>
                <a:sym typeface="Consolas"/>
              </a:rPr>
              <a:t>children</a:t>
            </a:r>
            <a:r>
              <a:rPr b="0" i="0" lang="en-GB" sz="1400" u="none" cap="none" strike="noStrike">
                <a:solidFill>
                  <a:srgbClr val="FF0000"/>
                </a:solidFill>
                <a:latin typeface="Consolas"/>
                <a:ea typeface="Consolas"/>
                <a:cs typeface="Consolas"/>
                <a:sym typeface="Consolas"/>
              </a:rPr>
              <a:t>}</a:t>
            </a:r>
            <a:r>
              <a:rPr b="0" i="0" lang="en-GB" sz="1400" u="none" cap="none" strike="noStrike">
                <a:solidFill>
                  <a:srgbClr val="000000"/>
                </a:solidFill>
                <a:latin typeface="Consolas"/>
                <a:ea typeface="Consolas"/>
                <a:cs typeface="Consolas"/>
                <a:sym typeface="Consolas"/>
              </a:rPr>
              <a:t>&lt;/p&gt;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&lt;/div&gt;</a:t>
            </a:r>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a:t>
            </a:r>
            <a:endParaRPr/>
          </a:p>
        </p:txBody>
      </p:sp>
      <p:sp>
        <p:nvSpPr>
          <p:cNvPr id="246" name="Google Shape;246;p27"/>
          <p:cNvSpPr txBox="1"/>
          <p:nvPr/>
        </p:nvSpPr>
        <p:spPr>
          <a:xfrm>
            <a:off x="4312829" y="2756354"/>
            <a:ext cx="4394700" cy="16008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ReactDOM.render(</a:t>
            </a:r>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&lt;YourComponent  </a:t>
            </a:r>
            <a:r>
              <a:rPr b="0" i="0" lang="en-GB" sz="1400" u="none" cap="none" strike="noStrike">
                <a:solidFill>
                  <a:srgbClr val="0000FF"/>
                </a:solidFill>
                <a:latin typeface="Consolas"/>
                <a:ea typeface="Consolas"/>
                <a:cs typeface="Consolas"/>
                <a:sym typeface="Consolas"/>
              </a:rPr>
              <a:t>text </a:t>
            </a:r>
            <a:r>
              <a:rPr b="0" i="0" lang="en-GB" sz="1400" u="none" cap="none" strike="noStrike">
                <a:solidFill>
                  <a:srgbClr val="000000"/>
                </a:solidFill>
                <a:latin typeface="Consolas"/>
                <a:ea typeface="Consolas"/>
                <a:cs typeface="Consolas"/>
                <a:sym typeface="Consolas"/>
              </a:rPr>
              <a:t>= “Hello World” &gt;</a:t>
            </a:r>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  </a:t>
            </a:r>
            <a:r>
              <a:rPr b="0" i="0" lang="en-GB" sz="1400" u="none" cap="none" strike="noStrike">
                <a:solidFill>
                  <a:srgbClr val="0000FF"/>
                </a:solidFill>
                <a:latin typeface="Consolas"/>
                <a:ea typeface="Consolas"/>
                <a:cs typeface="Consolas"/>
                <a:sym typeface="Consolas"/>
              </a:rPr>
              <a:t> I am the child of YourComponent</a:t>
            </a:r>
            <a:endParaRPr b="0" i="0" sz="1400" u="none" cap="none" strike="noStrike">
              <a:solidFill>
                <a:srgbClr val="0000FF"/>
              </a:solidFill>
              <a:latin typeface="Consolas"/>
              <a:ea typeface="Consolas"/>
              <a:cs typeface="Consolas"/>
              <a:sym typeface="Consolas"/>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&lt;/YourComponent&gt;,</a:t>
            </a:r>
            <a:endParaRPr/>
          </a:p>
          <a:p>
            <a:pPr indent="457200" lvl="0" marL="0" marR="0" rtl="0" algn="l">
              <a:lnSpc>
                <a:spcPct val="100000"/>
              </a:lnSpc>
              <a:spcBef>
                <a:spcPts val="0"/>
              </a:spcBef>
              <a:spcAft>
                <a:spcPts val="0"/>
              </a:spcAft>
              <a:buNone/>
            </a:pPr>
            <a:r>
              <a:rPr b="0" i="0" lang="en-GB" sz="1400" u="none" cap="none" strike="noStrike">
                <a:solidFill>
                  <a:srgbClr val="000000"/>
                </a:solidFill>
                <a:latin typeface="Consolas"/>
                <a:ea typeface="Consolas"/>
                <a:cs typeface="Consolas"/>
                <a:sym typeface="Consolas"/>
              </a:rPr>
              <a:t>document.getElementById(‘root’);)</a:t>
            </a:r>
            <a:endParaRPr/>
          </a:p>
          <a:p>
            <a:pPr indent="457200" lvl="0" marL="0" marR="0" rtl="0" algn="l">
              <a:lnSpc>
                <a:spcPct val="1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nvSpPr>
        <p:spPr>
          <a:xfrm>
            <a:off x="387563" y="890124"/>
            <a:ext cx="8470800" cy="4183007"/>
          </a:xfrm>
          <a:prstGeom prst="rect">
            <a:avLst/>
          </a:prstGeom>
          <a:noFill/>
          <a:ln>
            <a:noFill/>
          </a:ln>
        </p:spPr>
        <p:txBody>
          <a:bodyPr anchorCtr="0" anchor="t" bIns="34275" lIns="68550" spcFirstLastPara="1" rIns="68550" wrap="square" tIns="34275">
            <a:noAutofit/>
          </a:bodyPr>
          <a:lstStyle/>
          <a:p>
            <a:pPr indent="-304800" lvl="0" marL="342900" marR="0" rtl="0" algn="l">
              <a:lnSpc>
                <a:spcPct val="114000"/>
              </a:lnSpc>
              <a:spcBef>
                <a:spcPts val="150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While props and state both hold information relating to the component, they are used differently and should be kept separate.</a:t>
            </a:r>
            <a:endParaRPr b="0" i="0" sz="1600" u="none" cap="none" strike="noStrike">
              <a:solidFill>
                <a:schemeClr val="dk1"/>
              </a:solidFill>
              <a:latin typeface="Arial"/>
              <a:ea typeface="Arial"/>
              <a:cs typeface="Arial"/>
              <a:sym typeface="Arial"/>
            </a:endParaRPr>
          </a:p>
          <a:p>
            <a:pPr indent="-304800" lvl="0" marL="342900" marR="0" rtl="0" algn="l">
              <a:lnSpc>
                <a:spcPct val="114000"/>
              </a:lnSpc>
              <a:spcBef>
                <a:spcPts val="150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props contains information set by the parent component (although defaults can be set) and should not be changed.</a:t>
            </a:r>
            <a:endParaRPr b="0" i="0" sz="1600" u="none" cap="none" strike="noStrike">
              <a:solidFill>
                <a:schemeClr val="dk1"/>
              </a:solidFill>
              <a:latin typeface="Arial"/>
              <a:ea typeface="Arial"/>
              <a:cs typeface="Arial"/>
              <a:sym typeface="Arial"/>
            </a:endParaRPr>
          </a:p>
          <a:p>
            <a:pPr indent="-304800" lvl="0" marL="342900" marR="0" rtl="0" algn="l">
              <a:lnSpc>
                <a:spcPct val="114000"/>
              </a:lnSpc>
              <a:spcBef>
                <a:spcPts val="150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state contains “private” information for the component to initialize, change, and use on it’s own. </a:t>
            </a:r>
            <a:endParaRPr b="1" i="0" sz="1600" u="none" cap="none" strike="noStrike">
              <a:solidFill>
                <a:srgbClr val="00B0F0"/>
              </a:solidFill>
              <a:latin typeface="Arial"/>
              <a:ea typeface="Arial"/>
              <a:cs typeface="Arial"/>
              <a:sym typeface="Arial"/>
            </a:endParaRPr>
          </a:p>
        </p:txBody>
      </p:sp>
      <p:sp>
        <p:nvSpPr>
          <p:cNvPr id="252" name="Google Shape;252;p2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State and Props review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Component 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Overview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nvSpPr>
        <p:spPr>
          <a:xfrm>
            <a:off x="267625" y="996700"/>
            <a:ext cx="8608800" cy="4015200"/>
          </a:xfrm>
          <a:prstGeom prst="rect">
            <a:avLst/>
          </a:prstGeom>
          <a:noFill/>
          <a:ln>
            <a:noFill/>
          </a:ln>
        </p:spPr>
        <p:txBody>
          <a:bodyPr anchorCtr="0" anchor="t" bIns="34275" lIns="68550" spcFirstLastPara="1" rIns="68550" wrap="square" tIns="34275">
            <a:noAutofit/>
          </a:bodyPr>
          <a:lstStyle/>
          <a:p>
            <a:pPr indent="-295275" lvl="0" marL="342900" marR="0" rtl="0" algn="just">
              <a:lnSpc>
                <a:spcPct val="150000"/>
              </a:lnSpc>
              <a:spcBef>
                <a:spcPts val="150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Instances of a React Component are created internally in React when rendering.</a:t>
            </a:r>
            <a:endParaRPr b="0" i="0" sz="1600" u="none" cap="none" strike="noStrike">
              <a:solidFill>
                <a:schemeClr val="dk1"/>
              </a:solidFill>
              <a:latin typeface="Arial"/>
              <a:ea typeface="Arial"/>
              <a:cs typeface="Arial"/>
              <a:sym typeface="Arial"/>
            </a:endParaRPr>
          </a:p>
          <a:p>
            <a:pPr indent="-295275" lvl="1" marL="685800" marR="0" rtl="0" algn="just">
              <a:lnSpc>
                <a:spcPct val="150000"/>
              </a:lnSpc>
              <a:spcBef>
                <a:spcPts val="0"/>
              </a:spcBef>
              <a:spcAft>
                <a:spcPts val="0"/>
              </a:spcAft>
              <a:buClr>
                <a:schemeClr val="dk1"/>
              </a:buClr>
              <a:buSzPts val="1696"/>
              <a:buFont typeface="Courier New"/>
              <a:buChar char="o"/>
            </a:pPr>
            <a:r>
              <a:rPr b="0" i="0" lang="en-GB" sz="1600" u="none" cap="none" strike="noStrike">
                <a:solidFill>
                  <a:schemeClr val="dk1"/>
                </a:solidFill>
                <a:latin typeface="Arial"/>
                <a:ea typeface="Arial"/>
                <a:cs typeface="Arial"/>
                <a:sym typeface="Arial"/>
              </a:rPr>
              <a:t>These instants can be accessed in your component methods as </a:t>
            </a:r>
            <a:r>
              <a:rPr b="0" i="1" lang="en-GB" sz="1600" u="none" cap="none" strike="noStrike">
                <a:solidFill>
                  <a:schemeClr val="dk1"/>
                </a:solidFill>
                <a:latin typeface="Arial"/>
                <a:ea typeface="Arial"/>
                <a:cs typeface="Arial"/>
                <a:sym typeface="Arial"/>
              </a:rPr>
              <a:t>this</a:t>
            </a:r>
            <a:r>
              <a:rPr b="0" i="0" lang="en-GB" sz="1600" u="none" cap="none" strike="noStrike">
                <a:solidFill>
                  <a:schemeClr val="dk1"/>
                </a:solidFill>
                <a:latin typeface="Arial"/>
                <a:ea typeface="Arial"/>
                <a:cs typeface="Arial"/>
                <a:sym typeface="Arial"/>
              </a:rPr>
              <a:t> keyword</a:t>
            </a:r>
            <a:endParaRPr b="0" i="0" sz="1600" u="none" cap="none" strike="noStrike">
              <a:solidFill>
                <a:schemeClr val="dk1"/>
              </a:solidFill>
              <a:latin typeface="Arial"/>
              <a:ea typeface="Arial"/>
              <a:cs typeface="Arial"/>
              <a:sym typeface="Arial"/>
            </a:endParaRPr>
          </a:p>
          <a:p>
            <a:pPr indent="-295275" lvl="0" marL="342900" marR="0" rtl="0" algn="just">
              <a:lnSpc>
                <a:spcPct val="150000"/>
              </a:lnSpc>
              <a:spcBef>
                <a:spcPts val="1500"/>
              </a:spcBef>
              <a:spcAft>
                <a:spcPts val="0"/>
              </a:spcAft>
              <a:buClr>
                <a:schemeClr val="dk1"/>
              </a:buClr>
              <a:buSzPts val="1696"/>
              <a:buFont typeface="Arial"/>
              <a:buChar char="•"/>
            </a:pPr>
            <a:r>
              <a:rPr b="1" i="0" lang="en-GB" sz="1600" u="none" cap="none" strike="noStrike">
                <a:solidFill>
                  <a:schemeClr val="dk1"/>
                </a:solidFill>
                <a:latin typeface="Arial"/>
                <a:ea typeface="Arial"/>
                <a:cs typeface="Arial"/>
                <a:sym typeface="Arial"/>
              </a:rPr>
              <a:t>setState</a:t>
            </a:r>
            <a:endParaRPr b="1" i="0" sz="1600" u="none" cap="none" strike="noStrike">
              <a:solidFill>
                <a:schemeClr val="dk1"/>
              </a:solidFill>
              <a:latin typeface="Arial"/>
              <a:ea typeface="Arial"/>
              <a:cs typeface="Arial"/>
              <a:sym typeface="Arial"/>
            </a:endParaRPr>
          </a:p>
          <a:p>
            <a:pPr indent="-295275" lvl="1" marL="685800" marR="0" rtl="0" algn="just">
              <a:lnSpc>
                <a:spcPct val="150000"/>
              </a:lnSpc>
              <a:spcBef>
                <a:spcPts val="0"/>
              </a:spcBef>
              <a:spcAft>
                <a:spcPts val="0"/>
              </a:spcAft>
              <a:buClr>
                <a:schemeClr val="dk1"/>
              </a:buClr>
              <a:buSzPts val="1696"/>
              <a:buFont typeface="Courier New"/>
              <a:buChar char="o"/>
            </a:pPr>
            <a:r>
              <a:rPr b="0" i="0" lang="en-GB" sz="1600" u="none" cap="none" strike="noStrike">
                <a:solidFill>
                  <a:schemeClr val="dk1"/>
                </a:solidFill>
                <a:latin typeface="Arial"/>
                <a:ea typeface="Arial"/>
                <a:cs typeface="Arial"/>
                <a:sym typeface="Arial"/>
              </a:rPr>
              <a:t>method is used to update the state of the component. This method will not replace the state, but only add changes to the original state.</a:t>
            </a:r>
            <a:endParaRPr b="0" i="0" sz="1600" u="none" cap="none" strike="noStrike">
              <a:solidFill>
                <a:schemeClr val="dk1"/>
              </a:solidFill>
              <a:latin typeface="Arial"/>
              <a:ea typeface="Arial"/>
              <a:cs typeface="Arial"/>
              <a:sym typeface="Arial"/>
            </a:endParaRPr>
          </a:p>
          <a:p>
            <a:pPr indent="-295275" lvl="1" marL="685800" marR="0" rtl="0" algn="just">
              <a:lnSpc>
                <a:spcPct val="150000"/>
              </a:lnSpc>
              <a:spcBef>
                <a:spcPts val="0"/>
              </a:spcBef>
              <a:spcAft>
                <a:spcPts val="0"/>
              </a:spcAft>
              <a:buClr>
                <a:schemeClr val="dk1"/>
              </a:buClr>
              <a:buSzPts val="1696"/>
              <a:buFont typeface="Courier New"/>
              <a:buChar char="o"/>
            </a:pPr>
            <a:r>
              <a:rPr b="0" i="0" lang="en-GB" sz="1600" u="none" cap="none" strike="noStrike">
                <a:solidFill>
                  <a:schemeClr val="dk1"/>
                </a:solidFill>
                <a:latin typeface="Arial"/>
                <a:ea typeface="Arial"/>
                <a:cs typeface="Arial"/>
                <a:sym typeface="Arial"/>
              </a:rPr>
              <a:t>this.setState(object newState)</a:t>
            </a:r>
            <a:endParaRPr b="0" i="0" sz="1600" u="none" cap="none" strike="noStrike">
              <a:solidFill>
                <a:schemeClr val="dk1"/>
              </a:solidFill>
              <a:latin typeface="Arial"/>
              <a:ea typeface="Arial"/>
              <a:cs typeface="Arial"/>
              <a:sym typeface="Arial"/>
            </a:endParaRPr>
          </a:p>
          <a:p>
            <a:pPr indent="-295275" lvl="0" marL="342900" marR="0" rtl="0" algn="just">
              <a:lnSpc>
                <a:spcPct val="150000"/>
              </a:lnSpc>
              <a:spcBef>
                <a:spcPts val="1500"/>
              </a:spcBef>
              <a:spcAft>
                <a:spcPts val="0"/>
              </a:spcAft>
              <a:buClr>
                <a:schemeClr val="dk1"/>
              </a:buClr>
              <a:buSzPts val="1696"/>
              <a:buFont typeface="Arial"/>
              <a:buChar char="•"/>
            </a:pPr>
            <a:r>
              <a:rPr b="1" i="0" lang="en-GB" sz="1600" u="none" cap="none" strike="noStrike">
                <a:solidFill>
                  <a:schemeClr val="dk1"/>
                </a:solidFill>
                <a:latin typeface="Arial"/>
                <a:ea typeface="Arial"/>
                <a:cs typeface="Arial"/>
                <a:sym typeface="Arial"/>
              </a:rPr>
              <a:t>forceUpdate</a:t>
            </a:r>
            <a:endParaRPr b="1" i="0" sz="1600" u="none" cap="none" strike="noStrike">
              <a:solidFill>
                <a:schemeClr val="dk1"/>
              </a:solidFill>
              <a:latin typeface="Arial"/>
              <a:ea typeface="Arial"/>
              <a:cs typeface="Arial"/>
              <a:sym typeface="Arial"/>
            </a:endParaRPr>
          </a:p>
          <a:p>
            <a:pPr indent="-295275" lvl="1" marL="685800" marR="0" rtl="0" algn="just">
              <a:lnSpc>
                <a:spcPct val="150000"/>
              </a:lnSpc>
              <a:spcBef>
                <a:spcPts val="0"/>
              </a:spcBef>
              <a:spcAft>
                <a:spcPts val="0"/>
              </a:spcAft>
              <a:buClr>
                <a:schemeClr val="dk1"/>
              </a:buClr>
              <a:buSzPts val="1696"/>
              <a:buFont typeface="Century Gothic"/>
              <a:buChar char="○"/>
            </a:pPr>
            <a:r>
              <a:rPr b="0" i="0" lang="en-GB" sz="1600" u="none" cap="none" strike="noStrike">
                <a:solidFill>
                  <a:schemeClr val="dk1"/>
                </a:solidFill>
                <a:latin typeface="Arial"/>
                <a:ea typeface="Arial"/>
                <a:cs typeface="Arial"/>
                <a:sym typeface="Arial"/>
              </a:rPr>
              <a:t>Sometimes we might want to update the component manually. This can be achieved using the </a:t>
            </a:r>
            <a:r>
              <a:rPr b="1" i="0" lang="en-GB" sz="1600" u="none" cap="none" strike="noStrike">
                <a:solidFill>
                  <a:schemeClr val="dk1"/>
                </a:solidFill>
                <a:latin typeface="Arial"/>
                <a:ea typeface="Arial"/>
                <a:cs typeface="Arial"/>
                <a:sym typeface="Arial"/>
              </a:rPr>
              <a:t>forceUpdate()</a:t>
            </a:r>
            <a:r>
              <a:rPr b="0" i="0" lang="en-GB" sz="1600" u="none" cap="none" strike="noStrike">
                <a:solidFill>
                  <a:schemeClr val="dk1"/>
                </a:solidFill>
                <a:latin typeface="Arial"/>
                <a:ea typeface="Arial"/>
                <a:cs typeface="Arial"/>
                <a:sym typeface="Arial"/>
              </a:rPr>
              <a:t> method.</a:t>
            </a:r>
            <a:endParaRPr b="0" i="0" sz="1600" u="none" cap="none" strike="noStrike">
              <a:solidFill>
                <a:srgbClr val="595959"/>
              </a:solidFill>
              <a:latin typeface="Arial"/>
              <a:ea typeface="Arial"/>
              <a:cs typeface="Arial"/>
              <a:sym typeface="Arial"/>
            </a:endParaRPr>
          </a:p>
          <a:p>
            <a:pPr indent="0" lvl="0" marL="0" marR="0" rtl="0" algn="just">
              <a:lnSpc>
                <a:spcPct val="15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63" name="Google Shape;263;p3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Component API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Component Life Cycle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Char char="⎊"/>
            </a:pPr>
            <a:r>
              <a:rPr b="1" lang="en-GB" sz="1800">
                <a:latin typeface="Arial"/>
                <a:ea typeface="Arial"/>
                <a:cs typeface="Arial"/>
                <a:sym typeface="Arial"/>
              </a:rPr>
              <a:t>Lifecycle Phase</a:t>
            </a:r>
            <a:endParaRPr/>
          </a:p>
          <a:p>
            <a:pPr indent="-336550" lvl="1" marL="914400" rtl="0" algn="l">
              <a:lnSpc>
                <a:spcPct val="100000"/>
              </a:lnSpc>
              <a:spcBef>
                <a:spcPts val="400"/>
              </a:spcBef>
              <a:spcAft>
                <a:spcPts val="0"/>
              </a:spcAft>
              <a:buSzPts val="1700"/>
              <a:buChar char="•"/>
            </a:pPr>
            <a:r>
              <a:rPr lang="en-GB" sz="1600">
                <a:latin typeface="Arial"/>
                <a:ea typeface="Arial"/>
                <a:cs typeface="Arial"/>
                <a:sym typeface="Arial"/>
              </a:rPr>
              <a:t>Each component has several “lifecycle methods”that you can override to run code</a:t>
            </a:r>
            <a:br>
              <a:rPr lang="en-GB" sz="1600">
                <a:latin typeface="Arial"/>
                <a:ea typeface="Arial"/>
                <a:cs typeface="Arial"/>
                <a:sym typeface="Arial"/>
              </a:rPr>
            </a:br>
            <a:r>
              <a:rPr lang="en-GB" sz="1600">
                <a:latin typeface="Arial"/>
                <a:ea typeface="Arial"/>
                <a:cs typeface="Arial"/>
                <a:sym typeface="Arial"/>
              </a:rPr>
              <a:t>at particular times in the process. </a:t>
            </a:r>
            <a:endParaRPr/>
          </a:p>
          <a:p>
            <a:pPr indent="-228600" lvl="1" marL="914400" rtl="0" algn="l">
              <a:lnSpc>
                <a:spcPct val="100000"/>
              </a:lnSpc>
              <a:spcBef>
                <a:spcPts val="400"/>
              </a:spcBef>
              <a:spcAft>
                <a:spcPts val="0"/>
              </a:spcAft>
              <a:buSzPts val="1700"/>
              <a:buNone/>
            </a:pPr>
            <a:r>
              <a:t/>
            </a: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274" name="Google Shape;274;p3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Component Life Cycle</a:t>
            </a:r>
            <a:endParaRPr/>
          </a:p>
        </p:txBody>
      </p:sp>
      <p:pic>
        <p:nvPicPr>
          <p:cNvPr id="275" name="Google Shape;275;p32"/>
          <p:cNvPicPr preferRelativeResize="0"/>
          <p:nvPr/>
        </p:nvPicPr>
        <p:blipFill rotWithShape="1">
          <a:blip r:embed="rId3">
            <a:alphaModFix/>
          </a:blip>
          <a:srcRect b="0" l="0" r="0" t="0"/>
          <a:stretch/>
        </p:blipFill>
        <p:spPr>
          <a:xfrm>
            <a:off x="1687250" y="1927270"/>
            <a:ext cx="5467350" cy="28682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Font typeface="Arial"/>
              <a:buChar char="⎊"/>
            </a:pPr>
            <a:r>
              <a:rPr lang="en-GB"/>
              <a:t>These methods are called in the following order when an instance of a component is being created and inserted into the DOM:</a:t>
            </a:r>
            <a:endParaRPr/>
          </a:p>
          <a:p>
            <a:pPr indent="-336550" lvl="1" marL="914400" rtl="0" algn="l">
              <a:lnSpc>
                <a:spcPct val="150000"/>
              </a:lnSpc>
              <a:spcBef>
                <a:spcPts val="800"/>
              </a:spcBef>
              <a:spcAft>
                <a:spcPts val="0"/>
              </a:spcAft>
              <a:buSzPts val="1700"/>
              <a:buFont typeface="Arial"/>
              <a:buChar char="•"/>
            </a:pPr>
            <a:r>
              <a:rPr lang="en-GB" sz="1600">
                <a:latin typeface="Arial"/>
                <a:ea typeface="Arial"/>
                <a:cs typeface="Arial"/>
                <a:sym typeface="Arial"/>
              </a:rPr>
              <a:t>constructor()</a:t>
            </a:r>
            <a:endParaRPr/>
          </a:p>
          <a:p>
            <a:pPr indent="-336550" lvl="1" marL="914400" rtl="0" algn="l">
              <a:lnSpc>
                <a:spcPct val="150000"/>
              </a:lnSpc>
              <a:spcBef>
                <a:spcPts val="800"/>
              </a:spcBef>
              <a:spcAft>
                <a:spcPts val="0"/>
              </a:spcAft>
              <a:buSzPts val="1700"/>
              <a:buFont typeface="Arial"/>
              <a:buChar char="•"/>
            </a:pPr>
            <a:r>
              <a:rPr lang="en-GB" sz="1600">
                <a:latin typeface="Arial"/>
                <a:ea typeface="Arial"/>
                <a:cs typeface="Arial"/>
                <a:sym typeface="Arial"/>
              </a:rPr>
              <a:t>static getDerivedStateFromProps()</a:t>
            </a:r>
            <a:endParaRPr/>
          </a:p>
          <a:p>
            <a:pPr indent="-336550" lvl="1" marL="914400" rtl="0" algn="l">
              <a:lnSpc>
                <a:spcPct val="150000"/>
              </a:lnSpc>
              <a:spcBef>
                <a:spcPts val="800"/>
              </a:spcBef>
              <a:spcAft>
                <a:spcPts val="0"/>
              </a:spcAft>
              <a:buSzPts val="1700"/>
              <a:buFont typeface="Arial"/>
              <a:buChar char="•"/>
            </a:pPr>
            <a:r>
              <a:rPr lang="en-GB" sz="1600">
                <a:latin typeface="Arial"/>
                <a:ea typeface="Arial"/>
                <a:cs typeface="Arial"/>
                <a:sym typeface="Arial"/>
              </a:rPr>
              <a:t>render()</a:t>
            </a:r>
            <a:endParaRPr/>
          </a:p>
          <a:p>
            <a:pPr indent="-336550" lvl="1" marL="914400" rtl="0" algn="l">
              <a:lnSpc>
                <a:spcPct val="150000"/>
              </a:lnSpc>
              <a:spcBef>
                <a:spcPts val="800"/>
              </a:spcBef>
              <a:spcAft>
                <a:spcPts val="0"/>
              </a:spcAft>
              <a:buSzPts val="1700"/>
              <a:buFont typeface="Arial"/>
              <a:buChar char="•"/>
            </a:pPr>
            <a:r>
              <a:rPr lang="en-GB" sz="1600">
                <a:latin typeface="Arial"/>
                <a:ea typeface="Arial"/>
                <a:cs typeface="Arial"/>
                <a:sym typeface="Arial"/>
              </a:rPr>
              <a:t>componentDidMount</a:t>
            </a:r>
            <a:endParaRPr sz="1600">
              <a:latin typeface="Arial"/>
              <a:ea typeface="Arial"/>
              <a:cs typeface="Arial"/>
              <a:sym typeface="Arial"/>
            </a:endParaRPr>
          </a:p>
          <a:p>
            <a:pPr indent="-228600" lvl="1" marL="914400" rtl="0" algn="l">
              <a:lnSpc>
                <a:spcPct val="150000"/>
              </a:lnSpc>
              <a:spcBef>
                <a:spcPts val="800"/>
              </a:spcBef>
              <a:spcAft>
                <a:spcPts val="0"/>
              </a:spcAft>
              <a:buSzPts val="1700"/>
              <a:buFont typeface="Arial"/>
              <a:buNone/>
            </a:pPr>
            <a:r>
              <a:t/>
            </a:r>
            <a:endParaRPr sz="1600">
              <a:latin typeface="Arial"/>
              <a:ea typeface="Arial"/>
              <a:cs typeface="Arial"/>
              <a:sym typeface="Arial"/>
            </a:endParaRPr>
          </a:p>
          <a:p>
            <a:pPr indent="0" lvl="1" marL="577850" rtl="0" algn="l">
              <a:lnSpc>
                <a:spcPct val="150000"/>
              </a:lnSpc>
              <a:spcBef>
                <a:spcPts val="800"/>
              </a:spcBef>
              <a:spcAft>
                <a:spcPts val="0"/>
              </a:spcAft>
              <a:buSzPts val="1700"/>
              <a:buNone/>
            </a:pPr>
            <a:br>
              <a:rPr lang="en-GB" sz="1600">
                <a:latin typeface="Arial"/>
                <a:ea typeface="Arial"/>
                <a:cs typeface="Arial"/>
                <a:sym typeface="Arial"/>
              </a:rPr>
            </a:b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281" name="Google Shape;281;p3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Mounting</a:t>
            </a:r>
            <a:endParaRPr/>
          </a:p>
        </p:txBody>
      </p:sp>
      <p:sp>
        <p:nvSpPr>
          <p:cNvPr id="282" name="Google Shape;282;p33"/>
          <p:cNvSpPr txBox="1"/>
          <p:nvPr/>
        </p:nvSpPr>
        <p:spPr>
          <a:xfrm>
            <a:off x="666915" y="3982316"/>
            <a:ext cx="7810169" cy="639196"/>
          </a:xfrm>
          <a:prstGeom prst="rect">
            <a:avLst/>
          </a:prstGeom>
          <a:solidFill>
            <a:srgbClr val="F2F2F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Note : </a:t>
            </a:r>
            <a:r>
              <a:rPr b="0" i="0" lang="en-GB" sz="1400" u="none" cap="none" strike="noStrike">
                <a:solidFill>
                  <a:srgbClr val="000000"/>
                </a:solidFill>
                <a:latin typeface="Arial"/>
                <a:ea typeface="Arial"/>
                <a:cs typeface="Arial"/>
                <a:sym typeface="Arial"/>
              </a:rPr>
              <a:t>These methods are considered legacy and you should avoid them in new code:</a:t>
            </a:r>
            <a:endParaRPr b="0" i="0" sz="1400" u="none" cap="none" strike="noStrike">
              <a:solidFill>
                <a:schemeClr val="dk1"/>
              </a:solidFill>
              <a:latin typeface="Arial"/>
              <a:ea typeface="Arial"/>
              <a:cs typeface="Arial"/>
              <a:sym typeface="Arial"/>
            </a:endParaRPr>
          </a:p>
          <a:p>
            <a:pPr indent="-228600" lvl="0" marL="457200" marR="0" rtl="0" algn="l">
              <a:lnSpc>
                <a:spcPct val="115000"/>
              </a:lnSpc>
              <a:spcBef>
                <a:spcPts val="0"/>
              </a:spcBef>
              <a:spcAft>
                <a:spcPts val="0"/>
              </a:spcAft>
              <a:buNone/>
            </a:pPr>
            <a:r>
              <a:rPr b="1" i="0" lang="en-GB" sz="1400" u="none" cap="none" strike="noStrike">
                <a:solidFill>
                  <a:srgbClr val="000000"/>
                </a:solidFill>
                <a:latin typeface="Arial"/>
                <a:ea typeface="Arial"/>
                <a:cs typeface="Arial"/>
                <a:sym typeface="Arial"/>
              </a:rPr>
              <a:t>       UNSAFE_componentWillMount()</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Arial"/>
                <a:ea typeface="Arial"/>
                <a:cs typeface="Arial"/>
                <a:sym typeface="Aria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Font typeface="Arial"/>
              <a:buChar char="⎊"/>
            </a:pPr>
            <a:r>
              <a:rPr lang="en-GB">
                <a:latin typeface="Arial"/>
                <a:ea typeface="Arial"/>
                <a:cs typeface="Arial"/>
                <a:sym typeface="Arial"/>
              </a:rPr>
              <a:t>An update can be caused by changes to props or state. These methods are called in the following order when a component is being re-rendered:</a:t>
            </a:r>
            <a:endParaRPr/>
          </a:p>
          <a:p>
            <a:pPr indent="-336550" lvl="1" marL="914400" rtl="0" algn="l">
              <a:lnSpc>
                <a:spcPct val="150000"/>
              </a:lnSpc>
              <a:spcBef>
                <a:spcPts val="800"/>
              </a:spcBef>
              <a:spcAft>
                <a:spcPts val="0"/>
              </a:spcAft>
              <a:buSzPts val="1700"/>
              <a:buFont typeface="Arial"/>
              <a:buChar char="•"/>
            </a:pPr>
            <a:r>
              <a:rPr lang="en-GB" sz="1600">
                <a:latin typeface="Arial"/>
                <a:ea typeface="Arial"/>
                <a:cs typeface="Arial"/>
                <a:sym typeface="Arial"/>
              </a:rPr>
              <a:t>static getDerivedStateFromProps()</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shouldComponentUpdate()</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render()</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getSnapshotBeforeUpdate()</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componentDidUpdate()</a:t>
            </a:r>
            <a:endParaRPr/>
          </a:p>
          <a:p>
            <a:pPr indent="0" lvl="1" marL="577850" rtl="0" algn="l">
              <a:lnSpc>
                <a:spcPct val="150000"/>
              </a:lnSpc>
              <a:spcBef>
                <a:spcPts val="800"/>
              </a:spcBef>
              <a:spcAft>
                <a:spcPts val="0"/>
              </a:spcAft>
              <a:buSzPts val="1700"/>
              <a:buNone/>
            </a:pPr>
            <a:r>
              <a:t/>
            </a:r>
            <a:endParaRPr sz="1600">
              <a:latin typeface="Arial"/>
              <a:ea typeface="Arial"/>
              <a:cs typeface="Arial"/>
              <a:sym typeface="Arial"/>
            </a:endParaRPr>
          </a:p>
          <a:p>
            <a:pPr indent="0" lvl="1" marL="577850" rtl="0" algn="l">
              <a:lnSpc>
                <a:spcPct val="150000"/>
              </a:lnSpc>
              <a:spcBef>
                <a:spcPts val="800"/>
              </a:spcBef>
              <a:spcAft>
                <a:spcPts val="0"/>
              </a:spcAft>
              <a:buSzPts val="1700"/>
              <a:buNone/>
            </a:pPr>
            <a:br>
              <a:rPr lang="en-GB" sz="1600">
                <a:latin typeface="Arial"/>
                <a:ea typeface="Arial"/>
                <a:cs typeface="Arial"/>
                <a:sym typeface="Arial"/>
              </a:rPr>
            </a:b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288" name="Google Shape;288;p3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Updating</a:t>
            </a:r>
            <a:endParaRPr/>
          </a:p>
        </p:txBody>
      </p:sp>
      <p:sp>
        <p:nvSpPr>
          <p:cNvPr id="289" name="Google Shape;289;p34"/>
          <p:cNvSpPr txBox="1"/>
          <p:nvPr/>
        </p:nvSpPr>
        <p:spPr>
          <a:xfrm>
            <a:off x="801094" y="4144406"/>
            <a:ext cx="7484563" cy="850365"/>
          </a:xfrm>
          <a:prstGeom prst="rect">
            <a:avLst/>
          </a:prstGeom>
          <a:solidFill>
            <a:srgbClr val="F2F2F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Note : </a:t>
            </a:r>
            <a:r>
              <a:rPr b="0" i="0" lang="en-GB" sz="1400" u="none" cap="none" strike="noStrike">
                <a:solidFill>
                  <a:srgbClr val="000000"/>
                </a:solidFill>
                <a:latin typeface="Arial"/>
                <a:ea typeface="Arial"/>
                <a:cs typeface="Arial"/>
                <a:sym typeface="Arial"/>
              </a:rPr>
              <a:t>These methods are considered legacy and you should avoid them in new code:</a:t>
            </a:r>
            <a:endParaRPr b="0" i="0" sz="1400" u="none" cap="none" strike="noStrike">
              <a:solidFill>
                <a:schemeClr val="dk1"/>
              </a:solidFill>
              <a:latin typeface="Arial"/>
              <a:ea typeface="Arial"/>
              <a:cs typeface="Arial"/>
              <a:sym typeface="Arial"/>
            </a:endParaRPr>
          </a:p>
          <a:p>
            <a:pPr indent="-228600" lvl="0" marL="457200" marR="0" rtl="0" algn="l">
              <a:lnSpc>
                <a:spcPct val="115000"/>
              </a:lnSpc>
              <a:spcBef>
                <a:spcPts val="0"/>
              </a:spcBef>
              <a:spcAft>
                <a:spcPts val="0"/>
              </a:spcAft>
              <a:buNone/>
            </a:pPr>
            <a:r>
              <a:rPr b="0" i="0" lang="en-GB" sz="1400" u="none" cap="none" strike="noStrike">
                <a:solidFill>
                  <a:srgbClr val="000000"/>
                </a:solidFill>
                <a:latin typeface="Arial"/>
                <a:ea typeface="Arial"/>
                <a:cs typeface="Arial"/>
                <a:sym typeface="Arial"/>
              </a:rPr>
              <a:t>UNSAFE_componentWillUpdate()</a:t>
            </a:r>
            <a:endParaRPr b="0" i="0" sz="1400" u="none" cap="none" strike="noStrike">
              <a:solidFill>
                <a:srgbClr val="000000"/>
              </a:solidFill>
              <a:latin typeface="Arial"/>
              <a:ea typeface="Arial"/>
              <a:cs typeface="Arial"/>
              <a:sym typeface="Arial"/>
            </a:endParaRPr>
          </a:p>
          <a:p>
            <a:pPr indent="-228600" lvl="0" marL="457200" marR="0" rtl="0" algn="l">
              <a:lnSpc>
                <a:spcPct val="115000"/>
              </a:lnSpc>
              <a:spcBef>
                <a:spcPts val="0"/>
              </a:spcBef>
              <a:spcAft>
                <a:spcPts val="0"/>
              </a:spcAft>
              <a:buNone/>
            </a:pPr>
            <a:r>
              <a:rPr b="0" i="0" lang="en-GB" sz="1400" u="none" cap="none" strike="noStrike">
                <a:solidFill>
                  <a:srgbClr val="000000"/>
                </a:solidFill>
                <a:latin typeface="Arial"/>
                <a:ea typeface="Arial"/>
                <a:cs typeface="Arial"/>
                <a:sym typeface="Arial"/>
              </a:rPr>
              <a:t>UNSAFE_componentWillReceiveProps()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Font typeface="Arial"/>
              <a:buChar char="⎊"/>
            </a:pPr>
            <a:r>
              <a:rPr b="1" lang="en-GB" sz="1600">
                <a:latin typeface="Arial"/>
                <a:ea typeface="Arial"/>
                <a:cs typeface="Arial"/>
                <a:sym typeface="Arial"/>
              </a:rPr>
              <a:t>componentWillMount()</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It is invoked immediately before a component is unmounted and destroyed. Perform any necessary cleanup in this method, such as invalidating timers, canceling network requests, or cleaning up any subscriptions that were created in </a:t>
            </a:r>
            <a:r>
              <a:rPr b="1" lang="en-GB" sz="1600">
                <a:latin typeface="Arial"/>
                <a:ea typeface="Arial"/>
                <a:cs typeface="Arial"/>
                <a:sym typeface="Arial"/>
              </a:rPr>
              <a:t>componentDidMount()</a:t>
            </a:r>
            <a:r>
              <a:rPr lang="en-GB" sz="1600">
                <a:latin typeface="Arial"/>
                <a:ea typeface="Arial"/>
                <a:cs typeface="Arial"/>
                <a:sym typeface="Arial"/>
              </a:rPr>
              <a:t>.</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You should not call setState() in </a:t>
            </a:r>
            <a:r>
              <a:rPr b="1" lang="en-GB" sz="1600">
                <a:latin typeface="Arial"/>
                <a:ea typeface="Arial"/>
                <a:cs typeface="Arial"/>
                <a:sym typeface="Arial"/>
              </a:rPr>
              <a:t>componentWillUnmount() </a:t>
            </a:r>
            <a:r>
              <a:rPr lang="en-GB" sz="1600">
                <a:latin typeface="Arial"/>
                <a:ea typeface="Arial"/>
                <a:cs typeface="Arial"/>
                <a:sym typeface="Arial"/>
              </a:rPr>
              <a:t>because the component will never be re-rendered. Once a component instance is unmounted, it will never be mounted again.</a:t>
            </a:r>
            <a:endParaRPr/>
          </a:p>
          <a:p>
            <a:pPr indent="-228600" lvl="1" marL="914400" rtl="0" algn="l">
              <a:lnSpc>
                <a:spcPct val="150000"/>
              </a:lnSpc>
              <a:spcBef>
                <a:spcPts val="800"/>
              </a:spcBef>
              <a:spcAft>
                <a:spcPts val="0"/>
              </a:spcAft>
              <a:buSzPts val="1700"/>
              <a:buFont typeface="Arial"/>
              <a:buNone/>
            </a:pPr>
            <a:r>
              <a:t/>
            </a:r>
            <a:endParaRPr sz="1600">
              <a:latin typeface="Arial"/>
              <a:ea typeface="Arial"/>
              <a:cs typeface="Arial"/>
              <a:sym typeface="Arial"/>
            </a:endParaRPr>
          </a:p>
          <a:p>
            <a:pPr indent="0" lvl="1" marL="577850" rtl="0" algn="l">
              <a:lnSpc>
                <a:spcPct val="150000"/>
              </a:lnSpc>
              <a:spcBef>
                <a:spcPts val="800"/>
              </a:spcBef>
              <a:spcAft>
                <a:spcPts val="0"/>
              </a:spcAft>
              <a:buSzPts val="1700"/>
              <a:buNone/>
            </a:pPr>
            <a:br>
              <a:rPr lang="en-GB" sz="1600">
                <a:latin typeface="Arial"/>
                <a:ea typeface="Arial"/>
                <a:cs typeface="Arial"/>
                <a:sym typeface="Arial"/>
              </a:rPr>
            </a:b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295" name="Google Shape;295;p35"/>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Unmounting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Event &amp; Validation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Handling events with React elements is very similar to handling events on DOM elements. There are some syntactic differences:</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React events are named using camelCase, rather than lowercase.</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With JSX you pass a function as the event handler, rather than a string.</a:t>
            </a:r>
            <a:endParaRPr/>
          </a:p>
          <a:p>
            <a:pPr indent="0" lvl="1" marL="577850" rtl="0" algn="l">
              <a:lnSpc>
                <a:spcPct val="150000"/>
              </a:lnSpc>
              <a:spcBef>
                <a:spcPts val="400"/>
              </a:spcBef>
              <a:spcAft>
                <a:spcPts val="0"/>
              </a:spcAft>
              <a:buSzPts val="1700"/>
              <a:buNone/>
            </a:pPr>
            <a:r>
              <a:rPr lang="en-GB" sz="1600">
                <a:latin typeface="Arial"/>
                <a:ea typeface="Arial"/>
                <a:cs typeface="Arial"/>
                <a:sym typeface="Arial"/>
              </a:rPr>
              <a:t>For example, the HTML :		Is slightly different in React :</a:t>
            </a:r>
            <a:endParaRPr/>
          </a:p>
          <a:p>
            <a:pPr indent="0" lvl="1" marL="577850" rtl="0" algn="l">
              <a:lnSpc>
                <a:spcPct val="150000"/>
              </a:lnSpc>
              <a:spcBef>
                <a:spcPts val="400"/>
              </a:spcBef>
              <a:spcAft>
                <a:spcPts val="0"/>
              </a:spcAft>
              <a:buSzPts val="1700"/>
              <a:buNone/>
            </a:pPr>
            <a:r>
              <a:t/>
            </a:r>
            <a:endParaRPr/>
          </a:p>
          <a:p>
            <a:pPr indent="-228600" lvl="1" marL="914400" rtl="0" algn="l">
              <a:lnSpc>
                <a:spcPct val="150000"/>
              </a:lnSpc>
              <a:spcBef>
                <a:spcPts val="400"/>
              </a:spcBef>
              <a:spcAft>
                <a:spcPts val="0"/>
              </a:spcAft>
              <a:buSzPts val="1700"/>
              <a:buNone/>
            </a:pPr>
            <a:r>
              <a:t/>
            </a:r>
            <a:endParaRPr sz="1600">
              <a:latin typeface="Arial"/>
              <a:ea typeface="Arial"/>
              <a:cs typeface="Arial"/>
              <a:sym typeface="Arial"/>
            </a:endParaRPr>
          </a:p>
          <a:p>
            <a:pPr indent="0" lvl="1" marL="577850" rtl="0" algn="l">
              <a:lnSpc>
                <a:spcPct val="150000"/>
              </a:lnSpc>
              <a:spcBef>
                <a:spcPts val="800"/>
              </a:spcBef>
              <a:spcAft>
                <a:spcPts val="0"/>
              </a:spcAft>
              <a:buSzPts val="1700"/>
              <a:buNone/>
            </a:pPr>
            <a:br>
              <a:rPr lang="en-GB" sz="1600">
                <a:latin typeface="Arial"/>
                <a:ea typeface="Arial"/>
                <a:cs typeface="Arial"/>
                <a:sym typeface="Arial"/>
              </a:rPr>
            </a:b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306" name="Google Shape;306;p37"/>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Event</a:t>
            </a:r>
            <a:endParaRPr/>
          </a:p>
        </p:txBody>
      </p:sp>
      <p:sp>
        <p:nvSpPr>
          <p:cNvPr id="307" name="Google Shape;307;p37"/>
          <p:cNvSpPr/>
          <p:nvPr/>
        </p:nvSpPr>
        <p:spPr>
          <a:xfrm>
            <a:off x="954155" y="3087911"/>
            <a:ext cx="3323646" cy="738664"/>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&lt;button onclick=“activateLasers()”&gt;	Activate Lasers</a:t>
            </a:r>
            <a:endParaRPr/>
          </a:p>
          <a:p>
            <a:pPr indent="0" lvl="0" marL="0" marR="0" rtl="0" algn="l">
              <a:lnSpc>
                <a:spcPct val="10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&lt;/button&gt;</a:t>
            </a:r>
            <a:endParaRPr b="0" i="0" sz="1600" u="none" cap="none" strike="noStrike">
              <a:solidFill>
                <a:schemeClr val="dk1"/>
              </a:solidFill>
              <a:latin typeface="Arial"/>
              <a:ea typeface="Arial"/>
              <a:cs typeface="Arial"/>
              <a:sym typeface="Arial"/>
            </a:endParaRPr>
          </a:p>
        </p:txBody>
      </p:sp>
      <p:sp>
        <p:nvSpPr>
          <p:cNvPr id="308" name="Google Shape;308;p37"/>
          <p:cNvSpPr/>
          <p:nvPr/>
        </p:nvSpPr>
        <p:spPr>
          <a:xfrm>
            <a:off x="4810537" y="3087912"/>
            <a:ext cx="3323646" cy="738664"/>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&lt;button onclick= {activateLasers}&gt;</a:t>
            </a:r>
            <a:br>
              <a:rPr b="0" i="0" lang="en-GB" sz="1600" u="none" cap="none" strike="noStrike">
                <a:solidFill>
                  <a:srgbClr val="0D0D0D"/>
                </a:solidFill>
                <a:latin typeface="Arial"/>
                <a:ea typeface="Arial"/>
                <a:cs typeface="Arial"/>
                <a:sym typeface="Arial"/>
              </a:rPr>
            </a:br>
            <a:r>
              <a:rPr b="0" i="0" lang="en-GB" sz="1600" u="none" cap="none" strike="noStrike">
                <a:solidFill>
                  <a:srgbClr val="0D0D0D"/>
                </a:solidFill>
                <a:latin typeface="Arial"/>
                <a:ea typeface="Arial"/>
                <a:cs typeface="Arial"/>
                <a:sym typeface="Arial"/>
              </a:rPr>
              <a:t>	Activate Lasers</a:t>
            </a:r>
            <a:endParaRPr/>
          </a:p>
          <a:p>
            <a:pPr indent="0" lvl="0" marL="0" marR="0" rtl="0" algn="l">
              <a:lnSpc>
                <a:spcPct val="10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&lt;/button&gt;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90000"/>
              </a:lnSpc>
              <a:spcBef>
                <a:spcPts val="800"/>
              </a:spcBef>
              <a:spcAft>
                <a:spcPts val="0"/>
              </a:spcAft>
              <a:buClr>
                <a:schemeClr val="dk1"/>
              </a:buClr>
              <a:buSzPts val="1700"/>
              <a:buChar char="•"/>
            </a:pPr>
            <a:r>
              <a:rPr lang="en-GB" sz="1600">
                <a:latin typeface="Arial"/>
                <a:ea typeface="Arial"/>
                <a:cs typeface="Arial"/>
                <a:sym typeface="Arial"/>
              </a:rPr>
              <a:t>Another difference is that you cannot return </a:t>
            </a:r>
            <a:r>
              <a:rPr b="1" lang="en-GB" sz="1600">
                <a:latin typeface="Arial"/>
                <a:ea typeface="Arial"/>
                <a:cs typeface="Arial"/>
                <a:sym typeface="Arial"/>
              </a:rPr>
              <a:t>false</a:t>
            </a:r>
            <a:r>
              <a:rPr lang="en-GB" sz="1600">
                <a:latin typeface="Arial"/>
                <a:ea typeface="Arial"/>
                <a:cs typeface="Arial"/>
                <a:sym typeface="Arial"/>
              </a:rPr>
              <a:t> to </a:t>
            </a:r>
            <a:r>
              <a:rPr b="1" lang="en-GB" sz="1600">
                <a:latin typeface="Arial"/>
                <a:ea typeface="Arial"/>
                <a:cs typeface="Arial"/>
                <a:sym typeface="Arial"/>
              </a:rPr>
              <a:t>prevent default</a:t>
            </a:r>
            <a:r>
              <a:rPr lang="en-GB" sz="1600">
                <a:latin typeface="Arial"/>
                <a:ea typeface="Arial"/>
                <a:cs typeface="Arial"/>
                <a:sym typeface="Arial"/>
              </a:rPr>
              <a:t> behavior in React. You must call preventDefault explicitly.</a:t>
            </a:r>
            <a:endParaRPr sz="1600">
              <a:latin typeface="Arial"/>
              <a:ea typeface="Arial"/>
              <a:cs typeface="Arial"/>
              <a:sym typeface="Arial"/>
            </a:endParaRPr>
          </a:p>
          <a:p>
            <a:pPr indent="-336550" lvl="0" marL="457200" rtl="0" algn="l">
              <a:lnSpc>
                <a:spcPct val="90000"/>
              </a:lnSpc>
              <a:spcBef>
                <a:spcPts val="800"/>
              </a:spcBef>
              <a:spcAft>
                <a:spcPts val="0"/>
              </a:spcAft>
              <a:buClr>
                <a:schemeClr val="dk1"/>
              </a:buClr>
              <a:buSzPts val="1700"/>
              <a:buChar char="•"/>
            </a:pPr>
            <a:r>
              <a:rPr lang="en-GB" sz="1600">
                <a:latin typeface="Arial"/>
                <a:ea typeface="Arial"/>
                <a:cs typeface="Arial"/>
                <a:sym typeface="Arial"/>
              </a:rPr>
              <a:t>For example, with plain HTML, to prevent the default link behavior of opening a new page, you can write:</a:t>
            </a:r>
            <a:endParaRPr/>
          </a:p>
          <a:p>
            <a:pPr indent="-228600" lvl="0" marL="457200" rtl="0" algn="l">
              <a:lnSpc>
                <a:spcPct val="90000"/>
              </a:lnSpc>
              <a:spcBef>
                <a:spcPts val="800"/>
              </a:spcBef>
              <a:spcAft>
                <a:spcPts val="0"/>
              </a:spcAft>
              <a:buClr>
                <a:schemeClr val="dk1"/>
              </a:buClr>
              <a:buSzPts val="1700"/>
              <a:buNone/>
            </a:pPr>
            <a:r>
              <a:t/>
            </a:r>
            <a:endParaRPr sz="1600">
              <a:latin typeface="Arial"/>
              <a:ea typeface="Arial"/>
              <a:cs typeface="Arial"/>
              <a:sym typeface="Arial"/>
            </a:endParaRPr>
          </a:p>
          <a:p>
            <a:pPr indent="0" lvl="1" marL="577850" rtl="0" algn="l">
              <a:lnSpc>
                <a:spcPct val="150000"/>
              </a:lnSpc>
              <a:spcBef>
                <a:spcPts val="400"/>
              </a:spcBef>
              <a:spcAft>
                <a:spcPts val="0"/>
              </a:spcAft>
              <a:buSzPts val="1700"/>
              <a:buNone/>
            </a:pPr>
            <a:r>
              <a:t/>
            </a:r>
            <a:endParaRPr/>
          </a:p>
          <a:p>
            <a:pPr indent="0" lvl="1" marL="577850" rtl="0" algn="l">
              <a:lnSpc>
                <a:spcPct val="150000"/>
              </a:lnSpc>
              <a:spcBef>
                <a:spcPts val="400"/>
              </a:spcBef>
              <a:spcAft>
                <a:spcPts val="0"/>
              </a:spcAft>
              <a:buSzPts val="1700"/>
              <a:buNone/>
            </a:pPr>
            <a:br>
              <a:rPr lang="en-GB" sz="1600">
                <a:solidFill>
                  <a:schemeClr val="dk1"/>
                </a:solidFill>
                <a:latin typeface="Arial"/>
                <a:ea typeface="Arial"/>
                <a:cs typeface="Arial"/>
                <a:sym typeface="Arial"/>
              </a:rPr>
            </a:br>
            <a:r>
              <a:rPr lang="en-GB" sz="1600">
                <a:solidFill>
                  <a:schemeClr val="dk1"/>
                </a:solidFill>
                <a:latin typeface="Arial"/>
                <a:ea typeface="Arial"/>
                <a:cs typeface="Arial"/>
                <a:sym typeface="Arial"/>
              </a:rPr>
              <a:t>In React, this could instead be: </a:t>
            </a:r>
            <a:endParaRPr sz="800">
              <a:solidFill>
                <a:schemeClr val="dk1"/>
              </a:solidFill>
              <a:latin typeface="Arial"/>
              <a:ea typeface="Arial"/>
              <a:cs typeface="Arial"/>
              <a:sym typeface="Arial"/>
            </a:endParaRPr>
          </a:p>
          <a:p>
            <a:pPr indent="0" lvl="1" marL="577850" rtl="0" algn="l">
              <a:lnSpc>
                <a:spcPct val="150000"/>
              </a:lnSpc>
              <a:spcBef>
                <a:spcPts val="400"/>
              </a:spcBef>
              <a:spcAft>
                <a:spcPts val="0"/>
              </a:spcAft>
              <a:buSzPts val="1700"/>
              <a:buNone/>
            </a:pPr>
            <a:r>
              <a:t/>
            </a:r>
            <a:endParaRPr sz="1600">
              <a:latin typeface="Arial"/>
              <a:ea typeface="Arial"/>
              <a:cs typeface="Arial"/>
              <a:sym typeface="Arial"/>
            </a:endParaRPr>
          </a:p>
          <a:p>
            <a:pPr indent="0" lvl="1" marL="577850" rtl="0" algn="l">
              <a:lnSpc>
                <a:spcPct val="150000"/>
              </a:lnSpc>
              <a:spcBef>
                <a:spcPts val="800"/>
              </a:spcBef>
              <a:spcAft>
                <a:spcPts val="0"/>
              </a:spcAft>
              <a:buSzPts val="1700"/>
              <a:buNone/>
            </a:pPr>
            <a:br>
              <a:rPr lang="en-GB" sz="1600">
                <a:latin typeface="Arial"/>
                <a:ea typeface="Arial"/>
                <a:cs typeface="Arial"/>
                <a:sym typeface="Arial"/>
              </a:rPr>
            </a:b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314" name="Google Shape;314;p3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Event</a:t>
            </a:r>
            <a:endParaRPr/>
          </a:p>
        </p:txBody>
      </p:sp>
      <p:sp>
        <p:nvSpPr>
          <p:cNvPr id="315" name="Google Shape;315;p38"/>
          <p:cNvSpPr/>
          <p:nvPr/>
        </p:nvSpPr>
        <p:spPr>
          <a:xfrm>
            <a:off x="930258" y="2202418"/>
            <a:ext cx="7521934" cy="738664"/>
          </a:xfrm>
          <a:prstGeom prst="rect">
            <a:avLst/>
          </a:prstGeom>
          <a:noFill/>
          <a:ln cap="flat" cmpd="sng" w="9525">
            <a:solidFill>
              <a:schemeClr val="dk1"/>
            </a:solidFill>
            <a:prstDash val="solid"/>
            <a:miter lim="800000"/>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 &lt;form action=”#” onsubmit=”console.log(‘form is being submitted’)  return false”&gt;</a:t>
            </a:r>
            <a:endParaRPr/>
          </a:p>
          <a:p>
            <a:pPr indent="0" lvl="0" marL="0" marR="0" rtl="0" algn="l">
              <a:lnSpc>
                <a:spcPct val="10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	</a:t>
            </a:r>
            <a:r>
              <a:rPr b="0" i="0" lang="en-GB" sz="1600" u="none" cap="none" strike="noStrike">
                <a:solidFill>
                  <a:srgbClr val="0D0D0D"/>
                </a:solidFill>
                <a:latin typeface="Arial"/>
                <a:ea typeface="Arial"/>
                <a:cs typeface="Arial"/>
                <a:sym typeface="Arial"/>
              </a:rPr>
              <a:t>Click Me</a:t>
            </a:r>
            <a:br>
              <a:rPr b="0" i="0" lang="en-GB" sz="1600" u="none" cap="none" strike="noStrike">
                <a:solidFill>
                  <a:srgbClr val="0D0D0D"/>
                </a:solidFill>
                <a:latin typeface="Arial"/>
                <a:ea typeface="Arial"/>
                <a:cs typeface="Arial"/>
                <a:sym typeface="Arial"/>
              </a:rPr>
            </a:br>
            <a:r>
              <a:rPr b="0" i="0" lang="en-GB" sz="1600" u="none" cap="none" strike="noStrike">
                <a:solidFill>
                  <a:srgbClr val="0D0D0D"/>
                </a:solidFill>
                <a:latin typeface="Arial"/>
                <a:ea typeface="Arial"/>
                <a:cs typeface="Arial"/>
                <a:sym typeface="Arial"/>
              </a:rPr>
              <a:t> &lt;/form&gt;</a:t>
            </a:r>
            <a:endParaRPr b="0" i="0" sz="1600" u="none" cap="none" strike="noStrike">
              <a:solidFill>
                <a:schemeClr val="dk1"/>
              </a:solidFill>
              <a:latin typeface="Arial"/>
              <a:ea typeface="Arial"/>
              <a:cs typeface="Arial"/>
              <a:sym typeface="Arial"/>
            </a:endParaRPr>
          </a:p>
        </p:txBody>
      </p:sp>
      <p:sp>
        <p:nvSpPr>
          <p:cNvPr id="316" name="Google Shape;316;p38"/>
          <p:cNvSpPr/>
          <p:nvPr/>
        </p:nvSpPr>
        <p:spPr>
          <a:xfrm>
            <a:off x="930258" y="3722007"/>
            <a:ext cx="7521934" cy="984885"/>
          </a:xfrm>
          <a:prstGeom prst="rect">
            <a:avLst/>
          </a:prstGeom>
          <a:noFill/>
          <a:ln cap="flat" cmpd="sng" w="9525">
            <a:solidFill>
              <a:schemeClr val="dk1"/>
            </a:solidFill>
            <a:prstDash val="solid"/>
            <a:miter lim="800000"/>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 submitData = (event) =&gt; {</a:t>
            </a:r>
            <a:br>
              <a:rPr b="0" i="0" lang="en-GB" sz="1600" u="none" cap="none" strike="noStrike">
                <a:solidFill>
                  <a:srgbClr val="0D0D0D"/>
                </a:solidFill>
                <a:latin typeface="Arial"/>
                <a:ea typeface="Arial"/>
                <a:cs typeface="Arial"/>
                <a:sym typeface="Arial"/>
              </a:rPr>
            </a:br>
            <a:r>
              <a:rPr b="0" i="0" lang="en-GB" sz="1600" u="none" cap="none" strike="noStrike">
                <a:solidFill>
                  <a:srgbClr val="0D0D0D"/>
                </a:solidFill>
                <a:latin typeface="Arial"/>
                <a:ea typeface="Arial"/>
                <a:cs typeface="Arial"/>
                <a:sym typeface="Arial"/>
              </a:rPr>
              <a:t>            event.preventDefault()</a:t>
            </a:r>
            <a:br>
              <a:rPr b="0" i="0" lang="en-GB" sz="1600" u="none" cap="none" strike="noStrike">
                <a:solidFill>
                  <a:srgbClr val="0D0D0D"/>
                </a:solidFill>
                <a:latin typeface="Arial"/>
                <a:ea typeface="Arial"/>
                <a:cs typeface="Arial"/>
                <a:sym typeface="Arial"/>
              </a:rPr>
            </a:br>
            <a:r>
              <a:rPr b="0" i="0" lang="en-GB" sz="1600" u="none" cap="none" strike="noStrike">
                <a:solidFill>
                  <a:srgbClr val="0D0D0D"/>
                </a:solidFill>
                <a:latin typeface="Arial"/>
                <a:ea typeface="Arial"/>
                <a:cs typeface="Arial"/>
                <a:sym typeface="Arial"/>
              </a:rPr>
              <a:t>            console.log(“form is being submitted”)</a:t>
            </a:r>
            <a:br>
              <a:rPr b="0" i="0" lang="en-GB" sz="1600" u="none" cap="none" strike="noStrike">
                <a:solidFill>
                  <a:srgbClr val="0D0D0D"/>
                </a:solidFill>
                <a:latin typeface="Arial"/>
                <a:ea typeface="Arial"/>
                <a:cs typeface="Arial"/>
                <a:sym typeface="Arial"/>
              </a:rPr>
            </a:br>
            <a:r>
              <a:rPr b="0" i="0" lang="en-GB" sz="1600" u="none" cap="none" strike="noStrike">
                <a:solidFill>
                  <a:srgbClr val="0D0D0D"/>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1" marL="577850" rtl="0" algn="l">
              <a:lnSpc>
                <a:spcPct val="150000"/>
              </a:lnSpc>
              <a:spcBef>
                <a:spcPts val="400"/>
              </a:spcBef>
              <a:spcAft>
                <a:spcPts val="0"/>
              </a:spcAft>
              <a:buSzPts val="1700"/>
              <a:buNone/>
            </a:pPr>
            <a:r>
              <a:t/>
            </a:r>
            <a:endParaRPr sz="1600">
              <a:latin typeface="Arial"/>
              <a:ea typeface="Arial"/>
              <a:cs typeface="Arial"/>
              <a:sym typeface="Arial"/>
            </a:endParaRPr>
          </a:p>
          <a:p>
            <a:pPr indent="0" lvl="1" marL="577850" rtl="0" algn="l">
              <a:lnSpc>
                <a:spcPct val="150000"/>
              </a:lnSpc>
              <a:spcBef>
                <a:spcPts val="800"/>
              </a:spcBef>
              <a:spcAft>
                <a:spcPts val="0"/>
              </a:spcAft>
              <a:buSzPts val="1700"/>
              <a:buNone/>
            </a:pPr>
            <a:br>
              <a:rPr lang="en-GB" sz="1600">
                <a:latin typeface="Arial"/>
                <a:ea typeface="Arial"/>
                <a:cs typeface="Arial"/>
                <a:sym typeface="Arial"/>
              </a:rPr>
            </a:b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322" name="Google Shape;322;p39"/>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Event</a:t>
            </a:r>
            <a:endParaRPr/>
          </a:p>
        </p:txBody>
      </p:sp>
      <p:sp>
        <p:nvSpPr>
          <p:cNvPr id="323" name="Google Shape;323;p39"/>
          <p:cNvSpPr/>
          <p:nvPr/>
        </p:nvSpPr>
        <p:spPr>
          <a:xfrm>
            <a:off x="712203" y="1140076"/>
            <a:ext cx="7958043" cy="1431674"/>
          </a:xfrm>
          <a:prstGeom prst="rect">
            <a:avLst/>
          </a:prstGeom>
          <a:noFill/>
          <a:ln cap="flat" cmpd="sng" w="9525">
            <a:solidFill>
              <a:schemeClr val="dk1"/>
            </a:solidFill>
            <a:prstDash val="solid"/>
            <a:miter lim="800000"/>
            <a:headEnd len="sm" w="sm" type="none"/>
            <a:tailEnd len="sm" w="sm" type="none"/>
          </a:ln>
        </p:spPr>
        <p:txBody>
          <a:bodyPr anchorCtr="0" anchor="ctr" bIns="0" lIns="0" spcFirstLastPara="1" rIns="0" wrap="square" tIns="0">
            <a:spAutoFit/>
          </a:bodyPr>
          <a:lstStyle/>
          <a:p>
            <a:pPr indent="0" lvl="0" marL="0" marR="0" rtl="0" algn="l">
              <a:lnSpc>
                <a:spcPct val="15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 &lt;form className=”App” onSubmit={this.submitData}&gt;	</a:t>
            </a:r>
            <a:endParaRPr/>
          </a:p>
          <a:p>
            <a:pPr indent="0" lvl="0" marL="0" marR="0" rtl="0" algn="l">
              <a:lnSpc>
                <a:spcPct val="150000"/>
              </a:lnSpc>
              <a:spcBef>
                <a:spcPts val="0"/>
              </a:spcBef>
              <a:spcAft>
                <a:spcPts val="0"/>
              </a:spcAft>
              <a:buClr>
                <a:srgbClr val="0D0D0D"/>
              </a:buClr>
              <a:buSzPts val="1600"/>
              <a:buFont typeface="Arial"/>
              <a:buNone/>
            </a:pPr>
            <a:r>
              <a:rPr b="0" i="0" lang="en-GB" sz="1600" u="none" cap="none" strike="noStrike">
                <a:solidFill>
                  <a:srgbClr val="0D0D0D"/>
                </a:solidFill>
                <a:latin typeface="Arial"/>
                <a:ea typeface="Arial"/>
                <a:cs typeface="Arial"/>
                <a:sym typeface="Arial"/>
              </a:rPr>
              <a:t>	</a:t>
            </a:r>
            <a:r>
              <a:rPr b="0" i="0" lang="en-GB" sz="1600" u="none" cap="none" strike="noStrike">
                <a:solidFill>
                  <a:srgbClr val="0D0D0D"/>
                </a:solidFill>
                <a:latin typeface="Arial"/>
                <a:ea typeface="Arial"/>
                <a:cs typeface="Arial"/>
                <a:sym typeface="Arial"/>
              </a:rPr>
              <a:t>&lt;input value={this.state.term} onChange={this.onChange} /&gt;	&lt;button&gt;Submit&lt;/button&gt;</a:t>
            </a:r>
            <a:br>
              <a:rPr b="0" i="0" lang="en-GB" sz="1600" u="none" cap="none" strike="noStrike">
                <a:solidFill>
                  <a:srgbClr val="0D0D0D"/>
                </a:solidFill>
                <a:latin typeface="Arial"/>
                <a:ea typeface="Arial"/>
                <a:cs typeface="Arial"/>
                <a:sym typeface="Arial"/>
              </a:rPr>
            </a:br>
            <a:r>
              <a:rPr b="0" i="0" lang="en-GB" sz="1600" u="none" cap="none" strike="noStrike">
                <a:solidFill>
                  <a:srgbClr val="0D0D0D"/>
                </a:solidFill>
                <a:latin typeface="Arial"/>
                <a:ea typeface="Arial"/>
                <a:cs typeface="Arial"/>
                <a:sym typeface="Arial"/>
              </a:rPr>
              <a:t> &lt;/form&gt;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Char char="⎊"/>
            </a:pPr>
            <a:r>
              <a:rPr b="1" lang="en-GB" sz="1800">
                <a:latin typeface="Arial"/>
                <a:ea typeface="Arial"/>
                <a:cs typeface="Arial"/>
                <a:sym typeface="Arial"/>
              </a:rPr>
              <a:t>Introduction</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ReactJS is JavaScript library used for building reusable UI components.</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It is a language for user interfaces, can be compared to Angular &amp; Vue.</a:t>
            </a:r>
            <a:endParaRPr sz="1600">
              <a:solidFill>
                <a:srgbClr val="000000"/>
              </a:solidFill>
              <a:latin typeface="Arial"/>
              <a:ea typeface="Arial"/>
              <a:cs typeface="Arial"/>
              <a:sym typeface="Arial"/>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Can be used on client as well as with other frameworks like bootstrap…...</a:t>
            </a:r>
            <a:endParaRPr b="1" sz="1800">
              <a:latin typeface="Arial"/>
              <a:ea typeface="Arial"/>
              <a:cs typeface="Arial"/>
              <a:sym typeface="Arial"/>
            </a:endParaRPr>
          </a:p>
          <a:p>
            <a:pPr indent="-336550" lvl="0" marL="457200" rtl="0" algn="l">
              <a:lnSpc>
                <a:spcPct val="100000"/>
              </a:lnSpc>
              <a:spcBef>
                <a:spcPts val="800"/>
              </a:spcBef>
              <a:spcAft>
                <a:spcPts val="0"/>
              </a:spcAft>
              <a:buSzPts val="1700"/>
              <a:buChar char="⎊"/>
            </a:pPr>
            <a:r>
              <a:rPr b="1" lang="en-GB" sz="1800">
                <a:latin typeface="Arial"/>
                <a:ea typeface="Arial"/>
                <a:cs typeface="Arial"/>
                <a:sym typeface="Arial"/>
              </a:rPr>
              <a:t>Features</a:t>
            </a:r>
            <a:endParaRPr/>
          </a:p>
          <a:p>
            <a:pPr indent="-336550" lvl="1" marL="914400" rtl="0" algn="l">
              <a:lnSpc>
                <a:spcPct val="100000"/>
              </a:lnSpc>
              <a:spcBef>
                <a:spcPts val="400"/>
              </a:spcBef>
              <a:spcAft>
                <a:spcPts val="0"/>
              </a:spcAft>
              <a:buSzPts val="1700"/>
              <a:buChar char="•"/>
            </a:pPr>
            <a:r>
              <a:rPr b="1" lang="en-GB" sz="1600">
                <a:latin typeface="Arial"/>
                <a:ea typeface="Arial"/>
                <a:cs typeface="Arial"/>
                <a:sym typeface="Arial"/>
              </a:rPr>
              <a:t>JSX</a:t>
            </a:r>
            <a:r>
              <a:rPr lang="en-GB" sz="1600">
                <a:latin typeface="Arial"/>
                <a:ea typeface="Arial"/>
                <a:cs typeface="Arial"/>
                <a:sym typeface="Arial"/>
              </a:rPr>
              <a:t> : JSX is JavaScript XML. It isn't necessary to use JSX in React development, but it is recommended.</a:t>
            </a:r>
            <a:endParaRPr sz="1600">
              <a:latin typeface="Arial"/>
              <a:ea typeface="Arial"/>
              <a:cs typeface="Arial"/>
              <a:sym typeface="Arial"/>
            </a:endParaRPr>
          </a:p>
          <a:p>
            <a:pPr indent="-336550" lvl="1" marL="914400" rtl="0" algn="l">
              <a:lnSpc>
                <a:spcPct val="100000"/>
              </a:lnSpc>
              <a:spcBef>
                <a:spcPts val="400"/>
              </a:spcBef>
              <a:spcAft>
                <a:spcPts val="0"/>
              </a:spcAft>
              <a:buSzPts val="1700"/>
              <a:buChar char="•"/>
            </a:pPr>
            <a:r>
              <a:rPr b="1" lang="en-GB" sz="1600">
                <a:latin typeface="Arial"/>
                <a:ea typeface="Arial"/>
                <a:cs typeface="Arial"/>
                <a:sym typeface="Arial"/>
              </a:rPr>
              <a:t>Components:</a:t>
            </a:r>
            <a:r>
              <a:rPr lang="en-GB" sz="1600">
                <a:latin typeface="Arial"/>
                <a:ea typeface="Arial"/>
                <a:cs typeface="Arial"/>
                <a:sym typeface="Arial"/>
              </a:rPr>
              <a:t> React is all about components. You need to think of everything as a component. This will help you maintain the code when working on larger scale projects.</a:t>
            </a:r>
            <a:endParaRPr/>
          </a:p>
          <a:p>
            <a:pPr indent="0" lvl="1" marL="577850" rtl="0" algn="l">
              <a:lnSpc>
                <a:spcPct val="100000"/>
              </a:lnSpc>
              <a:spcBef>
                <a:spcPts val="400"/>
              </a:spcBef>
              <a:spcAft>
                <a:spcPts val="0"/>
              </a:spcAft>
              <a:buSzPts val="1700"/>
              <a:buNone/>
            </a:pPr>
            <a:r>
              <a:t/>
            </a: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87" name="Google Shape;87;p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Overview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800">
                <a:latin typeface="Arial"/>
                <a:ea typeface="Arial"/>
                <a:cs typeface="Arial"/>
                <a:sym typeface="Arial"/>
              </a:rPr>
              <a:t>Binding Event in React</a:t>
            </a:r>
            <a:endParaRPr sz="1800">
              <a:latin typeface="Arial"/>
              <a:ea typeface="Arial"/>
              <a:cs typeface="Arial"/>
              <a:sym typeface="Arial"/>
            </a:endParaRPr>
          </a:p>
          <a:p>
            <a:pPr indent="0" lvl="0" marL="120650" rtl="0" algn="l">
              <a:lnSpc>
                <a:spcPct val="90000"/>
              </a:lnSpc>
              <a:spcBef>
                <a:spcPts val="800"/>
              </a:spcBef>
              <a:spcAft>
                <a:spcPts val="0"/>
              </a:spcAft>
              <a:buSzPts val="1700"/>
              <a:buNone/>
            </a:pPr>
            <a:r>
              <a:rPr lang="en-GB" sz="1600">
                <a:latin typeface="Arial"/>
                <a:ea typeface="Arial"/>
                <a:cs typeface="Arial"/>
                <a:sym typeface="Arial"/>
              </a:rPr>
              <a:t>When we bind the </a:t>
            </a:r>
            <a:r>
              <a:rPr b="1" lang="en-GB" sz="1600">
                <a:latin typeface="Arial"/>
                <a:ea typeface="Arial"/>
                <a:cs typeface="Arial"/>
                <a:sym typeface="Arial"/>
              </a:rPr>
              <a:t>this </a:t>
            </a:r>
            <a:r>
              <a:rPr lang="en-GB" sz="1600">
                <a:latin typeface="Arial"/>
                <a:ea typeface="Arial"/>
                <a:cs typeface="Arial"/>
                <a:sym typeface="Arial"/>
              </a:rPr>
              <a:t>of the event handler to the component instance in the </a:t>
            </a:r>
            <a:r>
              <a:rPr b="1" lang="en-GB" sz="1600">
                <a:latin typeface="Arial"/>
                <a:ea typeface="Arial"/>
                <a:cs typeface="Arial"/>
                <a:sym typeface="Arial"/>
              </a:rPr>
              <a:t>constructor</a:t>
            </a:r>
            <a:r>
              <a:rPr lang="en-GB" sz="1600">
                <a:latin typeface="Arial"/>
                <a:ea typeface="Arial"/>
                <a:cs typeface="Arial"/>
                <a:sym typeface="Arial"/>
              </a:rPr>
              <a:t>, we can pass it as a callback without worrying about it losing its context or undefined. </a:t>
            </a:r>
            <a:r>
              <a:rPr b="1" lang="en-GB" sz="1600">
                <a:latin typeface="Arial"/>
                <a:ea typeface="Arial"/>
                <a:cs typeface="Arial"/>
                <a:sym typeface="Arial"/>
              </a:rPr>
              <a:t>Arrow functions</a:t>
            </a:r>
            <a:r>
              <a:rPr lang="en-GB" sz="1600">
                <a:latin typeface="Arial"/>
                <a:ea typeface="Arial"/>
                <a:cs typeface="Arial"/>
                <a:sym typeface="Arial"/>
              </a:rPr>
              <a:t> are exempt from </a:t>
            </a:r>
            <a:r>
              <a:rPr b="1" lang="en-GB" sz="1600">
                <a:latin typeface="Arial"/>
                <a:ea typeface="Arial"/>
                <a:cs typeface="Arial"/>
                <a:sym typeface="Arial"/>
              </a:rPr>
              <a:t>this</a:t>
            </a:r>
            <a:r>
              <a:rPr lang="en-GB" sz="1600">
                <a:latin typeface="Arial"/>
                <a:ea typeface="Arial"/>
                <a:cs typeface="Arial"/>
                <a:sym typeface="Arial"/>
              </a:rPr>
              <a:t> behavior because they use lexical</a:t>
            </a:r>
            <a:r>
              <a:rPr b="1" lang="en-GB" sz="1600">
                <a:latin typeface="Arial"/>
                <a:ea typeface="Arial"/>
                <a:cs typeface="Arial"/>
                <a:sym typeface="Arial"/>
              </a:rPr>
              <a:t> this binding </a:t>
            </a:r>
            <a:r>
              <a:rPr lang="en-GB" sz="1600">
                <a:latin typeface="Arial"/>
                <a:ea typeface="Arial"/>
                <a:cs typeface="Arial"/>
                <a:sym typeface="Arial"/>
              </a:rPr>
              <a:t>which automatically binds them to the scope they are defined in.</a:t>
            </a:r>
            <a:endParaRPr/>
          </a:p>
          <a:p>
            <a:pPr indent="0" lvl="0" marL="120650" rtl="0" algn="l">
              <a:lnSpc>
                <a:spcPct val="90000"/>
              </a:lnSpc>
              <a:spcBef>
                <a:spcPts val="800"/>
              </a:spcBef>
              <a:spcAft>
                <a:spcPts val="0"/>
              </a:spcAft>
              <a:buSzPts val="1700"/>
              <a:buNone/>
            </a:pPr>
            <a:r>
              <a:rPr b="1" lang="en-GB" sz="1600">
                <a:latin typeface="Arial"/>
                <a:ea typeface="Arial"/>
                <a:cs typeface="Arial"/>
                <a:sym typeface="Arial"/>
              </a:rPr>
              <a:t>Binding Event in Constructor</a:t>
            </a:r>
            <a:endParaRPr/>
          </a:p>
          <a:p>
            <a:pPr indent="0" lvl="0" marL="120650" rtl="0" algn="l">
              <a:lnSpc>
                <a:spcPct val="90000"/>
              </a:lnSpc>
              <a:spcBef>
                <a:spcPts val="800"/>
              </a:spcBef>
              <a:spcAft>
                <a:spcPts val="0"/>
              </a:spcAft>
              <a:buSzPts val="1700"/>
              <a:buNone/>
            </a:pPr>
            <a:br>
              <a:rPr lang="en-GB" sz="1600">
                <a:latin typeface="Arial"/>
                <a:ea typeface="Arial"/>
                <a:cs typeface="Arial"/>
                <a:sym typeface="Arial"/>
              </a:rPr>
            </a:b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329" name="Google Shape;329;p4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Event</a:t>
            </a:r>
            <a:endParaRPr/>
          </a:p>
        </p:txBody>
      </p:sp>
      <p:sp>
        <p:nvSpPr>
          <p:cNvPr id="330" name="Google Shape;330;p40"/>
          <p:cNvSpPr/>
          <p:nvPr/>
        </p:nvSpPr>
        <p:spPr>
          <a:xfrm>
            <a:off x="882595" y="2701926"/>
            <a:ext cx="7403062"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constructor(props)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super(props);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r>
              <a:rPr b="0" i="0" lang="en-GB" sz="1600" u="none" cap="none" strike="noStrike">
                <a:solidFill>
                  <a:srgbClr val="4F6228"/>
                </a:solidFill>
                <a:latin typeface="Arial"/>
                <a:ea typeface="Arial"/>
                <a:cs typeface="Arial"/>
                <a:sym typeface="Arial"/>
              </a:rPr>
              <a:t>// This binding is necessary to make `this` work in the callback to prevent undefined in event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this.handleClick = this.handleClick.bind(this);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&lt;button onClick={this.handleClick}&gt;</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Click Me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&lt;/button&gt;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Binding Event using arrow syntax</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br>
              <a:rPr lang="en-GB" sz="1600">
                <a:latin typeface="Arial"/>
                <a:ea typeface="Arial"/>
                <a:cs typeface="Arial"/>
                <a:sym typeface="Arial"/>
              </a:rPr>
            </a:br>
            <a:endParaRPr sz="1600">
              <a:latin typeface="Arial"/>
              <a:ea typeface="Arial"/>
              <a:cs typeface="Arial"/>
              <a:sym typeface="Arial"/>
            </a:endParaRPr>
          </a:p>
          <a:p>
            <a:pPr indent="0" lvl="2" marL="103505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336" name="Google Shape;336;p4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Event</a:t>
            </a:r>
            <a:endParaRPr/>
          </a:p>
        </p:txBody>
      </p:sp>
      <p:sp>
        <p:nvSpPr>
          <p:cNvPr id="337" name="Google Shape;337;p41"/>
          <p:cNvSpPr/>
          <p:nvPr/>
        </p:nvSpPr>
        <p:spPr>
          <a:xfrm>
            <a:off x="780778" y="1594522"/>
            <a:ext cx="7303732"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&lt;button onClick={(e) =&gt; this.callOnClick(e)}&gt;</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Click</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&lt;/button&gt;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150000"/>
              </a:lnSpc>
              <a:spcBef>
                <a:spcPts val="800"/>
              </a:spcBef>
              <a:spcAft>
                <a:spcPts val="0"/>
              </a:spcAft>
              <a:buSzPts val="1700"/>
              <a:buNone/>
            </a:pPr>
            <a:r>
              <a:rPr b="1" lang="en-GB" sz="1600">
                <a:latin typeface="Arial"/>
                <a:ea typeface="Arial"/>
                <a:cs typeface="Arial"/>
                <a:sym typeface="Arial"/>
              </a:rPr>
              <a:t>Validation in ReactJS</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We can use regex to validate data in ReactJS or Library</a:t>
            </a:r>
            <a:endParaRPr/>
          </a:p>
          <a:p>
            <a:pPr indent="0" lvl="0" marL="120650" rtl="0" algn="l">
              <a:lnSpc>
                <a:spcPct val="150000"/>
              </a:lnSpc>
              <a:spcBef>
                <a:spcPts val="800"/>
              </a:spcBef>
              <a:spcAft>
                <a:spcPts val="0"/>
              </a:spcAft>
              <a:buSzPts val="1700"/>
              <a:buNone/>
            </a:pPr>
            <a:r>
              <a:rPr lang="en-GB" sz="1600">
                <a:latin typeface="Arial"/>
                <a:ea typeface="Arial"/>
                <a:cs typeface="Arial"/>
                <a:sym typeface="Arial"/>
              </a:rPr>
              <a:t>Example: </a:t>
            </a:r>
            <a:endParaRPr sz="1600">
              <a:latin typeface="Arial"/>
              <a:ea typeface="Arial"/>
              <a:cs typeface="Arial"/>
              <a:sym typeface="Arial"/>
            </a:endParaRPr>
          </a:p>
          <a:p>
            <a:pPr indent="-228600" lvl="1" marL="91440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p:txBody>
      </p:sp>
      <p:sp>
        <p:nvSpPr>
          <p:cNvPr id="343" name="Google Shape;343;p4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Validation</a:t>
            </a:r>
            <a:endParaRPr/>
          </a:p>
        </p:txBody>
      </p:sp>
      <p:sp>
        <p:nvSpPr>
          <p:cNvPr id="344" name="Google Shape;344;p42"/>
          <p:cNvSpPr/>
          <p:nvPr/>
        </p:nvSpPr>
        <p:spPr>
          <a:xfrm>
            <a:off x="2286000" y="2117150"/>
            <a:ext cx="4572000" cy="2893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export default class App extends Component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constructor()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super()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this.state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username: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password: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isNameValide: false,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isPasswordValide: false,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usernameError: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passwordError: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1" marL="577850" rtl="0" algn="l">
              <a:lnSpc>
                <a:spcPct val="150000"/>
              </a:lnSpc>
              <a:spcBef>
                <a:spcPts val="400"/>
              </a:spcBef>
              <a:spcAft>
                <a:spcPts val="0"/>
              </a:spcAft>
              <a:buSzPts val="1700"/>
              <a:buNone/>
            </a:pPr>
            <a:r>
              <a:rPr lang="en-GB" sz="1600">
                <a:solidFill>
                  <a:srgbClr val="000000"/>
                </a:solidFill>
                <a:latin typeface="Arial"/>
                <a:ea typeface="Arial"/>
                <a:cs typeface="Arial"/>
                <a:sym typeface="Arial"/>
              </a:rPr>
              <a:t> </a:t>
            </a:r>
            <a:endParaRPr/>
          </a:p>
        </p:txBody>
      </p:sp>
      <p:sp>
        <p:nvSpPr>
          <p:cNvPr id="350" name="Google Shape;350;p4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Validation</a:t>
            </a:r>
            <a:endParaRPr/>
          </a:p>
        </p:txBody>
      </p:sp>
      <p:sp>
        <p:nvSpPr>
          <p:cNvPr id="351" name="Google Shape;351;p43"/>
          <p:cNvSpPr/>
          <p:nvPr/>
        </p:nvSpPr>
        <p:spPr>
          <a:xfrm>
            <a:off x="736169" y="1307656"/>
            <a:ext cx="3355384" cy="332398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inputChange = (e) =&gt;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this.setState({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[e.target.name] : e.target.value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formSubmit = (e) =&gt;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e.preventDefault();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var username = this.state.username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var password = this.state.password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var isNameValid = true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var isPasswordValid = true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52" name="Google Shape;352;p43"/>
          <p:cNvSpPr/>
          <p:nvPr/>
        </p:nvSpPr>
        <p:spPr>
          <a:xfrm>
            <a:off x="4274214" y="1307656"/>
            <a:ext cx="4342844" cy="332398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var usernameError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var passwordError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let pattName = /[^a-z]/gi;</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if (username ===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usernameError = "Username can't be empty."</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isNameValid = false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}else if(username.match(pattName) != null){</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usernameError = "Invalid Username"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isNameValid = false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}else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usernameError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isNameValid = true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1" marL="577850" rtl="0" algn="l">
              <a:lnSpc>
                <a:spcPct val="150000"/>
              </a:lnSpc>
              <a:spcBef>
                <a:spcPts val="400"/>
              </a:spcBef>
              <a:spcAft>
                <a:spcPts val="0"/>
              </a:spcAft>
              <a:buSzPts val="1700"/>
              <a:buNone/>
            </a:pPr>
            <a:r>
              <a:rPr lang="en-GB" sz="1600">
                <a:solidFill>
                  <a:srgbClr val="000000"/>
                </a:solidFill>
                <a:latin typeface="Arial"/>
                <a:ea typeface="Arial"/>
                <a:cs typeface="Arial"/>
                <a:sym typeface="Arial"/>
              </a:rPr>
              <a:t> </a:t>
            </a:r>
            <a:endParaRPr/>
          </a:p>
        </p:txBody>
      </p:sp>
      <p:sp>
        <p:nvSpPr>
          <p:cNvPr id="358" name="Google Shape;358;p4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Validation</a:t>
            </a:r>
            <a:endParaRPr/>
          </a:p>
        </p:txBody>
      </p:sp>
      <p:sp>
        <p:nvSpPr>
          <p:cNvPr id="359" name="Google Shape;359;p44"/>
          <p:cNvSpPr/>
          <p:nvPr/>
        </p:nvSpPr>
        <p:spPr>
          <a:xfrm>
            <a:off x="736169" y="1307656"/>
            <a:ext cx="3355384" cy="181588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if (password ===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passwordError = "Password can't be empty."</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isPasswordValid = false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}else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passwordError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isPasswordValid =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p:txBody>
      </p:sp>
      <p:sp>
        <p:nvSpPr>
          <p:cNvPr id="360" name="Google Shape;360;p44"/>
          <p:cNvSpPr/>
          <p:nvPr/>
        </p:nvSpPr>
        <p:spPr>
          <a:xfrm>
            <a:off x="4274214" y="1307656"/>
            <a:ext cx="4342844" cy="267765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this.setState({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usernameError,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passwordError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if (isPasswordValid &amp;&amp; isNameValid){</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alert("Success")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}else{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alert("Error")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1" marL="577850" rtl="0" algn="l">
              <a:lnSpc>
                <a:spcPct val="150000"/>
              </a:lnSpc>
              <a:spcBef>
                <a:spcPts val="400"/>
              </a:spcBef>
              <a:spcAft>
                <a:spcPts val="0"/>
              </a:spcAft>
              <a:buSzPts val="1700"/>
              <a:buNone/>
            </a:pPr>
            <a:r>
              <a:rPr lang="en-GB" sz="1600">
                <a:solidFill>
                  <a:srgbClr val="000000"/>
                </a:solidFill>
                <a:latin typeface="Arial"/>
                <a:ea typeface="Arial"/>
                <a:cs typeface="Arial"/>
                <a:sym typeface="Arial"/>
              </a:rPr>
              <a:t> </a:t>
            </a:r>
            <a:endParaRPr/>
          </a:p>
        </p:txBody>
      </p:sp>
      <p:sp>
        <p:nvSpPr>
          <p:cNvPr id="366" name="Google Shape;366;p45"/>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Validation</a:t>
            </a:r>
            <a:endParaRPr/>
          </a:p>
        </p:txBody>
      </p:sp>
      <p:sp>
        <p:nvSpPr>
          <p:cNvPr id="367" name="Google Shape;367;p45"/>
          <p:cNvSpPr/>
          <p:nvPr/>
        </p:nvSpPr>
        <p:spPr>
          <a:xfrm>
            <a:off x="619932" y="1028687"/>
            <a:ext cx="7904136" cy="267765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render()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return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&lt;div className="container"&gt;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&lt;h1 className="my-4"&gt;Validate Form&lt;/h1&gt;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 onSubmit={this.formSubmit}&gt;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&lt;FormGroup className="my-2"&gt;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&lt;FormLabel&gt;Username&lt;/FormLabel&gt;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&lt;FormControl type="text" placeholder="username" name="username" onChange={this.inputChange}/&gt;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&lt;FormText className="text-danger"&gt;{this.state.usernameError}&lt;/FormText&gt;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&lt;/FormGroup&gt;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1" marL="577850" rtl="0" algn="l">
              <a:lnSpc>
                <a:spcPct val="150000"/>
              </a:lnSpc>
              <a:spcBef>
                <a:spcPts val="400"/>
              </a:spcBef>
              <a:spcAft>
                <a:spcPts val="0"/>
              </a:spcAft>
              <a:buSzPts val="1700"/>
              <a:buNone/>
            </a:pPr>
            <a:r>
              <a:rPr lang="en-GB" sz="1600">
                <a:solidFill>
                  <a:srgbClr val="000000"/>
                </a:solidFill>
                <a:latin typeface="Arial"/>
                <a:ea typeface="Arial"/>
                <a:cs typeface="Arial"/>
                <a:sym typeface="Arial"/>
              </a:rPr>
              <a:t> </a:t>
            </a:r>
            <a:endParaRPr/>
          </a:p>
        </p:txBody>
      </p:sp>
      <p:sp>
        <p:nvSpPr>
          <p:cNvPr id="373" name="Google Shape;373;p46"/>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Validation</a:t>
            </a:r>
            <a:endParaRPr/>
          </a:p>
        </p:txBody>
      </p:sp>
      <p:sp>
        <p:nvSpPr>
          <p:cNvPr id="374" name="Google Shape;374;p46"/>
          <p:cNvSpPr/>
          <p:nvPr/>
        </p:nvSpPr>
        <p:spPr>
          <a:xfrm>
            <a:off x="619932" y="1028687"/>
            <a:ext cx="7904136" cy="267765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&lt;FormGroup className="my-2"&gt;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&lt;FormLabel&gt;Password&lt;/FormLabel&gt;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&lt;FormControl type="password" placeholder="password" name="password" onChange={this.inputChange} /&gt;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&lt;FormText className="text-danger"&gt;{this.state.passwordError}&lt;/FormText&gt;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&lt;/FormGroup&gt;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&lt;Button variant="primary" type="submit"&gt;Submit&lt;/Button&gt;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&lt;/Form&gt;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&lt;/div&gt;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List and Keys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8"/>
          <p:cNvSpPr txBox="1"/>
          <p:nvPr/>
        </p:nvSpPr>
        <p:spPr>
          <a:xfrm>
            <a:off x="371722" y="936765"/>
            <a:ext cx="8537625" cy="3960699"/>
          </a:xfrm>
          <a:prstGeom prst="rect">
            <a:avLst/>
          </a:prstGeom>
          <a:solidFill>
            <a:srgbClr val="FFFFFF"/>
          </a:solidFill>
          <a:ln>
            <a:noFill/>
          </a:ln>
        </p:spPr>
        <p:txBody>
          <a:bodyPr anchorCtr="0" anchor="t" bIns="34275" lIns="68550" spcFirstLastPara="1" rIns="68550" wrap="square" tIns="34275">
            <a:noAutofit/>
          </a:bodyPr>
          <a:lstStyle/>
          <a:p>
            <a:pPr indent="-285750" lvl="0" marL="352425" marR="0" rtl="0" algn="just">
              <a:lnSpc>
                <a:spcPct val="114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For example, we want to render a batch of item using data from an array.</a:t>
            </a:r>
            <a:endParaRPr b="0" i="0" sz="1600" u="none" cap="none" strike="noStrike">
              <a:solidFill>
                <a:schemeClr val="dk1"/>
              </a:solidFill>
              <a:latin typeface="Arial"/>
              <a:ea typeface="Arial"/>
              <a:cs typeface="Arial"/>
              <a:sym typeface="Arial"/>
            </a:endParaRPr>
          </a:p>
          <a:p>
            <a:pPr indent="-285750" lvl="0" marL="352425" marR="0" rtl="0" algn="just">
              <a:lnSpc>
                <a:spcPct val="114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We can use method </a:t>
            </a:r>
            <a:r>
              <a:rPr b="1" i="0" lang="en-GB" sz="1600" u="none" cap="none" strike="noStrike">
                <a:solidFill>
                  <a:srgbClr val="990000"/>
                </a:solidFill>
                <a:latin typeface="Arial"/>
                <a:ea typeface="Arial"/>
                <a:cs typeface="Arial"/>
                <a:sym typeface="Arial"/>
              </a:rPr>
              <a:t>map()</a:t>
            </a:r>
            <a:r>
              <a:rPr b="0" i="0" lang="en-GB" sz="1600" u="none" cap="none" strike="noStrike">
                <a:solidFill>
                  <a:schemeClr val="dk1"/>
                </a:solidFill>
                <a:latin typeface="Arial"/>
                <a:ea typeface="Arial"/>
                <a:cs typeface="Arial"/>
                <a:sym typeface="Arial"/>
              </a:rPr>
              <a:t> with callback function to render.</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GB" sz="1600" u="none" cap="none" strike="noStrike">
                <a:solidFill>
                  <a:srgbClr val="0000FF"/>
                </a:solidFill>
                <a:highlight>
                  <a:srgbClr val="FFFFFF"/>
                </a:highlight>
                <a:latin typeface="Arial"/>
                <a:ea typeface="Arial"/>
                <a:cs typeface="Arial"/>
                <a:sym typeface="Arial"/>
              </a:rPr>
              <a:t>	const</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numbers</a:t>
            </a:r>
            <a:r>
              <a:rPr b="0" i="0" lang="en-GB" sz="1600" u="none" cap="none" strike="noStrike">
                <a:solidFill>
                  <a:schemeClr val="dk1"/>
                </a:solidFill>
                <a:highlight>
                  <a:srgbClr val="FFFFFF"/>
                </a:highlight>
                <a:latin typeface="Arial"/>
                <a:ea typeface="Arial"/>
                <a:cs typeface="Arial"/>
                <a:sym typeface="Arial"/>
              </a:rPr>
              <a:t> = [</a:t>
            </a:r>
            <a:r>
              <a:rPr b="0" i="0" lang="en-GB" sz="1600" u="none" cap="none" strike="noStrike">
                <a:solidFill>
                  <a:srgbClr val="09885A"/>
                </a:solidFill>
                <a:highlight>
                  <a:srgbClr val="FFFFFF"/>
                </a:highlight>
                <a:latin typeface="Arial"/>
                <a:ea typeface="Arial"/>
                <a:cs typeface="Arial"/>
                <a:sym typeface="Arial"/>
              </a:rPr>
              <a:t>1</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2</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3</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4</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5</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None/>
            </a:pPr>
            <a:r>
              <a:rPr b="0" i="0" lang="en-GB" sz="1600" u="none" cap="none" strike="noStrike">
                <a:solidFill>
                  <a:srgbClr val="0000FF"/>
                </a:solidFill>
                <a:highlight>
                  <a:srgbClr val="FFFFFF"/>
                </a:highlight>
                <a:latin typeface="Arial"/>
                <a:ea typeface="Arial"/>
                <a:cs typeface="Arial"/>
                <a:sym typeface="Arial"/>
              </a:rPr>
              <a:t>	const</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doubled</a:t>
            </a:r>
            <a:r>
              <a:rPr b="0" i="0" lang="en-GB" sz="1600" u="none" cap="none" strike="noStrike">
                <a:solidFill>
                  <a:schemeClr val="dk1"/>
                </a:solidFill>
                <a:highlight>
                  <a:srgbClr val="FFFFFF"/>
                </a:highlight>
                <a:latin typeface="Arial"/>
                <a:ea typeface="Arial"/>
                <a:cs typeface="Arial"/>
                <a:sym typeface="Arial"/>
              </a:rPr>
              <a:t> = </a:t>
            </a:r>
            <a:r>
              <a:rPr b="0" i="0" lang="en-GB" sz="1600" u="none" cap="none" strike="noStrike">
                <a:solidFill>
                  <a:srgbClr val="001080"/>
                </a:solidFill>
                <a:highlight>
                  <a:srgbClr val="FFFFFF"/>
                </a:highlight>
                <a:latin typeface="Arial"/>
                <a:ea typeface="Arial"/>
                <a:cs typeface="Arial"/>
                <a:sym typeface="Arial"/>
              </a:rPr>
              <a:t>numbers</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795E26"/>
                </a:solidFill>
                <a:highlight>
                  <a:srgbClr val="FFFFFF"/>
                </a:highlight>
                <a:latin typeface="Arial"/>
                <a:ea typeface="Arial"/>
                <a:cs typeface="Arial"/>
                <a:sym typeface="Arial"/>
              </a:rPr>
              <a:t>map</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001080"/>
                </a:solidFill>
                <a:highlight>
                  <a:srgbClr val="FFFFFF"/>
                </a:highlight>
                <a:latin typeface="Arial"/>
                <a:ea typeface="Arial"/>
                <a:cs typeface="Arial"/>
                <a:sym typeface="Arial"/>
              </a:rPr>
              <a:t>number</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00FF"/>
                </a:solidFill>
                <a:highlight>
                  <a:srgbClr val="FFFFFF"/>
                </a:highlight>
                <a:latin typeface="Arial"/>
                <a:ea typeface="Arial"/>
                <a:cs typeface="Arial"/>
                <a:sym typeface="Arial"/>
              </a:rPr>
              <a:t>=&gt;</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number</a:t>
            </a:r>
            <a:r>
              <a:rPr b="0" i="0" lang="en-GB" sz="1600" u="none" cap="none" strike="noStrike">
                <a:solidFill>
                  <a:schemeClr val="dk1"/>
                </a:solidFill>
                <a:highlight>
                  <a:srgbClr val="FFFFFF"/>
                </a:highlight>
                <a:latin typeface="Arial"/>
                <a:ea typeface="Arial"/>
                <a:cs typeface="Arial"/>
                <a:sym typeface="Arial"/>
              </a:rPr>
              <a:t> * </a:t>
            </a:r>
            <a:r>
              <a:rPr b="0" i="0" lang="en-GB" sz="1600" u="none" cap="none" strike="noStrike">
                <a:solidFill>
                  <a:srgbClr val="09885A"/>
                </a:solidFill>
                <a:highlight>
                  <a:srgbClr val="FFFFFF"/>
                </a:highlight>
                <a:latin typeface="Arial"/>
                <a:ea typeface="Arial"/>
                <a:cs typeface="Arial"/>
                <a:sym typeface="Arial"/>
              </a:rPr>
              <a:t>2</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None/>
            </a:pPr>
            <a:r>
              <a:rPr b="0" i="0" lang="en-GB" sz="1600" u="none" cap="none" strike="noStrike">
                <a:solidFill>
                  <a:srgbClr val="267F99"/>
                </a:solidFill>
                <a:highlight>
                  <a:srgbClr val="FFFFFF"/>
                </a:highlight>
                <a:latin typeface="Arial"/>
                <a:ea typeface="Arial"/>
                <a:cs typeface="Arial"/>
                <a:sym typeface="Arial"/>
              </a:rPr>
              <a:t>	console</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795E26"/>
                </a:solidFill>
                <a:highlight>
                  <a:srgbClr val="FFFFFF"/>
                </a:highlight>
                <a:latin typeface="Arial"/>
                <a:ea typeface="Arial"/>
                <a:cs typeface="Arial"/>
                <a:sym typeface="Arial"/>
              </a:rPr>
              <a:t>log</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001080"/>
                </a:solidFill>
                <a:highlight>
                  <a:srgbClr val="FFFFFF"/>
                </a:highlight>
                <a:latin typeface="Arial"/>
                <a:ea typeface="Arial"/>
                <a:cs typeface="Arial"/>
                <a:sym typeface="Arial"/>
              </a:rPr>
              <a:t>doubled</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None/>
            </a:pPr>
            <a:r>
              <a:rPr b="0" i="0" lang="en-GB" sz="1600" u="none" cap="none" strike="noStrike">
                <a:solidFill>
                  <a:srgbClr val="001080"/>
                </a:solidFill>
                <a:highlight>
                  <a:srgbClr val="FFFFFF"/>
                </a:highlight>
                <a:latin typeface="Arial"/>
                <a:ea typeface="Arial"/>
                <a:cs typeface="Arial"/>
                <a:sym typeface="Arial"/>
              </a:rPr>
              <a:t>	// This code logs [2, 4, 6, 8, 10] to the console.</a:t>
            </a:r>
            <a:endParaRPr b="0" i="0" sz="1600" u="none" cap="none" strike="noStrike">
              <a:solidFill>
                <a:srgbClr val="001080"/>
              </a:solidFill>
              <a:highlight>
                <a:srgbClr val="FFFFFF"/>
              </a:highlight>
              <a:latin typeface="Arial"/>
              <a:ea typeface="Arial"/>
              <a:cs typeface="Arial"/>
              <a:sym typeface="Arial"/>
            </a:endParaRPr>
          </a:p>
          <a:p>
            <a:pPr indent="-285750" lvl="0" marL="342900" marR="0" rtl="0" algn="l">
              <a:lnSpc>
                <a:spcPct val="130000"/>
              </a:lnSpc>
              <a:spcBef>
                <a:spcPts val="0"/>
              </a:spcBef>
              <a:spcAft>
                <a:spcPts val="0"/>
              </a:spcAft>
              <a:buClr>
                <a:schemeClr val="dk1"/>
              </a:buClr>
              <a:buSzPts val="1696"/>
              <a:buFont typeface="Arial"/>
              <a:buChar char="•"/>
            </a:pPr>
            <a:r>
              <a:rPr b="1" i="0" lang="en-GB" sz="1600" u="none" cap="none" strike="noStrike">
                <a:solidFill>
                  <a:schemeClr val="dk1"/>
                </a:solidFill>
                <a:latin typeface="Arial"/>
                <a:ea typeface="Arial"/>
                <a:cs typeface="Arial"/>
                <a:sym typeface="Arial"/>
              </a:rPr>
              <a:t>Rendering Multiple Components</a:t>
            </a:r>
            <a:endParaRPr b="1" i="0" sz="1600" u="none" cap="none" strike="noStrike">
              <a:solidFill>
                <a:schemeClr val="dk1"/>
              </a:solidFill>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rgbClr val="0000FF"/>
                </a:solidFill>
                <a:highlight>
                  <a:srgbClr val="FFFFFF"/>
                </a:highlight>
                <a:latin typeface="Arial"/>
                <a:ea typeface="Arial"/>
                <a:cs typeface="Arial"/>
                <a:sym typeface="Arial"/>
              </a:rPr>
              <a:t>const</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numbers</a:t>
            </a:r>
            <a:r>
              <a:rPr b="0" i="0" lang="en-GB" sz="1600" u="none" cap="none" strike="noStrike">
                <a:solidFill>
                  <a:schemeClr val="dk1"/>
                </a:solidFill>
                <a:highlight>
                  <a:srgbClr val="FFFFFF"/>
                </a:highlight>
                <a:latin typeface="Arial"/>
                <a:ea typeface="Arial"/>
                <a:cs typeface="Arial"/>
                <a:sym typeface="Arial"/>
              </a:rPr>
              <a:t> = [</a:t>
            </a:r>
            <a:r>
              <a:rPr b="0" i="0" lang="en-GB" sz="1600" u="none" cap="none" strike="noStrike">
                <a:solidFill>
                  <a:srgbClr val="09885A"/>
                </a:solidFill>
                <a:highlight>
                  <a:srgbClr val="FFFFFF"/>
                </a:highlight>
                <a:latin typeface="Arial"/>
                <a:ea typeface="Arial"/>
                <a:cs typeface="Arial"/>
                <a:sym typeface="Arial"/>
              </a:rPr>
              <a:t>1</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2</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3</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4</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5</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rgbClr val="0000FF"/>
                </a:solidFill>
                <a:highlight>
                  <a:srgbClr val="FFFFFF"/>
                </a:highlight>
                <a:latin typeface="Arial"/>
                <a:ea typeface="Arial"/>
                <a:cs typeface="Arial"/>
                <a:sym typeface="Arial"/>
              </a:rPr>
              <a:t>const</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listItems</a:t>
            </a:r>
            <a:r>
              <a:rPr b="0" i="0" lang="en-GB" sz="1600" u="none" cap="none" strike="noStrike">
                <a:solidFill>
                  <a:schemeClr val="dk1"/>
                </a:solidFill>
                <a:highlight>
                  <a:srgbClr val="FFFFFF"/>
                </a:highlight>
                <a:latin typeface="Arial"/>
                <a:ea typeface="Arial"/>
                <a:cs typeface="Arial"/>
                <a:sym typeface="Arial"/>
              </a:rPr>
              <a:t> = </a:t>
            </a:r>
            <a:r>
              <a:rPr b="0" i="0" lang="en-GB" sz="1600" u="none" cap="none" strike="noStrike">
                <a:solidFill>
                  <a:srgbClr val="001080"/>
                </a:solidFill>
                <a:highlight>
                  <a:srgbClr val="FFFFFF"/>
                </a:highlight>
                <a:latin typeface="Arial"/>
                <a:ea typeface="Arial"/>
                <a:cs typeface="Arial"/>
                <a:sym typeface="Arial"/>
              </a:rPr>
              <a:t>numbers</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795E26"/>
                </a:solidFill>
                <a:highlight>
                  <a:srgbClr val="FFFFFF"/>
                </a:highlight>
                <a:latin typeface="Arial"/>
                <a:ea typeface="Arial"/>
                <a:cs typeface="Arial"/>
                <a:sym typeface="Arial"/>
              </a:rPr>
              <a:t>map</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001080"/>
                </a:solidFill>
                <a:highlight>
                  <a:srgbClr val="FFFFFF"/>
                </a:highlight>
                <a:latin typeface="Arial"/>
                <a:ea typeface="Arial"/>
                <a:cs typeface="Arial"/>
                <a:sym typeface="Arial"/>
              </a:rPr>
              <a:t>number</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00FF"/>
                </a:solidFill>
                <a:highlight>
                  <a:srgbClr val="FFFFFF"/>
                </a:highlight>
                <a:latin typeface="Arial"/>
                <a:ea typeface="Arial"/>
                <a:cs typeface="Arial"/>
                <a:sym typeface="Arial"/>
              </a:rPr>
              <a:t>=&gt;</a:t>
            </a:r>
            <a:endParaRPr b="0" i="0" sz="1600" u="none" cap="none" strike="noStrike">
              <a:solidFill>
                <a:srgbClr val="0000FF"/>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&lt;li&gt;</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001080"/>
                </a:solidFill>
                <a:highlight>
                  <a:srgbClr val="FFFFFF"/>
                </a:highlight>
                <a:latin typeface="Arial"/>
                <a:ea typeface="Arial"/>
                <a:cs typeface="Arial"/>
                <a:sym typeface="Arial"/>
              </a:rPr>
              <a:t>number</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800000"/>
                </a:solidFill>
                <a:highlight>
                  <a:srgbClr val="FFFFFF"/>
                </a:highlight>
                <a:latin typeface="Arial"/>
                <a:ea typeface="Arial"/>
                <a:cs typeface="Arial"/>
                <a:sym typeface="Arial"/>
              </a:rPr>
              <a:t>&lt;/li&gt;</a:t>
            </a:r>
            <a:endParaRPr b="0" i="0" sz="1600" u="none" cap="none" strike="noStrike">
              <a:solidFill>
                <a:srgbClr val="800000"/>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a:t>
            </a:r>
            <a:endParaRPr b="1" i="0" sz="1600" u="none" cap="none" strike="noStrike">
              <a:solidFill>
                <a:schemeClr val="dk1"/>
              </a:solidFill>
              <a:latin typeface="Arial"/>
              <a:ea typeface="Arial"/>
              <a:cs typeface="Arial"/>
              <a:sym typeface="Arial"/>
            </a:endParaRPr>
          </a:p>
          <a:p>
            <a:pPr indent="0" lvl="0" marL="0" marR="0" rtl="0" algn="l">
              <a:lnSpc>
                <a:spcPct val="114000"/>
              </a:lnSpc>
              <a:spcBef>
                <a:spcPts val="1500"/>
              </a:spcBef>
              <a:spcAft>
                <a:spcPts val="0"/>
              </a:spcAft>
              <a:buNone/>
            </a:pPr>
            <a:r>
              <a:t/>
            </a:r>
            <a:endParaRPr b="1" i="0" sz="1600" u="none" cap="none" strike="noStrike">
              <a:solidFill>
                <a:schemeClr val="dk1"/>
              </a:solidFill>
              <a:latin typeface="Arial"/>
              <a:ea typeface="Arial"/>
              <a:cs typeface="Arial"/>
              <a:sym typeface="Arial"/>
            </a:endParaRPr>
          </a:p>
          <a:p>
            <a:pPr indent="0" lvl="0" marL="342900" marR="0" rtl="0" algn="l">
              <a:lnSpc>
                <a:spcPct val="114000"/>
              </a:lnSpc>
              <a:spcBef>
                <a:spcPts val="150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85" name="Google Shape;385;p4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List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9"/>
          <p:cNvSpPr txBox="1"/>
          <p:nvPr/>
        </p:nvSpPr>
        <p:spPr>
          <a:xfrm>
            <a:off x="387220" y="893926"/>
            <a:ext cx="8537625" cy="4034536"/>
          </a:xfrm>
          <a:prstGeom prst="rect">
            <a:avLst/>
          </a:prstGeom>
          <a:solidFill>
            <a:srgbClr val="FFFFFF"/>
          </a:solid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None/>
            </a:pPr>
            <a:r>
              <a:rPr b="0" i="0" lang="en-GB" sz="1600" u="none" cap="none" strike="noStrike">
                <a:solidFill>
                  <a:schemeClr val="dk1"/>
                </a:solidFill>
                <a:latin typeface="Arial"/>
                <a:ea typeface="Arial"/>
                <a:cs typeface="Arial"/>
                <a:sym typeface="Arial"/>
              </a:rPr>
              <a:t>Then Render it to DOM</a:t>
            </a:r>
            <a:endParaRPr b="0" i="0" sz="1600" u="none" cap="none" strike="noStrike">
              <a:solidFill>
                <a:schemeClr val="dk1"/>
              </a:solidFill>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rgbClr val="001080"/>
                </a:solidFill>
                <a:highlight>
                  <a:srgbClr val="FFFFFF"/>
                </a:highlight>
                <a:latin typeface="Arial"/>
                <a:ea typeface="Arial"/>
                <a:cs typeface="Arial"/>
                <a:sym typeface="Arial"/>
              </a:rPr>
              <a:t>ReactDOM</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795E26"/>
                </a:solidFill>
                <a:highlight>
                  <a:srgbClr val="FFFFFF"/>
                </a:highlight>
                <a:latin typeface="Arial"/>
                <a:ea typeface="Arial"/>
                <a:cs typeface="Arial"/>
                <a:sym typeface="Arial"/>
              </a:rPr>
              <a:t>render</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&lt;ul&gt;</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001080"/>
                </a:solidFill>
                <a:highlight>
                  <a:srgbClr val="FFFFFF"/>
                </a:highlight>
                <a:latin typeface="Arial"/>
                <a:ea typeface="Arial"/>
                <a:cs typeface="Arial"/>
                <a:sym typeface="Arial"/>
              </a:rPr>
              <a:t>listItems</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800000"/>
                </a:solidFill>
                <a:highlight>
                  <a:srgbClr val="FFFFFF"/>
                </a:highlight>
                <a:latin typeface="Arial"/>
                <a:ea typeface="Arial"/>
                <a:cs typeface="Arial"/>
                <a:sym typeface="Arial"/>
              </a:rPr>
              <a:t>&lt;/ul&gt;</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document</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795E26"/>
                </a:solidFill>
                <a:highlight>
                  <a:srgbClr val="FFFFFF"/>
                </a:highlight>
                <a:latin typeface="Arial"/>
                <a:ea typeface="Arial"/>
                <a:cs typeface="Arial"/>
                <a:sym typeface="Arial"/>
              </a:rPr>
              <a:t>getElementById</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A31515"/>
                </a:solidFill>
                <a:highlight>
                  <a:srgbClr val="FFFFFF"/>
                </a:highlight>
                <a:latin typeface="Arial"/>
                <a:ea typeface="Arial"/>
                <a:cs typeface="Arial"/>
                <a:sym typeface="Arial"/>
              </a:rPr>
              <a:t>'root'</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342900" marR="0" rtl="0" algn="l">
              <a:lnSpc>
                <a:spcPct val="13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l">
              <a:lnSpc>
                <a:spcPct val="114000"/>
              </a:lnSpc>
              <a:spcBef>
                <a:spcPts val="1500"/>
              </a:spcBef>
              <a:spcAft>
                <a:spcPts val="0"/>
              </a:spcAft>
              <a:buNone/>
            </a:pPr>
            <a:r>
              <a:t/>
            </a:r>
            <a:endParaRPr b="1" i="0" sz="1600" u="none" cap="none" strike="noStrike">
              <a:solidFill>
                <a:schemeClr val="dk1"/>
              </a:solidFill>
              <a:latin typeface="Arial"/>
              <a:ea typeface="Arial"/>
              <a:cs typeface="Arial"/>
              <a:sym typeface="Arial"/>
            </a:endParaRPr>
          </a:p>
          <a:p>
            <a:pPr indent="0" lvl="0" marL="342900" marR="0" rtl="0" algn="l">
              <a:lnSpc>
                <a:spcPct val="114000"/>
              </a:lnSpc>
              <a:spcBef>
                <a:spcPts val="150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91" name="Google Shape;391;p49"/>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Char char="⎊"/>
            </a:pPr>
            <a:r>
              <a:rPr b="1" lang="en-GB" sz="1800"/>
              <a:t>Features  (Continue)</a:t>
            </a:r>
            <a:endParaRPr/>
          </a:p>
          <a:p>
            <a:pPr indent="-336550" lvl="1" marL="914400" rtl="0" algn="l">
              <a:lnSpc>
                <a:spcPct val="150000"/>
              </a:lnSpc>
              <a:spcBef>
                <a:spcPts val="400"/>
              </a:spcBef>
              <a:spcAft>
                <a:spcPts val="0"/>
              </a:spcAft>
              <a:buSzPts val="1700"/>
              <a:buChar char="•"/>
            </a:pPr>
            <a:r>
              <a:rPr b="1" lang="en-GB" sz="1600"/>
              <a:t>One-way Data Binding</a:t>
            </a:r>
            <a:r>
              <a:rPr lang="en-GB" sz="1600"/>
              <a:t>: React implements one-way data flow which makes it easy to passed data in your app.</a:t>
            </a:r>
            <a:endParaRPr sz="1600"/>
          </a:p>
          <a:p>
            <a:pPr indent="-336550" lvl="1" marL="914400" rtl="0" algn="l">
              <a:lnSpc>
                <a:spcPct val="150000"/>
              </a:lnSpc>
              <a:spcBef>
                <a:spcPts val="400"/>
              </a:spcBef>
              <a:spcAft>
                <a:spcPts val="0"/>
              </a:spcAft>
              <a:buSzPts val="1700"/>
              <a:buChar char="•"/>
            </a:pPr>
            <a:r>
              <a:rPr b="1" lang="en-GB" sz="1600"/>
              <a:t>Performance</a:t>
            </a:r>
            <a:r>
              <a:rPr lang="en-GB" sz="1600"/>
              <a:t>: It used virtual dom to display virtual components.</a:t>
            </a:r>
            <a:endParaRPr b="1" sz="1800"/>
          </a:p>
          <a:p>
            <a:pPr indent="-336550" lvl="0" marL="457200" rtl="0" algn="l">
              <a:lnSpc>
                <a:spcPct val="150000"/>
              </a:lnSpc>
              <a:spcBef>
                <a:spcPts val="800"/>
              </a:spcBef>
              <a:spcAft>
                <a:spcPts val="0"/>
              </a:spcAft>
              <a:buSzPts val="1700"/>
              <a:buChar char="⎊"/>
            </a:pPr>
            <a:r>
              <a:rPr b="1" lang="en-GB" sz="1800"/>
              <a:t>React Advantage</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Uses virtual DOM which is a JavaScript object. This will improve apps performance, since JavaScript virtual DOM is faster than the regular DOM.</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Can be used on client and server side as well as with other frameworks.</a:t>
            </a:r>
            <a:endParaRPr/>
          </a:p>
          <a:p>
            <a:pPr indent="-336550" lvl="1" marL="914400" rtl="0" algn="l">
              <a:lnSpc>
                <a:spcPct val="100000"/>
              </a:lnSpc>
              <a:spcBef>
                <a:spcPts val="400"/>
              </a:spcBef>
              <a:spcAft>
                <a:spcPts val="0"/>
              </a:spcAft>
              <a:buSzPts val="1700"/>
              <a:buChar char="•"/>
            </a:pPr>
            <a:r>
              <a:rPr lang="en-GB" sz="1600">
                <a:latin typeface="Arial"/>
                <a:ea typeface="Arial"/>
                <a:cs typeface="Arial"/>
                <a:sym typeface="Arial"/>
              </a:rPr>
              <a:t>Component and data patterns improve readability, which helps to maintain larger apps.</a:t>
            </a:r>
            <a:endParaRPr/>
          </a:p>
          <a:p>
            <a:pPr indent="0" lvl="0" marL="120650" rtl="0" algn="l">
              <a:lnSpc>
                <a:spcPct val="150000"/>
              </a:lnSpc>
              <a:spcBef>
                <a:spcPts val="800"/>
              </a:spcBef>
              <a:spcAft>
                <a:spcPts val="0"/>
              </a:spcAft>
              <a:buSzPts val="1700"/>
              <a:buNone/>
            </a:pPr>
            <a:r>
              <a:t/>
            </a:r>
            <a:endParaRPr b="1" sz="1600"/>
          </a:p>
          <a:p>
            <a:pPr indent="0" lvl="1" marL="577850" rtl="0" algn="l">
              <a:lnSpc>
                <a:spcPct val="150000"/>
              </a:lnSpc>
              <a:spcBef>
                <a:spcPts val="400"/>
              </a:spcBef>
              <a:spcAft>
                <a:spcPts val="0"/>
              </a:spcAft>
              <a:buSzPts val="1700"/>
              <a:buNone/>
            </a:pPr>
            <a:r>
              <a:t/>
            </a:r>
            <a:endParaRPr sz="1600">
              <a:solidFill>
                <a:srgbClr val="000000"/>
              </a:solidFill>
              <a:latin typeface="Arial"/>
              <a:ea typeface="Arial"/>
              <a:cs typeface="Arial"/>
              <a:sym typeface="Arial"/>
            </a:endParaRPr>
          </a:p>
          <a:p>
            <a:pPr indent="0" lvl="0" marL="120650" rtl="0" algn="l">
              <a:lnSpc>
                <a:spcPct val="150000"/>
              </a:lnSpc>
              <a:spcBef>
                <a:spcPts val="800"/>
              </a:spcBef>
              <a:spcAft>
                <a:spcPts val="0"/>
              </a:spcAft>
              <a:buSzPts val="1700"/>
              <a:buNone/>
            </a:pPr>
            <a:r>
              <a:t/>
            </a:r>
            <a:endParaRPr sz="1600">
              <a:latin typeface="Arial"/>
              <a:ea typeface="Arial"/>
              <a:cs typeface="Arial"/>
              <a:sym typeface="Arial"/>
            </a:endParaRPr>
          </a:p>
        </p:txBody>
      </p:sp>
      <p:sp>
        <p:nvSpPr>
          <p:cNvPr id="93" name="Google Shape;93;p5"/>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Overview</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nvSpPr>
        <p:spPr>
          <a:xfrm>
            <a:off x="379471" y="915916"/>
            <a:ext cx="8537625" cy="4012546"/>
          </a:xfrm>
          <a:prstGeom prst="rect">
            <a:avLst/>
          </a:prstGeom>
          <a:solidFill>
            <a:srgbClr val="FFFFFF"/>
          </a:solidFill>
          <a:ln>
            <a:noFill/>
          </a:ln>
        </p:spPr>
        <p:txBody>
          <a:bodyPr anchorCtr="0" anchor="t" bIns="34275" lIns="68550" spcFirstLastPara="1" rIns="68550" wrap="square" tIns="34275">
            <a:noAutofit/>
          </a:bodyPr>
          <a:lstStyle/>
          <a:p>
            <a:pPr indent="-285750" lvl="0" marL="342900" marR="0" rtl="0" algn="l">
              <a:lnSpc>
                <a:spcPct val="150000"/>
              </a:lnSpc>
              <a:spcBef>
                <a:spcPts val="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Keys help React identify which items have changed, are added, or are removed</a:t>
            </a:r>
            <a:r>
              <a:rPr b="1" i="0" lang="en-GB" sz="1600" u="none" cap="none" strike="noStrike">
                <a:solidFill>
                  <a:srgbClr val="0000FF"/>
                </a:solidFill>
                <a:highlight>
                  <a:srgbClr val="FFFFFF"/>
                </a:highlight>
                <a:latin typeface="Arial"/>
                <a:ea typeface="Arial"/>
                <a:cs typeface="Arial"/>
                <a:sym typeface="Arial"/>
              </a:rPr>
              <a:t>.</a:t>
            </a:r>
            <a:endParaRPr b="1" i="0" sz="1600" u="none" cap="none" strike="noStrike">
              <a:solidFill>
                <a:srgbClr val="0000FF"/>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rgbClr val="0000FF"/>
                </a:solidFill>
                <a:highlight>
                  <a:srgbClr val="FFFFFF"/>
                </a:highlight>
                <a:latin typeface="Arial"/>
                <a:ea typeface="Arial"/>
                <a:cs typeface="Arial"/>
                <a:sym typeface="Arial"/>
              </a:rPr>
              <a:t>const</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numbers</a:t>
            </a:r>
            <a:r>
              <a:rPr b="0" i="0" lang="en-GB" sz="1600" u="none" cap="none" strike="noStrike">
                <a:solidFill>
                  <a:schemeClr val="dk1"/>
                </a:solidFill>
                <a:highlight>
                  <a:srgbClr val="FFFFFF"/>
                </a:highlight>
                <a:latin typeface="Arial"/>
                <a:ea typeface="Arial"/>
                <a:cs typeface="Arial"/>
                <a:sym typeface="Arial"/>
              </a:rPr>
              <a:t> = [</a:t>
            </a:r>
            <a:r>
              <a:rPr b="0" i="0" lang="en-GB" sz="1600" u="none" cap="none" strike="noStrike">
                <a:solidFill>
                  <a:srgbClr val="09885A"/>
                </a:solidFill>
                <a:highlight>
                  <a:srgbClr val="FFFFFF"/>
                </a:highlight>
                <a:latin typeface="Arial"/>
                <a:ea typeface="Arial"/>
                <a:cs typeface="Arial"/>
                <a:sym typeface="Arial"/>
              </a:rPr>
              <a:t>1</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2</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3</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4</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9885A"/>
                </a:solidFill>
                <a:highlight>
                  <a:srgbClr val="FFFFFF"/>
                </a:highlight>
                <a:latin typeface="Arial"/>
                <a:ea typeface="Arial"/>
                <a:cs typeface="Arial"/>
                <a:sym typeface="Arial"/>
              </a:rPr>
              <a:t>5</a:t>
            </a: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rgbClr val="0000FF"/>
                </a:solidFill>
                <a:highlight>
                  <a:srgbClr val="FFFFFF"/>
                </a:highlight>
                <a:latin typeface="Arial"/>
                <a:ea typeface="Arial"/>
                <a:cs typeface="Arial"/>
                <a:sym typeface="Arial"/>
              </a:rPr>
              <a:t>const</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1080"/>
                </a:solidFill>
                <a:highlight>
                  <a:srgbClr val="FFFFFF"/>
                </a:highlight>
                <a:latin typeface="Arial"/>
                <a:ea typeface="Arial"/>
                <a:cs typeface="Arial"/>
                <a:sym typeface="Arial"/>
              </a:rPr>
              <a:t>listItems</a:t>
            </a:r>
            <a:r>
              <a:rPr b="0" i="0" lang="en-GB" sz="1600" u="none" cap="none" strike="noStrike">
                <a:solidFill>
                  <a:schemeClr val="dk1"/>
                </a:solidFill>
                <a:highlight>
                  <a:srgbClr val="FFFFFF"/>
                </a:highlight>
                <a:latin typeface="Arial"/>
                <a:ea typeface="Arial"/>
                <a:cs typeface="Arial"/>
                <a:sym typeface="Arial"/>
              </a:rPr>
              <a:t> = </a:t>
            </a:r>
            <a:r>
              <a:rPr b="0" i="0" lang="en-GB" sz="1600" u="none" cap="none" strike="noStrike">
                <a:solidFill>
                  <a:srgbClr val="001080"/>
                </a:solidFill>
                <a:highlight>
                  <a:srgbClr val="FFFFFF"/>
                </a:highlight>
                <a:latin typeface="Arial"/>
                <a:ea typeface="Arial"/>
                <a:cs typeface="Arial"/>
                <a:sym typeface="Arial"/>
              </a:rPr>
              <a:t>numbers</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795E26"/>
                </a:solidFill>
                <a:highlight>
                  <a:srgbClr val="FFFFFF"/>
                </a:highlight>
                <a:latin typeface="Arial"/>
                <a:ea typeface="Arial"/>
                <a:cs typeface="Arial"/>
                <a:sym typeface="Arial"/>
              </a:rPr>
              <a:t>map</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001080"/>
                </a:solidFill>
                <a:highlight>
                  <a:srgbClr val="FFFFFF"/>
                </a:highlight>
                <a:latin typeface="Arial"/>
                <a:ea typeface="Arial"/>
                <a:cs typeface="Arial"/>
                <a:sym typeface="Arial"/>
              </a:rPr>
              <a:t>number</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00FF"/>
                </a:solidFill>
                <a:highlight>
                  <a:srgbClr val="FFFFFF"/>
                </a:highlight>
                <a:latin typeface="Arial"/>
                <a:ea typeface="Arial"/>
                <a:cs typeface="Arial"/>
                <a:sym typeface="Arial"/>
              </a:rPr>
              <a:t>=&gt;</a:t>
            </a:r>
            <a:endParaRPr b="0" i="0" sz="1600" u="none" cap="none" strike="noStrike">
              <a:solidFill>
                <a:srgbClr val="0000FF"/>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&lt;li</a:t>
            </a: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FF0000"/>
                </a:solidFill>
                <a:highlight>
                  <a:srgbClr val="FFFFFF"/>
                </a:highlight>
                <a:latin typeface="Arial"/>
                <a:ea typeface="Arial"/>
                <a:cs typeface="Arial"/>
                <a:sym typeface="Arial"/>
              </a:rPr>
              <a:t>key</a:t>
            </a:r>
            <a:r>
              <a:rPr b="0" i="0" lang="en-GB" sz="1600" u="none" cap="none" strike="noStrike">
                <a:solidFill>
                  <a:schemeClr val="dk1"/>
                </a:solidFill>
                <a:highlight>
                  <a:srgbClr val="FFFFFF"/>
                </a:highlight>
                <a:latin typeface="Arial"/>
                <a:ea typeface="Arial"/>
                <a:cs typeface="Arial"/>
                <a:sym typeface="Arial"/>
              </a:rPr>
              <a:t>=</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001080"/>
                </a:solidFill>
                <a:highlight>
                  <a:srgbClr val="FFFFFF"/>
                </a:highlight>
                <a:latin typeface="Arial"/>
                <a:ea typeface="Arial"/>
                <a:cs typeface="Arial"/>
                <a:sym typeface="Arial"/>
              </a:rPr>
              <a:t>number.id</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800000"/>
                </a:solidFill>
                <a:highlight>
                  <a:srgbClr val="FFFFFF"/>
                </a:highlight>
                <a:latin typeface="Arial"/>
                <a:ea typeface="Arial"/>
                <a:cs typeface="Arial"/>
                <a:sym typeface="Arial"/>
              </a:rPr>
              <a:t>&gt;</a:t>
            </a:r>
            <a:endParaRPr b="0" i="0" sz="1600" u="none" cap="none" strike="noStrike">
              <a:solidFill>
                <a:srgbClr val="800000"/>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0000FF"/>
                </a:solidFill>
                <a:highlight>
                  <a:srgbClr val="FFFFFF"/>
                </a:highlight>
                <a:latin typeface="Arial"/>
                <a:ea typeface="Arial"/>
                <a:cs typeface="Arial"/>
                <a:sym typeface="Arial"/>
              </a:rPr>
              <a:t>{</a:t>
            </a:r>
            <a:r>
              <a:rPr b="0" i="0" lang="en-GB" sz="1600" u="none" cap="none" strike="noStrike">
                <a:solidFill>
                  <a:srgbClr val="001080"/>
                </a:solidFill>
                <a:highlight>
                  <a:srgbClr val="FFFFFF"/>
                </a:highlight>
                <a:latin typeface="Arial"/>
                <a:ea typeface="Arial"/>
                <a:cs typeface="Arial"/>
                <a:sym typeface="Arial"/>
              </a:rPr>
              <a:t>number.name</a:t>
            </a:r>
            <a:r>
              <a:rPr b="0" i="0" lang="en-GB" sz="1600" u="none" cap="none" strike="noStrike">
                <a:solidFill>
                  <a:srgbClr val="0000FF"/>
                </a:solidFill>
                <a:highlight>
                  <a:srgbClr val="FFFFFF"/>
                </a:highlight>
                <a:latin typeface="Arial"/>
                <a:ea typeface="Arial"/>
                <a:cs typeface="Arial"/>
                <a:sym typeface="Arial"/>
              </a:rPr>
              <a:t>}</a:t>
            </a:r>
            <a:endParaRPr b="0" i="0" sz="1600" u="none" cap="none" strike="noStrike">
              <a:solidFill>
                <a:srgbClr val="0000FF"/>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 </a:t>
            </a:r>
            <a:r>
              <a:rPr b="0" i="0" lang="en-GB" sz="1600" u="none" cap="none" strike="noStrike">
                <a:solidFill>
                  <a:srgbClr val="800000"/>
                </a:solidFill>
                <a:highlight>
                  <a:srgbClr val="FFFFFF"/>
                </a:highlight>
                <a:latin typeface="Arial"/>
                <a:ea typeface="Arial"/>
                <a:cs typeface="Arial"/>
                <a:sym typeface="Arial"/>
              </a:rPr>
              <a:t>&lt;/li&gt;</a:t>
            </a:r>
            <a:endParaRPr b="0" i="0" sz="1600" u="none" cap="none" strike="noStrike">
              <a:solidFill>
                <a:srgbClr val="800000"/>
              </a:solidFill>
              <a:highlight>
                <a:srgbClr val="FFFFFF"/>
              </a:highlight>
              <a:latin typeface="Arial"/>
              <a:ea typeface="Arial"/>
              <a:cs typeface="Arial"/>
              <a:sym typeface="Arial"/>
            </a:endParaRPr>
          </a:p>
          <a:p>
            <a:pPr indent="0" lvl="0" marL="342900" marR="0" rtl="0" algn="l">
              <a:lnSpc>
                <a:spcPct val="150000"/>
              </a:lnSpc>
              <a:spcBef>
                <a:spcPts val="0"/>
              </a:spcBef>
              <a:spcAft>
                <a:spcPts val="0"/>
              </a:spcAft>
              <a:buNone/>
            </a:pPr>
            <a:r>
              <a:rPr b="0" i="0" lang="en-GB"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p:txBody>
      </p:sp>
      <p:sp>
        <p:nvSpPr>
          <p:cNvPr id="397" name="Google Shape;397;p5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Key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React Hooks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Introduction to Hooks</a:t>
            </a:r>
            <a:endParaRPr/>
          </a:p>
        </p:txBody>
      </p:sp>
      <p:sp>
        <p:nvSpPr>
          <p:cNvPr id="408" name="Google Shape;408;p52"/>
          <p:cNvSpPr txBox="1"/>
          <p:nvPr>
            <p:ph idx="4294967295" type="body"/>
          </p:nvPr>
        </p:nvSpPr>
        <p:spPr>
          <a:xfrm>
            <a:off x="417689" y="994480"/>
            <a:ext cx="8521700" cy="3416300"/>
          </a:xfrm>
          <a:prstGeom prst="rect">
            <a:avLst/>
          </a:prstGeom>
          <a:noFill/>
          <a:ln>
            <a:noFill/>
          </a:ln>
        </p:spPr>
        <p:txBody>
          <a:bodyPr anchorCtr="0" anchor="t" bIns="91425" lIns="91425" spcFirstLastPara="1" rIns="91425" wrap="square" tIns="91425">
            <a:noAutofit/>
          </a:bodyPr>
          <a:lstStyle/>
          <a:p>
            <a:pPr indent="0" lvl="0" marL="95250" rtl="0" algn="l">
              <a:lnSpc>
                <a:spcPct val="150000"/>
              </a:lnSpc>
              <a:spcBef>
                <a:spcPts val="800"/>
              </a:spcBef>
              <a:spcAft>
                <a:spcPts val="0"/>
              </a:spcAft>
              <a:buSzPts val="2100"/>
              <a:buNone/>
            </a:pPr>
            <a:r>
              <a:rPr lang="en-GB" sz="1600">
                <a:latin typeface="Arial"/>
                <a:ea typeface="Arial"/>
                <a:cs typeface="Arial"/>
                <a:sym typeface="Arial"/>
              </a:rPr>
              <a:t>Hooks are the new feature introduced in the React 16.8 version. It allows you to use state and other React features without writing a class. Hooks are the functions which "hook into" React state and lifecycle features from function components. It does not work inside classes.</a:t>
            </a:r>
            <a:endParaRPr/>
          </a:p>
          <a:p>
            <a:pPr indent="0" lvl="0" marL="95250" rtl="0" algn="l">
              <a:lnSpc>
                <a:spcPct val="150000"/>
              </a:lnSpc>
              <a:spcBef>
                <a:spcPts val="800"/>
              </a:spcBef>
              <a:spcAft>
                <a:spcPts val="0"/>
              </a:spcAft>
              <a:buSzPts val="2100"/>
              <a:buNone/>
            </a:pPr>
            <a:r>
              <a:rPr lang="en-GB" sz="1600">
                <a:latin typeface="Arial"/>
                <a:ea typeface="Arial"/>
                <a:cs typeface="Arial"/>
                <a:sym typeface="Arial"/>
              </a:rPr>
              <a:t>Hooks are backward-compatible, which means it does not contain any breaking changes. Also, it does not replace your knowledge of React concepts.</a:t>
            </a:r>
            <a:endParaRPr/>
          </a:p>
          <a:p>
            <a:pPr indent="0" lvl="0" marL="0" rtl="0" algn="l">
              <a:lnSpc>
                <a:spcPct val="90000"/>
              </a:lnSpc>
              <a:spcBef>
                <a:spcPts val="1600"/>
              </a:spcBef>
              <a:spcAft>
                <a:spcPts val="1600"/>
              </a:spcAft>
              <a:buSzPts val="2100"/>
              <a:buNone/>
            </a:pPr>
            <a:r>
              <a:t/>
            </a:r>
            <a:endParaRPr sz="1600">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When to use a Hooks</a:t>
            </a:r>
            <a:endParaRPr/>
          </a:p>
        </p:txBody>
      </p:sp>
      <p:sp>
        <p:nvSpPr>
          <p:cNvPr id="414" name="Google Shape;414;p53"/>
          <p:cNvSpPr txBox="1"/>
          <p:nvPr>
            <p:ph idx="4294967295" type="body"/>
          </p:nvPr>
        </p:nvSpPr>
        <p:spPr>
          <a:xfrm>
            <a:off x="417689" y="994480"/>
            <a:ext cx="8521700" cy="3416300"/>
          </a:xfrm>
          <a:prstGeom prst="rect">
            <a:avLst/>
          </a:prstGeom>
          <a:noFill/>
          <a:ln>
            <a:noFill/>
          </a:ln>
        </p:spPr>
        <p:txBody>
          <a:bodyPr anchorCtr="0" anchor="t" bIns="91425" lIns="91425" spcFirstLastPara="1" rIns="91425" wrap="square" tIns="91425">
            <a:noAutofit/>
          </a:bodyPr>
          <a:lstStyle/>
          <a:p>
            <a:pPr indent="0" lvl="0" marL="95250" rtl="0" algn="l">
              <a:lnSpc>
                <a:spcPct val="150000"/>
              </a:lnSpc>
              <a:spcBef>
                <a:spcPts val="800"/>
              </a:spcBef>
              <a:spcAft>
                <a:spcPts val="0"/>
              </a:spcAft>
              <a:buSzPts val="2100"/>
              <a:buNone/>
            </a:pPr>
            <a:r>
              <a:rPr lang="en-GB" sz="1600">
                <a:latin typeface="Arial"/>
                <a:ea typeface="Arial"/>
                <a:cs typeface="Arial"/>
                <a:sym typeface="Arial"/>
              </a:rPr>
              <a:t>If you write a function component, and then you want to add some state to it, previously you do this by converting it to a class. But, now you can do it by using a Hook inside the existing function component.</a:t>
            </a:r>
            <a:endParaRPr/>
          </a:p>
          <a:p>
            <a:pPr indent="0" lvl="0" marL="0" rtl="0" algn="l">
              <a:lnSpc>
                <a:spcPct val="90000"/>
              </a:lnSpc>
              <a:spcBef>
                <a:spcPts val="1600"/>
              </a:spcBef>
              <a:spcAft>
                <a:spcPts val="1600"/>
              </a:spcAft>
              <a:buSzPts val="2100"/>
              <a:buNone/>
            </a:pPr>
            <a:r>
              <a:t/>
            </a:r>
            <a:endParaRPr sz="16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Rule of Hooks</a:t>
            </a:r>
            <a:endParaRPr/>
          </a:p>
        </p:txBody>
      </p:sp>
      <p:sp>
        <p:nvSpPr>
          <p:cNvPr id="420" name="Google Shape;420;p54"/>
          <p:cNvSpPr txBox="1"/>
          <p:nvPr>
            <p:ph idx="4294967295" type="body"/>
          </p:nvPr>
        </p:nvSpPr>
        <p:spPr>
          <a:xfrm>
            <a:off x="417689" y="994480"/>
            <a:ext cx="8521700" cy="3416300"/>
          </a:xfrm>
          <a:prstGeom prst="rect">
            <a:avLst/>
          </a:prstGeom>
          <a:noFill/>
          <a:ln>
            <a:noFill/>
          </a:ln>
        </p:spPr>
        <p:txBody>
          <a:bodyPr anchorCtr="0" anchor="t" bIns="91425" lIns="91425" spcFirstLastPara="1" rIns="91425" wrap="square" tIns="91425">
            <a:noAutofit/>
          </a:bodyPr>
          <a:lstStyle/>
          <a:p>
            <a:pPr indent="0" lvl="0" marL="95250" rtl="0" algn="l">
              <a:lnSpc>
                <a:spcPct val="150000"/>
              </a:lnSpc>
              <a:spcBef>
                <a:spcPts val="800"/>
              </a:spcBef>
              <a:spcAft>
                <a:spcPts val="0"/>
              </a:spcAft>
              <a:buSzPts val="2100"/>
              <a:buNone/>
            </a:pPr>
            <a:r>
              <a:rPr lang="en-GB" sz="1600">
                <a:latin typeface="Arial"/>
                <a:ea typeface="Arial"/>
                <a:cs typeface="Arial"/>
                <a:sym typeface="Arial"/>
              </a:rPr>
              <a:t>Hooks are similar to JavaScript functions, but you need to follow these two rules when using them. Hooks rule ensures that all the stateful logic in a component is visible in its source code. These rules are:</a:t>
            </a:r>
            <a:endParaRPr/>
          </a:p>
          <a:p>
            <a:pPr indent="-342900" lvl="1" marL="914400" rtl="0" algn="l">
              <a:lnSpc>
                <a:spcPct val="150000"/>
              </a:lnSpc>
              <a:spcBef>
                <a:spcPts val="400"/>
              </a:spcBef>
              <a:spcAft>
                <a:spcPts val="0"/>
              </a:spcAft>
              <a:buSzPts val="1800"/>
              <a:buChar char="•"/>
            </a:pPr>
            <a:r>
              <a:rPr b="1" lang="en-GB" sz="1600">
                <a:latin typeface="Arial"/>
                <a:ea typeface="Arial"/>
                <a:cs typeface="Arial"/>
                <a:sym typeface="Arial"/>
              </a:rPr>
              <a:t>Only call Hooks at the top</a:t>
            </a:r>
            <a:r>
              <a:rPr lang="en-GB" sz="1600">
                <a:latin typeface="Arial"/>
                <a:ea typeface="Arial"/>
                <a:cs typeface="Arial"/>
                <a:sym typeface="Arial"/>
              </a:rPr>
              <a:t> :  level There’s are numerous ways to define a component such as </a:t>
            </a:r>
            <a:r>
              <a:rPr b="1" lang="en-GB" sz="1600">
                <a:latin typeface="Arial"/>
                <a:ea typeface="Arial"/>
                <a:cs typeface="Arial"/>
                <a:sym typeface="Arial"/>
              </a:rPr>
              <a:t>JavaSscript function</a:t>
            </a:r>
            <a:r>
              <a:rPr lang="en-GB" sz="1600">
                <a:latin typeface="Arial"/>
                <a:ea typeface="Arial"/>
                <a:cs typeface="Arial"/>
                <a:sym typeface="Arial"/>
              </a:rPr>
              <a:t> and </a:t>
            </a:r>
            <a:r>
              <a:rPr b="1" lang="en-GB" sz="1600">
                <a:latin typeface="Arial"/>
                <a:ea typeface="Arial"/>
                <a:cs typeface="Arial"/>
                <a:sym typeface="Arial"/>
              </a:rPr>
              <a:t>ES6 class</a:t>
            </a:r>
            <a:r>
              <a:rPr lang="en-GB" sz="1600">
                <a:latin typeface="Arial"/>
                <a:ea typeface="Arial"/>
                <a:cs typeface="Arial"/>
                <a:sym typeface="Arial"/>
              </a:rPr>
              <a:t>.</a:t>
            </a:r>
            <a:endParaRPr/>
          </a:p>
          <a:p>
            <a:pPr indent="-342900" lvl="1" marL="914400" rtl="0" algn="l">
              <a:lnSpc>
                <a:spcPct val="150000"/>
              </a:lnSpc>
              <a:spcBef>
                <a:spcPts val="400"/>
              </a:spcBef>
              <a:spcAft>
                <a:spcPts val="0"/>
              </a:spcAft>
              <a:buSzPts val="1800"/>
              <a:buChar char="•"/>
            </a:pPr>
            <a:r>
              <a:rPr b="1" lang="en-GB" sz="1600">
                <a:latin typeface="Arial"/>
                <a:ea typeface="Arial"/>
                <a:cs typeface="Arial"/>
                <a:sym typeface="Arial"/>
              </a:rPr>
              <a:t>Only call Hooks from React functions </a:t>
            </a:r>
            <a:r>
              <a:rPr lang="en-GB" sz="1600">
                <a:latin typeface="Arial"/>
                <a:ea typeface="Arial"/>
                <a:cs typeface="Arial"/>
                <a:sym typeface="Arial"/>
              </a:rPr>
              <a:t>: You cannot call Hooks from regular JavaScript functions. Instead, you can call Hooks from React function components. Hooks can also be called from custom Hooks.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Rule of Hooks</a:t>
            </a:r>
            <a:endParaRPr/>
          </a:p>
        </p:txBody>
      </p:sp>
      <p:sp>
        <p:nvSpPr>
          <p:cNvPr id="426" name="Google Shape;426;p55"/>
          <p:cNvSpPr txBox="1"/>
          <p:nvPr>
            <p:ph idx="4294967295" type="body"/>
          </p:nvPr>
        </p:nvSpPr>
        <p:spPr>
          <a:xfrm>
            <a:off x="417689" y="994480"/>
            <a:ext cx="8521700" cy="3416300"/>
          </a:xfrm>
          <a:prstGeom prst="rect">
            <a:avLst/>
          </a:prstGeom>
          <a:noFill/>
          <a:ln>
            <a:noFill/>
          </a:ln>
        </p:spPr>
        <p:txBody>
          <a:bodyPr anchorCtr="0" anchor="t" bIns="91425" lIns="91425" spcFirstLastPara="1" rIns="91425" wrap="square" tIns="91425">
            <a:noAutofit/>
          </a:bodyPr>
          <a:lstStyle/>
          <a:p>
            <a:pPr indent="0" lvl="0" marL="95250" rtl="0" algn="l">
              <a:lnSpc>
                <a:spcPct val="150000"/>
              </a:lnSpc>
              <a:spcBef>
                <a:spcPts val="800"/>
              </a:spcBef>
              <a:spcAft>
                <a:spcPts val="0"/>
              </a:spcAft>
              <a:buSzPts val="2100"/>
              <a:buNone/>
            </a:pPr>
            <a:r>
              <a:rPr b="1" lang="en-GB" sz="1600">
                <a:latin typeface="Arial"/>
                <a:ea typeface="Arial"/>
                <a:cs typeface="Arial"/>
                <a:sym typeface="Arial"/>
              </a:rPr>
              <a:t>Pre-requisites for React Hooks</a:t>
            </a:r>
            <a:endParaRPr/>
          </a:p>
          <a:p>
            <a:pPr indent="-342900" lvl="1" marL="914400" rtl="0" algn="l">
              <a:lnSpc>
                <a:spcPct val="150000"/>
              </a:lnSpc>
              <a:spcBef>
                <a:spcPts val="400"/>
              </a:spcBef>
              <a:spcAft>
                <a:spcPts val="0"/>
              </a:spcAft>
              <a:buSzPts val="1800"/>
              <a:buChar char="•"/>
            </a:pPr>
            <a:r>
              <a:rPr lang="en-GB" sz="1600">
                <a:latin typeface="Arial"/>
                <a:ea typeface="Arial"/>
                <a:cs typeface="Arial"/>
                <a:sym typeface="Arial"/>
              </a:rPr>
              <a:t>Node version 6 or above</a:t>
            </a:r>
            <a:endParaRPr/>
          </a:p>
          <a:p>
            <a:pPr indent="-342900" lvl="1" marL="914400" rtl="0" algn="l">
              <a:lnSpc>
                <a:spcPct val="150000"/>
              </a:lnSpc>
              <a:spcBef>
                <a:spcPts val="400"/>
              </a:spcBef>
              <a:spcAft>
                <a:spcPts val="0"/>
              </a:spcAft>
              <a:buSzPts val="1800"/>
              <a:buChar char="•"/>
            </a:pPr>
            <a:r>
              <a:rPr lang="en-GB" sz="1600">
                <a:latin typeface="Arial"/>
                <a:ea typeface="Arial"/>
                <a:cs typeface="Arial"/>
                <a:sym typeface="Arial"/>
              </a:rPr>
              <a:t>NPM version 5.2 or above</a:t>
            </a:r>
            <a:endParaRPr/>
          </a:p>
          <a:p>
            <a:pPr indent="-342900" lvl="1" marL="914400" rtl="0" algn="l">
              <a:lnSpc>
                <a:spcPct val="150000"/>
              </a:lnSpc>
              <a:spcBef>
                <a:spcPts val="400"/>
              </a:spcBef>
              <a:spcAft>
                <a:spcPts val="0"/>
              </a:spcAft>
              <a:buSzPts val="1800"/>
              <a:buChar char="•"/>
            </a:pPr>
            <a:r>
              <a:rPr lang="en-GB" sz="1600">
                <a:latin typeface="Arial"/>
                <a:ea typeface="Arial"/>
                <a:cs typeface="Arial"/>
                <a:sym typeface="Arial"/>
              </a:rPr>
              <a:t>Create-react-app tool for running the React App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Basic usage of Hooks</a:t>
            </a:r>
            <a:endParaRPr/>
          </a:p>
        </p:txBody>
      </p:sp>
      <p:sp>
        <p:nvSpPr>
          <p:cNvPr id="432" name="Google Shape;432;p56"/>
          <p:cNvSpPr txBox="1"/>
          <p:nvPr>
            <p:ph idx="4294967295" type="body"/>
          </p:nvPr>
        </p:nvSpPr>
        <p:spPr>
          <a:xfrm>
            <a:off x="311150" y="1155700"/>
            <a:ext cx="8521700" cy="341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lang="en-GB" sz="1600">
                <a:latin typeface="Arial"/>
                <a:ea typeface="Arial"/>
                <a:cs typeface="Arial"/>
                <a:sym typeface="Arial"/>
              </a:rPr>
              <a:t>Most of Hooks return array of 2 elements. First element is a value from what we have initialized, second element is a function that we can use to update that value.</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Here we use array destructuring to get Hooks value.</a:t>
            </a:r>
            <a:endParaRPr sz="1600">
              <a:latin typeface="Arial"/>
              <a:ea typeface="Arial"/>
              <a:cs typeface="Arial"/>
              <a:sym typeface="Arial"/>
            </a:endParaRPr>
          </a:p>
          <a:p>
            <a:pPr indent="0" lvl="0" marL="0" rtl="0" algn="l">
              <a:lnSpc>
                <a:spcPct val="150000"/>
              </a:lnSpc>
              <a:spcBef>
                <a:spcPts val="1600"/>
              </a:spcBef>
              <a:spcAft>
                <a:spcPts val="1600"/>
              </a:spcAft>
              <a:buSzPts val="2100"/>
              <a:buNone/>
            </a:pPr>
            <a:r>
              <a:t/>
            </a:r>
            <a:endParaRPr sz="1600">
              <a:latin typeface="Arial"/>
              <a:ea typeface="Arial"/>
              <a:cs typeface="Arial"/>
              <a:sym typeface="Arial"/>
            </a:endParaRPr>
          </a:p>
        </p:txBody>
      </p:sp>
      <p:sp>
        <p:nvSpPr>
          <p:cNvPr id="433" name="Google Shape;433;p56"/>
          <p:cNvSpPr txBox="1"/>
          <p:nvPr>
            <p:ph idx="4294967295" type="body"/>
          </p:nvPr>
        </p:nvSpPr>
        <p:spPr>
          <a:xfrm>
            <a:off x="1828744" y="2863850"/>
            <a:ext cx="4746625" cy="20002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GB" sz="1400">
                <a:solidFill>
                  <a:srgbClr val="AF00DB"/>
                </a:solidFill>
                <a:highlight>
                  <a:srgbClr val="FFFFFF"/>
                </a:highlight>
                <a:latin typeface="Courier New"/>
                <a:ea typeface="Courier New"/>
                <a:cs typeface="Courier New"/>
                <a:sym typeface="Courier New"/>
              </a:rPr>
              <a:t>import</a:t>
            </a:r>
            <a:r>
              <a:rPr b="1" lang="en-GB" sz="1400">
                <a:solidFill>
                  <a:schemeClr val="dk1"/>
                </a:solidFill>
                <a:highlight>
                  <a:srgbClr val="FFFFFF"/>
                </a:highlight>
                <a:latin typeface="Courier New"/>
                <a:ea typeface="Courier New"/>
                <a:cs typeface="Courier New"/>
                <a:sym typeface="Courier New"/>
              </a:rPr>
              <a:t> </a:t>
            </a:r>
            <a:r>
              <a:rPr b="1" lang="en-GB" sz="1400">
                <a:solidFill>
                  <a:srgbClr val="001080"/>
                </a:solidFill>
                <a:highlight>
                  <a:srgbClr val="FFFFFF"/>
                </a:highlight>
                <a:latin typeface="Courier New"/>
                <a:ea typeface="Courier New"/>
                <a:cs typeface="Courier New"/>
                <a:sym typeface="Courier New"/>
              </a:rPr>
              <a:t>React</a:t>
            </a:r>
            <a:r>
              <a:rPr b="1" lang="en-GB" sz="1400">
                <a:solidFill>
                  <a:schemeClr val="dk1"/>
                </a:solidFill>
                <a:highlight>
                  <a:srgbClr val="FFFFFF"/>
                </a:highlight>
                <a:latin typeface="Courier New"/>
                <a:ea typeface="Courier New"/>
                <a:cs typeface="Courier New"/>
                <a:sym typeface="Courier New"/>
              </a:rPr>
              <a:t>, { </a:t>
            </a:r>
            <a:r>
              <a:rPr b="1" lang="en-GB" sz="1400">
                <a:solidFill>
                  <a:srgbClr val="001080"/>
                </a:solidFill>
                <a:highlight>
                  <a:srgbClr val="FFFFFF"/>
                </a:highlight>
                <a:latin typeface="Courier New"/>
                <a:ea typeface="Courier New"/>
                <a:cs typeface="Courier New"/>
                <a:sym typeface="Courier New"/>
              </a:rPr>
              <a:t>useState</a:t>
            </a:r>
            <a:r>
              <a:rPr b="1" lang="en-GB" sz="1400">
                <a:solidFill>
                  <a:schemeClr val="dk1"/>
                </a:solidFill>
                <a:highlight>
                  <a:srgbClr val="FFFFFF"/>
                </a:highlight>
                <a:latin typeface="Courier New"/>
                <a:ea typeface="Courier New"/>
                <a:cs typeface="Courier New"/>
                <a:sym typeface="Courier New"/>
              </a:rPr>
              <a:t> } </a:t>
            </a:r>
            <a:r>
              <a:rPr b="1" lang="en-GB" sz="1400">
                <a:solidFill>
                  <a:srgbClr val="AF00DB"/>
                </a:solidFill>
                <a:highlight>
                  <a:srgbClr val="FFFFFF"/>
                </a:highlight>
                <a:latin typeface="Courier New"/>
                <a:ea typeface="Courier New"/>
                <a:cs typeface="Courier New"/>
                <a:sym typeface="Courier New"/>
              </a:rPr>
              <a:t>from</a:t>
            </a:r>
            <a:r>
              <a:rPr b="1" lang="en-GB" sz="1400">
                <a:solidFill>
                  <a:schemeClr val="dk1"/>
                </a:solidFill>
                <a:highlight>
                  <a:srgbClr val="FFFFFF"/>
                </a:highlight>
                <a:latin typeface="Courier New"/>
                <a:ea typeface="Courier New"/>
                <a:cs typeface="Courier New"/>
                <a:sym typeface="Courier New"/>
              </a:rPr>
              <a:t> </a:t>
            </a:r>
            <a:r>
              <a:rPr b="1" lang="en-GB" sz="1400">
                <a:solidFill>
                  <a:srgbClr val="A31515"/>
                </a:solidFill>
                <a:highlight>
                  <a:srgbClr val="FFFFFF"/>
                </a:highlight>
                <a:latin typeface="Courier New"/>
                <a:ea typeface="Courier New"/>
                <a:cs typeface="Courier New"/>
                <a:sym typeface="Courier New"/>
              </a:rPr>
              <a:t>'react'</a:t>
            </a:r>
            <a:r>
              <a:rPr b="1" lang="en-GB" sz="1400">
                <a:solidFill>
                  <a:schemeClr val="dk1"/>
                </a:solidFill>
                <a:highlight>
                  <a:srgbClr val="FFFFFF"/>
                </a:highlight>
                <a:latin typeface="Courier New"/>
                <a:ea typeface="Courier New"/>
                <a:cs typeface="Courier New"/>
                <a:sym typeface="Courier New"/>
              </a:rPr>
              <a: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2100"/>
              <a:buNone/>
            </a:pPr>
            <a:r>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2100"/>
              <a:buNone/>
            </a:pPr>
            <a:r>
              <a:rPr b="1" lang="en-GB" sz="1400">
                <a:solidFill>
                  <a:srgbClr val="0000FF"/>
                </a:solidFill>
                <a:highlight>
                  <a:srgbClr val="FFFFFF"/>
                </a:highlight>
                <a:latin typeface="Courier New"/>
                <a:ea typeface="Courier New"/>
                <a:cs typeface="Courier New"/>
                <a:sym typeface="Courier New"/>
              </a:rPr>
              <a:t>function</a:t>
            </a:r>
            <a:r>
              <a:rPr b="1" lang="en-GB" sz="1400">
                <a:solidFill>
                  <a:schemeClr val="dk1"/>
                </a:solidFill>
                <a:highlight>
                  <a:srgbClr val="FFFFFF"/>
                </a:highlight>
                <a:latin typeface="Courier New"/>
                <a:ea typeface="Courier New"/>
                <a:cs typeface="Courier New"/>
                <a:sym typeface="Courier New"/>
              </a:rPr>
              <a:t> </a:t>
            </a:r>
            <a:r>
              <a:rPr b="1" lang="en-GB" sz="1400">
                <a:solidFill>
                  <a:srgbClr val="795E26"/>
                </a:solidFill>
                <a:highlight>
                  <a:srgbClr val="FFFFFF"/>
                </a:highlight>
                <a:latin typeface="Courier New"/>
                <a:ea typeface="Courier New"/>
                <a:cs typeface="Courier New"/>
                <a:sym typeface="Courier New"/>
              </a:rPr>
              <a:t>Example</a:t>
            </a:r>
            <a:r>
              <a:rPr b="1" lang="en-GB" sz="1400">
                <a:solidFill>
                  <a:schemeClr val="dk1"/>
                </a:solidFill>
                <a:highlight>
                  <a:srgbClr val="FFFFFF"/>
                </a:highlight>
                <a:latin typeface="Courier New"/>
                <a:ea typeface="Courier New"/>
                <a:cs typeface="Courier New"/>
                <a:sym typeface="Courier New"/>
              </a:rPr>
              <a:t>() {</a:t>
            </a:r>
            <a:endParaRPr b="1" sz="14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2100"/>
              <a:buNone/>
            </a:pPr>
            <a:r>
              <a:rPr b="1" lang="en-GB" sz="1400">
                <a:solidFill>
                  <a:schemeClr val="dk1"/>
                </a:solidFill>
                <a:highlight>
                  <a:srgbClr val="FFFFFF"/>
                </a:highlight>
                <a:latin typeface="Courier New"/>
                <a:ea typeface="Courier New"/>
                <a:cs typeface="Courier New"/>
                <a:sym typeface="Courier New"/>
              </a:rPr>
              <a:t> </a:t>
            </a:r>
            <a:r>
              <a:rPr b="1" lang="en-GB" sz="1400">
                <a:solidFill>
                  <a:srgbClr val="0000FF"/>
                </a:solidFill>
                <a:highlight>
                  <a:srgbClr val="FFFFFF"/>
                </a:highlight>
                <a:latin typeface="Courier New"/>
                <a:ea typeface="Courier New"/>
                <a:cs typeface="Courier New"/>
                <a:sym typeface="Courier New"/>
              </a:rPr>
              <a:t>const</a:t>
            </a:r>
            <a:r>
              <a:rPr b="1" lang="en-GB" sz="1400">
                <a:solidFill>
                  <a:schemeClr val="dk1"/>
                </a:solidFill>
                <a:highlight>
                  <a:srgbClr val="FFFFFF"/>
                </a:highlight>
                <a:latin typeface="Courier New"/>
                <a:ea typeface="Courier New"/>
                <a:cs typeface="Courier New"/>
                <a:sym typeface="Courier New"/>
              </a:rPr>
              <a:t> [</a:t>
            </a:r>
            <a:r>
              <a:rPr b="1" lang="en-GB" sz="1400">
                <a:solidFill>
                  <a:srgbClr val="328267"/>
                </a:solidFill>
                <a:highlight>
                  <a:srgbClr val="FFFFFF"/>
                </a:highlight>
                <a:latin typeface="Courier New"/>
                <a:ea typeface="Courier New"/>
                <a:cs typeface="Courier New"/>
                <a:sym typeface="Courier New"/>
              </a:rPr>
              <a:t>count</a:t>
            </a:r>
            <a:r>
              <a:rPr b="1" lang="en-GB" sz="1400">
                <a:solidFill>
                  <a:schemeClr val="dk1"/>
                </a:solidFill>
                <a:highlight>
                  <a:srgbClr val="FFFFFF"/>
                </a:highlight>
                <a:latin typeface="Courier New"/>
                <a:ea typeface="Courier New"/>
                <a:cs typeface="Courier New"/>
                <a:sym typeface="Courier New"/>
              </a:rPr>
              <a:t>, </a:t>
            </a:r>
            <a:r>
              <a:rPr b="1" lang="en-GB" sz="1400">
                <a:solidFill>
                  <a:srgbClr val="795E26"/>
                </a:solidFill>
                <a:highlight>
                  <a:srgbClr val="FFFFFF"/>
                </a:highlight>
                <a:latin typeface="Courier New"/>
                <a:ea typeface="Courier New"/>
                <a:cs typeface="Courier New"/>
                <a:sym typeface="Courier New"/>
              </a:rPr>
              <a:t>setCount</a:t>
            </a:r>
            <a:r>
              <a:rPr b="1" lang="en-GB" sz="1400">
                <a:solidFill>
                  <a:schemeClr val="dk1"/>
                </a:solidFill>
                <a:highlight>
                  <a:srgbClr val="FFFFFF"/>
                </a:highlight>
                <a:latin typeface="Courier New"/>
                <a:ea typeface="Courier New"/>
                <a:cs typeface="Courier New"/>
                <a:sym typeface="Courier New"/>
              </a:rPr>
              <a:t>] = </a:t>
            </a:r>
            <a:r>
              <a:rPr b="1" lang="en-GB" sz="1400">
                <a:solidFill>
                  <a:srgbClr val="795E26"/>
                </a:solidFill>
                <a:highlight>
                  <a:srgbClr val="FFFFFF"/>
                </a:highlight>
                <a:latin typeface="Courier New"/>
                <a:ea typeface="Courier New"/>
                <a:cs typeface="Courier New"/>
                <a:sym typeface="Courier New"/>
              </a:rPr>
              <a:t>useState</a:t>
            </a:r>
            <a:r>
              <a:rPr b="1" lang="en-GB" sz="1400">
                <a:solidFill>
                  <a:schemeClr val="dk1"/>
                </a:solidFill>
                <a:highlight>
                  <a:srgbClr val="FFFFFF"/>
                </a:highlight>
                <a:latin typeface="Courier New"/>
                <a:ea typeface="Courier New"/>
                <a:cs typeface="Courier New"/>
                <a:sym typeface="Courier New"/>
              </a:rPr>
              <a:t>(</a:t>
            </a:r>
            <a:r>
              <a:rPr b="1" lang="en-GB" sz="1400">
                <a:solidFill>
                  <a:srgbClr val="098658"/>
                </a:solidFill>
                <a:highlight>
                  <a:srgbClr val="FFFFFF"/>
                </a:highlight>
                <a:latin typeface="Courier New"/>
                <a:ea typeface="Courier New"/>
                <a:cs typeface="Courier New"/>
                <a:sym typeface="Courier New"/>
              </a:rPr>
              <a:t>0</a:t>
            </a:r>
            <a:r>
              <a:rPr b="1" lang="en-GB" sz="1400">
                <a:solidFill>
                  <a:schemeClr val="dk1"/>
                </a:solidFill>
                <a:highlight>
                  <a:srgbClr val="FFFFFF"/>
                </a:highlight>
                <a:latin typeface="Courier New"/>
                <a:ea typeface="Courier New"/>
                <a:cs typeface="Courier New"/>
                <a:sym typeface="Courier New"/>
              </a:rPr>
              <a: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2100"/>
              <a:buNone/>
            </a:pPr>
            <a:r>
              <a:rPr b="1" lang="en-GB" sz="1400">
                <a:solidFill>
                  <a:schemeClr val="dk1"/>
                </a:solidFill>
                <a:highlight>
                  <a:schemeClr val="lt1"/>
                </a:highlight>
                <a:latin typeface="Courier New"/>
                <a:ea typeface="Courier New"/>
                <a:cs typeface="Courier New"/>
                <a:sym typeface="Courier New"/>
              </a:rPr>
              <a:t> </a:t>
            </a:r>
            <a:r>
              <a:rPr b="1" lang="en-GB" sz="1400">
                <a:solidFill>
                  <a:srgbClr val="0000FF"/>
                </a:solidFill>
                <a:highlight>
                  <a:schemeClr val="lt1"/>
                </a:highlight>
                <a:latin typeface="Courier New"/>
                <a:ea typeface="Courier New"/>
                <a:cs typeface="Courier New"/>
                <a:sym typeface="Courier New"/>
              </a:rPr>
              <a:t>const</a:t>
            </a:r>
            <a:r>
              <a:rPr b="1" lang="en-GB" sz="1400">
                <a:solidFill>
                  <a:schemeClr val="dk1"/>
                </a:solidFill>
                <a:highlight>
                  <a:schemeClr val="lt1"/>
                </a:highlight>
                <a:latin typeface="Courier New"/>
                <a:ea typeface="Courier New"/>
                <a:cs typeface="Courier New"/>
                <a:sym typeface="Courier New"/>
              </a:rPr>
              <a:t> [</a:t>
            </a:r>
            <a:r>
              <a:rPr b="1" lang="en-GB" sz="1400">
                <a:solidFill>
                  <a:srgbClr val="328267"/>
                </a:solidFill>
                <a:highlight>
                  <a:schemeClr val="lt1"/>
                </a:highlight>
                <a:latin typeface="Courier New"/>
                <a:ea typeface="Courier New"/>
                <a:cs typeface="Courier New"/>
                <a:sym typeface="Courier New"/>
              </a:rPr>
              <a:t>person</a:t>
            </a:r>
            <a:r>
              <a:rPr b="1" lang="en-GB" sz="1400">
                <a:solidFill>
                  <a:schemeClr val="dk1"/>
                </a:solidFill>
                <a:highlight>
                  <a:schemeClr val="lt1"/>
                </a:highlight>
                <a:latin typeface="Courier New"/>
                <a:ea typeface="Courier New"/>
                <a:cs typeface="Courier New"/>
                <a:sym typeface="Courier New"/>
              </a:rPr>
              <a:t>, </a:t>
            </a:r>
            <a:r>
              <a:rPr b="1" lang="en-GB" sz="1400">
                <a:solidFill>
                  <a:srgbClr val="795E26"/>
                </a:solidFill>
                <a:highlight>
                  <a:schemeClr val="lt1"/>
                </a:highlight>
                <a:latin typeface="Courier New"/>
                <a:ea typeface="Courier New"/>
                <a:cs typeface="Courier New"/>
                <a:sym typeface="Courier New"/>
              </a:rPr>
              <a:t>setPerson</a:t>
            </a:r>
            <a:r>
              <a:rPr b="1" lang="en-GB" sz="1400">
                <a:solidFill>
                  <a:schemeClr val="dk1"/>
                </a:solidFill>
                <a:highlight>
                  <a:schemeClr val="lt1"/>
                </a:highlight>
                <a:latin typeface="Courier New"/>
                <a:ea typeface="Courier New"/>
                <a:cs typeface="Courier New"/>
                <a:sym typeface="Courier New"/>
              </a:rPr>
              <a:t>] = </a:t>
            </a:r>
            <a:r>
              <a:rPr b="1" lang="en-GB" sz="1400">
                <a:solidFill>
                  <a:srgbClr val="795E26"/>
                </a:solidFill>
                <a:highlight>
                  <a:schemeClr val="lt1"/>
                </a:highlight>
                <a:latin typeface="Courier New"/>
                <a:ea typeface="Courier New"/>
                <a:cs typeface="Courier New"/>
                <a:sym typeface="Courier New"/>
              </a:rPr>
              <a:t>useState</a:t>
            </a:r>
            <a:r>
              <a:rPr b="1" lang="en-GB" sz="1400">
                <a:solidFill>
                  <a:schemeClr val="dk1"/>
                </a:solidFill>
                <a:highlight>
                  <a:schemeClr val="lt1"/>
                </a:highlight>
                <a:latin typeface="Courier New"/>
                <a:ea typeface="Courier New"/>
                <a:cs typeface="Courier New"/>
                <a:sym typeface="Courier New"/>
              </a:rPr>
              <a:t>(</a:t>
            </a:r>
            <a:r>
              <a:rPr b="1" lang="en-GB" sz="1400">
                <a:solidFill>
                  <a:srgbClr val="098658"/>
                </a:solidFill>
                <a:highlight>
                  <a:schemeClr val="lt1"/>
                </a:highlight>
                <a:latin typeface="Courier New"/>
                <a:ea typeface="Courier New"/>
                <a:cs typeface="Courier New"/>
                <a:sym typeface="Courier New"/>
              </a:rPr>
              <a:t>{</a:t>
            </a:r>
            <a:endParaRPr b="1" sz="1400">
              <a:solidFill>
                <a:srgbClr val="098658"/>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SzPts val="2100"/>
              <a:buNone/>
            </a:pPr>
            <a:r>
              <a:rPr b="1" lang="en-GB" sz="1400">
                <a:solidFill>
                  <a:srgbClr val="098658"/>
                </a:solidFill>
                <a:highlight>
                  <a:schemeClr val="lt1"/>
                </a:highlight>
                <a:latin typeface="Courier New"/>
                <a:ea typeface="Courier New"/>
                <a:cs typeface="Courier New"/>
                <a:sym typeface="Courier New"/>
              </a:rPr>
              <a:t>	“username”: “ABC”,</a:t>
            </a:r>
            <a:endParaRPr b="1" sz="1400">
              <a:solidFill>
                <a:srgbClr val="098658"/>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SzPts val="2100"/>
              <a:buNone/>
            </a:pPr>
            <a:r>
              <a:rPr b="1" lang="en-GB" sz="1400">
                <a:solidFill>
                  <a:srgbClr val="098658"/>
                </a:solidFill>
                <a:highlight>
                  <a:schemeClr val="lt1"/>
                </a:highlight>
                <a:latin typeface="Courier New"/>
                <a:ea typeface="Courier New"/>
                <a:cs typeface="Courier New"/>
                <a:sym typeface="Courier New"/>
              </a:rPr>
              <a:t>	“age”: 20</a:t>
            </a:r>
            <a:endParaRPr b="1" sz="1400">
              <a:solidFill>
                <a:srgbClr val="098658"/>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GB" sz="1400">
                <a:solidFill>
                  <a:srgbClr val="098658"/>
                </a:solidFill>
                <a:highlight>
                  <a:schemeClr val="lt1"/>
                </a:highlight>
                <a:latin typeface="Courier New"/>
                <a:ea typeface="Courier New"/>
                <a:cs typeface="Courier New"/>
                <a:sym typeface="Courier New"/>
              </a:rPr>
              <a:t> }</a:t>
            </a:r>
            <a:r>
              <a:rPr b="1" lang="en-GB" sz="1400">
                <a:solidFill>
                  <a:schemeClr val="dk1"/>
                </a:solidFill>
                <a:highlight>
                  <a:schemeClr val="lt1"/>
                </a:highlight>
                <a:latin typeface="Courier New"/>
                <a:ea typeface="Courier New"/>
                <a:cs typeface="Courier New"/>
                <a:sym typeface="Courier New"/>
              </a:rPr>
              <a:t>);</a:t>
            </a:r>
            <a:endParaRPr b="1"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SzPts val="2100"/>
              <a:buNone/>
            </a:pPr>
            <a:r>
              <a:rPr b="1" lang="en-GB" sz="1400">
                <a:solidFill>
                  <a:schemeClr val="dk1"/>
                </a:solidFill>
                <a:highlight>
                  <a:srgbClr val="FFFFFF"/>
                </a:highlight>
                <a:latin typeface="Courier New"/>
                <a:ea typeface="Courier New"/>
                <a:cs typeface="Courier New"/>
                <a:sym typeface="Courier New"/>
              </a:rPr>
              <a: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2100"/>
              <a:buNone/>
            </a:pPr>
            <a:r>
              <a:t/>
            </a:r>
            <a:endParaRPr b="1" sz="1400">
              <a:solidFill>
                <a:srgbClr val="F92672"/>
              </a:solidFill>
              <a:highlight>
                <a:srgbClr val="272822"/>
              </a:highlight>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7"/>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39" name="Google Shape;439;p57"/>
          <p:cNvSpPr txBox="1"/>
          <p:nvPr>
            <p:ph idx="4294967295" type="body"/>
          </p:nvPr>
        </p:nvSpPr>
        <p:spPr>
          <a:xfrm>
            <a:off x="311150" y="1155700"/>
            <a:ext cx="8521700" cy="341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GB" sz="1600">
                <a:latin typeface="Arial"/>
                <a:ea typeface="Arial"/>
                <a:cs typeface="Arial"/>
                <a:sym typeface="Arial"/>
              </a:rPr>
              <a:t>useState</a:t>
            </a:r>
            <a:r>
              <a:rPr lang="en-GB" sz="1600">
                <a:latin typeface="Arial"/>
                <a:ea typeface="Arial"/>
                <a:cs typeface="Arial"/>
                <a:sym typeface="Arial"/>
              </a:rPr>
              <a:t> is a Hook that lets you add React state to function components. </a:t>
            </a:r>
            <a:endParaRPr/>
          </a:p>
          <a:p>
            <a:pPr indent="0" lvl="0" marL="0" rtl="0" algn="l">
              <a:lnSpc>
                <a:spcPct val="100000"/>
              </a:lnSpc>
              <a:spcBef>
                <a:spcPts val="1600"/>
              </a:spcBef>
              <a:spcAft>
                <a:spcPts val="0"/>
              </a:spcAft>
              <a:buSzPts val="2100"/>
              <a:buNone/>
            </a:pPr>
            <a:r>
              <a:rPr lang="en-GB" sz="1600">
                <a:latin typeface="Arial"/>
                <a:ea typeface="Arial"/>
                <a:cs typeface="Arial"/>
                <a:sym typeface="Arial"/>
              </a:rPr>
              <a:t>As a reminder, function components in React look like this:</a:t>
            </a:r>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1600"/>
              </a:spcAft>
              <a:buSzPts val="2100"/>
              <a:buNone/>
            </a:pPr>
            <a:r>
              <a:rPr lang="en-GB" sz="1600">
                <a:latin typeface="Arial"/>
                <a:ea typeface="Arial"/>
                <a:cs typeface="Arial"/>
                <a:sym typeface="Arial"/>
              </a:rPr>
              <a:t>or this:</a:t>
            </a:r>
            <a:endParaRPr/>
          </a:p>
        </p:txBody>
      </p:sp>
      <p:sp>
        <p:nvSpPr>
          <p:cNvPr id="440" name="Google Shape;440;p57"/>
          <p:cNvSpPr txBox="1"/>
          <p:nvPr/>
        </p:nvSpPr>
        <p:spPr>
          <a:xfrm>
            <a:off x="2305042" y="2072222"/>
            <a:ext cx="4296300" cy="1384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300" u="none" cap="none" strike="noStrike">
                <a:solidFill>
                  <a:srgbClr val="0000FF"/>
                </a:solidFill>
                <a:highlight>
                  <a:srgbClr val="FFFFFF"/>
                </a:highlight>
                <a:latin typeface="Courier New"/>
                <a:ea typeface="Courier New"/>
                <a:cs typeface="Courier New"/>
                <a:sym typeface="Courier New"/>
              </a:rPr>
              <a:t>function</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Example</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8000"/>
                </a:solidFill>
                <a:highlight>
                  <a:srgbClr val="FFFFFF"/>
                </a:highlight>
                <a:latin typeface="Courier New"/>
                <a:ea typeface="Courier New"/>
                <a:cs typeface="Courier New"/>
                <a:sym typeface="Courier New"/>
              </a:rPr>
              <a:t>// You can use Hooks here!</a:t>
            </a:r>
            <a:endParaRPr b="1" i="0" sz="13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AF00DB"/>
                </a:solidFill>
                <a:highlight>
                  <a:srgbClr val="FFFFFF"/>
                </a:highlight>
                <a:latin typeface="Courier New"/>
                <a:ea typeface="Courier New"/>
                <a:cs typeface="Courier New"/>
                <a:sym typeface="Courier New"/>
              </a:rPr>
              <a:t>return</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800000"/>
                </a:solidFill>
                <a:highlight>
                  <a:srgbClr val="FFFFFF"/>
                </a:highlight>
                <a:latin typeface="Courier New"/>
                <a:ea typeface="Courier New"/>
                <a:cs typeface="Courier New"/>
                <a:sym typeface="Courier New"/>
              </a:rPr>
              <a:t>&lt;div&gt;&lt;/div&gt;</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a:t>
            </a:r>
            <a:endParaRPr b="1" i="0" sz="1300" u="none" cap="none" strike="noStrike">
              <a:solidFill>
                <a:srgbClr val="F92672"/>
              </a:solidFill>
              <a:highlight>
                <a:srgbClr val="272822"/>
              </a:highlight>
              <a:latin typeface="Courier New"/>
              <a:ea typeface="Courier New"/>
              <a:cs typeface="Courier New"/>
              <a:sym typeface="Courier New"/>
            </a:endParaRPr>
          </a:p>
        </p:txBody>
      </p:sp>
      <p:sp>
        <p:nvSpPr>
          <p:cNvPr id="441" name="Google Shape;441;p57"/>
          <p:cNvSpPr txBox="1"/>
          <p:nvPr/>
        </p:nvSpPr>
        <p:spPr>
          <a:xfrm>
            <a:off x="2305042" y="3544511"/>
            <a:ext cx="4296300" cy="1384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300" u="none" cap="none" strike="noStrike">
                <a:solidFill>
                  <a:srgbClr val="0000FF"/>
                </a:solidFill>
                <a:highlight>
                  <a:srgbClr val="FFFFFF"/>
                </a:highlight>
                <a:latin typeface="Courier New"/>
                <a:ea typeface="Courier New"/>
                <a:cs typeface="Courier New"/>
                <a:sym typeface="Courier New"/>
              </a:rPr>
              <a:t>const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Example</a:t>
            </a:r>
            <a:r>
              <a:rPr b="1" i="0" lang="en-GB" sz="1300" u="none" cap="none" strike="noStrike">
                <a:solidFill>
                  <a:schemeClr val="dk1"/>
                </a:solidFill>
                <a:highlight>
                  <a:srgbClr val="FFFFFF"/>
                </a:highlight>
                <a:latin typeface="Courier New"/>
                <a:ea typeface="Courier New"/>
                <a:cs typeface="Courier New"/>
                <a:sym typeface="Courier New"/>
              </a:rPr>
              <a:t> =&gt; ()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8000"/>
                </a:solidFill>
                <a:highlight>
                  <a:srgbClr val="FFFFFF"/>
                </a:highlight>
                <a:latin typeface="Courier New"/>
                <a:ea typeface="Courier New"/>
                <a:cs typeface="Courier New"/>
                <a:sym typeface="Courier New"/>
              </a:rPr>
              <a:t>// You can use Hooks here!</a:t>
            </a:r>
            <a:endParaRPr b="1" i="0" sz="13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AF00DB"/>
                </a:solidFill>
                <a:highlight>
                  <a:srgbClr val="FFFFFF"/>
                </a:highlight>
                <a:latin typeface="Courier New"/>
                <a:ea typeface="Courier New"/>
                <a:cs typeface="Courier New"/>
                <a:sym typeface="Courier New"/>
              </a:rPr>
              <a:t>return</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800000"/>
                </a:solidFill>
                <a:highlight>
                  <a:srgbClr val="FFFFFF"/>
                </a:highlight>
                <a:latin typeface="Courier New"/>
                <a:ea typeface="Courier New"/>
                <a:cs typeface="Courier New"/>
                <a:sym typeface="Courier New"/>
              </a:rPr>
              <a:t>&lt;div&gt;&lt;/div&gt;</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a:t>
            </a:r>
            <a:endParaRPr b="1" i="0" sz="1300" u="none" cap="none" strike="noStrike">
              <a:solidFill>
                <a:srgbClr val="F92672"/>
              </a:solidFill>
              <a:highlight>
                <a:srgbClr val="272822"/>
              </a:highlight>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47" name="Google Shape;447;p58"/>
          <p:cNvSpPr txBox="1"/>
          <p:nvPr>
            <p:ph idx="4294967295" type="body"/>
          </p:nvPr>
        </p:nvSpPr>
        <p:spPr>
          <a:xfrm>
            <a:off x="311150" y="1155700"/>
            <a:ext cx="8521700" cy="341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lang="en-GB" sz="1600">
                <a:latin typeface="Arial"/>
                <a:ea typeface="Arial"/>
                <a:cs typeface="Arial"/>
                <a:sym typeface="Arial"/>
              </a:rPr>
              <a:t>You might have previously known these as “</a:t>
            </a:r>
            <a:r>
              <a:rPr b="1" lang="en-GB" sz="1600">
                <a:latin typeface="Arial"/>
                <a:ea typeface="Arial"/>
                <a:cs typeface="Arial"/>
                <a:sym typeface="Arial"/>
              </a:rPr>
              <a:t>stateless components</a:t>
            </a:r>
            <a:r>
              <a:rPr lang="en-GB" sz="1600">
                <a:latin typeface="Arial"/>
                <a:ea typeface="Arial"/>
                <a:cs typeface="Arial"/>
                <a:sym typeface="Arial"/>
              </a:rPr>
              <a:t>”. We’re now introducing the ability to use React state from these, so we prefer the name “</a:t>
            </a:r>
            <a:r>
              <a:rPr b="1" lang="en-GB" sz="1600">
                <a:latin typeface="Arial"/>
                <a:ea typeface="Arial"/>
                <a:cs typeface="Arial"/>
                <a:sym typeface="Arial"/>
              </a:rPr>
              <a:t>function components</a:t>
            </a:r>
            <a:r>
              <a:rPr lang="en-GB" sz="1600">
                <a:latin typeface="Arial"/>
                <a:ea typeface="Arial"/>
                <a:cs typeface="Arial"/>
                <a:sym typeface="Arial"/>
              </a:rPr>
              <a:t>”.</a:t>
            </a:r>
            <a:endParaRPr/>
          </a:p>
          <a:p>
            <a:pPr indent="0" lvl="0" marL="0" rtl="0" algn="l">
              <a:lnSpc>
                <a:spcPct val="150000"/>
              </a:lnSpc>
              <a:spcBef>
                <a:spcPts val="1600"/>
              </a:spcBef>
              <a:spcAft>
                <a:spcPts val="0"/>
              </a:spcAft>
              <a:buSzPts val="2100"/>
              <a:buNone/>
            </a:pPr>
            <a:r>
              <a:rPr b="1" lang="en-GB" sz="1600">
                <a:latin typeface="Arial"/>
                <a:ea typeface="Arial"/>
                <a:cs typeface="Arial"/>
                <a:sym typeface="Arial"/>
              </a:rPr>
              <a:t>Hooks</a:t>
            </a:r>
            <a:r>
              <a:rPr lang="en-GB" sz="1600">
                <a:latin typeface="Arial"/>
                <a:ea typeface="Arial"/>
                <a:cs typeface="Arial"/>
                <a:sym typeface="Arial"/>
              </a:rPr>
              <a:t> don’t work inside classes. But you can use them instead of writing classes.</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Our new example starts by importing the </a:t>
            </a:r>
            <a:r>
              <a:rPr b="1" lang="en-GB" sz="1600">
                <a:latin typeface="Arial"/>
                <a:ea typeface="Arial"/>
                <a:cs typeface="Arial"/>
                <a:sym typeface="Arial"/>
              </a:rPr>
              <a:t>useState</a:t>
            </a:r>
            <a:r>
              <a:rPr lang="en-GB" sz="1600">
                <a:latin typeface="Arial"/>
                <a:ea typeface="Arial"/>
                <a:cs typeface="Arial"/>
                <a:sym typeface="Arial"/>
              </a:rPr>
              <a:t> Hook from React:</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	</a:t>
            </a:r>
            <a:r>
              <a:rPr b="1" lang="en-GB" sz="1600">
                <a:solidFill>
                  <a:srgbClr val="660000"/>
                </a:solidFill>
                <a:latin typeface="Arial"/>
                <a:ea typeface="Arial"/>
                <a:cs typeface="Arial"/>
                <a:sym typeface="Arial"/>
              </a:rPr>
              <a:t>import</a:t>
            </a:r>
            <a:r>
              <a:rPr b="1" lang="en-GB" sz="1600">
                <a:latin typeface="Arial"/>
                <a:ea typeface="Arial"/>
                <a:cs typeface="Arial"/>
                <a:sym typeface="Arial"/>
              </a:rPr>
              <a:t> React, { useState } </a:t>
            </a:r>
            <a:r>
              <a:rPr b="1" lang="en-GB" sz="1600">
                <a:solidFill>
                  <a:srgbClr val="660000"/>
                </a:solidFill>
                <a:latin typeface="Arial"/>
                <a:ea typeface="Arial"/>
                <a:cs typeface="Arial"/>
                <a:sym typeface="Arial"/>
              </a:rPr>
              <a:t>from</a:t>
            </a:r>
            <a:r>
              <a:rPr b="1" lang="en-GB" sz="1600">
                <a:latin typeface="Arial"/>
                <a:ea typeface="Arial"/>
                <a:cs typeface="Arial"/>
                <a:sym typeface="Arial"/>
              </a:rPr>
              <a:t> ‘react’</a:t>
            </a:r>
            <a:endParaRPr/>
          </a:p>
          <a:p>
            <a:pPr indent="0" lvl="0" marL="0" rtl="0" algn="l">
              <a:lnSpc>
                <a:spcPct val="150000"/>
              </a:lnSpc>
              <a:spcBef>
                <a:spcPts val="1600"/>
              </a:spcBef>
              <a:spcAft>
                <a:spcPts val="0"/>
              </a:spcAft>
              <a:buSzPts val="2100"/>
              <a:buNone/>
            </a:pPr>
            <a:r>
              <a:rPr b="1" lang="en-GB" sz="1600">
                <a:latin typeface="Arial"/>
                <a:ea typeface="Arial"/>
                <a:cs typeface="Arial"/>
                <a:sym typeface="Arial"/>
              </a:rPr>
              <a:t>	</a:t>
            </a:r>
            <a:r>
              <a:rPr b="1" lang="en-GB" sz="1600">
                <a:solidFill>
                  <a:srgbClr val="660000"/>
                </a:solidFill>
                <a:latin typeface="Arial"/>
                <a:ea typeface="Arial"/>
                <a:cs typeface="Arial"/>
                <a:sym typeface="Arial"/>
              </a:rPr>
              <a:t>const</a:t>
            </a:r>
            <a:r>
              <a:rPr b="1" lang="en-GB" sz="1600">
                <a:latin typeface="Arial"/>
                <a:ea typeface="Arial"/>
                <a:cs typeface="Arial"/>
                <a:sym typeface="Arial"/>
              </a:rPr>
              <a:t> [value, setValue] = </a:t>
            </a:r>
            <a:r>
              <a:rPr b="1" lang="en-GB" sz="1600">
                <a:solidFill>
                  <a:srgbClr val="660000"/>
                </a:solidFill>
                <a:latin typeface="Arial"/>
                <a:ea typeface="Arial"/>
                <a:cs typeface="Arial"/>
                <a:sym typeface="Arial"/>
              </a:rPr>
              <a:t>useState</a:t>
            </a:r>
            <a:r>
              <a:rPr b="1" lang="en-GB" sz="1600">
                <a:latin typeface="Arial"/>
                <a:ea typeface="Arial"/>
                <a:cs typeface="Arial"/>
                <a:sym typeface="Arial"/>
              </a:rPr>
              <a:t>(initialization)</a:t>
            </a:r>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53" name="Google Shape;453;p59"/>
          <p:cNvSpPr txBox="1"/>
          <p:nvPr>
            <p:ph idx="4294967295" type="body"/>
          </p:nvPr>
        </p:nvSpPr>
        <p:spPr>
          <a:xfrm>
            <a:off x="311150" y="986367"/>
            <a:ext cx="8521700" cy="341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What is a Hook? </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A Hook is a special function that lets you “</a:t>
            </a:r>
            <a:r>
              <a:rPr b="1" lang="en-GB" sz="1600">
                <a:latin typeface="Arial"/>
                <a:ea typeface="Arial"/>
                <a:cs typeface="Arial"/>
                <a:sym typeface="Arial"/>
              </a:rPr>
              <a:t>hook into</a:t>
            </a:r>
            <a:r>
              <a:rPr lang="en-GB" sz="1600">
                <a:latin typeface="Arial"/>
                <a:ea typeface="Arial"/>
                <a:cs typeface="Arial"/>
                <a:sym typeface="Arial"/>
              </a:rPr>
              <a:t>” React features. For example, </a:t>
            </a:r>
            <a:r>
              <a:rPr b="1" lang="en-GB" sz="1600">
                <a:latin typeface="Arial"/>
                <a:ea typeface="Arial"/>
                <a:cs typeface="Arial"/>
                <a:sym typeface="Arial"/>
              </a:rPr>
              <a:t>useState</a:t>
            </a:r>
            <a:r>
              <a:rPr lang="en-GB" sz="1600">
                <a:latin typeface="Arial"/>
                <a:ea typeface="Arial"/>
                <a:cs typeface="Arial"/>
                <a:sym typeface="Arial"/>
              </a:rPr>
              <a:t> is a Hook that lets you add React state to function components. We’ll learn other Hooks later.</a:t>
            </a:r>
            <a:endParaRPr/>
          </a:p>
          <a:p>
            <a:pPr indent="0" lvl="0" marL="0" rtl="0" algn="l">
              <a:lnSpc>
                <a:spcPct val="150000"/>
              </a:lnSpc>
              <a:spcBef>
                <a:spcPts val="1600"/>
              </a:spcBef>
              <a:spcAft>
                <a:spcPts val="0"/>
              </a:spcAft>
              <a:buSzPts val="2100"/>
              <a:buNone/>
            </a:pPr>
            <a:r>
              <a:rPr b="1" lang="en-GB" sz="1600">
                <a:latin typeface="Arial"/>
                <a:ea typeface="Arial"/>
                <a:cs typeface="Arial"/>
                <a:sym typeface="Arial"/>
              </a:rPr>
              <a:t>When would I use a Hook? </a:t>
            </a:r>
            <a:endParaRPr/>
          </a:p>
          <a:p>
            <a:pPr indent="0" lvl="0" marL="0" rtl="0" algn="l">
              <a:lnSpc>
                <a:spcPct val="150000"/>
              </a:lnSpc>
              <a:spcBef>
                <a:spcPts val="1600"/>
              </a:spcBef>
              <a:spcAft>
                <a:spcPts val="1600"/>
              </a:spcAft>
              <a:buSzPts val="2100"/>
              <a:buNone/>
            </a:pPr>
            <a:r>
              <a:rPr lang="en-GB" sz="1600">
                <a:latin typeface="Arial"/>
                <a:ea typeface="Arial"/>
                <a:cs typeface="Arial"/>
                <a:sym typeface="Arial"/>
              </a:rPr>
              <a:t>If you write a function component and realize you need to add some state to it, previously you had to convert it to a class. Now you can use a Hook inside the existing function component. We’re going to do that right now!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idx="1" type="body"/>
          </p:nvPr>
        </p:nvSpPr>
        <p:spPr>
          <a:xfrm>
            <a:off x="565687" y="1556611"/>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Environment Setup </a:t>
            </a:r>
            <a:br>
              <a:rPr lang="en-GB" sz="5400"/>
            </a:br>
            <a:r>
              <a:rPr lang="en-GB" sz="5400"/>
              <a:t>&amp;</a:t>
            </a:r>
            <a:br>
              <a:rPr lang="en-GB" sz="5400"/>
            </a:br>
            <a:r>
              <a:rPr lang="en-GB" sz="5400"/>
              <a:t>Hello World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59" name="Google Shape;459;p60"/>
          <p:cNvSpPr txBox="1"/>
          <p:nvPr>
            <p:ph idx="4294967295" type="body"/>
          </p:nvPr>
        </p:nvSpPr>
        <p:spPr>
          <a:xfrm>
            <a:off x="311150" y="986367"/>
            <a:ext cx="8521700" cy="3416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100"/>
              <a:buNone/>
            </a:pPr>
            <a:r>
              <a:rPr b="1" lang="en-GB" sz="1600">
                <a:latin typeface="Arial"/>
                <a:ea typeface="Arial"/>
                <a:cs typeface="Arial"/>
                <a:sym typeface="Arial"/>
              </a:rPr>
              <a:t>Declaring a State Variable</a:t>
            </a:r>
            <a:endParaRPr/>
          </a:p>
          <a:p>
            <a:pPr indent="0" lvl="0" marL="0" rtl="0" algn="l">
              <a:lnSpc>
                <a:spcPct val="90000"/>
              </a:lnSpc>
              <a:spcBef>
                <a:spcPts val="1600"/>
              </a:spcBef>
              <a:spcAft>
                <a:spcPts val="0"/>
              </a:spcAft>
              <a:buSzPts val="2100"/>
              <a:buNone/>
            </a:pPr>
            <a:r>
              <a:rPr lang="en-GB" sz="1600">
                <a:latin typeface="Arial"/>
                <a:ea typeface="Arial"/>
                <a:cs typeface="Arial"/>
                <a:sym typeface="Arial"/>
              </a:rPr>
              <a:t>In a class, we initialize the count state to 0 by setting this.state to { count: 0 } in the constructor:</a:t>
            </a:r>
            <a:endParaRPr/>
          </a:p>
          <a:p>
            <a:pPr indent="0" lvl="0" marL="0" rtl="0" algn="l">
              <a:lnSpc>
                <a:spcPct val="90000"/>
              </a:lnSpc>
              <a:spcBef>
                <a:spcPts val="1600"/>
              </a:spcBef>
              <a:spcAft>
                <a:spcPts val="0"/>
              </a:spcAft>
              <a:buSzPts val="2100"/>
              <a:buNone/>
            </a:pPr>
            <a:r>
              <a:rPr lang="en-GB" sz="1600"/>
              <a:t>	</a:t>
            </a:r>
            <a:endParaRPr sz="1600">
              <a:latin typeface="Arial"/>
              <a:ea typeface="Arial"/>
              <a:cs typeface="Arial"/>
              <a:sym typeface="Arial"/>
            </a:endParaRPr>
          </a:p>
        </p:txBody>
      </p:sp>
      <p:sp>
        <p:nvSpPr>
          <p:cNvPr id="460" name="Google Shape;460;p60"/>
          <p:cNvSpPr txBox="1"/>
          <p:nvPr/>
        </p:nvSpPr>
        <p:spPr>
          <a:xfrm>
            <a:off x="240250" y="2772917"/>
            <a:ext cx="4296300" cy="1767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300" u="none" cap="none" strike="noStrike">
                <a:solidFill>
                  <a:srgbClr val="660000"/>
                </a:solidFill>
                <a:highlight>
                  <a:srgbClr val="FFFFFF"/>
                </a:highlight>
                <a:latin typeface="Courier New"/>
                <a:ea typeface="Courier New"/>
                <a:cs typeface="Courier New"/>
                <a:sym typeface="Courier New"/>
              </a:rPr>
              <a:t>class</a:t>
            </a:r>
            <a:r>
              <a:rPr b="1" i="0" lang="en-GB" sz="1300" u="none" cap="none" strike="noStrike">
                <a:solidFill>
                  <a:schemeClr val="dk1"/>
                </a:solidFill>
                <a:highlight>
                  <a:srgbClr val="FFFFFF"/>
                </a:highlight>
                <a:latin typeface="Courier New"/>
                <a:ea typeface="Courier New"/>
                <a:cs typeface="Courier New"/>
                <a:sym typeface="Courier New"/>
              </a:rPr>
              <a:t> Example </a:t>
            </a:r>
            <a:r>
              <a:rPr b="1" i="0" lang="en-GB" sz="1300" u="none" cap="none" strike="noStrike">
                <a:solidFill>
                  <a:srgbClr val="660000"/>
                </a:solidFill>
                <a:highlight>
                  <a:srgbClr val="FFFFFF"/>
                </a:highlight>
                <a:latin typeface="Courier New"/>
                <a:ea typeface="Courier New"/>
                <a:cs typeface="Courier New"/>
                <a:sym typeface="Courier New"/>
              </a:rPr>
              <a:t>extends</a:t>
            </a:r>
            <a:r>
              <a:rPr b="1" i="0" lang="en-GB" sz="1300" u="none" cap="none" strike="noStrike">
                <a:solidFill>
                  <a:schemeClr val="dk1"/>
                </a:solidFill>
                <a:highlight>
                  <a:srgbClr val="FFFFFF"/>
                </a:highlight>
                <a:latin typeface="Courier New"/>
                <a:ea typeface="Courier New"/>
                <a:cs typeface="Courier New"/>
                <a:sym typeface="Courier New"/>
              </a:rPr>
              <a:t> React.</a:t>
            </a:r>
            <a:r>
              <a:rPr b="1" i="0" lang="en-GB" sz="1300" u="none" cap="none" strike="noStrike">
                <a:solidFill>
                  <a:srgbClr val="990000"/>
                </a:solidFill>
                <a:highlight>
                  <a:srgbClr val="FFFFFF"/>
                </a:highlight>
                <a:latin typeface="Courier New"/>
                <a:ea typeface="Courier New"/>
                <a:cs typeface="Courier New"/>
                <a:sym typeface="Courier New"/>
              </a:rPr>
              <a:t>Component</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660000"/>
                </a:solidFill>
                <a:highlight>
                  <a:srgbClr val="FFFFFF"/>
                </a:highlight>
                <a:latin typeface="Courier New"/>
                <a:ea typeface="Courier New"/>
                <a:cs typeface="Courier New"/>
                <a:sym typeface="Courier New"/>
              </a:rPr>
              <a:t>constructor</a:t>
            </a:r>
            <a:r>
              <a:rPr b="1" i="0" lang="en-GB" sz="1300" u="none" cap="none" strike="noStrike">
                <a:solidFill>
                  <a:schemeClr val="dk1"/>
                </a:solidFill>
                <a:highlight>
                  <a:srgbClr val="FFFFFF"/>
                </a:highlight>
                <a:latin typeface="Courier New"/>
                <a:ea typeface="Courier New"/>
                <a:cs typeface="Courier New"/>
                <a:sym typeface="Courier New"/>
              </a:rPr>
              <a:t>(props)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660000"/>
                </a:solidFill>
                <a:highlight>
                  <a:srgbClr val="FFFFFF"/>
                </a:highlight>
                <a:latin typeface="Courier New"/>
                <a:ea typeface="Courier New"/>
                <a:cs typeface="Courier New"/>
                <a:sym typeface="Courier New"/>
              </a:rPr>
              <a:t>super</a:t>
            </a:r>
            <a:r>
              <a:rPr b="1" i="0" lang="en-GB" sz="1300" u="none" cap="none" strike="noStrike">
                <a:solidFill>
                  <a:schemeClr val="dk1"/>
                </a:solidFill>
                <a:highlight>
                  <a:srgbClr val="FFFFFF"/>
                </a:highlight>
                <a:latin typeface="Courier New"/>
                <a:ea typeface="Courier New"/>
                <a:cs typeface="Courier New"/>
                <a:sym typeface="Courier New"/>
              </a:rPr>
              <a:t>(props);</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660000"/>
                </a:solidFill>
                <a:highlight>
                  <a:srgbClr val="FFFFFF"/>
                </a:highlight>
                <a:latin typeface="Courier New"/>
                <a:ea typeface="Courier New"/>
                <a:cs typeface="Courier New"/>
                <a:sym typeface="Courier New"/>
              </a:rPr>
              <a:t>this</a:t>
            </a:r>
            <a:r>
              <a:rPr b="1" i="0" lang="en-GB" sz="1300" u="none" cap="none" strike="noStrike">
                <a:solidFill>
                  <a:schemeClr val="dk1"/>
                </a:solidFill>
                <a:highlight>
                  <a:srgbClr val="FFFFFF"/>
                </a:highlight>
                <a:latin typeface="Courier New"/>
                <a:ea typeface="Courier New"/>
                <a:cs typeface="Courier New"/>
                <a:sym typeface="Courier New"/>
              </a:rPr>
              <a:t>.state =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count: 0</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a:t>
            </a:r>
            <a:endParaRPr b="1" i="0" sz="1300" u="none" cap="none" strike="noStrike">
              <a:solidFill>
                <a:schemeClr val="dk1"/>
              </a:solidFill>
              <a:highlight>
                <a:srgbClr val="FFFFFF"/>
              </a:highlight>
              <a:latin typeface="Courier New"/>
              <a:ea typeface="Courier New"/>
              <a:cs typeface="Courier New"/>
              <a:sym typeface="Courier New"/>
            </a:endParaRPr>
          </a:p>
        </p:txBody>
      </p:sp>
      <p:sp>
        <p:nvSpPr>
          <p:cNvPr id="461" name="Google Shape;461;p60"/>
          <p:cNvSpPr txBox="1"/>
          <p:nvPr/>
        </p:nvSpPr>
        <p:spPr>
          <a:xfrm>
            <a:off x="4607450" y="2769743"/>
            <a:ext cx="4296300" cy="1767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300" u="none" cap="none" strike="noStrike">
                <a:solidFill>
                  <a:srgbClr val="660000"/>
                </a:solidFill>
                <a:highlight>
                  <a:srgbClr val="FFFFFF"/>
                </a:highlight>
                <a:latin typeface="Courier New"/>
                <a:ea typeface="Courier New"/>
                <a:cs typeface="Courier New"/>
                <a:sym typeface="Courier New"/>
              </a:rPr>
              <a:t>import </a:t>
            </a:r>
            <a:r>
              <a:rPr b="1" i="0" lang="en-GB" sz="1300" u="none" cap="none" strike="noStrike">
                <a:solidFill>
                  <a:srgbClr val="434343"/>
                </a:solidFill>
                <a:highlight>
                  <a:srgbClr val="FFFFFF"/>
                </a:highlight>
                <a:latin typeface="Courier New"/>
                <a:ea typeface="Courier New"/>
                <a:cs typeface="Courier New"/>
                <a:sym typeface="Courier New"/>
              </a:rPr>
              <a:t>React, { useState }</a:t>
            </a:r>
            <a:r>
              <a:rPr b="1" i="0" lang="en-GB" sz="1300" u="none" cap="none" strike="noStrike">
                <a:solidFill>
                  <a:srgbClr val="660000"/>
                </a:solidFill>
                <a:highlight>
                  <a:srgbClr val="FFFFFF"/>
                </a:highlight>
                <a:latin typeface="Courier New"/>
                <a:ea typeface="Courier New"/>
                <a:cs typeface="Courier New"/>
                <a:sym typeface="Courier New"/>
              </a:rPr>
              <a:t> from </a:t>
            </a:r>
            <a:r>
              <a:rPr b="1" i="0" lang="en-GB" sz="1300" u="none" cap="none" strike="noStrike">
                <a:solidFill>
                  <a:srgbClr val="274E13"/>
                </a:solidFill>
                <a:highlight>
                  <a:srgbClr val="FFFFFF"/>
                </a:highlight>
                <a:latin typeface="Courier New"/>
                <a:ea typeface="Courier New"/>
                <a:cs typeface="Courier New"/>
                <a:sym typeface="Courier New"/>
              </a:rPr>
              <a:t>'react'</a:t>
            </a:r>
            <a:r>
              <a:rPr b="1" i="0" lang="en-GB" sz="1300" u="none" cap="none" strike="noStrike">
                <a:solidFill>
                  <a:srgbClr val="66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1" i="0" sz="1300" u="none" cap="none" strike="noStrike">
              <a:solidFill>
                <a:srgbClr val="66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GB" sz="1300" u="none" cap="none" strike="noStrike">
                <a:solidFill>
                  <a:srgbClr val="660000"/>
                </a:solidFill>
                <a:highlight>
                  <a:srgbClr val="FFFFFF"/>
                </a:highlight>
                <a:latin typeface="Courier New"/>
                <a:ea typeface="Courier New"/>
                <a:cs typeface="Courier New"/>
                <a:sym typeface="Courier New"/>
              </a:rPr>
              <a:t>function </a:t>
            </a:r>
            <a:r>
              <a:rPr b="1" i="0" lang="en-GB" sz="1300" u="none" cap="none" strike="noStrike">
                <a:solidFill>
                  <a:srgbClr val="000000"/>
                </a:solidFill>
                <a:highlight>
                  <a:srgbClr val="FFFFFF"/>
                </a:highlight>
                <a:latin typeface="Courier New"/>
                <a:ea typeface="Courier New"/>
                <a:cs typeface="Courier New"/>
                <a:sym typeface="Courier New"/>
              </a:rPr>
              <a:t>Example() {</a:t>
            </a:r>
            <a:endParaRPr/>
          </a:p>
          <a:p>
            <a:pPr indent="0" lvl="0" marL="0" marR="0" rtl="0" algn="l">
              <a:lnSpc>
                <a:spcPct val="100000"/>
              </a:lnSpc>
              <a:spcBef>
                <a:spcPts val="0"/>
              </a:spcBef>
              <a:spcAft>
                <a:spcPts val="0"/>
              </a:spcAft>
              <a:buNone/>
            </a:pPr>
            <a:r>
              <a:rPr b="1" i="0" lang="en-GB" sz="1300" u="none" cap="none" strike="noStrike">
                <a:solidFill>
                  <a:srgbClr val="274E13"/>
                </a:solidFill>
                <a:highlight>
                  <a:srgbClr val="FFFFFF"/>
                </a:highlight>
                <a:latin typeface="Courier New"/>
                <a:ea typeface="Courier New"/>
                <a:cs typeface="Courier New"/>
                <a:sym typeface="Courier New"/>
              </a:rPr>
              <a:t>  // Declare a new state variable, which we'll call "count"</a:t>
            </a:r>
            <a:endParaRPr/>
          </a:p>
          <a:p>
            <a:pPr indent="0" lvl="0" marL="0" marR="0" rtl="0" algn="l">
              <a:lnSpc>
                <a:spcPct val="100000"/>
              </a:lnSpc>
              <a:spcBef>
                <a:spcPts val="0"/>
              </a:spcBef>
              <a:spcAft>
                <a:spcPts val="0"/>
              </a:spcAft>
              <a:buNone/>
            </a:pPr>
            <a:r>
              <a:rPr b="1" i="0" lang="en-GB" sz="1300" u="none" cap="none" strike="noStrike">
                <a:solidFill>
                  <a:srgbClr val="660000"/>
                </a:solidFill>
                <a:highlight>
                  <a:srgbClr val="FFFFFF"/>
                </a:highlight>
                <a:latin typeface="Courier New"/>
                <a:ea typeface="Courier New"/>
                <a:cs typeface="Courier New"/>
                <a:sym typeface="Courier New"/>
              </a:rPr>
              <a:t>  const [count, setCount] = useState(0);</a:t>
            </a:r>
            <a:endParaRPr/>
          </a:p>
          <a:p>
            <a:pPr indent="0" lvl="0" marL="0" marR="0" rtl="0" algn="l">
              <a:lnSpc>
                <a:spcPct val="100000"/>
              </a:lnSpc>
              <a:spcBef>
                <a:spcPts val="0"/>
              </a:spcBef>
              <a:spcAft>
                <a:spcPts val="0"/>
              </a:spcAft>
              <a:buNone/>
            </a:pPr>
            <a:r>
              <a:rPr b="1" i="0" lang="en-GB" sz="1300" u="none" cap="none" strike="noStrike">
                <a:solidFill>
                  <a:srgbClr val="000000"/>
                </a:solidFill>
                <a:highlight>
                  <a:srgbClr val="FFFFFF"/>
                </a:highlight>
                <a:latin typeface="Courier New"/>
                <a:ea typeface="Courier New"/>
                <a:cs typeface="Courier New"/>
                <a:sym typeface="Courier New"/>
              </a:rPr>
              <a:t>}</a:t>
            </a:r>
            <a:endParaRPr b="1" i="0" sz="1300" u="none" cap="none" strike="noStrike">
              <a:solidFill>
                <a:srgbClr val="000000"/>
              </a:solidFill>
              <a:highlight>
                <a:srgbClr val="FFFFFF"/>
              </a:highlight>
              <a:latin typeface="Courier New"/>
              <a:ea typeface="Courier New"/>
              <a:cs typeface="Courier New"/>
              <a:sym typeface="Courier New"/>
            </a:endParaRPr>
          </a:p>
        </p:txBody>
      </p:sp>
      <p:sp>
        <p:nvSpPr>
          <p:cNvPr id="462" name="Google Shape;462;p60"/>
          <p:cNvSpPr/>
          <p:nvPr/>
        </p:nvSpPr>
        <p:spPr>
          <a:xfrm>
            <a:off x="4572000" y="2263973"/>
            <a:ext cx="338906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Instead, we call the </a:t>
            </a:r>
            <a:r>
              <a:rPr b="1" i="0" lang="en-GB" sz="1600" u="none" cap="none" strike="noStrike">
                <a:solidFill>
                  <a:srgbClr val="000000"/>
                </a:solidFill>
                <a:latin typeface="Arial"/>
                <a:ea typeface="Arial"/>
                <a:cs typeface="Arial"/>
                <a:sym typeface="Arial"/>
              </a:rPr>
              <a:t>useState</a:t>
            </a:r>
            <a:r>
              <a:rPr b="0" i="0" lang="en-GB" sz="1600" u="none" cap="none" strike="noStrike">
                <a:solidFill>
                  <a:srgbClr val="000000"/>
                </a:solidFill>
                <a:latin typeface="Arial"/>
                <a:ea typeface="Arial"/>
                <a:cs typeface="Arial"/>
                <a:sym typeface="Arial"/>
              </a:rPr>
              <a:t> Hook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68" name="Google Shape;468;p61"/>
          <p:cNvSpPr txBox="1"/>
          <p:nvPr>
            <p:ph idx="4294967295" type="body"/>
          </p:nvPr>
        </p:nvSpPr>
        <p:spPr>
          <a:xfrm>
            <a:off x="311150" y="986367"/>
            <a:ext cx="8521700" cy="341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What does calling useState do? </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It declares a “state variable”. Our variable is called </a:t>
            </a:r>
            <a:r>
              <a:rPr b="1" lang="en-GB" sz="1600">
                <a:latin typeface="Arial"/>
                <a:ea typeface="Arial"/>
                <a:cs typeface="Arial"/>
                <a:sym typeface="Arial"/>
              </a:rPr>
              <a:t>count</a:t>
            </a:r>
            <a:r>
              <a:rPr lang="en-GB" sz="1600">
                <a:latin typeface="Arial"/>
                <a:ea typeface="Arial"/>
                <a:cs typeface="Arial"/>
                <a:sym typeface="Arial"/>
              </a:rPr>
              <a:t> but we could call it anything else, like </a:t>
            </a:r>
            <a:r>
              <a:rPr b="1" lang="en-GB" sz="1600">
                <a:latin typeface="Arial"/>
                <a:ea typeface="Arial"/>
                <a:cs typeface="Arial"/>
                <a:sym typeface="Arial"/>
              </a:rPr>
              <a:t>banana</a:t>
            </a:r>
            <a:r>
              <a:rPr lang="en-GB" sz="1600">
                <a:latin typeface="Arial"/>
                <a:ea typeface="Arial"/>
                <a:cs typeface="Arial"/>
                <a:sym typeface="Arial"/>
              </a:rPr>
              <a:t>. </a:t>
            </a:r>
            <a:endParaRPr/>
          </a:p>
          <a:p>
            <a:pPr indent="0" lvl="0" marL="0" rtl="0" algn="l">
              <a:lnSpc>
                <a:spcPct val="150000"/>
              </a:lnSpc>
              <a:spcBef>
                <a:spcPts val="1600"/>
              </a:spcBef>
              <a:spcAft>
                <a:spcPts val="0"/>
              </a:spcAft>
              <a:buSzPts val="1100"/>
              <a:buNone/>
            </a:pPr>
            <a:r>
              <a:rPr b="1" lang="en-GB" sz="1600">
                <a:latin typeface="Arial"/>
                <a:ea typeface="Arial"/>
                <a:cs typeface="Arial"/>
                <a:sym typeface="Arial"/>
              </a:rPr>
              <a:t>What do we pass to useState as an argument? </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The only argument to the </a:t>
            </a:r>
            <a:r>
              <a:rPr b="1" lang="en-GB" sz="1600">
                <a:latin typeface="Arial"/>
                <a:ea typeface="Arial"/>
                <a:cs typeface="Arial"/>
                <a:sym typeface="Arial"/>
              </a:rPr>
              <a:t>useState()</a:t>
            </a:r>
            <a:r>
              <a:rPr lang="en-GB" sz="1600">
                <a:latin typeface="Arial"/>
                <a:ea typeface="Arial"/>
                <a:cs typeface="Arial"/>
                <a:sym typeface="Arial"/>
              </a:rPr>
              <a:t> Hook is the initial state. We can keep a number or a string in </a:t>
            </a:r>
            <a:r>
              <a:rPr b="1" lang="en-GB" sz="1600">
                <a:latin typeface="Arial"/>
                <a:ea typeface="Arial"/>
                <a:cs typeface="Arial"/>
                <a:sym typeface="Arial"/>
              </a:rPr>
              <a:t>useState()</a:t>
            </a:r>
            <a:r>
              <a:rPr lang="en-GB" sz="1600">
                <a:latin typeface="Arial"/>
                <a:ea typeface="Arial"/>
                <a:cs typeface="Arial"/>
                <a:sym typeface="Arial"/>
              </a:rPr>
              <a:t> if that’s all we need.</a:t>
            </a:r>
            <a:endParaRPr/>
          </a:p>
          <a:p>
            <a:pPr indent="0" lvl="0" marL="0" rtl="0" algn="l">
              <a:lnSpc>
                <a:spcPct val="150000"/>
              </a:lnSpc>
              <a:spcBef>
                <a:spcPts val="1600"/>
              </a:spcBef>
              <a:spcAft>
                <a:spcPts val="0"/>
              </a:spcAft>
              <a:buSzPts val="1100"/>
              <a:buNone/>
            </a:pPr>
            <a:r>
              <a:rPr b="1" lang="en-GB" sz="1600">
                <a:latin typeface="Arial"/>
                <a:ea typeface="Arial"/>
                <a:cs typeface="Arial"/>
                <a:sym typeface="Arial"/>
              </a:rPr>
              <a:t>What does useState return?</a:t>
            </a:r>
            <a:r>
              <a:rPr lang="en-GB" sz="1600">
                <a:latin typeface="Arial"/>
                <a:ea typeface="Arial"/>
                <a:cs typeface="Arial"/>
                <a:sym typeface="Arial"/>
              </a:rPr>
              <a:t> It returns a pair of values: the current state and a function that updates it.</a:t>
            </a:r>
            <a:endParaRPr/>
          </a:p>
          <a:p>
            <a:pPr indent="0" lvl="0" marL="0" rtl="0" algn="l">
              <a:lnSpc>
                <a:spcPct val="90000"/>
              </a:lnSpc>
              <a:spcBef>
                <a:spcPts val="3200"/>
              </a:spcBef>
              <a:spcAft>
                <a:spcPts val="0"/>
              </a:spcAft>
              <a:buSzPts val="2100"/>
              <a:buNone/>
            </a:pPr>
            <a:r>
              <a:t/>
            </a:r>
            <a:endParaRPr sz="1600">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74" name="Google Shape;474;p62"/>
          <p:cNvSpPr txBox="1"/>
          <p:nvPr>
            <p:ph idx="4294967295" type="body"/>
          </p:nvPr>
        </p:nvSpPr>
        <p:spPr>
          <a:xfrm>
            <a:off x="311150" y="986367"/>
            <a:ext cx="8521700" cy="341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Reading State</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When we want to display the current count in a class, we read </a:t>
            </a:r>
            <a:r>
              <a:rPr b="1" lang="en-GB" sz="1600">
                <a:latin typeface="Arial"/>
                <a:ea typeface="Arial"/>
                <a:cs typeface="Arial"/>
                <a:sym typeface="Arial"/>
              </a:rPr>
              <a:t>this.state.count</a:t>
            </a:r>
            <a:endParaRPr b="1" sz="1600">
              <a:latin typeface="Arial"/>
              <a:ea typeface="Arial"/>
              <a:cs typeface="Arial"/>
              <a:sym typeface="Arial"/>
            </a:endParaRPr>
          </a:p>
          <a:p>
            <a:pPr indent="0" lvl="0" marL="0" rtl="0" algn="l">
              <a:lnSpc>
                <a:spcPct val="150000"/>
              </a:lnSpc>
              <a:spcBef>
                <a:spcPts val="1600"/>
              </a:spcBef>
              <a:spcAft>
                <a:spcPts val="0"/>
              </a:spcAft>
              <a:buSzPts val="2100"/>
              <a:buNone/>
            </a:pPr>
            <a:r>
              <a:rPr b="1" lang="en-GB" sz="1600">
                <a:latin typeface="Arial"/>
                <a:ea typeface="Arial"/>
                <a:cs typeface="Arial"/>
                <a:sym typeface="Arial"/>
              </a:rPr>
              <a:t> &lt;p&gt;You clicked {this.state.count} times&lt;/p&gt;</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In a function, we can use count directly</a:t>
            </a:r>
            <a:endParaRPr/>
          </a:p>
          <a:p>
            <a:pPr indent="0" lvl="0" marL="0" rtl="0" algn="l">
              <a:lnSpc>
                <a:spcPct val="150000"/>
              </a:lnSpc>
              <a:spcBef>
                <a:spcPts val="1600"/>
              </a:spcBef>
              <a:spcAft>
                <a:spcPts val="0"/>
              </a:spcAft>
              <a:buSzPts val="2100"/>
              <a:buNone/>
            </a:pPr>
            <a:r>
              <a:rPr b="1" lang="en-GB" sz="1600">
                <a:latin typeface="Arial"/>
                <a:ea typeface="Arial"/>
                <a:cs typeface="Arial"/>
                <a:sym typeface="Arial"/>
              </a:rPr>
              <a:t>  &lt;p&gt;You clicked {count} times&lt;/p&gt;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80" name="Google Shape;480;p63"/>
          <p:cNvSpPr txBox="1"/>
          <p:nvPr>
            <p:ph idx="4294967295" type="body"/>
          </p:nvPr>
        </p:nvSpPr>
        <p:spPr>
          <a:xfrm>
            <a:off x="311150" y="986367"/>
            <a:ext cx="8521700" cy="341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Updating State</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In a class, we need to call </a:t>
            </a:r>
            <a:r>
              <a:rPr b="1" lang="en-GB" sz="1600">
                <a:latin typeface="Arial"/>
                <a:ea typeface="Arial"/>
                <a:cs typeface="Arial"/>
                <a:sym typeface="Arial"/>
              </a:rPr>
              <a:t>this.setState()</a:t>
            </a:r>
            <a:r>
              <a:rPr lang="en-GB" sz="1600">
                <a:latin typeface="Arial"/>
                <a:ea typeface="Arial"/>
                <a:cs typeface="Arial"/>
                <a:sym typeface="Arial"/>
              </a:rPr>
              <a:t> to update the count state</a:t>
            </a:r>
            <a:endParaRPr/>
          </a:p>
          <a:p>
            <a:pPr indent="457200" lvl="0" marL="0" rtl="0" algn="l">
              <a:lnSpc>
                <a:spcPct val="150000"/>
              </a:lnSpc>
              <a:spcBef>
                <a:spcPts val="1600"/>
              </a:spcBef>
              <a:spcAft>
                <a:spcPts val="0"/>
              </a:spcAft>
              <a:buSzPts val="2100"/>
              <a:buNone/>
            </a:pPr>
            <a:r>
              <a:rPr b="1" lang="en-GB" sz="1600">
                <a:latin typeface="Arial"/>
                <a:ea typeface="Arial"/>
                <a:cs typeface="Arial"/>
                <a:sym typeface="Arial"/>
              </a:rPr>
              <a:t>&lt;button onClick={() =&gt; this.setState({ count: this.state.count + 1 })}&gt;Click me&lt;/button&gt;</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In a function, we have </a:t>
            </a:r>
            <a:r>
              <a:rPr b="1" lang="en-GB" sz="1600">
                <a:latin typeface="Arial"/>
                <a:ea typeface="Arial"/>
                <a:cs typeface="Arial"/>
                <a:sym typeface="Arial"/>
              </a:rPr>
              <a:t>setCount</a:t>
            </a:r>
            <a:r>
              <a:rPr lang="en-GB" sz="1600">
                <a:latin typeface="Arial"/>
                <a:ea typeface="Arial"/>
                <a:cs typeface="Arial"/>
                <a:sym typeface="Arial"/>
              </a:rPr>
              <a:t> and count as variables so we don’t need </a:t>
            </a:r>
            <a:r>
              <a:rPr b="1" lang="en-GB" sz="1600">
                <a:latin typeface="Arial"/>
                <a:ea typeface="Arial"/>
                <a:cs typeface="Arial"/>
                <a:sym typeface="Arial"/>
              </a:rPr>
              <a:t>this</a:t>
            </a:r>
            <a:r>
              <a:rPr lang="en-GB" sz="1600">
                <a:latin typeface="Arial"/>
                <a:ea typeface="Arial"/>
                <a:cs typeface="Arial"/>
                <a:sym typeface="Arial"/>
              </a:rPr>
              <a:t>:</a:t>
            </a:r>
            <a:endParaRPr/>
          </a:p>
          <a:p>
            <a:pPr indent="457200" lvl="0" marL="0" rtl="0" algn="l">
              <a:lnSpc>
                <a:spcPct val="150000"/>
              </a:lnSpc>
              <a:spcBef>
                <a:spcPts val="1600"/>
              </a:spcBef>
              <a:spcAft>
                <a:spcPts val="0"/>
              </a:spcAft>
              <a:buSzPts val="2100"/>
              <a:buNone/>
            </a:pPr>
            <a:r>
              <a:rPr b="1" lang="en-GB" sz="1600">
                <a:latin typeface="Arial"/>
                <a:ea typeface="Arial"/>
                <a:cs typeface="Arial"/>
                <a:sym typeface="Arial"/>
              </a:rPr>
              <a:t>&lt;button onClick={() =&gt; setCount(count + 1)}&gt;Click me&lt;/button&gt;</a:t>
            </a:r>
            <a:endParaRPr/>
          </a:p>
          <a:p>
            <a:pPr indent="0" lvl="0" marL="0" rtl="0" algn="l">
              <a:lnSpc>
                <a:spcPct val="150000"/>
              </a:lnSpc>
              <a:spcBef>
                <a:spcPts val="1600"/>
              </a:spcBef>
              <a:spcAft>
                <a:spcPts val="1600"/>
              </a:spcAft>
              <a:buSzPts val="2100"/>
              <a:buNone/>
            </a:pPr>
            <a:r>
              <a:t/>
            </a:r>
            <a:endParaRPr sz="1600">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86" name="Google Shape;486;p64"/>
          <p:cNvSpPr txBox="1"/>
          <p:nvPr>
            <p:ph idx="4294967295" type="body"/>
          </p:nvPr>
        </p:nvSpPr>
        <p:spPr>
          <a:xfrm>
            <a:off x="311150" y="986366"/>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Tip: What Do Square Brackets Mean?</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You might have noticed the square brackets when we declare a state variable:</a:t>
            </a:r>
            <a:endParaRPr/>
          </a:p>
          <a:p>
            <a:pPr indent="457200" lvl="0" marL="0" rtl="0" algn="l">
              <a:lnSpc>
                <a:spcPct val="150000"/>
              </a:lnSpc>
              <a:spcBef>
                <a:spcPts val="1600"/>
              </a:spcBef>
              <a:spcAft>
                <a:spcPts val="0"/>
              </a:spcAft>
              <a:buSzPts val="2100"/>
              <a:buNone/>
            </a:pPr>
            <a:r>
              <a:rPr b="1" lang="en-GB" sz="1600">
                <a:latin typeface="Arial"/>
                <a:ea typeface="Arial"/>
                <a:cs typeface="Arial"/>
                <a:sym typeface="Arial"/>
              </a:rPr>
              <a:t>const [fruit, setFruit] = useState(‘banana’);</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This JavaScript syntax is called “</a:t>
            </a:r>
            <a:r>
              <a:rPr b="1" lang="en-GB" sz="1600">
                <a:latin typeface="Arial"/>
                <a:ea typeface="Arial"/>
                <a:cs typeface="Arial"/>
                <a:sym typeface="Arial"/>
              </a:rPr>
              <a:t>array destructuring</a:t>
            </a:r>
            <a:r>
              <a:rPr lang="en-GB" sz="1600">
                <a:latin typeface="Arial"/>
                <a:ea typeface="Arial"/>
                <a:cs typeface="Arial"/>
                <a:sym typeface="Arial"/>
              </a:rPr>
              <a:t>”. It’s equivalent to </a:t>
            </a:r>
            <a:endParaRPr/>
          </a:p>
          <a:p>
            <a:pPr indent="0" lvl="0" marL="457200" rtl="0" algn="l">
              <a:lnSpc>
                <a:spcPct val="150000"/>
              </a:lnSpc>
              <a:spcBef>
                <a:spcPts val="1600"/>
              </a:spcBef>
              <a:spcAft>
                <a:spcPts val="0"/>
              </a:spcAft>
              <a:buSzPts val="1100"/>
              <a:buNone/>
            </a:pPr>
            <a:r>
              <a:rPr lang="en-GB" sz="1600">
                <a:latin typeface="Arial"/>
                <a:ea typeface="Arial"/>
                <a:cs typeface="Arial"/>
                <a:sym typeface="Arial"/>
              </a:rPr>
              <a:t>  var fruitStateVariable = useState('banana'); </a:t>
            </a:r>
            <a:r>
              <a:rPr lang="en-GB" sz="1600">
                <a:solidFill>
                  <a:srgbClr val="274E13"/>
                </a:solidFill>
                <a:latin typeface="Arial"/>
                <a:ea typeface="Arial"/>
                <a:cs typeface="Arial"/>
                <a:sym typeface="Arial"/>
              </a:rPr>
              <a:t>// Returns a pair</a:t>
            </a:r>
            <a:endParaRPr/>
          </a:p>
          <a:p>
            <a:pPr indent="0" lvl="0" marL="457200" rtl="0" algn="l">
              <a:lnSpc>
                <a:spcPct val="150000"/>
              </a:lnSpc>
              <a:spcBef>
                <a:spcPts val="1600"/>
              </a:spcBef>
              <a:spcAft>
                <a:spcPts val="0"/>
              </a:spcAft>
              <a:buSzPts val="1100"/>
              <a:buNone/>
            </a:pPr>
            <a:r>
              <a:rPr lang="en-GB" sz="1600">
                <a:latin typeface="Arial"/>
                <a:ea typeface="Arial"/>
                <a:cs typeface="Arial"/>
                <a:sym typeface="Arial"/>
              </a:rPr>
              <a:t>  var fruit = fruitStateVariable[0]; </a:t>
            </a:r>
            <a:r>
              <a:rPr lang="en-GB" sz="1600">
                <a:solidFill>
                  <a:srgbClr val="274E13"/>
                </a:solidFill>
                <a:latin typeface="Arial"/>
                <a:ea typeface="Arial"/>
                <a:cs typeface="Arial"/>
                <a:sym typeface="Arial"/>
              </a:rPr>
              <a:t>// First item in a pair</a:t>
            </a:r>
            <a:endParaRPr/>
          </a:p>
          <a:p>
            <a:pPr indent="0" lvl="0" marL="457200" rtl="0" algn="l">
              <a:lnSpc>
                <a:spcPct val="150000"/>
              </a:lnSpc>
              <a:spcBef>
                <a:spcPts val="1600"/>
              </a:spcBef>
              <a:spcAft>
                <a:spcPts val="0"/>
              </a:spcAft>
              <a:buSzPts val="1100"/>
              <a:buNone/>
            </a:pPr>
            <a:r>
              <a:rPr lang="en-GB" sz="1600">
                <a:latin typeface="Arial"/>
                <a:ea typeface="Arial"/>
                <a:cs typeface="Arial"/>
                <a:sym typeface="Arial"/>
              </a:rPr>
              <a:t>  var setFruit = fruitStateVariable[1]; </a:t>
            </a:r>
            <a:r>
              <a:rPr lang="en-GB" sz="1600">
                <a:solidFill>
                  <a:srgbClr val="274E13"/>
                </a:solidFill>
                <a:latin typeface="Arial"/>
                <a:ea typeface="Arial"/>
                <a:cs typeface="Arial"/>
                <a:sym typeface="Arial"/>
              </a:rPr>
              <a:t>// Second item in a pair</a:t>
            </a:r>
            <a:endParaRPr/>
          </a:p>
          <a:p>
            <a:pPr indent="0" lvl="0" marL="0" rtl="0" algn="l">
              <a:lnSpc>
                <a:spcPct val="150000"/>
              </a:lnSpc>
              <a:spcBef>
                <a:spcPts val="1600"/>
              </a:spcBef>
              <a:spcAft>
                <a:spcPts val="1600"/>
              </a:spcAft>
              <a:buSzPts val="2100"/>
              <a:buNone/>
            </a:pPr>
            <a:r>
              <a:t/>
            </a:r>
            <a:endParaRPr sz="16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State Hooks</a:t>
            </a:r>
            <a:endParaRPr/>
          </a:p>
        </p:txBody>
      </p:sp>
      <p:sp>
        <p:nvSpPr>
          <p:cNvPr id="492" name="Google Shape;492;p65"/>
          <p:cNvSpPr txBox="1"/>
          <p:nvPr>
            <p:ph idx="4294967295" type="body"/>
          </p:nvPr>
        </p:nvSpPr>
        <p:spPr>
          <a:xfrm>
            <a:off x="311150" y="986366"/>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Tip: Using Multiple State Variables</a:t>
            </a:r>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It lets us give different names to different state variables if we want to use more:</a:t>
            </a:r>
            <a:endParaRPr/>
          </a:p>
          <a:p>
            <a:pPr indent="457200" lvl="0" marL="0" rtl="0" algn="l">
              <a:lnSpc>
                <a:spcPct val="150000"/>
              </a:lnSpc>
              <a:spcBef>
                <a:spcPts val="1600"/>
              </a:spcBef>
              <a:spcAft>
                <a:spcPts val="0"/>
              </a:spcAft>
              <a:buSzPts val="2100"/>
              <a:buNone/>
            </a:pPr>
            <a:r>
              <a:rPr b="1" lang="en-GB" sz="1600">
                <a:latin typeface="Arial"/>
                <a:ea typeface="Arial"/>
                <a:cs typeface="Arial"/>
                <a:sym typeface="Arial"/>
              </a:rPr>
              <a:t>function ExampleWithManyStates() {</a:t>
            </a:r>
            <a:endParaRPr/>
          </a:p>
          <a:p>
            <a:pPr indent="457200" lvl="0" marL="0" rtl="0" algn="l">
              <a:lnSpc>
                <a:spcPct val="150000"/>
              </a:lnSpc>
              <a:spcBef>
                <a:spcPts val="1600"/>
              </a:spcBef>
              <a:spcAft>
                <a:spcPts val="0"/>
              </a:spcAft>
              <a:buSzPts val="1100"/>
              <a:buNone/>
            </a:pPr>
            <a:r>
              <a:rPr b="1" lang="en-GB" sz="1600">
                <a:latin typeface="Arial"/>
                <a:ea typeface="Arial"/>
                <a:cs typeface="Arial"/>
                <a:sym typeface="Arial"/>
              </a:rPr>
              <a:t>  // Declare multiple state variables!</a:t>
            </a:r>
            <a:endParaRPr/>
          </a:p>
          <a:p>
            <a:pPr indent="457200" lvl="0" marL="0" rtl="0" algn="l">
              <a:lnSpc>
                <a:spcPct val="150000"/>
              </a:lnSpc>
              <a:spcBef>
                <a:spcPts val="1600"/>
              </a:spcBef>
              <a:spcAft>
                <a:spcPts val="0"/>
              </a:spcAft>
              <a:buSzPts val="1100"/>
              <a:buNone/>
            </a:pPr>
            <a:r>
              <a:rPr b="1" lang="en-GB" sz="1600">
                <a:latin typeface="Arial"/>
                <a:ea typeface="Arial"/>
                <a:cs typeface="Arial"/>
                <a:sym typeface="Arial"/>
              </a:rPr>
              <a:t>  const [age, setAge] = useState(42);</a:t>
            </a:r>
            <a:endParaRPr/>
          </a:p>
          <a:p>
            <a:pPr indent="457200" lvl="0" marL="0" rtl="0" algn="l">
              <a:lnSpc>
                <a:spcPct val="150000"/>
              </a:lnSpc>
              <a:spcBef>
                <a:spcPts val="1600"/>
              </a:spcBef>
              <a:spcAft>
                <a:spcPts val="0"/>
              </a:spcAft>
              <a:buSzPts val="1100"/>
              <a:buNone/>
            </a:pPr>
            <a:r>
              <a:rPr b="1" lang="en-GB" sz="1600">
                <a:latin typeface="Arial"/>
                <a:ea typeface="Arial"/>
                <a:cs typeface="Arial"/>
                <a:sym typeface="Arial"/>
              </a:rPr>
              <a:t>  const [fruit, setFruit] = useState('banana');</a:t>
            </a:r>
            <a:endParaRPr/>
          </a:p>
          <a:p>
            <a:pPr indent="457200" lvl="0" marL="0" rtl="0" algn="l">
              <a:lnSpc>
                <a:spcPct val="150000"/>
              </a:lnSpc>
              <a:spcBef>
                <a:spcPts val="1600"/>
              </a:spcBef>
              <a:spcAft>
                <a:spcPts val="0"/>
              </a:spcAft>
              <a:buSzPts val="1100"/>
              <a:buNone/>
            </a:pPr>
            <a:r>
              <a:rPr b="1" lang="en-GB" sz="1600">
                <a:latin typeface="Arial"/>
                <a:ea typeface="Arial"/>
                <a:cs typeface="Arial"/>
                <a:sym typeface="Arial"/>
              </a:rPr>
              <a:t>  const [todos, setTodos] = useState([{ text: 'Learn Hooks' }]);</a:t>
            </a:r>
            <a:endParaRPr/>
          </a:p>
          <a:p>
            <a:pPr indent="457200" lvl="0" marL="0" rtl="0" algn="l">
              <a:lnSpc>
                <a:spcPct val="150000"/>
              </a:lnSpc>
              <a:spcBef>
                <a:spcPts val="1600"/>
              </a:spcBef>
              <a:spcAft>
                <a:spcPts val="0"/>
              </a:spcAft>
              <a:buSzPts val="2100"/>
              <a:buNone/>
            </a:pPr>
            <a:r>
              <a:t/>
            </a:r>
            <a:endParaRPr b="1" sz="1600">
              <a:latin typeface="Arial"/>
              <a:ea typeface="Arial"/>
              <a:cs typeface="Arial"/>
              <a:sym typeface="Arial"/>
            </a:endParaRPr>
          </a:p>
          <a:p>
            <a:pPr indent="0" lvl="0" marL="0" rtl="0" algn="l">
              <a:lnSpc>
                <a:spcPct val="150000"/>
              </a:lnSpc>
              <a:spcBef>
                <a:spcPts val="1600"/>
              </a:spcBef>
              <a:spcAft>
                <a:spcPts val="1600"/>
              </a:spcAft>
              <a:buSzPts val="2100"/>
              <a:buNone/>
            </a:pPr>
            <a:r>
              <a:t/>
            </a:r>
            <a:endParaRPr sz="1600">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6"/>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Effect Hooks</a:t>
            </a:r>
            <a:endParaRPr/>
          </a:p>
        </p:txBody>
      </p:sp>
      <p:sp>
        <p:nvSpPr>
          <p:cNvPr id="498" name="Google Shape;498;p66"/>
          <p:cNvSpPr txBox="1"/>
          <p:nvPr>
            <p:ph idx="4294967295" type="body"/>
          </p:nvPr>
        </p:nvSpPr>
        <p:spPr>
          <a:xfrm>
            <a:off x="311150" y="986366"/>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useEffect </a:t>
            </a:r>
            <a:r>
              <a:rPr lang="en-GB" sz="1600">
                <a:latin typeface="Arial"/>
                <a:ea typeface="Arial"/>
                <a:cs typeface="Arial"/>
                <a:sym typeface="Arial"/>
              </a:rPr>
              <a:t>is similar to componentDidMount and componentDidUpdate in class components.</a:t>
            </a:r>
            <a:endParaRPr/>
          </a:p>
          <a:p>
            <a:pPr indent="0" lvl="0" marL="0" rtl="0" algn="l">
              <a:lnSpc>
                <a:spcPct val="150000"/>
              </a:lnSpc>
              <a:spcBef>
                <a:spcPts val="1600"/>
              </a:spcBef>
              <a:spcAft>
                <a:spcPts val="0"/>
              </a:spcAft>
              <a:buSzPts val="2100"/>
              <a:buNone/>
            </a:pPr>
            <a:r>
              <a:rPr b="1" lang="en-GB" sz="1600">
                <a:latin typeface="Arial"/>
                <a:ea typeface="Arial"/>
                <a:cs typeface="Arial"/>
                <a:sym typeface="Arial"/>
              </a:rPr>
              <a:t>Effects Without Cleanup</a:t>
            </a:r>
            <a:r>
              <a:rPr lang="en-GB" sz="1600">
                <a:latin typeface="Arial"/>
                <a:ea typeface="Arial"/>
                <a:cs typeface="Arial"/>
                <a:sym typeface="Arial"/>
              </a:rPr>
              <a:t>: Sometimes, we want to run some additional code after React has updated the DOM. Network requests, manual DOM mutations, and logging are common examples of effects that don’t require a cleanup.</a:t>
            </a:r>
            <a:endParaRPr/>
          </a:p>
          <a:p>
            <a:pPr indent="0" lvl="0" marL="0" rtl="0" algn="l">
              <a:lnSpc>
                <a:spcPct val="150000"/>
              </a:lnSpc>
              <a:spcBef>
                <a:spcPts val="1600"/>
              </a:spcBef>
              <a:spcAft>
                <a:spcPts val="1600"/>
              </a:spcAft>
              <a:buSzPts val="2100"/>
              <a:buNone/>
            </a:pPr>
            <a:r>
              <a:rPr b="1" lang="en-GB" sz="1600">
                <a:latin typeface="Arial"/>
                <a:ea typeface="Arial"/>
                <a:cs typeface="Arial"/>
                <a:sym typeface="Arial"/>
              </a:rPr>
              <a:t>Effects with Cleanup</a:t>
            </a:r>
            <a:r>
              <a:rPr lang="en-GB" sz="1600">
                <a:latin typeface="Arial"/>
                <a:ea typeface="Arial"/>
                <a:cs typeface="Arial"/>
                <a:sym typeface="Arial"/>
              </a:rPr>
              <a:t>: Some effects do require clean up. For example, we might want to set up a subscription to some external data source. In that case, it is important to clean up so that we don’t introduce a memory leak!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Effect Hooks</a:t>
            </a:r>
            <a:endParaRPr/>
          </a:p>
        </p:txBody>
      </p:sp>
      <p:sp>
        <p:nvSpPr>
          <p:cNvPr id="504" name="Google Shape;504;p67"/>
          <p:cNvSpPr txBox="1"/>
          <p:nvPr>
            <p:ph idx="4294967295" type="body"/>
          </p:nvPr>
        </p:nvSpPr>
        <p:spPr>
          <a:xfrm>
            <a:off x="311150" y="986366"/>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SzPts val="2100"/>
              <a:buNone/>
            </a:pPr>
            <a:r>
              <a:rPr b="1" lang="en-GB" sz="1600">
                <a:latin typeface="Arial"/>
                <a:ea typeface="Arial"/>
                <a:cs typeface="Arial"/>
                <a:sym typeface="Arial"/>
              </a:rPr>
              <a:t>Effects Without Cleanup</a:t>
            </a:r>
            <a:endParaRPr sz="1600">
              <a:latin typeface="Arial"/>
              <a:ea typeface="Arial"/>
              <a:cs typeface="Arial"/>
              <a:sym typeface="Arial"/>
            </a:endParaRPr>
          </a:p>
        </p:txBody>
      </p:sp>
      <p:sp>
        <p:nvSpPr>
          <p:cNvPr id="505" name="Google Shape;505;p67"/>
          <p:cNvSpPr txBox="1"/>
          <p:nvPr/>
        </p:nvSpPr>
        <p:spPr>
          <a:xfrm>
            <a:off x="813150" y="1571811"/>
            <a:ext cx="7517700" cy="313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GB" sz="1300" u="none" cap="none" strike="noStrike">
                <a:solidFill>
                  <a:srgbClr val="AF00DB"/>
                </a:solidFill>
                <a:highlight>
                  <a:srgbClr val="FFFFFF"/>
                </a:highlight>
                <a:latin typeface="Courier New"/>
                <a:ea typeface="Courier New"/>
                <a:cs typeface="Courier New"/>
                <a:sym typeface="Courier New"/>
              </a:rPr>
              <a:t>import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React</a:t>
            </a:r>
            <a:r>
              <a:rPr b="1" i="0" lang="en-GB" sz="1300" u="none" cap="none" strike="noStrike">
                <a:solidFill>
                  <a:schemeClr val="dk1"/>
                </a:solidFill>
                <a:highlight>
                  <a:srgbClr val="FFFFFF"/>
                </a:highlight>
                <a:latin typeface="Courier New"/>
                <a:ea typeface="Courier New"/>
                <a:cs typeface="Courier New"/>
                <a:sym typeface="Courier New"/>
              </a:rPr>
              <a:t>, { </a:t>
            </a:r>
            <a:r>
              <a:rPr b="1" i="0" lang="en-GB" sz="1300" u="none" cap="none" strike="noStrike">
                <a:solidFill>
                  <a:srgbClr val="001080"/>
                </a:solidFill>
                <a:highlight>
                  <a:srgbClr val="FFFFFF"/>
                </a:highlight>
                <a:latin typeface="Courier New"/>
                <a:ea typeface="Courier New"/>
                <a:cs typeface="Courier New"/>
                <a:sym typeface="Courier New"/>
              </a:rPr>
              <a:t>useState</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useEffect</a:t>
            </a:r>
            <a:r>
              <a:rPr b="1" i="0" lang="en-GB" sz="1300" u="none" cap="none" strike="noStrike">
                <a:solidFill>
                  <a:schemeClr val="dk1"/>
                </a:solidFill>
                <a:highlight>
                  <a:srgbClr val="FFFFFF"/>
                </a:highlight>
                <a:latin typeface="Courier New"/>
                <a:ea typeface="Courier New"/>
                <a:cs typeface="Courier New"/>
                <a:sym typeface="Courier New"/>
              </a:rPr>
              <a:t> } </a:t>
            </a:r>
            <a:r>
              <a:rPr b="1" i="0" lang="en-GB" sz="1300" u="none" cap="none" strike="noStrike">
                <a:solidFill>
                  <a:srgbClr val="AF00DB"/>
                </a:solidFill>
                <a:highlight>
                  <a:srgbClr val="FFFFFF"/>
                </a:highlight>
                <a:latin typeface="Courier New"/>
                <a:ea typeface="Courier New"/>
                <a:cs typeface="Courier New"/>
                <a:sym typeface="Courier New"/>
              </a:rPr>
              <a:t>from</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A31515"/>
                </a:solidFill>
                <a:highlight>
                  <a:srgbClr val="FFFFFF"/>
                </a:highlight>
                <a:latin typeface="Courier New"/>
                <a:ea typeface="Courier New"/>
                <a:cs typeface="Courier New"/>
                <a:sym typeface="Courier New"/>
              </a:rPr>
              <a:t>'react'</a:t>
            </a: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15000"/>
              </a:lnSpc>
              <a:spcBef>
                <a:spcPts val="0"/>
              </a:spcBef>
              <a:spcAft>
                <a:spcPts val="0"/>
              </a:spcAft>
              <a:buNone/>
            </a:pPr>
            <a:r>
              <a:rPr b="1" i="0" lang="en-GB" sz="1300" u="none" cap="none" strike="noStrike">
                <a:solidFill>
                  <a:srgbClr val="0000FF"/>
                </a:solidFill>
                <a:highlight>
                  <a:srgbClr val="FFFFFF"/>
                </a:highlight>
                <a:latin typeface="Courier New"/>
                <a:ea typeface="Courier New"/>
                <a:cs typeface="Courier New"/>
                <a:sym typeface="Courier New"/>
              </a:rPr>
              <a:t>function</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Example</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00FF"/>
                </a:solidFill>
                <a:highlight>
                  <a:srgbClr val="FFFFFF"/>
                </a:highlight>
                <a:latin typeface="Courier New"/>
                <a:ea typeface="Courier New"/>
                <a:cs typeface="Courier New"/>
                <a:sym typeface="Courier New"/>
              </a:rPr>
              <a:t>const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328267"/>
                </a:solidFill>
                <a:highlight>
                  <a:srgbClr val="FFFFFF"/>
                </a:highlight>
                <a:latin typeface="Courier New"/>
                <a:ea typeface="Courier New"/>
                <a:cs typeface="Courier New"/>
                <a:sym typeface="Courier New"/>
              </a:rPr>
              <a:t>count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setCount</a:t>
            </a:r>
            <a:r>
              <a:rPr b="1" i="0" lang="en-GB" sz="1300" u="none" cap="none" strike="noStrike">
                <a:solidFill>
                  <a:schemeClr val="dk1"/>
                </a:solidFill>
                <a:highlight>
                  <a:srgbClr val="FFFFFF"/>
                </a:highlight>
                <a:latin typeface="Courier New"/>
                <a:ea typeface="Courier New"/>
                <a:cs typeface="Courier New"/>
                <a:sym typeface="Courier New"/>
              </a:rPr>
              <a:t>] = </a:t>
            </a:r>
            <a:r>
              <a:rPr b="1" i="0" lang="en-GB" sz="1300" u="none" cap="none" strike="noStrike">
                <a:solidFill>
                  <a:srgbClr val="795E26"/>
                </a:solidFill>
                <a:highlight>
                  <a:srgbClr val="FFFFFF"/>
                </a:highlight>
                <a:latin typeface="Courier New"/>
                <a:ea typeface="Courier New"/>
                <a:cs typeface="Courier New"/>
                <a:sym typeface="Courier New"/>
              </a:rPr>
              <a:t>useState</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98658"/>
                </a:solidFill>
                <a:highlight>
                  <a:srgbClr val="FFFFFF"/>
                </a:highlight>
                <a:latin typeface="Courier New"/>
                <a:ea typeface="Courier New"/>
                <a:cs typeface="Courier New"/>
                <a:sym typeface="Courier New"/>
              </a:rPr>
              <a:t>0</a:t>
            </a: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useEffect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00FF"/>
                </a:solidFill>
                <a:highlight>
                  <a:srgbClr val="FFFFFF"/>
                </a:highlight>
                <a:latin typeface="Courier New"/>
                <a:ea typeface="Courier New"/>
                <a:cs typeface="Courier New"/>
                <a:sym typeface="Courier New"/>
              </a:rPr>
              <a:t>=&gt;</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document</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title</a:t>
            </a:r>
            <a:r>
              <a:rPr b="1" i="0" lang="en-GB" sz="1300" u="none" cap="none" strike="noStrike">
                <a:solidFill>
                  <a:schemeClr val="dk1"/>
                </a:solidFill>
                <a:highlight>
                  <a:srgbClr val="FFFFFF"/>
                </a:highlight>
                <a:latin typeface="Courier New"/>
                <a:ea typeface="Courier New"/>
                <a:cs typeface="Courier New"/>
                <a:sym typeface="Courier New"/>
              </a:rPr>
              <a:t> = </a:t>
            </a:r>
            <a:r>
              <a:rPr b="1" i="0" lang="en-GB" sz="1300" u="none" cap="none" strike="noStrike">
                <a:solidFill>
                  <a:srgbClr val="A31515"/>
                </a:solidFill>
                <a:highlight>
                  <a:srgbClr val="FFFFFF"/>
                </a:highlight>
                <a:latin typeface="Courier New"/>
                <a:ea typeface="Courier New"/>
                <a:cs typeface="Courier New"/>
                <a:sym typeface="Courier New"/>
              </a:rPr>
              <a:t>`You clicked </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rgbClr val="328267"/>
                </a:solidFill>
                <a:highlight>
                  <a:srgbClr val="FFFFFF"/>
                </a:highlight>
                <a:latin typeface="Courier New"/>
                <a:ea typeface="Courier New"/>
                <a:cs typeface="Courier New"/>
                <a:sym typeface="Courier New"/>
              </a:rPr>
              <a:t>count</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rgbClr val="A31515"/>
                </a:solidFill>
                <a:highlight>
                  <a:srgbClr val="FFFFFF"/>
                </a:highlight>
                <a:latin typeface="Courier New"/>
                <a:ea typeface="Courier New"/>
                <a:cs typeface="Courier New"/>
                <a:sym typeface="Courier New"/>
              </a:rPr>
              <a:t> times`</a:t>
            </a: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AF00DB"/>
                </a:solidFill>
                <a:highlight>
                  <a:srgbClr val="FFFFFF"/>
                </a:highlight>
                <a:latin typeface="Courier New"/>
                <a:ea typeface="Courier New"/>
                <a:cs typeface="Courier New"/>
                <a:sym typeface="Courier New"/>
              </a:rPr>
              <a:t>return</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800000"/>
                </a:solidFill>
                <a:highlight>
                  <a:srgbClr val="FFFFFF"/>
                </a:highlight>
                <a:latin typeface="Courier New"/>
                <a:ea typeface="Courier New"/>
                <a:cs typeface="Courier New"/>
                <a:sym typeface="Courier New"/>
              </a:rPr>
              <a:t>&lt;div&gt;</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800000"/>
                </a:solidFill>
                <a:highlight>
                  <a:srgbClr val="FFFFFF"/>
                </a:highlight>
                <a:latin typeface="Courier New"/>
                <a:ea typeface="Courier New"/>
                <a:cs typeface="Courier New"/>
                <a:sym typeface="Courier New"/>
              </a:rPr>
              <a:t>&lt;p&gt;</a:t>
            </a:r>
            <a:r>
              <a:rPr b="1" i="0" lang="en-GB" sz="1300" u="none" cap="none" strike="noStrike">
                <a:solidFill>
                  <a:schemeClr val="dk1"/>
                </a:solidFill>
                <a:highlight>
                  <a:srgbClr val="FFFFFF"/>
                </a:highlight>
                <a:latin typeface="Courier New"/>
                <a:ea typeface="Courier New"/>
                <a:cs typeface="Courier New"/>
                <a:sym typeface="Courier New"/>
              </a:rPr>
              <a:t>You clicked </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rgbClr val="328267"/>
                </a:solidFill>
                <a:highlight>
                  <a:srgbClr val="FFFFFF"/>
                </a:highlight>
                <a:latin typeface="Courier New"/>
                <a:ea typeface="Courier New"/>
                <a:cs typeface="Courier New"/>
                <a:sym typeface="Courier New"/>
              </a:rPr>
              <a:t>count</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chemeClr val="dk1"/>
                </a:solidFill>
                <a:highlight>
                  <a:srgbClr val="FFFFFF"/>
                </a:highlight>
                <a:latin typeface="Courier New"/>
                <a:ea typeface="Courier New"/>
                <a:cs typeface="Courier New"/>
                <a:sym typeface="Courier New"/>
              </a:rPr>
              <a:t> times</a:t>
            </a:r>
            <a:r>
              <a:rPr b="1" i="0" lang="en-GB" sz="1300" u="none" cap="none" strike="noStrike">
                <a:solidFill>
                  <a:srgbClr val="800000"/>
                </a:solidFill>
                <a:highlight>
                  <a:srgbClr val="FFFFFF"/>
                </a:highlight>
                <a:latin typeface="Courier New"/>
                <a:ea typeface="Courier New"/>
                <a:cs typeface="Courier New"/>
                <a:sym typeface="Courier New"/>
              </a:rPr>
              <a:t>&lt;/p&gt;</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800000"/>
                </a:solidFill>
                <a:highlight>
                  <a:srgbClr val="FFFFFF"/>
                </a:highlight>
                <a:latin typeface="Courier New"/>
                <a:ea typeface="Courier New"/>
                <a:cs typeface="Courier New"/>
                <a:sym typeface="Courier New"/>
              </a:rPr>
              <a:t>&lt;button</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FF0000"/>
                </a:solidFill>
                <a:highlight>
                  <a:srgbClr val="FFFFFF"/>
                </a:highlight>
                <a:latin typeface="Courier New"/>
                <a:ea typeface="Courier New"/>
                <a:cs typeface="Courier New"/>
                <a:sym typeface="Courier New"/>
              </a:rPr>
              <a:t>onClick</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00FF"/>
                </a:solidFill>
                <a:highlight>
                  <a:srgbClr val="FFFFFF"/>
                </a:highlight>
                <a:latin typeface="Courier New"/>
                <a:ea typeface="Courier New"/>
                <a:cs typeface="Courier New"/>
                <a:sym typeface="Courier New"/>
              </a:rPr>
              <a:t>=&gt;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setCount</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328267"/>
                </a:solidFill>
                <a:highlight>
                  <a:srgbClr val="FFFFFF"/>
                </a:highlight>
                <a:latin typeface="Courier New"/>
                <a:ea typeface="Courier New"/>
                <a:cs typeface="Courier New"/>
                <a:sym typeface="Courier New"/>
              </a:rPr>
              <a:t>count</a:t>
            </a:r>
            <a:r>
              <a:rPr b="1" i="0" lang="en-GB" sz="1300" u="none" cap="none" strike="noStrike">
                <a:solidFill>
                  <a:schemeClr val="dk1"/>
                </a:solidFill>
                <a:highlight>
                  <a:srgbClr val="FFFFFF"/>
                </a:highlight>
                <a:latin typeface="Courier New"/>
                <a:ea typeface="Courier New"/>
                <a:cs typeface="Courier New"/>
                <a:sym typeface="Courier New"/>
              </a:rPr>
              <a:t> + </a:t>
            </a:r>
            <a:r>
              <a:rPr b="1" i="0" lang="en-GB" sz="1300" u="none" cap="none" strike="noStrike">
                <a:solidFill>
                  <a:srgbClr val="098658"/>
                </a:solidFill>
                <a:highlight>
                  <a:srgbClr val="FFFFFF"/>
                </a:highlight>
                <a:latin typeface="Courier New"/>
                <a:ea typeface="Courier New"/>
                <a:cs typeface="Courier New"/>
                <a:sym typeface="Courier New"/>
              </a:rPr>
              <a:t>1</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rgbClr val="800000"/>
                </a:solidFill>
                <a:highlight>
                  <a:srgbClr val="FFFFFF"/>
                </a:highlight>
                <a:latin typeface="Courier New"/>
                <a:ea typeface="Courier New"/>
                <a:cs typeface="Courier New"/>
                <a:sym typeface="Courier New"/>
              </a:rPr>
              <a:t>&gt;</a:t>
            </a:r>
            <a:r>
              <a:rPr b="1" i="0" lang="en-GB" sz="1300" u="none" cap="none" strike="noStrike">
                <a:solidFill>
                  <a:schemeClr val="dk1"/>
                </a:solidFill>
                <a:highlight>
                  <a:srgbClr val="FFFFFF"/>
                </a:highlight>
                <a:latin typeface="Courier New"/>
                <a:ea typeface="Courier New"/>
                <a:cs typeface="Courier New"/>
                <a:sym typeface="Courier New"/>
              </a:rPr>
              <a:t>Click me</a:t>
            </a:r>
            <a:r>
              <a:rPr b="1" i="0" lang="en-GB" sz="1300" u="none" cap="none" strike="noStrike">
                <a:solidFill>
                  <a:srgbClr val="800000"/>
                </a:solidFill>
                <a:highlight>
                  <a:srgbClr val="FFFFFF"/>
                </a:highlight>
                <a:latin typeface="Courier New"/>
                <a:ea typeface="Courier New"/>
                <a:cs typeface="Courier New"/>
                <a:sym typeface="Courier New"/>
              </a:rPr>
              <a:t>&lt;/button&gt;</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800000"/>
                </a:solidFill>
                <a:highlight>
                  <a:srgbClr val="FFFFFF"/>
                </a:highlight>
                <a:latin typeface="Courier New"/>
                <a:ea typeface="Courier New"/>
                <a:cs typeface="Courier New"/>
                <a:sym typeface="Courier New"/>
              </a:rPr>
              <a:t>&lt;/div&gt;</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15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15000"/>
              </a:lnSpc>
              <a:spcBef>
                <a:spcPts val="0"/>
              </a:spcBef>
              <a:spcAft>
                <a:spcPts val="0"/>
              </a:spcAft>
              <a:buNone/>
            </a:pPr>
            <a:r>
              <a:t/>
            </a:r>
            <a:endParaRPr b="1" i="0" sz="1300" u="none" cap="none" strike="noStrike">
              <a:solidFill>
                <a:srgbClr val="660000"/>
              </a:solidFill>
              <a:highlight>
                <a:srgbClr val="FFFFFF"/>
              </a:highlight>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Effect Hooks</a:t>
            </a:r>
            <a:endParaRPr/>
          </a:p>
        </p:txBody>
      </p:sp>
      <p:sp>
        <p:nvSpPr>
          <p:cNvPr id="511" name="Google Shape;511;p68"/>
          <p:cNvSpPr txBox="1"/>
          <p:nvPr>
            <p:ph idx="4294967295" type="body"/>
          </p:nvPr>
        </p:nvSpPr>
        <p:spPr>
          <a:xfrm>
            <a:off x="311150" y="986366"/>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SzPts val="2100"/>
              <a:buNone/>
            </a:pPr>
            <a:r>
              <a:rPr b="1" lang="en-GB" sz="1600">
                <a:latin typeface="Arial"/>
                <a:ea typeface="Arial"/>
                <a:cs typeface="Arial"/>
                <a:sym typeface="Arial"/>
              </a:rPr>
              <a:t>Effects With Cleanup</a:t>
            </a:r>
            <a:endParaRPr sz="1600">
              <a:latin typeface="Arial"/>
              <a:ea typeface="Arial"/>
              <a:cs typeface="Arial"/>
              <a:sym typeface="Arial"/>
            </a:endParaRPr>
          </a:p>
        </p:txBody>
      </p:sp>
      <p:sp>
        <p:nvSpPr>
          <p:cNvPr id="512" name="Google Shape;512;p68"/>
          <p:cNvSpPr txBox="1"/>
          <p:nvPr/>
        </p:nvSpPr>
        <p:spPr>
          <a:xfrm>
            <a:off x="813150" y="1413766"/>
            <a:ext cx="7517700" cy="3478072"/>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GB" sz="1300" u="none" cap="none" strike="noStrike">
                <a:solidFill>
                  <a:srgbClr val="795E26"/>
                </a:solidFill>
                <a:highlight>
                  <a:srgbClr val="FFFFFF"/>
                </a:highlight>
                <a:latin typeface="Courier New"/>
                <a:ea typeface="Courier New"/>
                <a:cs typeface="Courier New"/>
                <a:sym typeface="Courier New"/>
              </a:rPr>
              <a:t>useEffect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00FF"/>
                </a:solidFill>
                <a:highlight>
                  <a:srgbClr val="FFFFFF"/>
                </a:highlight>
                <a:latin typeface="Courier New"/>
                <a:ea typeface="Courier New"/>
                <a:cs typeface="Courier New"/>
                <a:sym typeface="Courier New"/>
              </a:rPr>
              <a:t>=&gt;</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00FF"/>
                </a:solidFill>
                <a:highlight>
                  <a:srgbClr val="FFFFFF"/>
                </a:highlight>
                <a:latin typeface="Courier New"/>
                <a:ea typeface="Courier New"/>
                <a:cs typeface="Courier New"/>
                <a:sym typeface="Courier New"/>
              </a:rPr>
              <a:t>function</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handleStatusChange</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status</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setIsOnline</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status</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isOnline</a:t>
            </a: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ChatAPI</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795E26"/>
                </a:solidFill>
                <a:highlight>
                  <a:srgbClr val="FFFFFF"/>
                </a:highlight>
                <a:latin typeface="Courier New"/>
                <a:ea typeface="Courier New"/>
                <a:cs typeface="Courier New"/>
                <a:sym typeface="Courier New"/>
              </a:rPr>
              <a:t>subscribeToFriendStatus</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props</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friend</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id</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handleStatusChange</a:t>
            </a: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8000"/>
                </a:solidFill>
                <a:highlight>
                  <a:srgbClr val="FFFFFF"/>
                </a:highlight>
                <a:latin typeface="Courier New"/>
                <a:ea typeface="Courier New"/>
                <a:cs typeface="Courier New"/>
                <a:sym typeface="Courier New"/>
              </a:rPr>
              <a:t>// Specify how to clean up after this effect:</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AF00DB"/>
                </a:solidFill>
                <a:highlight>
                  <a:srgbClr val="FFFFFF"/>
                </a:highlight>
                <a:latin typeface="Courier New"/>
                <a:ea typeface="Courier New"/>
                <a:cs typeface="Courier New"/>
                <a:sym typeface="Courier New"/>
              </a:rPr>
              <a:t>return</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00FF"/>
                </a:solidFill>
                <a:highlight>
                  <a:srgbClr val="FFFFFF"/>
                </a:highlight>
                <a:latin typeface="Courier New"/>
                <a:ea typeface="Courier New"/>
                <a:cs typeface="Courier New"/>
                <a:sym typeface="Courier New"/>
              </a:rPr>
              <a:t>function</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cleanup</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ChatAPI</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795E26"/>
                </a:solidFill>
                <a:highlight>
                  <a:srgbClr val="FFFFFF"/>
                </a:highlight>
                <a:latin typeface="Courier New"/>
                <a:ea typeface="Courier New"/>
                <a:cs typeface="Courier New"/>
                <a:sym typeface="Courier New"/>
              </a:rPr>
              <a:t>unsubscribeFromFriendStatus</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props</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friend</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id</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795E26"/>
                </a:solidFill>
                <a:highlight>
                  <a:srgbClr val="FFFFFF"/>
                </a:highlight>
                <a:latin typeface="Courier New"/>
                <a:ea typeface="Courier New"/>
                <a:cs typeface="Courier New"/>
                <a:sym typeface="Courier New"/>
              </a:rPr>
              <a:t>handleStatusChange</a:t>
            </a: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15000"/>
              </a:lnSpc>
              <a:spcBef>
                <a:spcPts val="0"/>
              </a:spcBef>
              <a:spcAft>
                <a:spcPts val="0"/>
              </a:spcAft>
              <a:buNone/>
            </a:pPr>
            <a:r>
              <a:t/>
            </a:r>
            <a:endParaRPr b="1" i="0" sz="1300" u="none" cap="none" strike="noStrike">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9"/>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Effect Hooks</a:t>
            </a:r>
            <a:endParaRPr/>
          </a:p>
        </p:txBody>
      </p:sp>
      <p:sp>
        <p:nvSpPr>
          <p:cNvPr id="518" name="Google Shape;518;p69"/>
          <p:cNvSpPr txBox="1"/>
          <p:nvPr>
            <p:ph idx="4294967295" type="body"/>
          </p:nvPr>
        </p:nvSpPr>
        <p:spPr>
          <a:xfrm>
            <a:off x="311150" y="986366"/>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100"/>
              <a:buNone/>
            </a:pPr>
            <a:r>
              <a:rPr b="1" lang="en-GB" sz="1600">
                <a:latin typeface="Arial"/>
                <a:ea typeface="Arial"/>
                <a:cs typeface="Arial"/>
                <a:sym typeface="Arial"/>
              </a:rPr>
              <a:t>What does useEffect do?</a:t>
            </a:r>
            <a:r>
              <a:rPr lang="en-GB" sz="1600">
                <a:latin typeface="Arial"/>
                <a:ea typeface="Arial"/>
                <a:cs typeface="Arial"/>
                <a:sym typeface="Arial"/>
              </a:rPr>
              <a:t> </a:t>
            </a:r>
            <a:endParaRPr/>
          </a:p>
          <a:p>
            <a:pPr indent="0" lvl="0" marL="0" rtl="0" algn="l">
              <a:lnSpc>
                <a:spcPct val="90000"/>
              </a:lnSpc>
              <a:spcBef>
                <a:spcPts val="1600"/>
              </a:spcBef>
              <a:spcAft>
                <a:spcPts val="0"/>
              </a:spcAft>
              <a:buSzPts val="2100"/>
              <a:buNone/>
            </a:pPr>
            <a:r>
              <a:rPr lang="en-GB" sz="1600">
                <a:latin typeface="Arial"/>
                <a:ea typeface="Arial"/>
                <a:cs typeface="Arial"/>
                <a:sym typeface="Arial"/>
              </a:rPr>
              <a:t>By using this Hook, you tell React that your component needs to do something after render.</a:t>
            </a:r>
            <a:endParaRPr/>
          </a:p>
          <a:p>
            <a:pPr indent="0" lvl="0" marL="0" rtl="0" algn="l">
              <a:lnSpc>
                <a:spcPct val="90000"/>
              </a:lnSpc>
              <a:spcBef>
                <a:spcPts val="1600"/>
              </a:spcBef>
              <a:spcAft>
                <a:spcPts val="0"/>
              </a:spcAft>
              <a:buSzPts val="1100"/>
              <a:buNone/>
            </a:pPr>
            <a:r>
              <a:rPr b="1" lang="en-GB" sz="1600">
                <a:latin typeface="Arial"/>
                <a:ea typeface="Arial"/>
                <a:cs typeface="Arial"/>
                <a:sym typeface="Arial"/>
              </a:rPr>
              <a:t>Why is useEffect called inside a component?</a:t>
            </a:r>
            <a:endParaRPr sz="1600">
              <a:latin typeface="Arial"/>
              <a:ea typeface="Arial"/>
              <a:cs typeface="Arial"/>
              <a:sym typeface="Arial"/>
            </a:endParaRPr>
          </a:p>
          <a:p>
            <a:pPr indent="0" lvl="0" marL="0" rtl="0" algn="l">
              <a:lnSpc>
                <a:spcPct val="90000"/>
              </a:lnSpc>
              <a:spcBef>
                <a:spcPts val="1600"/>
              </a:spcBef>
              <a:spcAft>
                <a:spcPts val="0"/>
              </a:spcAft>
              <a:buSzPts val="2100"/>
              <a:buNone/>
            </a:pPr>
            <a:r>
              <a:rPr lang="en-GB" sz="1600">
                <a:latin typeface="Arial"/>
                <a:ea typeface="Arial"/>
                <a:cs typeface="Arial"/>
                <a:sym typeface="Arial"/>
              </a:rPr>
              <a:t>Placing </a:t>
            </a:r>
            <a:r>
              <a:rPr b="1" lang="en-GB" sz="1600">
                <a:latin typeface="Arial"/>
                <a:ea typeface="Arial"/>
                <a:cs typeface="Arial"/>
                <a:sym typeface="Arial"/>
              </a:rPr>
              <a:t>useEffect</a:t>
            </a:r>
            <a:r>
              <a:rPr lang="en-GB" sz="1600">
                <a:latin typeface="Arial"/>
                <a:ea typeface="Arial"/>
                <a:cs typeface="Arial"/>
                <a:sym typeface="Arial"/>
              </a:rPr>
              <a:t> inside the component lets us access the </a:t>
            </a:r>
            <a:r>
              <a:rPr b="1" lang="en-GB" sz="1600">
                <a:latin typeface="Arial"/>
                <a:ea typeface="Arial"/>
                <a:cs typeface="Arial"/>
                <a:sym typeface="Arial"/>
              </a:rPr>
              <a:t>count</a:t>
            </a:r>
            <a:r>
              <a:rPr lang="en-GB" sz="1600">
                <a:latin typeface="Arial"/>
                <a:ea typeface="Arial"/>
                <a:cs typeface="Arial"/>
                <a:sym typeface="Arial"/>
              </a:rPr>
              <a:t> state variable.</a:t>
            </a:r>
            <a:endParaRPr/>
          </a:p>
          <a:p>
            <a:pPr indent="0" lvl="0" marL="0" rtl="0" algn="l">
              <a:lnSpc>
                <a:spcPct val="90000"/>
              </a:lnSpc>
              <a:spcBef>
                <a:spcPts val="1600"/>
              </a:spcBef>
              <a:spcAft>
                <a:spcPts val="0"/>
              </a:spcAft>
              <a:buSzPts val="2100"/>
              <a:buNone/>
            </a:pPr>
            <a:r>
              <a:rPr b="1" lang="en-GB" sz="1600">
                <a:latin typeface="Arial"/>
                <a:ea typeface="Arial"/>
                <a:cs typeface="Arial"/>
                <a:sym typeface="Arial"/>
              </a:rPr>
              <a:t>Does useEffect run after every render? </a:t>
            </a:r>
            <a:endParaRPr sz="1600">
              <a:latin typeface="Arial"/>
              <a:ea typeface="Arial"/>
              <a:cs typeface="Arial"/>
              <a:sym typeface="Arial"/>
            </a:endParaRPr>
          </a:p>
          <a:p>
            <a:pPr indent="0" lvl="0" marL="0" rtl="0" algn="l">
              <a:lnSpc>
                <a:spcPct val="90000"/>
              </a:lnSpc>
              <a:spcBef>
                <a:spcPts val="1600"/>
              </a:spcBef>
              <a:spcAft>
                <a:spcPts val="0"/>
              </a:spcAft>
              <a:buSzPts val="1100"/>
              <a:buNone/>
            </a:pPr>
            <a:r>
              <a:rPr lang="en-GB" sz="1600">
                <a:latin typeface="Arial"/>
                <a:ea typeface="Arial"/>
                <a:cs typeface="Arial"/>
                <a:sym typeface="Arial"/>
              </a:rPr>
              <a:t>Yes! By default, it runs both after the first render and after every update.</a:t>
            </a:r>
            <a:endParaRPr/>
          </a:p>
          <a:p>
            <a:pPr indent="0" lvl="0" marL="0" rtl="0" algn="l">
              <a:lnSpc>
                <a:spcPct val="90000"/>
              </a:lnSpc>
              <a:spcBef>
                <a:spcPts val="1600"/>
              </a:spcBef>
              <a:spcAft>
                <a:spcPts val="1600"/>
              </a:spcAft>
              <a:buSzPts val="2100"/>
              <a:buNone/>
            </a:pPr>
            <a:r>
              <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Char char="⎊"/>
            </a:pPr>
            <a:r>
              <a:rPr b="1" lang="en-GB" sz="1600">
                <a:latin typeface="Arial"/>
                <a:ea typeface="Arial"/>
                <a:cs typeface="Arial"/>
                <a:sym typeface="Arial"/>
              </a:rPr>
              <a:t>ReactJS requires NodeJS to run</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Install NodeJS and npm (Node.js)</a:t>
            </a:r>
            <a:endParaRPr b="1" sz="1600">
              <a:latin typeface="Arial"/>
              <a:ea typeface="Arial"/>
              <a:cs typeface="Arial"/>
              <a:sym typeface="Arial"/>
            </a:endParaRPr>
          </a:p>
          <a:p>
            <a:pPr indent="-336550" lvl="0" marL="457200" rtl="0" algn="l">
              <a:lnSpc>
                <a:spcPct val="150000"/>
              </a:lnSpc>
              <a:spcBef>
                <a:spcPts val="800"/>
              </a:spcBef>
              <a:spcAft>
                <a:spcPts val="0"/>
              </a:spcAft>
              <a:buSzPts val="1700"/>
              <a:buChar char="⎊"/>
            </a:pPr>
            <a:r>
              <a:rPr b="1" lang="en-GB" sz="1600">
                <a:latin typeface="Arial"/>
                <a:ea typeface="Arial"/>
                <a:cs typeface="Arial"/>
                <a:sym typeface="Arial"/>
              </a:rPr>
              <a:t>NPM stands for Node Package Manager</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You will need to install some node package through npm.</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You can also use yarn for installing Package. </a:t>
            </a:r>
            <a:endParaRPr/>
          </a:p>
          <a:p>
            <a:pPr indent="-336550" lvl="1" marL="914400" rtl="0" algn="l">
              <a:lnSpc>
                <a:spcPct val="150000"/>
              </a:lnSpc>
              <a:spcBef>
                <a:spcPts val="400"/>
              </a:spcBef>
              <a:spcAft>
                <a:spcPts val="0"/>
              </a:spcAft>
              <a:buSzPts val="1700"/>
              <a:buChar char="•"/>
            </a:pPr>
            <a:r>
              <a:rPr lang="en-GB" sz="1600">
                <a:latin typeface="Arial"/>
                <a:ea typeface="Arial"/>
                <a:cs typeface="Arial"/>
                <a:sym typeface="Arial"/>
              </a:rPr>
              <a:t>Visit: </a:t>
            </a:r>
            <a:r>
              <a:rPr lang="en-GB" sz="1600" u="sng">
                <a:solidFill>
                  <a:schemeClr val="hlink"/>
                </a:solidFill>
                <a:latin typeface="Arial"/>
                <a:ea typeface="Arial"/>
                <a:cs typeface="Arial"/>
                <a:sym typeface="Arial"/>
                <a:hlinkClick r:id="rId3"/>
              </a:rPr>
              <a:t>https://yarnpkg.com/en/docs/install#windows-stable</a:t>
            </a:r>
            <a:r>
              <a:rPr lang="en-GB" sz="1600">
                <a:latin typeface="Arial"/>
                <a:ea typeface="Arial"/>
                <a:cs typeface="Arial"/>
                <a:sym typeface="Arial"/>
              </a:rPr>
              <a:t> for more detail.</a:t>
            </a:r>
            <a:endParaRPr/>
          </a:p>
          <a:p>
            <a:pPr indent="0" lvl="1" marL="577850" rtl="0" algn="l">
              <a:lnSpc>
                <a:spcPct val="100000"/>
              </a:lnSpc>
              <a:spcBef>
                <a:spcPts val="400"/>
              </a:spcBef>
              <a:spcAft>
                <a:spcPts val="0"/>
              </a:spcAft>
              <a:buSzPts val="1700"/>
              <a:buNone/>
            </a:pPr>
            <a:r>
              <a:t/>
            </a:r>
            <a:endParaRPr sz="1600">
              <a:latin typeface="Arial"/>
              <a:ea typeface="Arial"/>
              <a:cs typeface="Arial"/>
              <a:sym typeface="Arial"/>
            </a:endParaRPr>
          </a:p>
          <a:p>
            <a:pPr indent="0" lvl="1" marL="577850" rtl="0" algn="l">
              <a:lnSpc>
                <a:spcPct val="100000"/>
              </a:lnSpc>
              <a:spcBef>
                <a:spcPts val="400"/>
              </a:spcBef>
              <a:spcAft>
                <a:spcPts val="0"/>
              </a:spcAft>
              <a:buSzPts val="1700"/>
              <a:buNone/>
            </a:pPr>
            <a:r>
              <a:t/>
            </a:r>
            <a:endParaRPr sz="1600">
              <a:latin typeface="Arial"/>
              <a:ea typeface="Arial"/>
              <a:cs typeface="Arial"/>
              <a:sym typeface="Arial"/>
            </a:endParaRPr>
          </a:p>
        </p:txBody>
      </p:sp>
      <p:sp>
        <p:nvSpPr>
          <p:cNvPr id="104" name="Google Shape;104;p7"/>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What do you need to run ReactJS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Effect Hooks</a:t>
            </a:r>
            <a:endParaRPr/>
          </a:p>
        </p:txBody>
      </p:sp>
      <p:sp>
        <p:nvSpPr>
          <p:cNvPr id="524" name="Google Shape;524;p70"/>
          <p:cNvSpPr txBox="1"/>
          <p:nvPr>
            <p:ph idx="4294967295" type="body"/>
          </p:nvPr>
        </p:nvSpPr>
        <p:spPr>
          <a:xfrm>
            <a:off x="311150" y="986367"/>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100"/>
              <a:buNone/>
            </a:pPr>
            <a:r>
              <a:rPr b="1" lang="en-GB" sz="1600">
                <a:latin typeface="Arial"/>
                <a:ea typeface="Arial"/>
                <a:cs typeface="Arial"/>
                <a:sym typeface="Arial"/>
              </a:rPr>
              <a:t>Tip: Use Multiple Effects to Separate Concerns</a:t>
            </a:r>
            <a:endParaRPr sz="1600">
              <a:latin typeface="Arial"/>
              <a:ea typeface="Arial"/>
              <a:cs typeface="Arial"/>
              <a:sym typeface="Arial"/>
            </a:endParaRPr>
          </a:p>
          <a:p>
            <a:pPr indent="0" lvl="0" marL="0" rtl="0" algn="l">
              <a:lnSpc>
                <a:spcPct val="100000"/>
              </a:lnSpc>
              <a:spcBef>
                <a:spcPts val="0"/>
              </a:spcBef>
              <a:spcAft>
                <a:spcPts val="0"/>
              </a:spcAft>
              <a:buSzPts val="1100"/>
              <a:buNone/>
            </a:pPr>
            <a:r>
              <a:t/>
            </a:r>
            <a:endParaRPr b="1" sz="1400">
              <a:solidFill>
                <a:srgbClr val="0000FF"/>
              </a:solidFill>
              <a:highlight>
                <a:srgbClr val="FFFFFF"/>
              </a:highlight>
              <a:latin typeface="Courier New"/>
              <a:ea typeface="Courier New"/>
              <a:cs typeface="Courier New"/>
              <a:sym typeface="Courier New"/>
            </a:endParaRPr>
          </a:p>
          <a:p>
            <a:pPr indent="0" lvl="0" marL="0" rtl="0" algn="l">
              <a:lnSpc>
                <a:spcPct val="90000"/>
              </a:lnSpc>
              <a:spcBef>
                <a:spcPts val="1600"/>
              </a:spcBef>
              <a:spcAft>
                <a:spcPts val="0"/>
              </a:spcAft>
              <a:buSzPts val="2100"/>
              <a:buNone/>
            </a:pPr>
            <a:r>
              <a:t/>
            </a:r>
            <a:endParaRPr sz="1600"/>
          </a:p>
          <a:p>
            <a:pPr indent="0" lvl="0" marL="0" rtl="0" algn="l">
              <a:lnSpc>
                <a:spcPct val="90000"/>
              </a:lnSpc>
              <a:spcBef>
                <a:spcPts val="1600"/>
              </a:spcBef>
              <a:spcAft>
                <a:spcPts val="1600"/>
              </a:spcAft>
              <a:buSzPts val="2100"/>
              <a:buNone/>
            </a:pPr>
            <a:r>
              <a:t/>
            </a:r>
            <a:endParaRPr sz="1600"/>
          </a:p>
        </p:txBody>
      </p:sp>
      <p:sp>
        <p:nvSpPr>
          <p:cNvPr id="525" name="Google Shape;525;p70"/>
          <p:cNvSpPr/>
          <p:nvPr/>
        </p:nvSpPr>
        <p:spPr>
          <a:xfrm>
            <a:off x="623711" y="1571575"/>
            <a:ext cx="7896578" cy="2893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FF"/>
                </a:solidFill>
                <a:highlight>
                  <a:srgbClr val="FFFFFF"/>
                </a:highlight>
                <a:latin typeface="Courier New"/>
                <a:ea typeface="Courier New"/>
                <a:cs typeface="Courier New"/>
                <a:sym typeface="Courier New"/>
              </a:rPr>
              <a:t>const</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328267"/>
                </a:solidFill>
                <a:highlight>
                  <a:srgbClr val="FFFFFF"/>
                </a:highlight>
                <a:latin typeface="Courier New"/>
                <a:ea typeface="Courier New"/>
                <a:cs typeface="Courier New"/>
                <a:sym typeface="Courier New"/>
              </a:rPr>
              <a:t>count</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328267"/>
                </a:solidFill>
                <a:highlight>
                  <a:srgbClr val="FFFFFF"/>
                </a:highlight>
                <a:latin typeface="Courier New"/>
                <a:ea typeface="Courier New"/>
                <a:cs typeface="Courier New"/>
                <a:sym typeface="Courier New"/>
              </a:rPr>
              <a:t>setCount</a:t>
            </a:r>
            <a:r>
              <a:rPr b="1" i="0" lang="en-GB" sz="1400" u="none" cap="none" strike="noStrike">
                <a:solidFill>
                  <a:srgbClr val="000000"/>
                </a:solidFill>
                <a:highlight>
                  <a:srgbClr val="FFFFFF"/>
                </a:highlight>
                <a:latin typeface="Courier New"/>
                <a:ea typeface="Courier New"/>
                <a:cs typeface="Courier New"/>
                <a:sym typeface="Courier New"/>
              </a:rPr>
              <a:t>] = </a:t>
            </a:r>
            <a:r>
              <a:rPr b="1" i="0" lang="en-GB" sz="1400" u="none" cap="none" strike="noStrike">
                <a:solidFill>
                  <a:srgbClr val="795E26"/>
                </a:solidFill>
                <a:highlight>
                  <a:srgbClr val="FFFFFF"/>
                </a:highlight>
                <a:latin typeface="Courier New"/>
                <a:ea typeface="Courier New"/>
                <a:cs typeface="Courier New"/>
                <a:sym typeface="Courier New"/>
              </a:rPr>
              <a:t>useState</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98658"/>
                </a:solidFill>
                <a:highlight>
                  <a:srgbClr val="FFFFFF"/>
                </a:highlight>
                <a:latin typeface="Courier New"/>
                <a:ea typeface="Courier New"/>
                <a:cs typeface="Courier New"/>
                <a:sym typeface="Courier New"/>
              </a:rPr>
              <a:t>0</a:t>
            </a:r>
            <a:r>
              <a:rPr b="1" i="0" lang="en-GB" sz="14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GB" sz="1400" u="none" cap="none" strike="noStrike">
                <a:solidFill>
                  <a:srgbClr val="795E26"/>
                </a:solidFill>
                <a:highlight>
                  <a:srgbClr val="FFFFFF"/>
                </a:highlight>
                <a:latin typeface="Courier New"/>
                <a:ea typeface="Courier New"/>
                <a:cs typeface="Courier New"/>
                <a:sym typeface="Courier New"/>
              </a:rPr>
              <a:t>useEffect</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0000FF"/>
                </a:solidFill>
                <a:highlight>
                  <a:srgbClr val="FFFFFF"/>
                </a:highlight>
                <a:latin typeface="Courier New"/>
                <a:ea typeface="Courier New"/>
                <a:cs typeface="Courier New"/>
                <a:sym typeface="Courier New"/>
              </a:rPr>
              <a:t>=&gt;</a:t>
            </a:r>
            <a:r>
              <a:rPr b="1" i="0" lang="en-GB" sz="1400" u="none" cap="none" strike="noStrike">
                <a:solidFill>
                  <a:srgbClr val="000000"/>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001080"/>
                </a:solidFill>
                <a:highlight>
                  <a:srgbClr val="FFFFFF"/>
                </a:highlight>
                <a:latin typeface="Courier New"/>
                <a:ea typeface="Courier New"/>
                <a:cs typeface="Courier New"/>
                <a:sym typeface="Courier New"/>
              </a:rPr>
              <a:t>document</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title</a:t>
            </a:r>
            <a:r>
              <a:rPr b="1" i="0" lang="en-GB" sz="1400" u="none" cap="none" strike="noStrike">
                <a:solidFill>
                  <a:srgbClr val="000000"/>
                </a:solidFill>
                <a:highlight>
                  <a:srgbClr val="FFFFFF"/>
                </a:highlight>
                <a:latin typeface="Courier New"/>
                <a:ea typeface="Courier New"/>
                <a:cs typeface="Courier New"/>
                <a:sym typeface="Courier New"/>
              </a:rPr>
              <a:t> = </a:t>
            </a:r>
            <a:r>
              <a:rPr b="1" i="0" lang="en-GB" sz="1400" u="none" cap="none" strike="noStrike">
                <a:solidFill>
                  <a:srgbClr val="A31515"/>
                </a:solidFill>
                <a:highlight>
                  <a:srgbClr val="FFFFFF"/>
                </a:highlight>
                <a:latin typeface="Courier New"/>
                <a:ea typeface="Courier New"/>
                <a:cs typeface="Courier New"/>
                <a:sym typeface="Courier New"/>
              </a:rPr>
              <a:t>`You clicked </a:t>
            </a:r>
            <a:r>
              <a:rPr b="1" i="0" lang="en-GB" sz="1400" u="none" cap="none" strike="noStrike">
                <a:solidFill>
                  <a:srgbClr val="0000FF"/>
                </a:solidFill>
                <a:highlight>
                  <a:srgbClr val="FFFFFF"/>
                </a:highlight>
                <a:latin typeface="Courier New"/>
                <a:ea typeface="Courier New"/>
                <a:cs typeface="Courier New"/>
                <a:sym typeface="Courier New"/>
              </a:rPr>
              <a:t>${</a:t>
            </a:r>
            <a:r>
              <a:rPr b="1" i="0" lang="en-GB" sz="1400" u="none" cap="none" strike="noStrike">
                <a:solidFill>
                  <a:srgbClr val="328267"/>
                </a:solidFill>
                <a:highlight>
                  <a:srgbClr val="FFFFFF"/>
                </a:highlight>
                <a:latin typeface="Courier New"/>
                <a:ea typeface="Courier New"/>
                <a:cs typeface="Courier New"/>
                <a:sym typeface="Courier New"/>
              </a:rPr>
              <a:t>count</a:t>
            </a:r>
            <a:r>
              <a:rPr b="1" i="0" lang="en-GB" sz="1400" u="none" cap="none" strike="noStrike">
                <a:solidFill>
                  <a:srgbClr val="0000FF"/>
                </a:solidFill>
                <a:highlight>
                  <a:srgbClr val="FFFFFF"/>
                </a:highlight>
                <a:latin typeface="Courier New"/>
                <a:ea typeface="Courier New"/>
                <a:cs typeface="Courier New"/>
                <a:sym typeface="Courier New"/>
              </a:rPr>
              <a:t>}</a:t>
            </a:r>
            <a:r>
              <a:rPr b="1" i="0" lang="en-GB" sz="1400" u="none" cap="none" strike="noStrike">
                <a:solidFill>
                  <a:srgbClr val="A31515"/>
                </a:solidFill>
                <a:highlight>
                  <a:srgbClr val="FFFFFF"/>
                </a:highlight>
                <a:latin typeface="Courier New"/>
                <a:ea typeface="Courier New"/>
                <a:cs typeface="Courier New"/>
                <a:sym typeface="Courier New"/>
              </a:rPr>
              <a:t> times`</a:t>
            </a:r>
            <a:r>
              <a:rPr b="1" i="0" lang="en-GB" sz="14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GB" sz="14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GB" sz="1400" u="none" cap="none" strike="noStrike">
                <a:solidFill>
                  <a:srgbClr val="0000FF"/>
                </a:solidFill>
                <a:highlight>
                  <a:srgbClr val="FFFFFF"/>
                </a:highlight>
                <a:latin typeface="Courier New"/>
                <a:ea typeface="Courier New"/>
                <a:cs typeface="Courier New"/>
                <a:sym typeface="Courier New"/>
              </a:rPr>
              <a:t>const</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328267"/>
                </a:solidFill>
                <a:highlight>
                  <a:srgbClr val="FFFFFF"/>
                </a:highlight>
                <a:latin typeface="Courier New"/>
                <a:ea typeface="Courier New"/>
                <a:cs typeface="Courier New"/>
                <a:sym typeface="Courier New"/>
              </a:rPr>
              <a:t>isOnline</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328267"/>
                </a:solidFill>
                <a:highlight>
                  <a:srgbClr val="FFFFFF"/>
                </a:highlight>
                <a:latin typeface="Courier New"/>
                <a:ea typeface="Courier New"/>
                <a:cs typeface="Courier New"/>
                <a:sym typeface="Courier New"/>
              </a:rPr>
              <a:t>setIsOnline</a:t>
            </a:r>
            <a:r>
              <a:rPr b="1" i="0" lang="en-GB" sz="1400" u="none" cap="none" strike="noStrike">
                <a:solidFill>
                  <a:srgbClr val="000000"/>
                </a:solidFill>
                <a:highlight>
                  <a:srgbClr val="FFFFFF"/>
                </a:highlight>
                <a:latin typeface="Courier New"/>
                <a:ea typeface="Courier New"/>
                <a:cs typeface="Courier New"/>
                <a:sym typeface="Courier New"/>
              </a:rPr>
              <a:t>] = </a:t>
            </a:r>
            <a:r>
              <a:rPr b="1" i="0" lang="en-GB" sz="1400" u="none" cap="none" strike="noStrike">
                <a:solidFill>
                  <a:srgbClr val="795E26"/>
                </a:solidFill>
                <a:highlight>
                  <a:srgbClr val="FFFFFF"/>
                </a:highlight>
                <a:latin typeface="Courier New"/>
                <a:ea typeface="Courier New"/>
                <a:cs typeface="Courier New"/>
                <a:sym typeface="Courier New"/>
              </a:rPr>
              <a:t>useState</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00FF"/>
                </a:solidFill>
                <a:highlight>
                  <a:srgbClr val="FFFFFF"/>
                </a:highlight>
                <a:latin typeface="Courier New"/>
                <a:ea typeface="Courier New"/>
                <a:cs typeface="Courier New"/>
                <a:sym typeface="Courier New"/>
              </a:rPr>
              <a:t>null</a:t>
            </a:r>
            <a:r>
              <a:rPr b="1" i="0" lang="en-GB" sz="14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GB" sz="1400" u="none" cap="none" strike="noStrike">
                <a:solidFill>
                  <a:srgbClr val="795E26"/>
                </a:solidFill>
                <a:highlight>
                  <a:srgbClr val="FFFFFF"/>
                </a:highlight>
                <a:latin typeface="Courier New"/>
                <a:ea typeface="Courier New"/>
                <a:cs typeface="Courier New"/>
                <a:sym typeface="Courier New"/>
              </a:rPr>
              <a:t>useEffect</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0000FF"/>
                </a:solidFill>
                <a:highlight>
                  <a:srgbClr val="FFFFFF"/>
                </a:highlight>
                <a:latin typeface="Courier New"/>
                <a:ea typeface="Courier New"/>
                <a:cs typeface="Courier New"/>
                <a:sym typeface="Courier New"/>
              </a:rPr>
              <a:t>=&gt;</a:t>
            </a:r>
            <a:r>
              <a:rPr b="1" i="0" lang="en-GB" sz="1400" u="none" cap="none" strike="noStrike">
                <a:solidFill>
                  <a:srgbClr val="000000"/>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0000FF"/>
                </a:solidFill>
                <a:highlight>
                  <a:srgbClr val="FFFFFF"/>
                </a:highlight>
                <a:latin typeface="Courier New"/>
                <a:ea typeface="Courier New"/>
                <a:cs typeface="Courier New"/>
                <a:sym typeface="Courier New"/>
              </a:rPr>
              <a:t>function</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795E26"/>
                </a:solidFill>
                <a:highlight>
                  <a:srgbClr val="FFFFFF"/>
                </a:highlight>
                <a:latin typeface="Courier New"/>
                <a:ea typeface="Courier New"/>
                <a:cs typeface="Courier New"/>
                <a:sym typeface="Courier New"/>
              </a:rPr>
              <a:t>handleStatusChange</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status</a:t>
            </a:r>
            <a:r>
              <a:rPr b="1" i="0" lang="en-GB" sz="1400" u="none" cap="none" strike="noStrike">
                <a:solidFill>
                  <a:srgbClr val="000000"/>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795E26"/>
                </a:solidFill>
                <a:highlight>
                  <a:srgbClr val="FFFFFF"/>
                </a:highlight>
                <a:latin typeface="Courier New"/>
                <a:ea typeface="Courier New"/>
                <a:cs typeface="Courier New"/>
                <a:sym typeface="Courier New"/>
              </a:rPr>
              <a:t>setIsOnline</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status</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isOnline</a:t>
            </a:r>
            <a:r>
              <a:rPr b="1" i="0" lang="en-GB" sz="14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GB" sz="1400" u="none" cap="none" strike="noStrike">
                <a:solidFill>
                  <a:srgbClr val="000000"/>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001080"/>
                </a:solidFill>
                <a:highlight>
                  <a:srgbClr val="FFFFFF"/>
                </a:highlight>
                <a:latin typeface="Courier New"/>
                <a:ea typeface="Courier New"/>
                <a:cs typeface="Courier New"/>
                <a:sym typeface="Courier New"/>
              </a:rPr>
              <a:t>ChatAPI</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795E26"/>
                </a:solidFill>
                <a:highlight>
                  <a:srgbClr val="FFFFFF"/>
                </a:highlight>
                <a:latin typeface="Courier New"/>
                <a:ea typeface="Courier New"/>
                <a:cs typeface="Courier New"/>
                <a:sym typeface="Courier New"/>
              </a:rPr>
              <a:t>subscribeToFriendStatus</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props</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friend</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id</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795E26"/>
                </a:solidFill>
                <a:highlight>
                  <a:srgbClr val="FFFFFF"/>
                </a:highlight>
                <a:latin typeface="Courier New"/>
                <a:ea typeface="Courier New"/>
                <a:cs typeface="Courier New"/>
                <a:sym typeface="Courier New"/>
              </a:rPr>
              <a:t>handleStatusChange</a:t>
            </a:r>
            <a:r>
              <a:rPr b="1" i="0" lang="en-GB" sz="1400" u="none" cap="none" strike="noStrike">
                <a:solidFill>
                  <a:srgbClr val="000000"/>
                </a:solidFill>
                <a:highlight>
                  <a:srgbClr val="FFFFFF"/>
                </a:highlight>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AF00DB"/>
                </a:solidFill>
                <a:highlight>
                  <a:srgbClr val="FFFFFF"/>
                </a:highlight>
                <a:latin typeface="Courier New"/>
                <a:ea typeface="Courier New"/>
                <a:cs typeface="Courier New"/>
                <a:sym typeface="Courier New"/>
              </a:rPr>
              <a:t>return</a:t>
            </a:r>
            <a:r>
              <a:rPr b="1" i="0" lang="en-GB" sz="1400" u="none" cap="none" strike="noStrike">
                <a:solidFill>
                  <a:srgbClr val="000000"/>
                </a:solidFill>
                <a:highlight>
                  <a:srgbClr val="FFFFFF"/>
                </a:highlight>
                <a:latin typeface="Courier New"/>
                <a:ea typeface="Courier New"/>
                <a:cs typeface="Courier New"/>
                <a:sym typeface="Courier New"/>
              </a:rPr>
              <a:t> () </a:t>
            </a:r>
            <a:r>
              <a:rPr b="1" i="0" lang="en-GB" sz="1400" u="none" cap="none" strike="noStrike">
                <a:solidFill>
                  <a:srgbClr val="0000FF"/>
                </a:solidFill>
                <a:highlight>
                  <a:srgbClr val="FFFFFF"/>
                </a:highlight>
                <a:latin typeface="Courier New"/>
                <a:ea typeface="Courier New"/>
                <a:cs typeface="Courier New"/>
                <a:sym typeface="Courier New"/>
              </a:rPr>
              <a:t>=&gt;</a:t>
            </a:r>
            <a:r>
              <a:rPr b="1" i="0" lang="en-GB" sz="1400" u="none" cap="none" strike="noStrike">
                <a:solidFill>
                  <a:srgbClr val="000000"/>
                </a:solidFill>
                <a:highlight>
                  <a:srgbClr val="FFFFFF"/>
                </a:highlight>
                <a:latin typeface="Courier New"/>
                <a:ea typeface="Courier New"/>
                <a:cs typeface="Courier New"/>
                <a:sym typeface="Courier New"/>
              </a:rPr>
              <a:t> { </a:t>
            </a:r>
            <a:r>
              <a:rPr b="1" i="0" lang="en-GB" sz="1400" u="none" cap="none" strike="noStrike">
                <a:solidFill>
                  <a:srgbClr val="001080"/>
                </a:solidFill>
                <a:highlight>
                  <a:srgbClr val="FFFFFF"/>
                </a:highlight>
                <a:latin typeface="Courier New"/>
                <a:ea typeface="Courier New"/>
                <a:cs typeface="Courier New"/>
                <a:sym typeface="Courier New"/>
              </a:rPr>
              <a:t>ChatAPI</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795E26"/>
                </a:solidFill>
                <a:highlight>
                  <a:srgbClr val="FFFFFF"/>
                </a:highlight>
                <a:latin typeface="Courier New"/>
                <a:ea typeface="Courier New"/>
                <a:cs typeface="Courier New"/>
                <a:sym typeface="Courier New"/>
              </a:rPr>
              <a:t>unsubscribeFromFriendStatus</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props</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friend</a:t>
            </a:r>
            <a:r>
              <a:rPr b="1" i="0" lang="en-GB" sz="1400" u="none" cap="none" strike="noStrike">
                <a:solidFill>
                  <a:srgbClr val="000000"/>
                </a:solidFill>
                <a:highlight>
                  <a:srgbClr val="FFFFFF"/>
                </a:highlight>
                <a:latin typeface="Courier New"/>
                <a:ea typeface="Courier New"/>
                <a:cs typeface="Courier New"/>
                <a:sym typeface="Courier New"/>
              </a:rPr>
              <a:t>.</a:t>
            </a:r>
            <a:r>
              <a:rPr b="1" i="0" lang="en-GB" sz="1400" u="none" cap="none" strike="noStrike">
                <a:solidFill>
                  <a:srgbClr val="001080"/>
                </a:solidFill>
                <a:highlight>
                  <a:srgbClr val="FFFFFF"/>
                </a:highlight>
                <a:latin typeface="Courier New"/>
                <a:ea typeface="Courier New"/>
                <a:cs typeface="Courier New"/>
                <a:sym typeface="Courier New"/>
              </a:rPr>
              <a:t>id</a:t>
            </a:r>
            <a:r>
              <a:rPr b="1" i="0" lang="en-GB" sz="1400" u="none" cap="none" strike="noStrike">
                <a:solidFill>
                  <a:srgbClr val="000000"/>
                </a:solidFill>
                <a:highlight>
                  <a:srgbClr val="FFFFFF"/>
                </a:highlight>
                <a:latin typeface="Courier New"/>
                <a:ea typeface="Courier New"/>
                <a:cs typeface="Courier New"/>
                <a:sym typeface="Courier New"/>
              </a:rPr>
              <a:t>, </a:t>
            </a:r>
            <a:r>
              <a:rPr b="1" i="0" lang="en-GB" sz="1400" u="none" cap="none" strike="noStrike">
                <a:solidFill>
                  <a:srgbClr val="795E26"/>
                </a:solidFill>
                <a:highlight>
                  <a:srgbClr val="FFFFFF"/>
                </a:highlight>
                <a:latin typeface="Courier New"/>
                <a:ea typeface="Courier New"/>
                <a:cs typeface="Courier New"/>
                <a:sym typeface="Courier New"/>
              </a:rPr>
              <a:t>handleStatusChange</a:t>
            </a:r>
            <a:r>
              <a:rPr b="1" i="0" lang="en-GB" sz="1400" u="none" cap="none" strike="noStrike">
                <a:solidFill>
                  <a:srgbClr val="000000"/>
                </a:solidFill>
                <a:highlight>
                  <a:srgbClr val="FFFFFF"/>
                </a:highlight>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GB" sz="1400" u="none" cap="none" strike="noStrike">
                <a:solidFill>
                  <a:srgbClr val="000000"/>
                </a:solidFill>
                <a:highlight>
                  <a:srgbClr val="FFFFFF"/>
                </a:highlight>
                <a:latin typeface="Courier New"/>
                <a:ea typeface="Courier New"/>
                <a:cs typeface="Courier New"/>
                <a:sym typeface="Courier New"/>
              </a:rPr>
              <a:t>});</a:t>
            </a:r>
            <a:endParaRPr b="1" i="0" sz="1400" u="none" cap="none" strike="noStrike">
              <a:solidFill>
                <a:srgbClr val="795E26"/>
              </a:solidFill>
              <a:highlight>
                <a:srgbClr val="FFFFFF"/>
              </a:highlight>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Effect Hooks</a:t>
            </a:r>
            <a:endParaRPr/>
          </a:p>
        </p:txBody>
      </p:sp>
      <p:sp>
        <p:nvSpPr>
          <p:cNvPr id="531" name="Google Shape;531;p71"/>
          <p:cNvSpPr txBox="1"/>
          <p:nvPr>
            <p:ph idx="4294967295" type="body"/>
          </p:nvPr>
        </p:nvSpPr>
        <p:spPr>
          <a:xfrm>
            <a:off x="311150" y="986367"/>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Tip: Optimizing Performance by Skipping Effects</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You can tell React to skip applying an effect if certain values haven’t changed between re-renders.</a:t>
            </a:r>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1600"/>
              </a:spcAft>
              <a:buSzPts val="2100"/>
              <a:buNone/>
            </a:pPr>
            <a:r>
              <a:rPr lang="en-GB" sz="1600">
                <a:latin typeface="Arial"/>
                <a:ea typeface="Arial"/>
                <a:cs typeface="Arial"/>
                <a:sym typeface="Arial"/>
              </a:rPr>
              <a:t>If the count is 5, and then our component re-renders with count still equal to 5, React will compare [5] from the previous render and [5] from the next render. Also, (5 === 5), React would skip the effect. That’s our optimization.</a:t>
            </a:r>
            <a:endParaRPr/>
          </a:p>
        </p:txBody>
      </p:sp>
      <p:sp>
        <p:nvSpPr>
          <p:cNvPr id="532" name="Google Shape;532;p71"/>
          <p:cNvSpPr txBox="1"/>
          <p:nvPr/>
        </p:nvSpPr>
        <p:spPr>
          <a:xfrm>
            <a:off x="1533600" y="2331111"/>
            <a:ext cx="6076800" cy="100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GB" sz="1300" u="none" cap="none" strike="noStrike">
                <a:solidFill>
                  <a:srgbClr val="795E26"/>
                </a:solidFill>
                <a:highlight>
                  <a:srgbClr val="FFFFFF"/>
                </a:highlight>
                <a:latin typeface="Courier New"/>
                <a:ea typeface="Courier New"/>
                <a:cs typeface="Courier New"/>
                <a:sym typeface="Courier New"/>
              </a:rPr>
              <a:t>useEffect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00FF"/>
                </a:solidFill>
                <a:highlight>
                  <a:srgbClr val="FFFFFF"/>
                </a:highlight>
                <a:latin typeface="Courier New"/>
                <a:ea typeface="Courier New"/>
                <a:cs typeface="Courier New"/>
                <a:sym typeface="Courier New"/>
              </a:rPr>
              <a:t>=&gt;</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document</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title</a:t>
            </a:r>
            <a:r>
              <a:rPr b="1" i="0" lang="en-GB" sz="1300" u="none" cap="none" strike="noStrike">
                <a:solidFill>
                  <a:schemeClr val="dk1"/>
                </a:solidFill>
                <a:highlight>
                  <a:srgbClr val="FFFFFF"/>
                </a:highlight>
                <a:latin typeface="Courier New"/>
                <a:ea typeface="Courier New"/>
                <a:cs typeface="Courier New"/>
                <a:sym typeface="Courier New"/>
              </a:rPr>
              <a:t> = </a:t>
            </a:r>
            <a:r>
              <a:rPr b="1" i="0" lang="en-GB" sz="1300" u="none" cap="none" strike="noStrike">
                <a:solidFill>
                  <a:srgbClr val="A31515"/>
                </a:solidFill>
                <a:highlight>
                  <a:srgbClr val="FFFFFF"/>
                </a:highlight>
                <a:latin typeface="Courier New"/>
                <a:ea typeface="Courier New"/>
                <a:cs typeface="Courier New"/>
                <a:sym typeface="Courier New"/>
              </a:rPr>
              <a:t>`You clicked </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count</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rgbClr val="A31515"/>
                </a:solidFill>
                <a:highlight>
                  <a:srgbClr val="FFFFFF"/>
                </a:highlight>
                <a:latin typeface="Courier New"/>
                <a:ea typeface="Courier New"/>
                <a:cs typeface="Courier New"/>
                <a:sym typeface="Courier New"/>
              </a:rPr>
              <a:t> times`</a:t>
            </a: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count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8000"/>
                </a:solidFill>
                <a:highlight>
                  <a:srgbClr val="FFFFFF"/>
                </a:highlight>
                <a:latin typeface="Courier New"/>
                <a:ea typeface="Courier New"/>
                <a:cs typeface="Courier New"/>
                <a:sym typeface="Courier New"/>
              </a:rPr>
              <a:t>// Only re-run the effect if count changes</a:t>
            </a:r>
            <a:endParaRPr/>
          </a:p>
          <a:p>
            <a:pPr indent="0" lvl="0" marL="0" marR="0" rtl="0" algn="l">
              <a:lnSpc>
                <a:spcPct val="150000"/>
              </a:lnSpc>
              <a:spcBef>
                <a:spcPts val="0"/>
              </a:spcBef>
              <a:spcAft>
                <a:spcPts val="0"/>
              </a:spcAft>
              <a:buNone/>
            </a:pPr>
            <a:r>
              <a:t/>
            </a:r>
            <a:endParaRPr b="1" i="0" sz="130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Using the Effect Hooks</a:t>
            </a:r>
            <a:endParaRPr/>
          </a:p>
        </p:txBody>
      </p:sp>
      <p:sp>
        <p:nvSpPr>
          <p:cNvPr id="538" name="Google Shape;538;p72"/>
          <p:cNvSpPr txBox="1"/>
          <p:nvPr>
            <p:ph idx="4294967295" type="body"/>
          </p:nvPr>
        </p:nvSpPr>
        <p:spPr>
          <a:xfrm>
            <a:off x="311150" y="986367"/>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100"/>
              <a:buNone/>
            </a:pPr>
            <a:r>
              <a:rPr b="1" lang="en-GB" sz="1600">
                <a:latin typeface="Arial"/>
                <a:ea typeface="Arial"/>
                <a:cs typeface="Arial"/>
                <a:sym typeface="Arial"/>
              </a:rPr>
              <a:t>Tip: Optimizing Performance by Skipping Effects</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You can tell React to skip applying an effect if certain values haven’t changed between re-renders.</a:t>
            </a:r>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1600"/>
              </a:spcAft>
              <a:buSzPts val="2100"/>
              <a:buNone/>
            </a:pPr>
            <a:r>
              <a:rPr lang="en-GB" sz="1600">
                <a:latin typeface="Arial"/>
                <a:ea typeface="Arial"/>
                <a:cs typeface="Arial"/>
                <a:sym typeface="Arial"/>
              </a:rPr>
              <a:t>If the count is 5, and then our component re-renders with count still equal to 5, React will compare [5] from the previous render and [5] from the next render. Also, (5 === 5), React would skip the effect. That’s our optimization.</a:t>
            </a:r>
            <a:endParaRPr/>
          </a:p>
        </p:txBody>
      </p:sp>
      <p:sp>
        <p:nvSpPr>
          <p:cNvPr id="539" name="Google Shape;539;p72"/>
          <p:cNvSpPr txBox="1"/>
          <p:nvPr/>
        </p:nvSpPr>
        <p:spPr>
          <a:xfrm>
            <a:off x="1533600" y="2331111"/>
            <a:ext cx="6076800" cy="100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GB" sz="1300" u="none" cap="none" strike="noStrike">
                <a:solidFill>
                  <a:srgbClr val="795E26"/>
                </a:solidFill>
                <a:highlight>
                  <a:srgbClr val="FFFFFF"/>
                </a:highlight>
                <a:latin typeface="Courier New"/>
                <a:ea typeface="Courier New"/>
                <a:cs typeface="Courier New"/>
                <a:sym typeface="Courier New"/>
              </a:rPr>
              <a:t>useEffect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00FF"/>
                </a:solidFill>
                <a:highlight>
                  <a:srgbClr val="FFFFFF"/>
                </a:highlight>
                <a:latin typeface="Courier New"/>
                <a:ea typeface="Courier New"/>
                <a:cs typeface="Courier New"/>
                <a:sym typeface="Courier New"/>
              </a:rPr>
              <a:t>=&gt;</a:t>
            </a:r>
            <a:r>
              <a:rPr b="1" i="0" lang="en-GB" sz="1300" u="none" cap="none" strike="noStrike">
                <a:solidFill>
                  <a:schemeClr val="dk1"/>
                </a:solidFill>
                <a:highlight>
                  <a:srgbClr val="FFFFFF"/>
                </a:highlight>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document</a:t>
            </a:r>
            <a:r>
              <a:rPr b="1" i="0" lang="en-GB" sz="1300" u="none" cap="none" strike="noStrike">
                <a:solidFill>
                  <a:schemeClr val="dk1"/>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title</a:t>
            </a:r>
            <a:r>
              <a:rPr b="1" i="0" lang="en-GB" sz="1300" u="none" cap="none" strike="noStrike">
                <a:solidFill>
                  <a:schemeClr val="dk1"/>
                </a:solidFill>
                <a:highlight>
                  <a:srgbClr val="FFFFFF"/>
                </a:highlight>
                <a:latin typeface="Courier New"/>
                <a:ea typeface="Courier New"/>
                <a:cs typeface="Courier New"/>
                <a:sym typeface="Courier New"/>
              </a:rPr>
              <a:t> = </a:t>
            </a:r>
            <a:r>
              <a:rPr b="1" i="0" lang="en-GB" sz="1300" u="none" cap="none" strike="noStrike">
                <a:solidFill>
                  <a:srgbClr val="A31515"/>
                </a:solidFill>
                <a:highlight>
                  <a:srgbClr val="FFFFFF"/>
                </a:highlight>
                <a:latin typeface="Courier New"/>
                <a:ea typeface="Courier New"/>
                <a:cs typeface="Courier New"/>
                <a:sym typeface="Courier New"/>
              </a:rPr>
              <a:t>`You clicked </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rgbClr val="001080"/>
                </a:solidFill>
                <a:highlight>
                  <a:srgbClr val="FFFFFF"/>
                </a:highlight>
                <a:latin typeface="Courier New"/>
                <a:ea typeface="Courier New"/>
                <a:cs typeface="Courier New"/>
                <a:sym typeface="Courier New"/>
              </a:rPr>
              <a:t>count</a:t>
            </a:r>
            <a:r>
              <a:rPr b="1" i="0" lang="en-GB" sz="1300" u="none" cap="none" strike="noStrike">
                <a:solidFill>
                  <a:srgbClr val="0000FF"/>
                </a:solidFill>
                <a:highlight>
                  <a:srgbClr val="FFFFFF"/>
                </a:highlight>
                <a:latin typeface="Courier New"/>
                <a:ea typeface="Courier New"/>
                <a:cs typeface="Courier New"/>
                <a:sym typeface="Courier New"/>
              </a:rPr>
              <a:t>}</a:t>
            </a:r>
            <a:r>
              <a:rPr b="1" i="0" lang="en-GB" sz="1300" u="none" cap="none" strike="noStrike">
                <a:solidFill>
                  <a:srgbClr val="A31515"/>
                </a:solidFill>
                <a:highlight>
                  <a:srgbClr val="FFFFFF"/>
                </a:highlight>
                <a:latin typeface="Courier New"/>
                <a:ea typeface="Courier New"/>
                <a:cs typeface="Courier New"/>
                <a:sym typeface="Courier New"/>
              </a:rPr>
              <a:t> times`</a:t>
            </a:r>
            <a:r>
              <a:rPr b="1" i="0" lang="en-GB" sz="1300" u="none" cap="none" strike="noStrike">
                <a:solidFill>
                  <a:schemeClr val="dk1"/>
                </a:solidFill>
                <a:highlight>
                  <a:srgbClr val="FFFFFF"/>
                </a:highlight>
                <a:latin typeface="Courier New"/>
                <a:ea typeface="Courier New"/>
                <a:cs typeface="Courier New"/>
                <a:sym typeface="Courier New"/>
              </a:rPr>
              <a:t>;</a:t>
            </a:r>
            <a:endParaRPr/>
          </a:p>
          <a:p>
            <a:pPr indent="0" lvl="0" marL="0" marR="0" rtl="0" algn="l">
              <a:lnSpc>
                <a:spcPct val="150000"/>
              </a:lnSpc>
              <a:spcBef>
                <a:spcPts val="0"/>
              </a:spcBef>
              <a:spcAft>
                <a:spcPts val="0"/>
              </a:spcAft>
              <a:buNone/>
            </a:pP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1080"/>
                </a:solidFill>
                <a:highlight>
                  <a:srgbClr val="FFFFFF"/>
                </a:highlight>
                <a:latin typeface="Courier New"/>
                <a:ea typeface="Courier New"/>
                <a:cs typeface="Courier New"/>
                <a:sym typeface="Courier New"/>
              </a:rPr>
              <a:t>count</a:t>
            </a:r>
            <a:r>
              <a:rPr b="1" i="0" lang="en-GB" sz="1300" u="none" cap="none" strike="noStrike">
                <a:solidFill>
                  <a:schemeClr val="dk1"/>
                </a:solidFill>
                <a:highlight>
                  <a:srgbClr val="FFFFFF"/>
                </a:highlight>
                <a:latin typeface="Courier New"/>
                <a:ea typeface="Courier New"/>
                <a:cs typeface="Courier New"/>
                <a:sym typeface="Courier New"/>
              </a:rPr>
              <a:t>]); </a:t>
            </a:r>
            <a:r>
              <a:rPr b="1" i="0" lang="en-GB" sz="1300" u="none" cap="none" strike="noStrike">
                <a:solidFill>
                  <a:srgbClr val="008000"/>
                </a:solidFill>
                <a:highlight>
                  <a:srgbClr val="FFFFFF"/>
                </a:highlight>
                <a:latin typeface="Courier New"/>
                <a:ea typeface="Courier New"/>
                <a:cs typeface="Courier New"/>
                <a:sym typeface="Courier New"/>
              </a:rPr>
              <a:t>// Only re-run the effect if count changes</a:t>
            </a:r>
            <a:endParaRPr/>
          </a:p>
          <a:p>
            <a:pPr indent="0" lvl="0" marL="0" marR="0" rtl="0" algn="l">
              <a:lnSpc>
                <a:spcPct val="150000"/>
              </a:lnSpc>
              <a:spcBef>
                <a:spcPts val="0"/>
              </a:spcBef>
              <a:spcAft>
                <a:spcPts val="0"/>
              </a:spcAft>
              <a:buNone/>
            </a:pPr>
            <a:r>
              <a:t/>
            </a:r>
            <a:endParaRPr b="1" i="0" sz="130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Custom Hooks</a:t>
            </a:r>
            <a:endParaRPr/>
          </a:p>
        </p:txBody>
      </p:sp>
      <p:sp>
        <p:nvSpPr>
          <p:cNvPr id="545" name="Google Shape;545;p73"/>
          <p:cNvSpPr txBox="1"/>
          <p:nvPr>
            <p:ph idx="4294967295" type="body"/>
          </p:nvPr>
        </p:nvSpPr>
        <p:spPr>
          <a:xfrm>
            <a:off x="311150" y="986367"/>
            <a:ext cx="8521700" cy="4063517"/>
          </a:xfrm>
          <a:prstGeom prst="rect">
            <a:avLst/>
          </a:prstGeom>
          <a:noFill/>
          <a:ln>
            <a:noFill/>
          </a:ln>
        </p:spPr>
        <p:txBody>
          <a:bodyPr anchorCtr="0" anchor="t" bIns="91425" lIns="91425" spcFirstLastPara="1" rIns="91425" wrap="square" tIns="91425">
            <a:noAutofit/>
          </a:bodyPr>
          <a:lstStyle/>
          <a:p>
            <a:pPr indent="0" lvl="0" marL="95250" rtl="0" algn="l">
              <a:lnSpc>
                <a:spcPct val="90000"/>
              </a:lnSpc>
              <a:spcBef>
                <a:spcPts val="800"/>
              </a:spcBef>
              <a:spcAft>
                <a:spcPts val="0"/>
              </a:spcAft>
              <a:buSzPts val="2100"/>
              <a:buNone/>
            </a:pPr>
            <a:r>
              <a:rPr lang="en-GB" sz="1600">
                <a:latin typeface="Arial"/>
                <a:ea typeface="Arial"/>
                <a:cs typeface="Arial"/>
                <a:sym typeface="Arial"/>
              </a:rPr>
              <a:t>A custom Hook is a JavaScript function. The name of custom Hook starts with "use" which can call other Hooks. A custom Hook is just like a regular function, and the word "use" in the beginning tells that this function follows the rules of Hooks. Building custom Hooks allows you to extract component logic into reusable functions.</a:t>
            </a:r>
            <a:endParaRPr/>
          </a:p>
          <a:p>
            <a:pPr indent="0" lvl="0" marL="95250" rtl="0" algn="l">
              <a:lnSpc>
                <a:spcPct val="90000"/>
              </a:lnSpc>
              <a:spcBef>
                <a:spcPts val="800"/>
              </a:spcBef>
              <a:spcAft>
                <a:spcPts val="0"/>
              </a:spcAft>
              <a:buSzPts val="2100"/>
              <a:buNone/>
            </a:pPr>
            <a:r>
              <a:rPr lang="en-GB" sz="1600">
                <a:latin typeface="Arial"/>
                <a:ea typeface="Arial"/>
                <a:cs typeface="Arial"/>
                <a:sym typeface="Arial"/>
              </a:rPr>
              <a:t>Let us understand how custom Hooks works in the following example. </a:t>
            </a:r>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p:txBody>
      </p:sp>
      <p:sp>
        <p:nvSpPr>
          <p:cNvPr id="546" name="Google Shape;546;p73"/>
          <p:cNvSpPr/>
          <p:nvPr/>
        </p:nvSpPr>
        <p:spPr>
          <a:xfrm>
            <a:off x="311151" y="2737151"/>
            <a:ext cx="3949700"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React, { useState, useEffect } from 'react';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const useDocumentTitle = title =&gt;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useEffect(() =&gt;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document.title = title;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[title])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
        <p:nvSpPr>
          <p:cNvPr id="547" name="Google Shape;547;p73"/>
          <p:cNvSpPr/>
          <p:nvPr/>
        </p:nvSpPr>
        <p:spPr>
          <a:xfrm>
            <a:off x="4370523" y="2738851"/>
            <a:ext cx="4249818" cy="16004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function CustomCounter()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const [count, setCount] = useState(0);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const incrementCount = () =&gt; setCount(count + 1);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useDocumentTitle(`You clicked ${count} times`);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useEffect(() =&gt;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document.title = `You clicked ${count} times`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Custom Hooks</a:t>
            </a:r>
            <a:endParaRPr/>
          </a:p>
        </p:txBody>
      </p:sp>
      <p:sp>
        <p:nvSpPr>
          <p:cNvPr id="553" name="Google Shape;553;p74"/>
          <p:cNvSpPr txBox="1"/>
          <p:nvPr>
            <p:ph idx="4294967295" type="body"/>
          </p:nvPr>
        </p:nvSpPr>
        <p:spPr>
          <a:xfrm>
            <a:off x="311150" y="986367"/>
            <a:ext cx="8521700" cy="4063517"/>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a:p>
            <a:pPr indent="0" lvl="0" marL="0" rtl="0" algn="l">
              <a:lnSpc>
                <a:spcPct val="150000"/>
              </a:lnSpc>
              <a:spcBef>
                <a:spcPts val="1600"/>
              </a:spcBef>
              <a:spcAft>
                <a:spcPts val="0"/>
              </a:spcAft>
              <a:buSzPts val="2100"/>
              <a:buNone/>
            </a:pPr>
            <a:r>
              <a:rPr lang="en-GB" sz="1600">
                <a:latin typeface="Arial"/>
                <a:ea typeface="Arial"/>
                <a:cs typeface="Arial"/>
                <a:sym typeface="Arial"/>
              </a:rPr>
              <a:t>In the above snippet, useDocumentTitle is a custom Hook which takes an argument as a string of text which is a title. Inside this Hook, we call useEffect Hook and set the title as long as the title has changed. The second argument will perform that check and update the title only when its local state is different than what we are passing in.</a:t>
            </a:r>
            <a:endParaRPr b="1" sz="1600">
              <a:latin typeface="Arial"/>
              <a:ea typeface="Arial"/>
              <a:cs typeface="Arial"/>
              <a:sym typeface="Arial"/>
            </a:endParaRPr>
          </a:p>
          <a:p>
            <a:pPr indent="0" lvl="0" marL="0" rtl="0" algn="l">
              <a:lnSpc>
                <a:spcPct val="150000"/>
              </a:lnSpc>
              <a:spcBef>
                <a:spcPts val="1600"/>
              </a:spcBef>
              <a:spcAft>
                <a:spcPts val="0"/>
              </a:spcAft>
              <a:buSzPts val="2100"/>
              <a:buNone/>
            </a:pPr>
            <a:r>
              <a:t/>
            </a:r>
            <a:endParaRPr sz="1600">
              <a:latin typeface="Arial"/>
              <a:ea typeface="Arial"/>
              <a:cs typeface="Arial"/>
              <a:sym typeface="Arial"/>
            </a:endParaRPr>
          </a:p>
        </p:txBody>
      </p:sp>
      <p:sp>
        <p:nvSpPr>
          <p:cNvPr id="554" name="Google Shape;554;p74"/>
          <p:cNvSpPr/>
          <p:nvPr/>
        </p:nvSpPr>
        <p:spPr>
          <a:xfrm>
            <a:off x="584746" y="986367"/>
            <a:ext cx="7974507" cy="181588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return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&lt;div&gt;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&lt;p&gt;You clicked {count} times&lt;/p&gt;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&lt;button onClick={incrementCount}&gt;Click me&lt;/button&gt;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&lt;/div&gt;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export default CustomCounter;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5"/>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Router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6"/>
          <p:cNvSpPr txBox="1"/>
          <p:nvPr/>
        </p:nvSpPr>
        <p:spPr>
          <a:xfrm>
            <a:off x="242662" y="881951"/>
            <a:ext cx="8658675" cy="4328325"/>
          </a:xfrm>
          <a:prstGeom prst="rect">
            <a:avLst/>
          </a:prstGeom>
          <a:noFill/>
          <a:ln>
            <a:noFill/>
          </a:ln>
        </p:spPr>
        <p:txBody>
          <a:bodyPr anchorCtr="0" anchor="t" bIns="34275" lIns="68550" spcFirstLastPara="1" rIns="68550" wrap="square" tIns="34275">
            <a:noAutofit/>
          </a:bodyPr>
          <a:lstStyle/>
          <a:p>
            <a:pPr indent="-304800" lvl="0" marL="342900" marR="0" rtl="0" algn="just">
              <a:lnSpc>
                <a:spcPct val="114000"/>
              </a:lnSpc>
              <a:spcBef>
                <a:spcPts val="750"/>
              </a:spcBef>
              <a:spcAft>
                <a:spcPts val="0"/>
              </a:spcAft>
              <a:buClr>
                <a:schemeClr val="dk1"/>
              </a:buClr>
              <a:buSzPts val="1696"/>
              <a:buFont typeface="Arial"/>
              <a:buChar char="•"/>
            </a:pPr>
            <a:r>
              <a:rPr b="1" i="0" lang="en-GB" sz="1600" u="none" cap="none" strike="noStrike">
                <a:solidFill>
                  <a:srgbClr val="268BD2"/>
                </a:solidFill>
                <a:latin typeface="Arial"/>
                <a:ea typeface="Arial"/>
                <a:cs typeface="Arial"/>
                <a:sym typeface="Arial"/>
              </a:rPr>
              <a:t>React-Router</a:t>
            </a:r>
            <a:r>
              <a:rPr b="0" i="0" lang="en-GB" sz="1600" u="none" cap="none" strike="noStrike">
                <a:solidFill>
                  <a:schemeClr val="dk1"/>
                </a:solidFill>
                <a:latin typeface="Arial"/>
                <a:ea typeface="Arial"/>
                <a:cs typeface="Arial"/>
                <a:sym typeface="Arial"/>
              </a:rPr>
              <a:t> is a popular module to build web-application using </a:t>
            </a:r>
            <a:r>
              <a:rPr b="1" i="0" lang="en-GB" sz="1600" u="none" cap="none" strike="noStrike">
                <a:solidFill>
                  <a:srgbClr val="268BD2"/>
                </a:solidFill>
                <a:latin typeface="Arial"/>
                <a:ea typeface="Arial"/>
                <a:cs typeface="Arial"/>
                <a:sym typeface="Arial"/>
              </a:rPr>
              <a:t>ReactJS</a:t>
            </a:r>
            <a:endParaRPr b="1" i="0" sz="1600" u="none" cap="none" strike="noStrike">
              <a:solidFill>
                <a:srgbClr val="268BD2"/>
              </a:solidFill>
              <a:latin typeface="Arial"/>
              <a:ea typeface="Arial"/>
              <a:cs typeface="Arial"/>
              <a:sym typeface="Arial"/>
            </a:endParaRPr>
          </a:p>
          <a:p>
            <a:pPr indent="-304800" lvl="0" marL="342900" marR="0" rtl="0" algn="just">
              <a:lnSpc>
                <a:spcPct val="114000"/>
              </a:lnSpc>
              <a:spcBef>
                <a:spcPts val="75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It allows us to create </a:t>
            </a:r>
            <a:r>
              <a:rPr b="1" i="0" lang="en-GB" sz="1600" u="sng" cap="none" strike="noStrike">
                <a:solidFill>
                  <a:schemeClr val="dk1"/>
                </a:solidFill>
                <a:latin typeface="Arial"/>
                <a:ea typeface="Arial"/>
                <a:cs typeface="Arial"/>
                <a:sym typeface="Arial"/>
              </a:rPr>
              <a:t>single-paged web application</a:t>
            </a:r>
            <a:r>
              <a:rPr b="0" i="0" lang="en-GB"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04800" lvl="0" marL="342900" marR="0" rtl="0" algn="just">
              <a:lnSpc>
                <a:spcPct val="114000"/>
              </a:lnSpc>
              <a:spcBef>
                <a:spcPts val="750"/>
              </a:spcBef>
              <a:spcAft>
                <a:spcPts val="0"/>
              </a:spcAft>
              <a:buClr>
                <a:schemeClr val="dk1"/>
              </a:buClr>
              <a:buSzPts val="1696"/>
              <a:buFont typeface="Arial"/>
              <a:buChar char="•"/>
            </a:pPr>
            <a:r>
              <a:rPr b="0" i="0" lang="en-GB" sz="1600" u="none" cap="none" strike="noStrike">
                <a:solidFill>
                  <a:schemeClr val="dk1"/>
                </a:solidFill>
                <a:latin typeface="Arial"/>
                <a:ea typeface="Arial"/>
                <a:cs typeface="Arial"/>
                <a:sym typeface="Arial"/>
              </a:rPr>
              <a:t>First, to use </a:t>
            </a:r>
            <a:r>
              <a:rPr b="1" i="0" lang="en-GB" sz="1600" u="none" cap="none" strike="noStrike">
                <a:solidFill>
                  <a:srgbClr val="85200C"/>
                </a:solidFill>
                <a:latin typeface="Arial"/>
                <a:ea typeface="Arial"/>
                <a:cs typeface="Arial"/>
                <a:sym typeface="Arial"/>
              </a:rPr>
              <a:t>react-router</a:t>
            </a:r>
            <a:r>
              <a:rPr b="0" i="0" lang="en-GB" sz="1600" u="none" cap="none" strike="noStrike">
                <a:solidFill>
                  <a:schemeClr val="dk1"/>
                </a:solidFill>
                <a:latin typeface="Arial"/>
                <a:ea typeface="Arial"/>
                <a:cs typeface="Arial"/>
                <a:sym typeface="Arial"/>
              </a:rPr>
              <a:t> you have to install </a:t>
            </a:r>
            <a:r>
              <a:rPr b="1" i="0" lang="en-GB" sz="1600" u="none" cap="none" strike="noStrike">
                <a:solidFill>
                  <a:srgbClr val="85200C"/>
                </a:solidFill>
                <a:latin typeface="Arial"/>
                <a:ea typeface="Arial"/>
                <a:cs typeface="Arial"/>
                <a:sym typeface="Arial"/>
              </a:rPr>
              <a:t>react-router</a:t>
            </a:r>
            <a:r>
              <a:rPr b="0" i="0" lang="en-GB" sz="1600" u="none" cap="none" strike="noStrike">
                <a:solidFill>
                  <a:schemeClr val="dk1"/>
                </a:solidFill>
                <a:latin typeface="Arial"/>
                <a:ea typeface="Arial"/>
                <a:cs typeface="Arial"/>
                <a:sym typeface="Arial"/>
              </a:rPr>
              <a:t> package or </a:t>
            </a:r>
            <a:r>
              <a:rPr b="1" i="0" lang="en-GB" sz="1600" u="none" cap="none" strike="noStrike">
                <a:solidFill>
                  <a:srgbClr val="85200C"/>
                </a:solidFill>
                <a:latin typeface="Arial"/>
                <a:ea typeface="Arial"/>
                <a:cs typeface="Arial"/>
                <a:sym typeface="Arial"/>
              </a:rPr>
              <a:t>react-router-dom</a:t>
            </a:r>
            <a:r>
              <a:rPr b="0" i="0" lang="en-GB" sz="1600" u="none" cap="none" strike="noStrike">
                <a:solidFill>
                  <a:schemeClr val="dk1"/>
                </a:solidFill>
                <a:latin typeface="Arial"/>
                <a:ea typeface="Arial"/>
                <a:cs typeface="Arial"/>
                <a:sym typeface="Arial"/>
              </a:rPr>
              <a:t> package</a:t>
            </a:r>
            <a:endParaRPr b="0" i="0" sz="1600" u="none" cap="none" strike="noStrike">
              <a:solidFill>
                <a:schemeClr val="dk1"/>
              </a:solidFill>
              <a:latin typeface="Arial"/>
              <a:ea typeface="Arial"/>
              <a:cs typeface="Arial"/>
              <a:sym typeface="Arial"/>
            </a:endParaRPr>
          </a:p>
          <a:p>
            <a:pPr indent="-304800" lvl="1" marL="685800" marR="0" rtl="0" algn="just">
              <a:lnSpc>
                <a:spcPct val="114000"/>
              </a:lnSpc>
              <a:spcBef>
                <a:spcPts val="750"/>
              </a:spcBef>
              <a:spcAft>
                <a:spcPts val="0"/>
              </a:spcAft>
              <a:buClr>
                <a:schemeClr val="dk1"/>
              </a:buClr>
              <a:buSzPts val="1696"/>
              <a:buFont typeface="Courier New"/>
              <a:buChar char="o"/>
            </a:pPr>
            <a:r>
              <a:rPr b="0" i="0" lang="en-GB" sz="1600" u="none" cap="none" strike="noStrike">
                <a:solidFill>
                  <a:schemeClr val="dk1"/>
                </a:solidFill>
                <a:latin typeface="Arial"/>
                <a:ea typeface="Arial"/>
                <a:cs typeface="Arial"/>
                <a:sym typeface="Arial"/>
              </a:rPr>
              <a:t>npm install react-router</a:t>
            </a:r>
            <a:endParaRPr b="0" i="0" sz="1600" u="none" cap="none" strike="noStrike">
              <a:solidFill>
                <a:schemeClr val="dk1"/>
              </a:solidFill>
              <a:latin typeface="Arial"/>
              <a:ea typeface="Arial"/>
              <a:cs typeface="Arial"/>
              <a:sym typeface="Arial"/>
            </a:endParaRPr>
          </a:p>
          <a:p>
            <a:pPr indent="-304800" lvl="1" marL="685800" marR="0" rtl="0" algn="just">
              <a:lnSpc>
                <a:spcPct val="114000"/>
              </a:lnSpc>
              <a:spcBef>
                <a:spcPts val="750"/>
              </a:spcBef>
              <a:spcAft>
                <a:spcPts val="0"/>
              </a:spcAft>
              <a:buClr>
                <a:schemeClr val="dk1"/>
              </a:buClr>
              <a:buSzPts val="1696"/>
              <a:buFont typeface="Courier New"/>
              <a:buChar char="o"/>
            </a:pPr>
            <a:r>
              <a:rPr b="0" i="0" lang="en-GB" sz="1600" u="none" cap="none" strike="noStrike">
                <a:solidFill>
                  <a:schemeClr val="dk1"/>
                </a:solidFill>
                <a:latin typeface="Arial"/>
                <a:ea typeface="Arial"/>
                <a:cs typeface="Arial"/>
                <a:sym typeface="Arial"/>
              </a:rPr>
              <a:t>npm install react-router-dom</a:t>
            </a:r>
            <a:endParaRPr b="0" i="0" sz="1600" u="none" cap="none" strike="noStrike">
              <a:solidFill>
                <a:schemeClr val="dk1"/>
              </a:solidFill>
              <a:latin typeface="Arial"/>
              <a:ea typeface="Arial"/>
              <a:cs typeface="Arial"/>
              <a:sym typeface="Arial"/>
            </a:endParaRPr>
          </a:p>
          <a:p>
            <a:pPr indent="0" lvl="0" marL="342900" marR="0" rtl="0" algn="just">
              <a:lnSpc>
                <a:spcPct val="114000"/>
              </a:lnSpc>
              <a:spcBef>
                <a:spcPts val="75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14000"/>
              </a:lnSpc>
              <a:spcBef>
                <a:spcPts val="750"/>
              </a:spcBef>
              <a:spcAft>
                <a:spcPts val="0"/>
              </a:spcAft>
              <a:buNone/>
            </a:pPr>
            <a:r>
              <a:t/>
            </a:r>
            <a:endParaRPr b="0" i="0" sz="1600" u="none" cap="none" strike="noStrike">
              <a:solidFill>
                <a:schemeClr val="dk1"/>
              </a:solidFill>
              <a:latin typeface="Arial"/>
              <a:ea typeface="Arial"/>
              <a:cs typeface="Arial"/>
              <a:sym typeface="Arial"/>
            </a:endParaRPr>
          </a:p>
          <a:p>
            <a:pPr indent="0" lvl="0" marL="342900" marR="0" rtl="0" algn="l">
              <a:lnSpc>
                <a:spcPct val="114000"/>
              </a:lnSpc>
              <a:spcBef>
                <a:spcPts val="750"/>
              </a:spcBef>
              <a:spcAft>
                <a:spcPts val="0"/>
              </a:spcAft>
              <a:buNone/>
            </a:pPr>
            <a:r>
              <a:t/>
            </a:r>
            <a:endParaRPr b="0" i="0" sz="1600" u="none" cap="none" strike="noStrike">
              <a:solidFill>
                <a:schemeClr val="dk1"/>
              </a:solidFill>
              <a:latin typeface="Arial"/>
              <a:ea typeface="Arial"/>
              <a:cs typeface="Arial"/>
              <a:sym typeface="Arial"/>
            </a:endParaRPr>
          </a:p>
        </p:txBody>
      </p:sp>
      <p:sp>
        <p:nvSpPr>
          <p:cNvPr id="565" name="Google Shape;565;p76"/>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solidFill>
                  <a:schemeClr val="lt1"/>
                </a:solidFill>
                <a:latin typeface="Arial"/>
                <a:ea typeface="Arial"/>
                <a:cs typeface="Arial"/>
                <a:sym typeface="Arial"/>
              </a:rPr>
              <a:t>What is React-Router? And How?</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7"/>
          <p:cNvSpPr txBox="1"/>
          <p:nvPr/>
        </p:nvSpPr>
        <p:spPr>
          <a:xfrm>
            <a:off x="324625" y="815175"/>
            <a:ext cx="8658675" cy="4328325"/>
          </a:xfrm>
          <a:prstGeom prst="rect">
            <a:avLst/>
          </a:prstGeom>
          <a:noFill/>
          <a:ln>
            <a:noFill/>
          </a:ln>
        </p:spPr>
        <p:txBody>
          <a:bodyPr anchorCtr="0" anchor="t" bIns="34275" lIns="68550" spcFirstLastPara="1" rIns="68550" wrap="square" tIns="34275">
            <a:noAutofit/>
          </a:bodyPr>
          <a:lstStyle/>
          <a:p>
            <a:pPr indent="-304800" lvl="0" marL="342900" marR="0" rtl="0" algn="just">
              <a:lnSpc>
                <a:spcPct val="114000"/>
              </a:lnSpc>
              <a:spcBef>
                <a:spcPts val="750"/>
              </a:spcBef>
              <a:spcAft>
                <a:spcPts val="0"/>
              </a:spcAft>
              <a:buClr>
                <a:schemeClr val="dk1"/>
              </a:buClr>
              <a:buSzPts val="1696"/>
              <a:buFont typeface="Arial"/>
              <a:buChar char="●"/>
            </a:pPr>
            <a:r>
              <a:rPr b="1" i="0" lang="en-GB" sz="1600" u="none" cap="none" strike="noStrike">
                <a:solidFill>
                  <a:srgbClr val="268BD2"/>
                </a:solidFill>
                <a:latin typeface="Arial"/>
                <a:ea typeface="Arial"/>
                <a:cs typeface="Arial"/>
                <a:sym typeface="Arial"/>
              </a:rPr>
              <a:t>Components</a:t>
            </a:r>
            <a:endParaRPr b="0" i="0" sz="16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None/>
            </a:pPr>
            <a:r>
              <a:rPr b="0" i="0" lang="en-GB" sz="1600" u="none" cap="none" strike="noStrike">
                <a:solidFill>
                  <a:srgbClr val="000000"/>
                </a:solidFill>
                <a:latin typeface="Arial"/>
                <a:ea typeface="Arial"/>
                <a:cs typeface="Arial"/>
                <a:sym typeface="Arial"/>
              </a:rPr>
              <a:t>There are three primary categories of components in React Router:</a:t>
            </a:r>
            <a:endParaRPr b="0" i="0" sz="16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696"/>
              <a:buFont typeface="Arial"/>
              <a:buAutoNum type="arabicPeriod"/>
            </a:pPr>
            <a:r>
              <a:rPr b="0" i="0" lang="en-GB" sz="1600" u="none" cap="none" strike="noStrike">
                <a:solidFill>
                  <a:srgbClr val="000000"/>
                </a:solidFill>
                <a:latin typeface="Arial"/>
                <a:ea typeface="Arial"/>
                <a:cs typeface="Arial"/>
                <a:sym typeface="Arial"/>
              </a:rPr>
              <a:t>routers, like </a:t>
            </a:r>
            <a:r>
              <a:rPr b="0" i="0" lang="en-GB" sz="1600" u="none" cap="none" strike="noStrike">
                <a:solidFill>
                  <a:srgbClr val="FF0000"/>
                </a:solidFill>
                <a:latin typeface="Arial"/>
                <a:ea typeface="Arial"/>
                <a:cs typeface="Arial"/>
                <a:sym typeface="Arial"/>
              </a:rPr>
              <a:t>&lt;BrowserRouter&gt;</a:t>
            </a:r>
            <a:r>
              <a:rPr b="0" i="0" lang="en-GB" sz="1600" u="none" cap="none" strike="noStrike">
                <a:solidFill>
                  <a:srgbClr val="000000"/>
                </a:solidFill>
                <a:latin typeface="Arial"/>
                <a:ea typeface="Arial"/>
                <a:cs typeface="Arial"/>
                <a:sym typeface="Arial"/>
              </a:rPr>
              <a:t> and </a:t>
            </a:r>
            <a:r>
              <a:rPr b="0" i="0" lang="en-GB" sz="1600" u="none" cap="none" strike="noStrike">
                <a:solidFill>
                  <a:srgbClr val="FF0000"/>
                </a:solidFill>
                <a:latin typeface="Arial"/>
                <a:ea typeface="Arial"/>
                <a:cs typeface="Arial"/>
                <a:sym typeface="Arial"/>
              </a:rPr>
              <a:t>&lt;HashRouter&gt;</a:t>
            </a:r>
            <a:endParaRPr b="0" i="0" sz="16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696"/>
              <a:buFont typeface="Arial"/>
              <a:buAutoNum type="arabicPeriod"/>
            </a:pPr>
            <a:r>
              <a:rPr b="0" i="0" lang="en-GB" sz="1600" u="none" cap="none" strike="noStrike">
                <a:solidFill>
                  <a:srgbClr val="000000"/>
                </a:solidFill>
                <a:latin typeface="Arial"/>
                <a:ea typeface="Arial"/>
                <a:cs typeface="Arial"/>
                <a:sym typeface="Arial"/>
              </a:rPr>
              <a:t>route matchers, like </a:t>
            </a:r>
            <a:r>
              <a:rPr b="0" i="0" lang="en-GB" sz="1600" u="none" cap="none" strike="noStrike">
                <a:solidFill>
                  <a:srgbClr val="FF0000"/>
                </a:solidFill>
                <a:latin typeface="Arial"/>
                <a:ea typeface="Arial"/>
                <a:cs typeface="Arial"/>
                <a:sym typeface="Arial"/>
              </a:rPr>
              <a:t>&lt;Route&gt;</a:t>
            </a:r>
            <a:r>
              <a:rPr b="0" i="0" lang="en-GB" sz="1600" u="none" cap="none" strike="noStrike">
                <a:solidFill>
                  <a:srgbClr val="000000"/>
                </a:solidFill>
                <a:latin typeface="Arial"/>
                <a:ea typeface="Arial"/>
                <a:cs typeface="Arial"/>
                <a:sym typeface="Arial"/>
              </a:rPr>
              <a:t> and </a:t>
            </a:r>
            <a:r>
              <a:rPr b="0" i="0" lang="en-GB" sz="1600" u="none" cap="none" strike="noStrike">
                <a:solidFill>
                  <a:srgbClr val="FF0000"/>
                </a:solidFill>
                <a:latin typeface="Arial"/>
                <a:ea typeface="Arial"/>
                <a:cs typeface="Arial"/>
                <a:sym typeface="Arial"/>
              </a:rPr>
              <a:t>&lt;Switch&gt;</a:t>
            </a:r>
            <a:endParaRPr b="0" i="0" sz="16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696"/>
              <a:buFont typeface="Arial"/>
              <a:buAutoNum type="arabicPeriod"/>
            </a:pPr>
            <a:r>
              <a:rPr b="0" i="0" lang="en-GB" sz="1600" u="none" cap="none" strike="noStrike">
                <a:solidFill>
                  <a:srgbClr val="000000"/>
                </a:solidFill>
                <a:latin typeface="Arial"/>
                <a:ea typeface="Arial"/>
                <a:cs typeface="Arial"/>
                <a:sym typeface="Arial"/>
              </a:rPr>
              <a:t>and navigation, like </a:t>
            </a:r>
            <a:r>
              <a:rPr b="0" i="0" lang="en-GB" sz="1600" u="none" cap="none" strike="noStrike">
                <a:solidFill>
                  <a:srgbClr val="FF0000"/>
                </a:solidFill>
                <a:latin typeface="Arial"/>
                <a:ea typeface="Arial"/>
                <a:cs typeface="Arial"/>
                <a:sym typeface="Arial"/>
              </a:rPr>
              <a:t>&lt;Link&gt;</a:t>
            </a:r>
            <a:r>
              <a:rPr b="0" i="0" lang="en-GB" sz="1600" u="none" cap="none" strike="noStrike">
                <a:solidFill>
                  <a:srgbClr val="000000"/>
                </a:solidFill>
                <a:latin typeface="Arial"/>
                <a:ea typeface="Arial"/>
                <a:cs typeface="Arial"/>
                <a:sym typeface="Arial"/>
              </a:rPr>
              <a:t>, </a:t>
            </a:r>
            <a:r>
              <a:rPr b="0" i="0" lang="en-GB" sz="1600" u="none" cap="none" strike="noStrike">
                <a:solidFill>
                  <a:srgbClr val="FF0000"/>
                </a:solidFill>
                <a:latin typeface="Arial"/>
                <a:ea typeface="Arial"/>
                <a:cs typeface="Arial"/>
                <a:sym typeface="Arial"/>
              </a:rPr>
              <a:t>&lt;NavLink&gt;</a:t>
            </a:r>
            <a:r>
              <a:rPr b="0" i="0" lang="en-GB" sz="1600" u="none" cap="none" strike="noStrike">
                <a:solidFill>
                  <a:srgbClr val="000000"/>
                </a:solidFill>
                <a:latin typeface="Arial"/>
                <a:ea typeface="Arial"/>
                <a:cs typeface="Arial"/>
                <a:sym typeface="Arial"/>
              </a:rPr>
              <a:t>, and </a:t>
            </a:r>
            <a:r>
              <a:rPr b="0" i="0" lang="en-GB" sz="1600" u="none" cap="none" strike="noStrike">
                <a:solidFill>
                  <a:srgbClr val="FF0000"/>
                </a:solidFill>
                <a:latin typeface="Arial"/>
                <a:ea typeface="Arial"/>
                <a:cs typeface="Arial"/>
                <a:sym typeface="Arial"/>
              </a:rPr>
              <a:t>&lt;Redirect&gt;</a:t>
            </a:r>
            <a:endParaRPr b="0" i="0" sz="1600" u="none" cap="none" strike="noStrike">
              <a:solidFill>
                <a:srgbClr val="FF0000"/>
              </a:solidFill>
              <a:latin typeface="Arial"/>
              <a:ea typeface="Arial"/>
              <a:cs typeface="Arial"/>
              <a:sym typeface="Arial"/>
            </a:endParaRPr>
          </a:p>
          <a:p>
            <a:pPr indent="-257175" lvl="8" marL="257175" marR="0" rtl="0" algn="l">
              <a:lnSpc>
                <a:spcPct val="150000"/>
              </a:lnSpc>
              <a:spcBef>
                <a:spcPts val="0"/>
              </a:spcBef>
              <a:spcAft>
                <a:spcPts val="0"/>
              </a:spcAft>
              <a:buClr>
                <a:srgbClr val="000000"/>
              </a:buClr>
              <a:buSzPts val="1696"/>
              <a:buFont typeface="Noto Sans Symbols"/>
              <a:buChar char="▪"/>
            </a:pPr>
            <a:r>
              <a:rPr b="0" i="0" lang="en-GB" sz="1600" u="none" cap="none" strike="noStrike">
                <a:solidFill>
                  <a:srgbClr val="000000"/>
                </a:solidFill>
                <a:latin typeface="Arial"/>
                <a:ea typeface="Arial"/>
                <a:cs typeface="Arial"/>
                <a:sym typeface="Arial"/>
              </a:rPr>
              <a:t>A </a:t>
            </a:r>
            <a:r>
              <a:rPr b="0" i="0" lang="en-GB" sz="1600" u="none" cap="none" strike="noStrike">
                <a:solidFill>
                  <a:srgbClr val="FF0000"/>
                </a:solidFill>
                <a:latin typeface="Arial"/>
                <a:ea typeface="Arial"/>
                <a:cs typeface="Arial"/>
                <a:sym typeface="Arial"/>
              </a:rPr>
              <a:t>&lt;BrowserRouter&gt;</a:t>
            </a:r>
            <a:r>
              <a:rPr b="0" i="0" lang="en-GB" sz="1600" u="none" cap="none" strike="noStrike">
                <a:solidFill>
                  <a:srgbClr val="000000"/>
                </a:solidFill>
                <a:latin typeface="Arial"/>
                <a:ea typeface="Arial"/>
                <a:cs typeface="Arial"/>
                <a:sym typeface="Arial"/>
              </a:rPr>
              <a:t> uses regular URL paths. These are generally the best-looking URLs, but they require your server to be configured correctly.</a:t>
            </a:r>
            <a:endParaRPr b="0" i="0" sz="1600" u="none" cap="none" strike="noStrike">
              <a:solidFill>
                <a:srgbClr val="000000"/>
              </a:solidFill>
              <a:latin typeface="Arial"/>
              <a:ea typeface="Arial"/>
              <a:cs typeface="Arial"/>
              <a:sym typeface="Arial"/>
            </a:endParaRPr>
          </a:p>
          <a:p>
            <a:pPr indent="-257175" lvl="8" marL="257175" marR="0" rtl="0" algn="l">
              <a:lnSpc>
                <a:spcPct val="150000"/>
              </a:lnSpc>
              <a:spcBef>
                <a:spcPts val="0"/>
              </a:spcBef>
              <a:spcAft>
                <a:spcPts val="0"/>
              </a:spcAft>
              <a:buClr>
                <a:srgbClr val="000000"/>
              </a:buClr>
              <a:buSzPts val="1696"/>
              <a:buFont typeface="Noto Sans Symbols"/>
              <a:buChar char="▪"/>
            </a:pPr>
            <a:r>
              <a:rPr b="0" i="0" lang="en-GB" sz="1600" u="none" cap="none" strike="noStrike">
                <a:solidFill>
                  <a:srgbClr val="000000"/>
                </a:solidFill>
                <a:latin typeface="Arial"/>
                <a:ea typeface="Arial"/>
                <a:cs typeface="Arial"/>
                <a:sym typeface="Arial"/>
              </a:rPr>
              <a:t>A </a:t>
            </a:r>
            <a:r>
              <a:rPr b="0" i="0" lang="en-GB" sz="1600" u="none" cap="none" strike="noStrike">
                <a:solidFill>
                  <a:srgbClr val="FF0000"/>
                </a:solidFill>
                <a:latin typeface="Arial"/>
                <a:ea typeface="Arial"/>
                <a:cs typeface="Arial"/>
                <a:sym typeface="Arial"/>
              </a:rPr>
              <a:t>&lt;HashRouter&gt; </a:t>
            </a:r>
            <a:r>
              <a:rPr b="0" i="0" lang="en-GB" sz="1600" u="none" cap="none" strike="noStrike">
                <a:solidFill>
                  <a:srgbClr val="000000"/>
                </a:solidFill>
                <a:latin typeface="Arial"/>
                <a:ea typeface="Arial"/>
                <a:cs typeface="Arial"/>
                <a:sym typeface="Arial"/>
              </a:rPr>
              <a:t>stores the current location in the hash portion of the URL so the URL looks something like </a:t>
            </a:r>
            <a:r>
              <a:rPr b="1" i="0" lang="en-GB" sz="1600" u="none" cap="none" strike="noStrike">
                <a:solidFill>
                  <a:srgbClr val="000000"/>
                </a:solidFill>
                <a:latin typeface="Arial"/>
                <a:ea typeface="Arial"/>
                <a:cs typeface="Arial"/>
                <a:sym typeface="Arial"/>
              </a:rPr>
              <a:t>http://example.com/#/your/page</a:t>
            </a:r>
            <a:r>
              <a:rPr b="0" i="0" lang="en-GB" sz="1600" u="none" cap="none" strike="noStrike">
                <a:solidFill>
                  <a:srgbClr val="000000"/>
                </a:solidFill>
                <a:latin typeface="Arial"/>
                <a:ea typeface="Arial"/>
                <a:cs typeface="Arial"/>
                <a:sym typeface="Arial"/>
              </a:rPr>
              <a:t>. Since the hash is never sent to the server, this means that no special server configuration is needed.</a:t>
            </a:r>
            <a:endParaRPr b="0" i="0" sz="16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571" name="Google Shape;571;p77"/>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GB"/>
              <a:t>React Router</a:t>
            </a:r>
            <a:endParaRPr b="1">
              <a:solidFill>
                <a:schemeClr val="lt1"/>
              </a:solidFill>
              <a:latin typeface="Libre Franklin Thin"/>
              <a:ea typeface="Libre Franklin Thin"/>
              <a:cs typeface="Libre Franklin Thin"/>
              <a:sym typeface="Libre Franklin Thi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8"/>
          <p:cNvSpPr txBox="1"/>
          <p:nvPr/>
        </p:nvSpPr>
        <p:spPr>
          <a:xfrm>
            <a:off x="242662" y="929139"/>
            <a:ext cx="8658675" cy="4328325"/>
          </a:xfrm>
          <a:prstGeom prst="rect">
            <a:avLst/>
          </a:prstGeom>
          <a:noFill/>
          <a:ln>
            <a:noFill/>
          </a:ln>
        </p:spPr>
        <p:txBody>
          <a:bodyPr anchorCtr="0" anchor="t" bIns="34275" lIns="68550" spcFirstLastPara="1" rIns="68550" wrap="square" tIns="34275">
            <a:noAutofit/>
          </a:bodyPr>
          <a:lstStyle/>
          <a:p>
            <a:pPr indent="0" lvl="0" marL="38100" marR="0" rtl="0" algn="just">
              <a:lnSpc>
                <a:spcPct val="114000"/>
              </a:lnSpc>
              <a:spcBef>
                <a:spcPts val="750"/>
              </a:spcBef>
              <a:spcAft>
                <a:spcPts val="0"/>
              </a:spcAft>
              <a:buNone/>
            </a:pPr>
            <a:r>
              <a:rPr b="1" i="0" lang="en-GB" sz="1600" u="none" cap="none" strike="noStrike">
                <a:solidFill>
                  <a:srgbClr val="268BD2"/>
                </a:solidFill>
                <a:latin typeface="Arial"/>
                <a:ea typeface="Arial"/>
                <a:cs typeface="Arial"/>
                <a:sym typeface="Arial"/>
              </a:rPr>
              <a:t>Route Matchers</a:t>
            </a:r>
            <a:endParaRPr b="0" i="0" sz="1600" u="none" cap="none" strike="noStrike">
              <a:solidFill>
                <a:srgbClr val="000000"/>
              </a:solidFill>
              <a:latin typeface="Arial"/>
              <a:ea typeface="Arial"/>
              <a:cs typeface="Arial"/>
              <a:sym typeface="Arial"/>
            </a:endParaRPr>
          </a:p>
          <a:p>
            <a:pPr indent="-304800" lvl="0" marL="342900" marR="0" rtl="0" algn="just">
              <a:lnSpc>
                <a:spcPct val="114000"/>
              </a:lnSpc>
              <a:spcBef>
                <a:spcPts val="750"/>
              </a:spcBef>
              <a:spcAft>
                <a:spcPts val="0"/>
              </a:spcAft>
              <a:buClr>
                <a:schemeClr val="dk1"/>
              </a:buClr>
              <a:buSzPts val="1696"/>
              <a:buFont typeface="Arial"/>
              <a:buChar char="●"/>
            </a:pPr>
            <a:r>
              <a:rPr b="0" i="0" lang="en-GB" sz="1600" u="none" cap="none" strike="noStrike">
                <a:solidFill>
                  <a:srgbClr val="000000"/>
                </a:solidFill>
                <a:latin typeface="Arial"/>
                <a:ea typeface="Arial"/>
                <a:cs typeface="Arial"/>
                <a:sym typeface="Arial"/>
              </a:rPr>
              <a:t>If your app have multiple routes. You need to wrap the routes with &lt;Switch&gt;</a:t>
            </a:r>
            <a:endParaRPr b="0" i="0" sz="1600" u="none" cap="none" strike="noStrike">
              <a:solidFill>
                <a:srgbClr val="000000"/>
              </a:solidFill>
              <a:latin typeface="Arial"/>
              <a:ea typeface="Arial"/>
              <a:cs typeface="Arial"/>
              <a:sym typeface="Arial"/>
            </a:endParaRPr>
          </a:p>
          <a:p>
            <a:pPr indent="-171450" lvl="0" marL="342900" marR="0" rtl="0" algn="just">
              <a:lnSpc>
                <a:spcPct val="114000"/>
              </a:lnSpc>
              <a:spcBef>
                <a:spcPts val="750"/>
              </a:spcBef>
              <a:spcAft>
                <a:spcPts val="0"/>
              </a:spcAft>
              <a:buNone/>
            </a:pPr>
            <a:r>
              <a:t/>
            </a:r>
            <a:endParaRPr b="0" i="0" sz="1600" u="none" cap="none" strike="noStrike">
              <a:solidFill>
                <a:srgbClr val="000000"/>
              </a:solidFill>
              <a:latin typeface="Arial"/>
              <a:ea typeface="Arial"/>
              <a:cs typeface="Arial"/>
              <a:sym typeface="Arial"/>
            </a:endParaRPr>
          </a:p>
          <a:p>
            <a:pPr indent="-171450" lvl="0" marL="342900" marR="0" rtl="0" algn="just">
              <a:lnSpc>
                <a:spcPct val="114000"/>
              </a:lnSpc>
              <a:spcBef>
                <a:spcPts val="750"/>
              </a:spcBef>
              <a:spcAft>
                <a:spcPts val="0"/>
              </a:spcAft>
              <a:buNone/>
            </a:pPr>
            <a:r>
              <a:t/>
            </a:r>
            <a:endParaRPr b="0" i="0" sz="1600" u="none" cap="none" strike="noStrike">
              <a:solidFill>
                <a:srgbClr val="000000"/>
              </a:solidFill>
              <a:latin typeface="Arial"/>
              <a:ea typeface="Arial"/>
              <a:cs typeface="Arial"/>
              <a:sym typeface="Arial"/>
            </a:endParaRPr>
          </a:p>
          <a:p>
            <a:pPr indent="-171450" lvl="0" marL="342900" marR="0" rtl="0" algn="just">
              <a:lnSpc>
                <a:spcPct val="114000"/>
              </a:lnSpc>
              <a:spcBef>
                <a:spcPts val="750"/>
              </a:spcBef>
              <a:spcAft>
                <a:spcPts val="0"/>
              </a:spcAft>
              <a:buNone/>
            </a:pPr>
            <a:r>
              <a:t/>
            </a:r>
            <a:endParaRPr b="0" i="0" sz="1600" u="none" cap="none" strike="noStrike">
              <a:solidFill>
                <a:srgbClr val="000000"/>
              </a:solidFill>
              <a:latin typeface="Arial"/>
              <a:ea typeface="Arial"/>
              <a:cs typeface="Arial"/>
              <a:sym typeface="Arial"/>
            </a:endParaRPr>
          </a:p>
          <a:p>
            <a:pPr indent="-171450" lvl="0" marL="342900" marR="0" rtl="0" algn="just">
              <a:lnSpc>
                <a:spcPct val="114000"/>
              </a:lnSpc>
              <a:spcBef>
                <a:spcPts val="750"/>
              </a:spcBef>
              <a:spcAft>
                <a:spcPts val="0"/>
              </a:spcAft>
              <a:buNone/>
            </a:pPr>
            <a:r>
              <a:t/>
            </a:r>
            <a:endParaRPr b="0" i="0" sz="1600" u="none" cap="none" strike="noStrike">
              <a:solidFill>
                <a:srgbClr val="000000"/>
              </a:solidFill>
              <a:latin typeface="Arial"/>
              <a:ea typeface="Arial"/>
              <a:cs typeface="Arial"/>
              <a:sym typeface="Arial"/>
            </a:endParaRPr>
          </a:p>
          <a:p>
            <a:pPr indent="-304800" lvl="0" marL="342900" marR="0" rtl="0" algn="just">
              <a:lnSpc>
                <a:spcPct val="114000"/>
              </a:lnSpc>
              <a:spcBef>
                <a:spcPts val="750"/>
              </a:spcBef>
              <a:spcAft>
                <a:spcPts val="0"/>
              </a:spcAft>
              <a:buClr>
                <a:schemeClr val="dk1"/>
              </a:buClr>
              <a:buSzPts val="1696"/>
              <a:buFont typeface="Arial"/>
              <a:buChar char="●"/>
            </a:pPr>
            <a:r>
              <a:rPr b="0" i="0" lang="en-GB" sz="1600" u="none" cap="none" strike="noStrike">
                <a:solidFill>
                  <a:srgbClr val="000000"/>
                </a:solidFill>
                <a:latin typeface="Arial"/>
                <a:ea typeface="Arial"/>
                <a:cs typeface="Arial"/>
                <a:sym typeface="Arial"/>
              </a:rPr>
              <a:t>Without &lt;Switch&gt; you probably would end up with following error</a:t>
            </a:r>
            <a:endParaRPr b="0" i="0" sz="1600" u="none" cap="none" strike="noStrike">
              <a:solidFill>
                <a:srgbClr val="000000"/>
              </a:solidFill>
              <a:latin typeface="Arial"/>
              <a:ea typeface="Arial"/>
              <a:cs typeface="Arial"/>
              <a:sym typeface="Arial"/>
            </a:endParaRPr>
          </a:p>
          <a:p>
            <a:pPr indent="0" lvl="0" marL="38100" marR="0" rtl="0" algn="just">
              <a:lnSpc>
                <a:spcPct val="114000"/>
              </a:lnSpc>
              <a:spcBef>
                <a:spcPts val="750"/>
              </a:spcBef>
              <a:spcAft>
                <a:spcPts val="0"/>
              </a:spcAft>
              <a:buNone/>
            </a:pPr>
            <a:r>
              <a:rPr b="0" i="0" lang="en-GB" sz="1600" u="none" cap="none" strike="noStrike">
                <a:solidFill>
                  <a:srgbClr val="000000"/>
                </a:solidFill>
                <a:latin typeface="Arial"/>
                <a:ea typeface="Arial"/>
                <a:cs typeface="Arial"/>
                <a:sym typeface="Arial"/>
              </a:rPr>
              <a:t>	</a:t>
            </a:r>
            <a:r>
              <a:rPr b="0" i="0" lang="en-GB" sz="1600" u="none" cap="none" strike="noStrike">
                <a:solidFill>
                  <a:srgbClr val="000000"/>
                </a:solidFill>
                <a:highlight>
                  <a:srgbClr val="FFFF00"/>
                </a:highlight>
                <a:latin typeface="Arial"/>
                <a:ea typeface="Arial"/>
                <a:cs typeface="Arial"/>
                <a:sym typeface="Arial"/>
              </a:rPr>
              <a:t>Uncaught Error: A &lt;Router&gt; may have only one child element</a:t>
            </a:r>
            <a:endParaRPr b="0" i="0" sz="1600" u="none" cap="none" strike="noStrike">
              <a:solidFill>
                <a:srgbClr val="000000"/>
              </a:solidFill>
              <a:latin typeface="Arial"/>
              <a:ea typeface="Arial"/>
              <a:cs typeface="Arial"/>
              <a:sym typeface="Arial"/>
            </a:endParaRPr>
          </a:p>
          <a:p>
            <a:pPr indent="-171450" lvl="0" marL="342900" marR="0" rtl="0" algn="just">
              <a:lnSpc>
                <a:spcPct val="114000"/>
              </a:lnSpc>
              <a:spcBef>
                <a:spcPts val="750"/>
              </a:spcBef>
              <a:spcAft>
                <a:spcPts val="0"/>
              </a:spcAft>
              <a:buNone/>
            </a:pPr>
            <a:r>
              <a:t/>
            </a:r>
            <a:endParaRPr b="0" i="0" sz="1600" u="none" cap="none" strike="noStrike">
              <a:solidFill>
                <a:srgbClr val="000000"/>
              </a:solidFill>
              <a:latin typeface="Arial"/>
              <a:ea typeface="Arial"/>
              <a:cs typeface="Arial"/>
              <a:sym typeface="Arial"/>
            </a:endParaRPr>
          </a:p>
          <a:p>
            <a:pPr indent="-171450" lvl="0" marL="342900" marR="0" rtl="0" algn="just">
              <a:lnSpc>
                <a:spcPct val="114000"/>
              </a:lnSpc>
              <a:spcBef>
                <a:spcPts val="750"/>
              </a:spcBef>
              <a:spcAft>
                <a:spcPts val="0"/>
              </a:spcAft>
              <a:buNone/>
            </a:pPr>
            <a:r>
              <a:t/>
            </a:r>
            <a:endParaRPr b="1" i="0" sz="1600" u="none" cap="none" strike="noStrike">
              <a:solidFill>
                <a:srgbClr val="268BD2"/>
              </a:solidFill>
              <a:latin typeface="Arial"/>
              <a:ea typeface="Arial"/>
              <a:cs typeface="Arial"/>
              <a:sym typeface="Arial"/>
            </a:endParaRPr>
          </a:p>
        </p:txBody>
      </p:sp>
      <p:sp>
        <p:nvSpPr>
          <p:cNvPr id="577" name="Google Shape;577;p78"/>
          <p:cNvSpPr txBox="1"/>
          <p:nvPr/>
        </p:nvSpPr>
        <p:spPr>
          <a:xfrm>
            <a:off x="750672" y="1916767"/>
            <a:ext cx="7840364" cy="1354754"/>
          </a:xfrm>
          <a:prstGeom prst="rect">
            <a:avLst/>
          </a:prstGeom>
          <a:noFill/>
          <a:ln>
            <a:noFill/>
          </a:ln>
        </p:spPr>
        <p:txBody>
          <a:bodyPr anchorCtr="0" anchor="t" bIns="34275" lIns="68550" spcFirstLastPara="1" rIns="68550" wrap="square" tIns="34275">
            <a:noAutofit/>
          </a:bodyPr>
          <a:lstStyle/>
          <a:p>
            <a:pPr indent="0" lvl="0" marL="38100" marR="0" rtl="0" algn="l">
              <a:lnSpc>
                <a:spcPct val="114000"/>
              </a:lnSpc>
              <a:spcBef>
                <a:spcPts val="750"/>
              </a:spcBef>
              <a:spcAft>
                <a:spcPts val="0"/>
              </a:spcAft>
              <a:buNone/>
            </a:pPr>
            <a:r>
              <a:rPr b="0" i="0" lang="en-GB" sz="1600" u="none" cap="none" strike="noStrike">
                <a:solidFill>
                  <a:srgbClr val="000000"/>
                </a:solidFill>
                <a:latin typeface="Arial"/>
                <a:ea typeface="Arial"/>
                <a:cs typeface="Arial"/>
                <a:sym typeface="Arial"/>
              </a:rPr>
              <a:t>&lt;Switch&gt;</a:t>
            </a:r>
            <a:br>
              <a:rPr b="0" i="0" lang="en-GB" sz="1600" u="none" cap="none" strike="noStrike">
                <a:solidFill>
                  <a:srgbClr val="000000"/>
                </a:solidFill>
                <a:latin typeface="Arial"/>
                <a:ea typeface="Arial"/>
                <a:cs typeface="Arial"/>
                <a:sym typeface="Arial"/>
              </a:rPr>
            </a:br>
            <a:r>
              <a:rPr b="0" i="0" lang="en-GB" sz="1600" u="none" cap="none" strike="noStrike">
                <a:solidFill>
                  <a:srgbClr val="000000"/>
                </a:solidFill>
                <a:latin typeface="Arial"/>
                <a:ea typeface="Arial"/>
                <a:cs typeface="Arial"/>
                <a:sym typeface="Arial"/>
              </a:rPr>
              <a:t>	&lt;Route exact path="/" component={App} /&gt;</a:t>
            </a:r>
            <a:br>
              <a:rPr b="0" i="0" lang="en-GB" sz="1600" u="none" cap="none" strike="noStrike">
                <a:solidFill>
                  <a:srgbClr val="000000"/>
                </a:solidFill>
                <a:latin typeface="Arial"/>
                <a:ea typeface="Arial"/>
                <a:cs typeface="Arial"/>
                <a:sym typeface="Arial"/>
              </a:rPr>
            </a:br>
            <a:r>
              <a:rPr b="0" i="0" lang="en-GB" sz="1600" u="none" cap="none" strike="noStrike">
                <a:solidFill>
                  <a:srgbClr val="000000"/>
                </a:solidFill>
                <a:latin typeface="Arial"/>
                <a:ea typeface="Arial"/>
                <a:cs typeface="Arial"/>
                <a:sym typeface="Arial"/>
              </a:rPr>
              <a:t>	&lt;Route exact path="/about" component={About} /&gt; </a:t>
            </a:r>
            <a:br>
              <a:rPr b="0" i="0" lang="en-GB" sz="1600" u="none" cap="none" strike="noStrike">
                <a:solidFill>
                  <a:srgbClr val="000000"/>
                </a:solidFill>
                <a:latin typeface="Arial"/>
                <a:ea typeface="Arial"/>
                <a:cs typeface="Arial"/>
                <a:sym typeface="Arial"/>
              </a:rPr>
            </a:br>
            <a:r>
              <a:rPr b="0" i="0" lang="en-GB" sz="1600" u="none" cap="none" strike="noStrike">
                <a:solidFill>
                  <a:srgbClr val="000000"/>
                </a:solidFill>
                <a:latin typeface="Arial"/>
                <a:ea typeface="Arial"/>
                <a:cs typeface="Arial"/>
                <a:sym typeface="Arial"/>
              </a:rPr>
              <a:t>&lt;/Switch&gt;</a:t>
            </a:r>
            <a:endParaRPr b="0" i="0" sz="1600" u="none" cap="none" strike="noStrike">
              <a:solidFill>
                <a:srgbClr val="268BD2"/>
              </a:solidFill>
              <a:latin typeface="Century Gothic"/>
              <a:ea typeface="Century Gothic"/>
              <a:cs typeface="Century Gothic"/>
              <a:sym typeface="Century Gothic"/>
            </a:endParaRPr>
          </a:p>
        </p:txBody>
      </p:sp>
      <p:sp>
        <p:nvSpPr>
          <p:cNvPr id="578" name="Google Shape;578;p7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React Router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9"/>
          <p:cNvSpPr txBox="1"/>
          <p:nvPr/>
        </p:nvSpPr>
        <p:spPr>
          <a:xfrm>
            <a:off x="242662" y="910174"/>
            <a:ext cx="8658675" cy="4328325"/>
          </a:xfrm>
          <a:prstGeom prst="rect">
            <a:avLst/>
          </a:prstGeom>
          <a:noFill/>
          <a:ln>
            <a:noFill/>
          </a:ln>
        </p:spPr>
        <p:txBody>
          <a:bodyPr anchorCtr="0" anchor="t" bIns="34275" lIns="68550" spcFirstLastPara="1" rIns="68550" wrap="square" tIns="34275">
            <a:noAutofit/>
          </a:bodyPr>
          <a:lstStyle/>
          <a:p>
            <a:pPr indent="0" lvl="0" marL="38100" marR="0" rtl="0" algn="just">
              <a:lnSpc>
                <a:spcPct val="114000"/>
              </a:lnSpc>
              <a:spcBef>
                <a:spcPts val="750"/>
              </a:spcBef>
              <a:spcAft>
                <a:spcPts val="0"/>
              </a:spcAft>
              <a:buNone/>
            </a:pPr>
            <a:r>
              <a:rPr b="1" i="0" lang="en-GB" sz="1600" u="none" cap="none" strike="noStrike">
                <a:solidFill>
                  <a:srgbClr val="268BD2"/>
                </a:solidFill>
                <a:latin typeface="Arial"/>
                <a:ea typeface="Arial"/>
                <a:cs typeface="Arial"/>
                <a:sym typeface="Arial"/>
              </a:rPr>
              <a:t>Navigation or Route Changers</a:t>
            </a:r>
            <a:endParaRPr b="0" i="0" sz="1600" u="none" cap="none" strike="noStrike">
              <a:solidFill>
                <a:srgbClr val="000000"/>
              </a:solidFill>
              <a:latin typeface="Arial"/>
              <a:ea typeface="Arial"/>
              <a:cs typeface="Arial"/>
              <a:sym typeface="Arial"/>
            </a:endParaRPr>
          </a:p>
          <a:p>
            <a:pPr indent="-304800" lvl="0" marL="342900" marR="0" rtl="0" algn="just">
              <a:lnSpc>
                <a:spcPct val="114000"/>
              </a:lnSpc>
              <a:spcBef>
                <a:spcPts val="750"/>
              </a:spcBef>
              <a:spcAft>
                <a:spcPts val="0"/>
              </a:spcAft>
              <a:buClr>
                <a:schemeClr val="dk1"/>
              </a:buClr>
              <a:buSzPts val="1696"/>
              <a:buFont typeface="Arial"/>
              <a:buChar char="●"/>
            </a:pPr>
            <a:r>
              <a:rPr b="0" i="0" lang="en-GB" sz="1600" u="none" cap="none" strike="noStrike">
                <a:solidFill>
                  <a:srgbClr val="000000"/>
                </a:solidFill>
                <a:latin typeface="Arial"/>
                <a:ea typeface="Arial"/>
                <a:cs typeface="Arial"/>
                <a:sym typeface="Arial"/>
              </a:rPr>
              <a:t>React Router provides a </a:t>
            </a:r>
            <a:r>
              <a:rPr b="0" i="0" lang="en-GB" sz="1600" u="none" cap="none" strike="noStrike">
                <a:solidFill>
                  <a:srgbClr val="FF0000"/>
                </a:solidFill>
                <a:latin typeface="Arial"/>
                <a:ea typeface="Arial"/>
                <a:cs typeface="Arial"/>
                <a:sym typeface="Arial"/>
              </a:rPr>
              <a:t>&lt;Link&gt;</a:t>
            </a:r>
            <a:r>
              <a:rPr b="0" i="0" lang="en-GB" sz="1600" u="none" cap="none" strike="noStrike">
                <a:solidFill>
                  <a:srgbClr val="000000"/>
                </a:solidFill>
                <a:latin typeface="Arial"/>
                <a:ea typeface="Arial"/>
                <a:cs typeface="Arial"/>
                <a:sym typeface="Arial"/>
              </a:rPr>
              <a:t> component to create links in your application. Wherever you render a </a:t>
            </a:r>
            <a:r>
              <a:rPr b="0" i="0" lang="en-GB" sz="1600" u="none" cap="none" strike="noStrike">
                <a:solidFill>
                  <a:srgbClr val="FF0000"/>
                </a:solidFill>
                <a:latin typeface="Arial"/>
                <a:ea typeface="Arial"/>
                <a:cs typeface="Arial"/>
                <a:sym typeface="Arial"/>
              </a:rPr>
              <a:t>&lt;Link&gt;</a:t>
            </a:r>
            <a:r>
              <a:rPr b="0" i="0" lang="en-GB" sz="1600" u="none" cap="none" strike="noStrike">
                <a:solidFill>
                  <a:srgbClr val="000000"/>
                </a:solidFill>
                <a:latin typeface="Arial"/>
                <a:ea typeface="Arial"/>
                <a:cs typeface="Arial"/>
                <a:sym typeface="Arial"/>
              </a:rPr>
              <a:t>, an anchor (&lt;a&gt;) will be rendered in your HTML document.</a:t>
            </a:r>
            <a:endParaRPr b="0" i="0" sz="1600" u="none" cap="none" strike="noStrike">
              <a:solidFill>
                <a:srgbClr val="000000"/>
              </a:solidFill>
              <a:latin typeface="Arial"/>
              <a:ea typeface="Arial"/>
              <a:cs typeface="Arial"/>
              <a:sym typeface="Arial"/>
            </a:endParaRPr>
          </a:p>
          <a:p>
            <a:pPr indent="-304800" lvl="0" marL="342900" marR="0" rtl="0" algn="just">
              <a:lnSpc>
                <a:spcPct val="114000"/>
              </a:lnSpc>
              <a:spcBef>
                <a:spcPts val="750"/>
              </a:spcBef>
              <a:spcAft>
                <a:spcPts val="0"/>
              </a:spcAft>
              <a:buClr>
                <a:schemeClr val="dk1"/>
              </a:buClr>
              <a:buSzPts val="1696"/>
              <a:buFont typeface="Arial"/>
              <a:buChar char="●"/>
            </a:pPr>
            <a:r>
              <a:rPr b="0" i="0" lang="en-GB" sz="1600" u="none" cap="none" strike="noStrike">
                <a:solidFill>
                  <a:srgbClr val="000000"/>
                </a:solidFill>
                <a:latin typeface="Arial"/>
                <a:ea typeface="Arial"/>
                <a:cs typeface="Arial"/>
                <a:sym typeface="Arial"/>
              </a:rPr>
              <a:t>The </a:t>
            </a:r>
            <a:r>
              <a:rPr b="0" i="0" lang="en-GB" sz="1600" u="none" cap="none" strike="noStrike">
                <a:solidFill>
                  <a:srgbClr val="FF0000"/>
                </a:solidFill>
                <a:latin typeface="Arial"/>
                <a:ea typeface="Arial"/>
                <a:cs typeface="Arial"/>
                <a:sym typeface="Arial"/>
              </a:rPr>
              <a:t>&lt;NavLink&gt;</a:t>
            </a:r>
            <a:r>
              <a:rPr b="0" i="0" lang="en-GB" sz="1600" u="none" cap="none" strike="noStrike">
                <a:solidFill>
                  <a:srgbClr val="000000"/>
                </a:solidFill>
                <a:latin typeface="Arial"/>
                <a:ea typeface="Arial"/>
                <a:cs typeface="Arial"/>
                <a:sym typeface="Arial"/>
              </a:rPr>
              <a:t> is a special type of </a:t>
            </a:r>
            <a:r>
              <a:rPr b="0" i="0" lang="en-GB" sz="1600" u="none" cap="none" strike="noStrike">
                <a:solidFill>
                  <a:srgbClr val="FF0000"/>
                </a:solidFill>
                <a:latin typeface="Arial"/>
                <a:ea typeface="Arial"/>
                <a:cs typeface="Arial"/>
                <a:sym typeface="Arial"/>
              </a:rPr>
              <a:t>&lt;Link&gt;</a:t>
            </a:r>
            <a:r>
              <a:rPr b="0" i="0" lang="en-GB" sz="1600" u="none" cap="none" strike="noStrike">
                <a:solidFill>
                  <a:srgbClr val="000000"/>
                </a:solidFill>
                <a:latin typeface="Arial"/>
                <a:ea typeface="Arial"/>
                <a:cs typeface="Arial"/>
                <a:sym typeface="Arial"/>
              </a:rPr>
              <a:t> that can style itself as “active” when its to prop matches the current location.</a:t>
            </a:r>
            <a:endParaRPr b="0" i="0" sz="1600" u="none" cap="none" strike="noStrike">
              <a:solidFill>
                <a:srgbClr val="000000"/>
              </a:solidFill>
              <a:latin typeface="Arial"/>
              <a:ea typeface="Arial"/>
              <a:cs typeface="Arial"/>
              <a:sym typeface="Arial"/>
            </a:endParaRPr>
          </a:p>
          <a:p>
            <a:pPr indent="-304800" lvl="0" marL="342900" marR="0" rtl="0" algn="just">
              <a:lnSpc>
                <a:spcPct val="114000"/>
              </a:lnSpc>
              <a:spcBef>
                <a:spcPts val="750"/>
              </a:spcBef>
              <a:spcAft>
                <a:spcPts val="0"/>
              </a:spcAft>
              <a:buClr>
                <a:schemeClr val="dk1"/>
              </a:buClr>
              <a:buSzPts val="1696"/>
              <a:buFont typeface="Arial"/>
              <a:buChar char="●"/>
            </a:pPr>
            <a:r>
              <a:rPr b="0" i="0" lang="en-GB" sz="1600" u="none" cap="none" strike="noStrike">
                <a:solidFill>
                  <a:srgbClr val="000000"/>
                </a:solidFill>
                <a:latin typeface="Arial"/>
                <a:ea typeface="Arial"/>
                <a:cs typeface="Arial"/>
                <a:sym typeface="Arial"/>
              </a:rPr>
              <a:t>Any time that you want to force navigation, you can render a </a:t>
            </a:r>
            <a:r>
              <a:rPr b="0" i="0" lang="en-GB" sz="1600" u="none" cap="none" strike="noStrike">
                <a:solidFill>
                  <a:srgbClr val="FF0000"/>
                </a:solidFill>
                <a:latin typeface="Arial"/>
                <a:ea typeface="Arial"/>
                <a:cs typeface="Arial"/>
                <a:sym typeface="Arial"/>
              </a:rPr>
              <a:t>&lt;Redirect&gt;</a:t>
            </a:r>
            <a:r>
              <a:rPr b="0" i="0" lang="en-GB" sz="1600" u="none" cap="none" strike="noStrike">
                <a:solidFill>
                  <a:srgbClr val="000000"/>
                </a:solidFill>
                <a:latin typeface="Arial"/>
                <a:ea typeface="Arial"/>
                <a:cs typeface="Arial"/>
                <a:sym typeface="Arial"/>
              </a:rPr>
              <a:t>. When a </a:t>
            </a:r>
            <a:r>
              <a:rPr b="0" i="0" lang="en-GB" sz="1600" u="none" cap="none" strike="noStrike">
                <a:solidFill>
                  <a:srgbClr val="FF0000"/>
                </a:solidFill>
                <a:latin typeface="Arial"/>
                <a:ea typeface="Arial"/>
                <a:cs typeface="Arial"/>
                <a:sym typeface="Arial"/>
              </a:rPr>
              <a:t>&lt;Redirect&gt;</a:t>
            </a:r>
            <a:r>
              <a:rPr b="0" i="0" lang="en-GB" sz="1600" u="none" cap="none" strike="noStrike">
                <a:solidFill>
                  <a:srgbClr val="000000"/>
                </a:solidFill>
                <a:latin typeface="Arial"/>
                <a:ea typeface="Arial"/>
                <a:cs typeface="Arial"/>
                <a:sym typeface="Arial"/>
              </a:rPr>
              <a:t> renders, it will navigate using its to prop.</a:t>
            </a:r>
            <a:endParaRPr b="0" i="0" sz="1600" u="none" cap="none" strike="noStrike">
              <a:solidFill>
                <a:srgbClr val="000000"/>
              </a:solidFill>
              <a:latin typeface="Arial"/>
              <a:ea typeface="Arial"/>
              <a:cs typeface="Arial"/>
              <a:sym typeface="Arial"/>
            </a:endParaRPr>
          </a:p>
          <a:p>
            <a:pPr indent="-171450" lvl="0" marL="342900" marR="0" rtl="0" algn="just">
              <a:lnSpc>
                <a:spcPct val="114000"/>
              </a:lnSpc>
              <a:spcBef>
                <a:spcPts val="750"/>
              </a:spcBef>
              <a:spcAft>
                <a:spcPts val="0"/>
              </a:spcAft>
              <a:buNone/>
            </a:pPr>
            <a:r>
              <a:t/>
            </a:r>
            <a:endParaRPr b="1" i="0" sz="1600" u="none" cap="none" strike="noStrike">
              <a:solidFill>
                <a:srgbClr val="268BD2"/>
              </a:solidFill>
              <a:latin typeface="Arial"/>
              <a:ea typeface="Arial"/>
              <a:cs typeface="Arial"/>
              <a:sym typeface="Arial"/>
            </a:endParaRPr>
          </a:p>
        </p:txBody>
      </p:sp>
      <p:sp>
        <p:nvSpPr>
          <p:cNvPr id="584" name="Google Shape;584;p79"/>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React Router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Font typeface="Arial"/>
              <a:buChar char="⎊"/>
            </a:pPr>
            <a:r>
              <a:rPr lang="en-GB" sz="1600">
                <a:latin typeface="Arial"/>
                <a:ea typeface="Arial"/>
                <a:cs typeface="Arial"/>
                <a:sym typeface="Arial"/>
              </a:rPr>
              <a:t>There are many ways to create React App Project but we will use </a:t>
            </a:r>
            <a:r>
              <a:rPr b="1" lang="en-GB" sz="1600">
                <a:latin typeface="Arial"/>
                <a:ea typeface="Arial"/>
                <a:cs typeface="Arial"/>
                <a:sym typeface="Arial"/>
              </a:rPr>
              <a:t>Create React App</a:t>
            </a:r>
            <a:r>
              <a:rPr lang="en-GB" sz="1600">
                <a:latin typeface="Arial"/>
                <a:ea typeface="Arial"/>
                <a:cs typeface="Arial"/>
                <a:sym typeface="Arial"/>
              </a:rPr>
              <a:t> package.</a:t>
            </a:r>
            <a:endParaRPr/>
          </a:p>
          <a:p>
            <a:pPr indent="-336550" lvl="1" marL="914400" rtl="0" algn="l">
              <a:lnSpc>
                <a:spcPct val="150000"/>
              </a:lnSpc>
              <a:spcBef>
                <a:spcPts val="400"/>
              </a:spcBef>
              <a:spcAft>
                <a:spcPts val="0"/>
              </a:spcAft>
              <a:buSzPts val="1700"/>
              <a:buFont typeface="Arial"/>
              <a:buChar char="•"/>
            </a:pPr>
            <a:r>
              <a:rPr lang="en-GB" sz="1600">
                <a:latin typeface="Arial"/>
                <a:ea typeface="Arial"/>
                <a:cs typeface="Arial"/>
                <a:sym typeface="Arial"/>
              </a:rPr>
              <a:t>Install </a:t>
            </a:r>
            <a:r>
              <a:rPr b="1" lang="en-GB" sz="1600">
                <a:latin typeface="Arial"/>
                <a:ea typeface="Arial"/>
                <a:cs typeface="Arial"/>
                <a:sym typeface="Arial"/>
              </a:rPr>
              <a:t>Create-React-App</a:t>
            </a:r>
            <a:r>
              <a:rPr lang="en-GB" sz="1600">
                <a:latin typeface="Arial"/>
                <a:ea typeface="Arial"/>
                <a:cs typeface="Arial"/>
                <a:sym typeface="Arial"/>
              </a:rPr>
              <a:t> Package:</a:t>
            </a:r>
            <a:br>
              <a:rPr lang="en-GB" sz="1600">
                <a:latin typeface="Arial"/>
                <a:ea typeface="Arial"/>
                <a:cs typeface="Arial"/>
                <a:sym typeface="Arial"/>
              </a:rPr>
            </a:br>
            <a:r>
              <a:rPr lang="en-GB" sz="1600">
                <a:latin typeface="Arial"/>
                <a:ea typeface="Arial"/>
                <a:cs typeface="Arial"/>
                <a:sym typeface="Arial"/>
              </a:rPr>
              <a:t> </a:t>
            </a:r>
            <a:endParaRPr/>
          </a:p>
          <a:p>
            <a:pPr indent="-336550" lvl="1" marL="914400" rtl="0" algn="l">
              <a:lnSpc>
                <a:spcPct val="150000"/>
              </a:lnSpc>
              <a:spcBef>
                <a:spcPts val="400"/>
              </a:spcBef>
              <a:spcAft>
                <a:spcPts val="0"/>
              </a:spcAft>
              <a:buSzPts val="1700"/>
              <a:buFont typeface="Arial"/>
              <a:buChar char="•"/>
            </a:pPr>
            <a:r>
              <a:rPr lang="en-GB">
                <a:latin typeface="Arial"/>
                <a:ea typeface="Arial"/>
                <a:cs typeface="Arial"/>
                <a:sym typeface="Arial"/>
              </a:rPr>
              <a:t>Create app for your project</a:t>
            </a:r>
            <a:r>
              <a:rPr lang="en-GB" sz="1600">
                <a:latin typeface="Arial"/>
                <a:ea typeface="Arial"/>
                <a:cs typeface="Arial"/>
                <a:sym typeface="Arial"/>
              </a:rPr>
              <a:t>:</a:t>
            </a:r>
            <a:br>
              <a:rPr lang="en-GB" sz="1600">
                <a:latin typeface="Arial"/>
                <a:ea typeface="Arial"/>
                <a:cs typeface="Arial"/>
                <a:sym typeface="Arial"/>
              </a:rPr>
            </a:br>
            <a:endParaRPr sz="1600">
              <a:latin typeface="Arial"/>
              <a:ea typeface="Arial"/>
              <a:cs typeface="Arial"/>
              <a:sym typeface="Arial"/>
            </a:endParaRPr>
          </a:p>
          <a:p>
            <a:pPr indent="-336550" lvl="1" marL="914400" rtl="0" algn="l">
              <a:lnSpc>
                <a:spcPct val="150000"/>
              </a:lnSpc>
              <a:spcBef>
                <a:spcPts val="400"/>
              </a:spcBef>
              <a:spcAft>
                <a:spcPts val="0"/>
              </a:spcAft>
              <a:buSzPts val="1700"/>
              <a:buFont typeface="Arial"/>
              <a:buChar char="•"/>
            </a:pPr>
            <a:r>
              <a:rPr lang="en-GB">
                <a:latin typeface="Arial"/>
                <a:ea typeface="Arial"/>
                <a:cs typeface="Arial"/>
                <a:sym typeface="Arial"/>
              </a:rPr>
              <a:t>Navigate to project directory:</a:t>
            </a:r>
            <a:r>
              <a:rPr lang="en-GB" sz="1600">
                <a:latin typeface="Arial"/>
                <a:ea typeface="Arial"/>
                <a:cs typeface="Arial"/>
                <a:sym typeface="Arial"/>
              </a:rPr>
              <a:t> </a:t>
            </a:r>
            <a:endParaRPr/>
          </a:p>
          <a:p>
            <a:pPr indent="0" lvl="1" marL="577850" rtl="0" algn="l">
              <a:lnSpc>
                <a:spcPct val="150000"/>
              </a:lnSpc>
              <a:spcBef>
                <a:spcPts val="400"/>
              </a:spcBef>
              <a:spcAft>
                <a:spcPts val="0"/>
              </a:spcAft>
              <a:buSzPts val="1700"/>
              <a:buNone/>
            </a:pPr>
            <a:r>
              <a:t/>
            </a:r>
            <a:endParaRPr sz="1600">
              <a:latin typeface="Arial"/>
              <a:ea typeface="Arial"/>
              <a:cs typeface="Arial"/>
              <a:sym typeface="Arial"/>
            </a:endParaRPr>
          </a:p>
          <a:p>
            <a:pPr indent="-336550" lvl="1" marL="914400" rtl="0" algn="l">
              <a:lnSpc>
                <a:spcPct val="150000"/>
              </a:lnSpc>
              <a:spcBef>
                <a:spcPts val="400"/>
              </a:spcBef>
              <a:spcAft>
                <a:spcPts val="0"/>
              </a:spcAft>
              <a:buSzPts val="1700"/>
              <a:buFont typeface="Arial"/>
              <a:buChar char="•"/>
            </a:pPr>
            <a:r>
              <a:rPr lang="en-GB">
                <a:latin typeface="Arial"/>
                <a:ea typeface="Arial"/>
                <a:cs typeface="Arial"/>
                <a:sym typeface="Arial"/>
              </a:rPr>
              <a:t>Start running app:</a:t>
            </a:r>
            <a:r>
              <a:rPr lang="en-GB" sz="1600">
                <a:latin typeface="Arial"/>
                <a:ea typeface="Arial"/>
                <a:cs typeface="Arial"/>
                <a:sym typeface="Arial"/>
              </a:rPr>
              <a:t> </a:t>
            </a:r>
            <a:endParaRPr/>
          </a:p>
          <a:p>
            <a:pPr indent="-228600" lvl="1" marL="914400" rtl="0" algn="l">
              <a:lnSpc>
                <a:spcPct val="150000"/>
              </a:lnSpc>
              <a:spcBef>
                <a:spcPts val="400"/>
              </a:spcBef>
              <a:spcAft>
                <a:spcPts val="0"/>
              </a:spcAft>
              <a:buSzPts val="1700"/>
              <a:buFont typeface="Arial"/>
              <a:buNone/>
            </a:pPr>
            <a:r>
              <a:t/>
            </a:r>
            <a:endParaRPr sz="1600">
              <a:latin typeface="Arial"/>
              <a:ea typeface="Arial"/>
              <a:cs typeface="Arial"/>
              <a:sym typeface="Arial"/>
            </a:endParaRPr>
          </a:p>
          <a:p>
            <a:pPr indent="0" lvl="1" marL="577850" rtl="0" algn="l">
              <a:lnSpc>
                <a:spcPct val="100000"/>
              </a:lnSpc>
              <a:spcBef>
                <a:spcPts val="400"/>
              </a:spcBef>
              <a:spcAft>
                <a:spcPts val="0"/>
              </a:spcAft>
              <a:buSzPts val="1700"/>
              <a:buNone/>
            </a:pPr>
            <a:r>
              <a:t/>
            </a:r>
            <a:endParaRPr sz="1600">
              <a:latin typeface="Arial"/>
              <a:ea typeface="Arial"/>
              <a:cs typeface="Arial"/>
              <a:sym typeface="Arial"/>
            </a:endParaRPr>
          </a:p>
          <a:p>
            <a:pPr indent="0" lvl="1" marL="577850" rtl="0" algn="l">
              <a:lnSpc>
                <a:spcPct val="100000"/>
              </a:lnSpc>
              <a:spcBef>
                <a:spcPts val="400"/>
              </a:spcBef>
              <a:spcAft>
                <a:spcPts val="0"/>
              </a:spcAft>
              <a:buSzPts val="1700"/>
              <a:buNone/>
            </a:pPr>
            <a:r>
              <a:t/>
            </a:r>
            <a:endParaRPr sz="1600">
              <a:latin typeface="Arial"/>
              <a:ea typeface="Arial"/>
              <a:cs typeface="Arial"/>
              <a:sym typeface="Arial"/>
            </a:endParaRPr>
          </a:p>
        </p:txBody>
      </p:sp>
      <p:sp>
        <p:nvSpPr>
          <p:cNvPr id="110" name="Google Shape;110;p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Initialize a Project</a:t>
            </a:r>
            <a:endParaRPr/>
          </a:p>
        </p:txBody>
      </p:sp>
      <p:sp>
        <p:nvSpPr>
          <p:cNvPr id="111" name="Google Shape;111;p8"/>
          <p:cNvSpPr txBox="1"/>
          <p:nvPr/>
        </p:nvSpPr>
        <p:spPr>
          <a:xfrm>
            <a:off x="3407435" y="2274417"/>
            <a:ext cx="3415800" cy="383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npm install -g create-react-app</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 </a:t>
            </a:r>
            <a:endParaRPr/>
          </a:p>
        </p:txBody>
      </p:sp>
      <p:sp>
        <p:nvSpPr>
          <p:cNvPr id="112" name="Google Shape;112;p8"/>
          <p:cNvSpPr txBox="1"/>
          <p:nvPr/>
        </p:nvSpPr>
        <p:spPr>
          <a:xfrm>
            <a:off x="3407434" y="3092650"/>
            <a:ext cx="3415803" cy="383595"/>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create-react-app my-app</a:t>
            </a:r>
            <a:endParaRPr/>
          </a:p>
        </p:txBody>
      </p:sp>
      <p:sp>
        <p:nvSpPr>
          <p:cNvPr id="113" name="Google Shape;113;p8"/>
          <p:cNvSpPr txBox="1"/>
          <p:nvPr/>
        </p:nvSpPr>
        <p:spPr>
          <a:xfrm>
            <a:off x="3407436" y="3910908"/>
            <a:ext cx="3415803" cy="383595"/>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cd my-app</a:t>
            </a:r>
            <a:endParaRPr/>
          </a:p>
        </p:txBody>
      </p:sp>
      <p:sp>
        <p:nvSpPr>
          <p:cNvPr id="114" name="Google Shape;114;p8"/>
          <p:cNvSpPr txBox="1"/>
          <p:nvPr/>
        </p:nvSpPr>
        <p:spPr>
          <a:xfrm>
            <a:off x="3407437" y="4533142"/>
            <a:ext cx="3415803" cy="357716"/>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npm start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0"/>
          <p:cNvSpPr txBox="1"/>
          <p:nvPr/>
        </p:nvSpPr>
        <p:spPr>
          <a:xfrm>
            <a:off x="242662" y="926609"/>
            <a:ext cx="8658675" cy="4328325"/>
          </a:xfrm>
          <a:prstGeom prst="rect">
            <a:avLst/>
          </a:prstGeom>
          <a:noFill/>
          <a:ln>
            <a:noFill/>
          </a:ln>
        </p:spPr>
        <p:txBody>
          <a:bodyPr anchorCtr="0" anchor="t" bIns="34275" lIns="68550" spcFirstLastPara="1" rIns="68550" wrap="square" tIns="34275">
            <a:noAutofit/>
          </a:bodyPr>
          <a:lstStyle/>
          <a:p>
            <a:pPr indent="0" lvl="0" marL="38100" marR="0" rtl="0" algn="just">
              <a:lnSpc>
                <a:spcPct val="114000"/>
              </a:lnSpc>
              <a:spcBef>
                <a:spcPts val="750"/>
              </a:spcBef>
              <a:spcAft>
                <a:spcPts val="0"/>
              </a:spcAft>
              <a:buNone/>
            </a:pPr>
            <a:r>
              <a:rPr b="1" i="0" lang="en-GB" sz="1600" u="none" cap="none" strike="noStrike">
                <a:solidFill>
                  <a:srgbClr val="268BD2"/>
                </a:solidFill>
                <a:latin typeface="Century Gothic"/>
                <a:ea typeface="Century Gothic"/>
                <a:cs typeface="Century Gothic"/>
                <a:sym typeface="Century Gothic"/>
              </a:rPr>
              <a:t>Navigation or Route Changers</a:t>
            </a:r>
            <a:endParaRPr b="0" i="0" sz="1600" u="none" cap="none" strike="noStrike">
              <a:solidFill>
                <a:srgbClr val="000000"/>
              </a:solidFill>
              <a:latin typeface="Arial"/>
              <a:ea typeface="Arial"/>
              <a:cs typeface="Arial"/>
              <a:sym typeface="Arial"/>
            </a:endParaRPr>
          </a:p>
          <a:p>
            <a:pPr indent="-171450" lvl="0" marL="342900" marR="0" rtl="0" algn="just">
              <a:lnSpc>
                <a:spcPct val="114000"/>
              </a:lnSpc>
              <a:spcBef>
                <a:spcPts val="750"/>
              </a:spcBef>
              <a:spcAft>
                <a:spcPts val="0"/>
              </a:spcAft>
              <a:buNone/>
            </a:pPr>
            <a:r>
              <a:t/>
            </a:r>
            <a:endParaRPr b="1" i="0" sz="1600" u="none" cap="none" strike="noStrike">
              <a:solidFill>
                <a:srgbClr val="268BD2"/>
              </a:solidFill>
              <a:latin typeface="Century Gothic"/>
              <a:ea typeface="Century Gothic"/>
              <a:cs typeface="Century Gothic"/>
              <a:sym typeface="Century Gothic"/>
            </a:endParaRPr>
          </a:p>
        </p:txBody>
      </p:sp>
      <p:sp>
        <p:nvSpPr>
          <p:cNvPr id="590" name="Google Shape;590;p80"/>
          <p:cNvSpPr txBox="1"/>
          <p:nvPr/>
        </p:nvSpPr>
        <p:spPr>
          <a:xfrm>
            <a:off x="517870" y="1653067"/>
            <a:ext cx="8091700" cy="287541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Century Gothic"/>
                <a:ea typeface="Century Gothic"/>
                <a:cs typeface="Century Gothic"/>
                <a:sym typeface="Century Gothic"/>
              </a:rPr>
              <a:t>&lt;</a:t>
            </a:r>
            <a:r>
              <a:rPr b="0" i="0" lang="en-GB" sz="1600" u="none" cap="none" strike="noStrike">
                <a:solidFill>
                  <a:srgbClr val="FF0000"/>
                </a:solidFill>
                <a:latin typeface="Century Gothic"/>
                <a:ea typeface="Century Gothic"/>
                <a:cs typeface="Century Gothic"/>
                <a:sym typeface="Century Gothic"/>
              </a:rPr>
              <a:t>Link</a:t>
            </a:r>
            <a:r>
              <a:rPr b="0" i="0" lang="en-GB" sz="1600" u="none" cap="none" strike="noStrike">
                <a:solidFill>
                  <a:srgbClr val="000000"/>
                </a:solidFill>
                <a:latin typeface="Century Gothic"/>
                <a:ea typeface="Century Gothic"/>
                <a:cs typeface="Century Gothic"/>
                <a:sym typeface="Century Gothic"/>
              </a:rPr>
              <a:t> </a:t>
            </a:r>
            <a:r>
              <a:rPr b="0" i="0" lang="en-GB" sz="1600" u="none" cap="none" strike="noStrike">
                <a:solidFill>
                  <a:schemeClr val="accent5"/>
                </a:solidFill>
                <a:latin typeface="Century Gothic"/>
                <a:ea typeface="Century Gothic"/>
                <a:cs typeface="Century Gothic"/>
                <a:sym typeface="Century Gothic"/>
              </a:rPr>
              <a:t>to</a:t>
            </a:r>
            <a:r>
              <a:rPr b="0" i="0" lang="en-GB" sz="1600" u="none" cap="none" strike="noStrike">
                <a:solidFill>
                  <a:srgbClr val="000000"/>
                </a:solidFill>
                <a:latin typeface="Century Gothic"/>
                <a:ea typeface="Century Gothic"/>
                <a:cs typeface="Century Gothic"/>
                <a:sym typeface="Century Gothic"/>
              </a:rPr>
              <a:t>="/"&gt;Home&lt;/</a:t>
            </a:r>
            <a:r>
              <a:rPr b="0" i="0" lang="en-GB" sz="1600" u="none" cap="none" strike="noStrike">
                <a:solidFill>
                  <a:srgbClr val="FF0000"/>
                </a:solidFill>
                <a:latin typeface="Century Gothic"/>
                <a:ea typeface="Century Gothic"/>
                <a:cs typeface="Century Gothic"/>
                <a:sym typeface="Century Gothic"/>
              </a:rPr>
              <a:t>Link</a:t>
            </a:r>
            <a:r>
              <a:rPr b="0" i="0" lang="en-GB" sz="1600" u="none" cap="none" strike="noStrike">
                <a:solidFill>
                  <a:srgbClr val="000000"/>
                </a:solidFill>
                <a:latin typeface="Century Gothic"/>
                <a:ea typeface="Century Gothic"/>
                <a:cs typeface="Century Gothic"/>
                <a:sym typeface="Century Gothic"/>
              </a:rPr>
              <a:t>&gt;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Century Gothic"/>
                <a:ea typeface="Century Gothic"/>
                <a:cs typeface="Century Gothic"/>
                <a:sym typeface="Century Gothic"/>
              </a:rPr>
              <a:t>// &lt;a href="/"&gt;Home&lt;/a&gt;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GB" sz="1600" u="none" cap="none" strike="noStrike">
                <a:solidFill>
                  <a:srgbClr val="000000"/>
                </a:solidFill>
                <a:latin typeface="Century Gothic"/>
                <a:ea typeface="Century Gothic"/>
                <a:cs typeface="Century Gothic"/>
                <a:sym typeface="Century Gothic"/>
              </a:rPr>
              <a:t>&lt;</a:t>
            </a:r>
            <a:r>
              <a:rPr b="0" i="0" lang="en-GB" sz="1600" u="none" cap="none" strike="noStrike">
                <a:solidFill>
                  <a:srgbClr val="FF0000"/>
                </a:solidFill>
                <a:latin typeface="Century Gothic"/>
                <a:ea typeface="Century Gothic"/>
                <a:cs typeface="Century Gothic"/>
                <a:sym typeface="Century Gothic"/>
              </a:rPr>
              <a:t>NavLink</a:t>
            </a:r>
            <a:r>
              <a:rPr b="0" i="0" lang="en-GB" sz="1600" u="none" cap="none" strike="noStrike">
                <a:solidFill>
                  <a:srgbClr val="000000"/>
                </a:solidFill>
                <a:latin typeface="Century Gothic"/>
                <a:ea typeface="Century Gothic"/>
                <a:cs typeface="Century Gothic"/>
                <a:sym typeface="Century Gothic"/>
              </a:rPr>
              <a:t> </a:t>
            </a:r>
            <a:r>
              <a:rPr b="0" i="0" lang="en-GB" sz="1600" u="none" cap="none" strike="noStrike">
                <a:solidFill>
                  <a:schemeClr val="accent5"/>
                </a:solidFill>
                <a:latin typeface="Century Gothic"/>
                <a:ea typeface="Century Gothic"/>
                <a:cs typeface="Century Gothic"/>
                <a:sym typeface="Century Gothic"/>
              </a:rPr>
              <a:t>to</a:t>
            </a:r>
            <a:r>
              <a:rPr b="0" i="0" lang="en-GB" sz="1600" u="none" cap="none" strike="noStrike">
                <a:solidFill>
                  <a:srgbClr val="000000"/>
                </a:solidFill>
                <a:latin typeface="Century Gothic"/>
                <a:ea typeface="Century Gothic"/>
                <a:cs typeface="Century Gothic"/>
                <a:sym typeface="Century Gothic"/>
              </a:rPr>
              <a:t>="</a:t>
            </a:r>
            <a:r>
              <a:rPr b="0" i="0" lang="en-GB" sz="1600" u="none" cap="none" strike="noStrike">
                <a:solidFill>
                  <a:srgbClr val="00B050"/>
                </a:solidFill>
                <a:latin typeface="Century Gothic"/>
                <a:ea typeface="Century Gothic"/>
                <a:cs typeface="Century Gothic"/>
                <a:sym typeface="Century Gothic"/>
              </a:rPr>
              <a:t>/react</a:t>
            </a:r>
            <a:r>
              <a:rPr b="0" i="0" lang="en-GB" sz="1600" u="none" cap="none" strike="noStrike">
                <a:solidFill>
                  <a:srgbClr val="000000"/>
                </a:solidFill>
                <a:latin typeface="Century Gothic"/>
                <a:ea typeface="Century Gothic"/>
                <a:cs typeface="Century Gothic"/>
                <a:sym typeface="Century Gothic"/>
              </a:rPr>
              <a:t>" </a:t>
            </a:r>
            <a:r>
              <a:rPr b="0" i="0" lang="en-GB" sz="1600" u="none" cap="none" strike="noStrike">
                <a:solidFill>
                  <a:schemeClr val="accent5"/>
                </a:solidFill>
                <a:latin typeface="Century Gothic"/>
                <a:ea typeface="Century Gothic"/>
                <a:cs typeface="Century Gothic"/>
                <a:sym typeface="Century Gothic"/>
              </a:rPr>
              <a:t>activeClassName</a:t>
            </a:r>
            <a:r>
              <a:rPr b="0" i="0" lang="en-GB" sz="1600" u="none" cap="none" strike="noStrike">
                <a:solidFill>
                  <a:srgbClr val="000000"/>
                </a:solidFill>
                <a:latin typeface="Century Gothic"/>
                <a:ea typeface="Century Gothic"/>
                <a:cs typeface="Century Gothic"/>
                <a:sym typeface="Century Gothic"/>
              </a:rPr>
              <a:t>="</a:t>
            </a:r>
            <a:r>
              <a:rPr b="0" i="0" lang="en-GB" sz="1600" u="none" cap="none" strike="noStrike">
                <a:solidFill>
                  <a:srgbClr val="00B050"/>
                </a:solidFill>
                <a:latin typeface="Century Gothic"/>
                <a:ea typeface="Century Gothic"/>
                <a:cs typeface="Century Gothic"/>
                <a:sym typeface="Century Gothic"/>
              </a:rPr>
              <a:t>hurray</a:t>
            </a:r>
            <a:r>
              <a:rPr b="0" i="0" lang="en-GB" sz="1600" u="none" cap="none" strike="noStrike">
                <a:solidFill>
                  <a:srgbClr val="000000"/>
                </a:solidFill>
                <a:latin typeface="Century Gothic"/>
                <a:ea typeface="Century Gothic"/>
                <a:cs typeface="Century Gothic"/>
                <a:sym typeface="Century Gothic"/>
              </a:rPr>
              <a:t>"&gt; React &lt;/</a:t>
            </a:r>
            <a:r>
              <a:rPr b="0" i="0" lang="en-GB" sz="1600" u="none" cap="none" strike="noStrike">
                <a:solidFill>
                  <a:srgbClr val="FF0000"/>
                </a:solidFill>
                <a:latin typeface="Century Gothic"/>
                <a:ea typeface="Century Gothic"/>
                <a:cs typeface="Century Gothic"/>
                <a:sym typeface="Century Gothic"/>
              </a:rPr>
              <a:t>NavLink</a:t>
            </a:r>
            <a:r>
              <a:rPr b="0" i="0" lang="en-GB" sz="1600" u="none" cap="none" strike="noStrike">
                <a:solidFill>
                  <a:srgbClr val="000000"/>
                </a:solidFill>
                <a:latin typeface="Century Gothic"/>
                <a:ea typeface="Century Gothic"/>
                <a:cs typeface="Century Gothic"/>
                <a:sym typeface="Century Gothic"/>
              </a:rPr>
              <a:t>&gt;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Century Gothic"/>
                <a:ea typeface="Century Gothic"/>
                <a:cs typeface="Century Gothic"/>
                <a:sym typeface="Century Gothic"/>
              </a:rPr>
              <a:t>// When the URL is /react, this renders: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Century Gothic"/>
                <a:ea typeface="Century Gothic"/>
                <a:cs typeface="Century Gothic"/>
                <a:sym typeface="Century Gothic"/>
              </a:rPr>
              <a:t>// &lt;a href="/react" className="hurray"&gt;React&lt;/a&gt;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Century Gothic"/>
                <a:ea typeface="Century Gothic"/>
                <a:cs typeface="Century Gothic"/>
                <a:sym typeface="Century Gothic"/>
              </a:rPr>
              <a:t>// When it's something else: // &lt;a href="/react"&gt;React&lt;/a&gt;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GB" sz="1600" u="none" cap="none" strike="noStrike">
                <a:solidFill>
                  <a:srgbClr val="000000"/>
                </a:solidFill>
                <a:latin typeface="Century Gothic"/>
                <a:ea typeface="Century Gothic"/>
                <a:cs typeface="Century Gothic"/>
                <a:sym typeface="Century Gothic"/>
              </a:rPr>
              <a:t>&lt;</a:t>
            </a:r>
            <a:r>
              <a:rPr b="0" i="0" lang="en-GB" sz="1600" u="none" cap="none" strike="noStrike">
                <a:solidFill>
                  <a:srgbClr val="FF0000"/>
                </a:solidFill>
                <a:latin typeface="Century Gothic"/>
                <a:ea typeface="Century Gothic"/>
                <a:cs typeface="Century Gothic"/>
                <a:sym typeface="Century Gothic"/>
              </a:rPr>
              <a:t>Redirect</a:t>
            </a:r>
            <a:r>
              <a:rPr b="0" i="0" lang="en-GB" sz="1600" u="none" cap="none" strike="noStrike">
                <a:solidFill>
                  <a:srgbClr val="000000"/>
                </a:solidFill>
                <a:latin typeface="Century Gothic"/>
                <a:ea typeface="Century Gothic"/>
                <a:cs typeface="Century Gothic"/>
                <a:sym typeface="Century Gothic"/>
              </a:rPr>
              <a:t> </a:t>
            </a:r>
            <a:r>
              <a:rPr b="0" i="0" lang="en-GB" sz="1600" u="none" cap="none" strike="noStrike">
                <a:solidFill>
                  <a:schemeClr val="accent5"/>
                </a:solidFill>
                <a:latin typeface="Century Gothic"/>
                <a:ea typeface="Century Gothic"/>
                <a:cs typeface="Century Gothic"/>
                <a:sym typeface="Century Gothic"/>
              </a:rPr>
              <a:t>to</a:t>
            </a:r>
            <a:r>
              <a:rPr b="0" i="0" lang="en-GB" sz="1600" u="none" cap="none" strike="noStrike">
                <a:solidFill>
                  <a:srgbClr val="000000"/>
                </a:solidFill>
                <a:latin typeface="Century Gothic"/>
                <a:ea typeface="Century Gothic"/>
                <a:cs typeface="Century Gothic"/>
                <a:sym typeface="Century Gothic"/>
              </a:rPr>
              <a:t>="</a:t>
            </a:r>
            <a:r>
              <a:rPr b="0" i="0" lang="en-GB" sz="1600" u="none" cap="none" strike="noStrike">
                <a:solidFill>
                  <a:srgbClr val="00B050"/>
                </a:solidFill>
                <a:latin typeface="Century Gothic"/>
                <a:ea typeface="Century Gothic"/>
                <a:cs typeface="Century Gothic"/>
                <a:sym typeface="Century Gothic"/>
              </a:rPr>
              <a:t>/login</a:t>
            </a:r>
            <a:r>
              <a:rPr b="0" i="0" lang="en-GB" sz="1600" u="none" cap="none" strike="noStrike">
                <a:solidFill>
                  <a:srgbClr val="000000"/>
                </a:solidFill>
                <a:latin typeface="Century Gothic"/>
                <a:ea typeface="Century Gothic"/>
                <a:cs typeface="Century Gothic"/>
                <a:sym typeface="Century Gothic"/>
              </a:rPr>
              <a:t>" /&gt;</a:t>
            </a:r>
            <a:endParaRPr b="1" i="0" sz="1600" u="none" cap="none" strike="noStrike">
              <a:solidFill>
                <a:srgbClr val="268BD2"/>
              </a:solidFill>
              <a:latin typeface="Century Gothic"/>
              <a:ea typeface="Century Gothic"/>
              <a:cs typeface="Century Gothic"/>
              <a:sym typeface="Century Gothic"/>
            </a:endParaRPr>
          </a:p>
        </p:txBody>
      </p:sp>
      <p:sp>
        <p:nvSpPr>
          <p:cNvPr id="591" name="Google Shape;591;p8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React Router</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1"/>
          <p:cNvSpPr txBox="1"/>
          <p:nvPr/>
        </p:nvSpPr>
        <p:spPr>
          <a:xfrm>
            <a:off x="692325" y="800490"/>
            <a:ext cx="8451675" cy="413325"/>
          </a:xfrm>
          <a:prstGeom prst="rect">
            <a:avLst/>
          </a:prstGeom>
          <a:noFill/>
          <a:ln>
            <a:noFill/>
          </a:ln>
        </p:spPr>
        <p:txBody>
          <a:bodyPr anchorCtr="0" anchor="t" bIns="34275" lIns="68550" spcFirstLastPara="1" rIns="68550" wrap="square" tIns="34275">
            <a:noAutofit/>
          </a:bodyPr>
          <a:lstStyle/>
          <a:p>
            <a:pPr indent="0" lvl="0" marL="0" marR="0" rtl="0" algn="just">
              <a:lnSpc>
                <a:spcPct val="114000"/>
              </a:lnSpc>
              <a:spcBef>
                <a:spcPts val="750"/>
              </a:spcBef>
              <a:spcAft>
                <a:spcPts val="0"/>
              </a:spcAft>
              <a:buNone/>
            </a:pPr>
            <a:r>
              <a:rPr b="1" i="0" lang="en-GB" sz="1600" u="sng" cap="none" strike="noStrike">
                <a:solidFill>
                  <a:srgbClr val="268BD2"/>
                </a:solidFill>
                <a:latin typeface="Arial"/>
                <a:ea typeface="Arial"/>
                <a:cs typeface="Arial"/>
                <a:sym typeface="Arial"/>
              </a:rPr>
              <a:t>Example</a:t>
            </a:r>
            <a:endParaRPr b="0" i="0" sz="1600" u="sng" cap="none" strike="noStrike">
              <a:solidFill>
                <a:schemeClr val="dk1"/>
              </a:solidFill>
              <a:latin typeface="Consolas"/>
              <a:ea typeface="Consolas"/>
              <a:cs typeface="Consolas"/>
              <a:sym typeface="Consolas"/>
            </a:endParaRPr>
          </a:p>
          <a:p>
            <a:pPr indent="0" lvl="0" marL="342900" marR="0" rtl="0" algn="just">
              <a:lnSpc>
                <a:spcPct val="114000"/>
              </a:lnSpc>
              <a:spcBef>
                <a:spcPts val="75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14000"/>
              </a:lnSpc>
              <a:spcBef>
                <a:spcPts val="750"/>
              </a:spcBef>
              <a:spcAft>
                <a:spcPts val="0"/>
              </a:spcAft>
              <a:buNone/>
            </a:pPr>
            <a:r>
              <a:t/>
            </a:r>
            <a:endParaRPr b="0" i="0" sz="1600" u="none" cap="none" strike="noStrike">
              <a:solidFill>
                <a:schemeClr val="dk1"/>
              </a:solidFill>
              <a:latin typeface="Arial"/>
              <a:ea typeface="Arial"/>
              <a:cs typeface="Arial"/>
              <a:sym typeface="Arial"/>
            </a:endParaRPr>
          </a:p>
          <a:p>
            <a:pPr indent="0" lvl="0" marL="342900" marR="0" rtl="0" algn="l">
              <a:lnSpc>
                <a:spcPct val="114000"/>
              </a:lnSpc>
              <a:spcBef>
                <a:spcPts val="750"/>
              </a:spcBef>
              <a:spcAft>
                <a:spcPts val="0"/>
              </a:spcAft>
              <a:buNone/>
            </a:pPr>
            <a:r>
              <a:t/>
            </a:r>
            <a:endParaRPr b="0" i="0" sz="1600" u="none" cap="none" strike="noStrike">
              <a:solidFill>
                <a:schemeClr val="dk1"/>
              </a:solidFill>
              <a:latin typeface="Arial"/>
              <a:ea typeface="Arial"/>
              <a:cs typeface="Arial"/>
              <a:sym typeface="Arial"/>
            </a:endParaRPr>
          </a:p>
        </p:txBody>
      </p:sp>
      <p:grpSp>
        <p:nvGrpSpPr>
          <p:cNvPr id="597" name="Google Shape;597;p81"/>
          <p:cNvGrpSpPr/>
          <p:nvPr/>
        </p:nvGrpSpPr>
        <p:grpSpPr>
          <a:xfrm>
            <a:off x="1368114" y="1349621"/>
            <a:ext cx="6407771" cy="3584554"/>
            <a:chOff x="311700" y="858600"/>
            <a:chExt cx="7608600" cy="4284900"/>
          </a:xfrm>
        </p:grpSpPr>
        <p:sp>
          <p:nvSpPr>
            <p:cNvPr id="598" name="Google Shape;598;p81"/>
            <p:cNvSpPr/>
            <p:nvPr/>
          </p:nvSpPr>
          <p:spPr>
            <a:xfrm>
              <a:off x="311700" y="858600"/>
              <a:ext cx="3825300" cy="3937500"/>
            </a:xfrm>
            <a:prstGeom prst="rect">
              <a:avLst/>
            </a:prstGeom>
            <a:noFill/>
            <a:ln cap="flat" cmpd="sng" w="19050">
              <a:solidFill>
                <a:srgbClr val="595959"/>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599" name="Google Shape;599;p81"/>
            <p:cNvSpPr txBox="1"/>
            <p:nvPr/>
          </p:nvSpPr>
          <p:spPr>
            <a:xfrm>
              <a:off x="311700" y="4743600"/>
              <a:ext cx="3825300" cy="399900"/>
            </a:xfrm>
            <a:prstGeom prst="rect">
              <a:avLst/>
            </a:prstGeom>
            <a:noFill/>
            <a:ln>
              <a:noFill/>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None/>
              </a:pPr>
              <a:r>
                <a:rPr b="0" i="1" lang="en-GB" sz="1050" u="none" cap="none" strike="noStrike">
                  <a:solidFill>
                    <a:srgbClr val="000000"/>
                  </a:solidFill>
                  <a:latin typeface="Arial"/>
                  <a:ea typeface="Arial"/>
                  <a:cs typeface="Arial"/>
                  <a:sym typeface="Arial"/>
                </a:rPr>
                <a:t>Root.js</a:t>
              </a:r>
              <a:endParaRPr b="0" i="1" sz="1050" u="none" cap="none" strike="noStrike">
                <a:solidFill>
                  <a:srgbClr val="000000"/>
                </a:solidFill>
                <a:latin typeface="Arial"/>
                <a:ea typeface="Arial"/>
                <a:cs typeface="Arial"/>
                <a:sym typeface="Arial"/>
              </a:endParaRPr>
            </a:p>
          </p:txBody>
        </p:sp>
        <p:sp>
          <p:nvSpPr>
            <p:cNvPr id="600" name="Google Shape;600;p81"/>
            <p:cNvSpPr/>
            <p:nvPr/>
          </p:nvSpPr>
          <p:spPr>
            <a:xfrm>
              <a:off x="464700" y="1003275"/>
              <a:ext cx="3519300" cy="531900"/>
            </a:xfrm>
            <a:prstGeom prst="rect">
              <a:avLst/>
            </a:prstGeom>
            <a:solidFill>
              <a:srgbClr val="EFEFEF"/>
            </a:solidFill>
            <a:ln cap="flat" cmpd="sng" w="19050">
              <a:solidFill>
                <a:srgbClr val="595959"/>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cxnSp>
          <p:nvCxnSpPr>
            <p:cNvPr id="601" name="Google Shape;601;p81"/>
            <p:cNvCxnSpPr>
              <a:stCxn id="600" idx="3"/>
              <a:endCxn id="602" idx="1"/>
            </p:cNvCxnSpPr>
            <p:nvPr/>
          </p:nvCxnSpPr>
          <p:spPr>
            <a:xfrm>
              <a:off x="3984000" y="1269225"/>
              <a:ext cx="576300" cy="0"/>
            </a:xfrm>
            <a:prstGeom prst="straightConnector1">
              <a:avLst/>
            </a:prstGeom>
            <a:noFill/>
            <a:ln cap="flat" cmpd="sng" w="19050">
              <a:solidFill>
                <a:srgbClr val="595959"/>
              </a:solidFill>
              <a:prstDash val="solid"/>
              <a:round/>
              <a:headEnd len="sm" w="sm" type="none"/>
              <a:tailEnd len="med" w="med" type="triangle"/>
            </a:ln>
          </p:spPr>
        </p:cxnSp>
        <p:sp>
          <p:nvSpPr>
            <p:cNvPr id="602" name="Google Shape;602;p81"/>
            <p:cNvSpPr txBox="1"/>
            <p:nvPr/>
          </p:nvSpPr>
          <p:spPr>
            <a:xfrm>
              <a:off x="4560300" y="1069275"/>
              <a:ext cx="1214400" cy="399900"/>
            </a:xfrm>
            <a:prstGeom prst="rect">
              <a:avLst/>
            </a:prstGeom>
            <a:noFill/>
            <a:ln cap="flat" cmpd="sng" w="19050">
              <a:solidFill>
                <a:srgbClr val="595959"/>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None/>
              </a:pPr>
              <a:r>
                <a:rPr b="0" i="1" lang="en-GB" sz="1050" u="none" cap="none" strike="noStrike">
                  <a:solidFill>
                    <a:srgbClr val="000000"/>
                  </a:solidFill>
                  <a:latin typeface="Arial"/>
                  <a:ea typeface="Arial"/>
                  <a:cs typeface="Arial"/>
                  <a:sym typeface="Arial"/>
                </a:rPr>
                <a:t>Header.js</a:t>
              </a:r>
              <a:endParaRPr b="0" i="1" sz="1050" u="none" cap="none" strike="noStrike">
                <a:solidFill>
                  <a:srgbClr val="000000"/>
                </a:solidFill>
                <a:latin typeface="Arial"/>
                <a:ea typeface="Arial"/>
                <a:cs typeface="Arial"/>
                <a:sym typeface="Arial"/>
              </a:endParaRPr>
            </a:p>
          </p:txBody>
        </p:sp>
        <p:sp>
          <p:nvSpPr>
            <p:cNvPr id="603" name="Google Shape;603;p81"/>
            <p:cNvSpPr/>
            <p:nvPr/>
          </p:nvSpPr>
          <p:spPr>
            <a:xfrm>
              <a:off x="464700" y="1653163"/>
              <a:ext cx="3519300" cy="2985900"/>
            </a:xfrm>
            <a:prstGeom prst="rect">
              <a:avLst/>
            </a:prstGeom>
            <a:solidFill>
              <a:srgbClr val="EFEFEF"/>
            </a:solidFill>
            <a:ln cap="flat" cmpd="sng" w="19050">
              <a:solidFill>
                <a:srgbClr val="595959"/>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cxnSp>
          <p:nvCxnSpPr>
            <p:cNvPr id="604" name="Google Shape;604;p81"/>
            <p:cNvCxnSpPr>
              <a:stCxn id="603" idx="3"/>
              <a:endCxn id="605" idx="1"/>
            </p:cNvCxnSpPr>
            <p:nvPr/>
          </p:nvCxnSpPr>
          <p:spPr>
            <a:xfrm flipH="1" rot="10800000">
              <a:off x="3984000" y="3134413"/>
              <a:ext cx="576300" cy="11700"/>
            </a:xfrm>
            <a:prstGeom prst="straightConnector1">
              <a:avLst/>
            </a:prstGeom>
            <a:noFill/>
            <a:ln cap="flat" cmpd="sng" w="19050">
              <a:solidFill>
                <a:srgbClr val="595959"/>
              </a:solidFill>
              <a:prstDash val="solid"/>
              <a:round/>
              <a:headEnd len="sm" w="sm" type="none"/>
              <a:tailEnd len="med" w="med" type="triangle"/>
            </a:ln>
          </p:spPr>
        </p:cxnSp>
        <p:sp>
          <p:nvSpPr>
            <p:cNvPr id="605" name="Google Shape;605;p81"/>
            <p:cNvSpPr txBox="1"/>
            <p:nvPr/>
          </p:nvSpPr>
          <p:spPr>
            <a:xfrm>
              <a:off x="4560300" y="2934475"/>
              <a:ext cx="1214400" cy="399900"/>
            </a:xfrm>
            <a:prstGeom prst="rect">
              <a:avLst/>
            </a:prstGeom>
            <a:noFill/>
            <a:ln cap="flat" cmpd="sng" w="19050">
              <a:solidFill>
                <a:srgbClr val="595959"/>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None/>
              </a:pPr>
              <a:r>
                <a:rPr b="0" i="1" lang="en-GB" sz="1050" u="none" cap="none" strike="noStrike">
                  <a:solidFill>
                    <a:srgbClr val="000000"/>
                  </a:solidFill>
                  <a:latin typeface="Arial"/>
                  <a:ea typeface="Arial"/>
                  <a:cs typeface="Arial"/>
                  <a:sym typeface="Arial"/>
                </a:rPr>
                <a:t>Body.js</a:t>
              </a:r>
              <a:endParaRPr b="0" i="1" sz="1050" u="none" cap="none" strike="noStrike">
                <a:solidFill>
                  <a:srgbClr val="000000"/>
                </a:solidFill>
                <a:latin typeface="Arial"/>
                <a:ea typeface="Arial"/>
                <a:cs typeface="Arial"/>
                <a:sym typeface="Arial"/>
              </a:endParaRPr>
            </a:p>
          </p:txBody>
        </p:sp>
        <p:cxnSp>
          <p:nvCxnSpPr>
            <p:cNvPr id="606" name="Google Shape;606;p81"/>
            <p:cNvCxnSpPr>
              <a:stCxn id="605" idx="3"/>
              <a:endCxn id="607" idx="1"/>
            </p:cNvCxnSpPr>
            <p:nvPr/>
          </p:nvCxnSpPr>
          <p:spPr>
            <a:xfrm flipH="1" rot="10800000">
              <a:off x="5774700" y="2664925"/>
              <a:ext cx="452400" cy="469500"/>
            </a:xfrm>
            <a:prstGeom prst="straightConnector1">
              <a:avLst/>
            </a:prstGeom>
            <a:noFill/>
            <a:ln cap="flat" cmpd="sng" w="19050">
              <a:solidFill>
                <a:srgbClr val="595959"/>
              </a:solidFill>
              <a:prstDash val="solid"/>
              <a:round/>
              <a:headEnd len="sm" w="sm" type="none"/>
              <a:tailEnd len="med" w="med" type="triangle"/>
            </a:ln>
          </p:spPr>
        </p:cxnSp>
        <p:cxnSp>
          <p:nvCxnSpPr>
            <p:cNvPr id="608" name="Google Shape;608;p81"/>
            <p:cNvCxnSpPr>
              <a:stCxn id="605" idx="3"/>
              <a:endCxn id="609" idx="1"/>
            </p:cNvCxnSpPr>
            <p:nvPr/>
          </p:nvCxnSpPr>
          <p:spPr>
            <a:xfrm>
              <a:off x="5774700" y="3134425"/>
              <a:ext cx="452400" cy="469500"/>
            </a:xfrm>
            <a:prstGeom prst="straightConnector1">
              <a:avLst/>
            </a:prstGeom>
            <a:noFill/>
            <a:ln cap="flat" cmpd="sng" w="19050">
              <a:solidFill>
                <a:srgbClr val="595959"/>
              </a:solidFill>
              <a:prstDash val="solid"/>
              <a:round/>
              <a:headEnd len="sm" w="sm" type="none"/>
              <a:tailEnd len="med" w="med" type="triangle"/>
            </a:ln>
          </p:spPr>
        </p:cxnSp>
        <p:sp>
          <p:nvSpPr>
            <p:cNvPr id="607" name="Google Shape;607;p81"/>
            <p:cNvSpPr txBox="1"/>
            <p:nvPr/>
          </p:nvSpPr>
          <p:spPr>
            <a:xfrm>
              <a:off x="6227100" y="2464975"/>
              <a:ext cx="1693200" cy="399900"/>
            </a:xfrm>
            <a:prstGeom prst="rect">
              <a:avLst/>
            </a:prstGeom>
            <a:noFill/>
            <a:ln cap="flat" cmpd="sng" w="19050">
              <a:solidFill>
                <a:srgbClr val="595959"/>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None/>
              </a:pPr>
              <a:r>
                <a:rPr b="0" i="1" lang="en-GB" sz="1050" u="none" cap="none" strike="noStrike">
                  <a:solidFill>
                    <a:srgbClr val="000000"/>
                  </a:solidFill>
                  <a:latin typeface="Arial"/>
                  <a:ea typeface="Arial"/>
                  <a:cs typeface="Arial"/>
                  <a:sym typeface="Arial"/>
                </a:rPr>
                <a:t>{blank} : Home.js</a:t>
              </a:r>
              <a:endParaRPr b="0" i="1" sz="1050" u="none" cap="none" strike="noStrike">
                <a:solidFill>
                  <a:srgbClr val="000000"/>
                </a:solidFill>
                <a:latin typeface="Arial"/>
                <a:ea typeface="Arial"/>
                <a:cs typeface="Arial"/>
                <a:sym typeface="Arial"/>
              </a:endParaRPr>
            </a:p>
          </p:txBody>
        </p:sp>
        <p:sp>
          <p:nvSpPr>
            <p:cNvPr id="609" name="Google Shape;609;p81"/>
            <p:cNvSpPr txBox="1"/>
            <p:nvPr/>
          </p:nvSpPr>
          <p:spPr>
            <a:xfrm>
              <a:off x="6227100" y="3403975"/>
              <a:ext cx="1693200" cy="399900"/>
            </a:xfrm>
            <a:prstGeom prst="rect">
              <a:avLst/>
            </a:prstGeom>
            <a:noFill/>
            <a:ln cap="flat" cmpd="sng" w="19050">
              <a:solidFill>
                <a:srgbClr val="595959"/>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None/>
              </a:pPr>
              <a:r>
                <a:rPr b="0" i="1" lang="en-GB" sz="1050" u="none" cap="none" strike="noStrike">
                  <a:solidFill>
                    <a:srgbClr val="000000"/>
                  </a:solidFill>
                  <a:latin typeface="Arial"/>
                  <a:ea typeface="Arial"/>
                  <a:cs typeface="Arial"/>
                  <a:sym typeface="Arial"/>
                </a:rPr>
                <a:t>/user/id : User.js</a:t>
              </a:r>
              <a:endParaRPr b="0" i="1" sz="1050" u="none" cap="none" strike="noStrike">
                <a:solidFill>
                  <a:srgbClr val="000000"/>
                </a:solidFill>
                <a:latin typeface="Arial"/>
                <a:ea typeface="Arial"/>
                <a:cs typeface="Arial"/>
                <a:sym typeface="Arial"/>
              </a:endParaRPr>
            </a:p>
          </p:txBody>
        </p:sp>
        <p:sp>
          <p:nvSpPr>
            <p:cNvPr id="610" name="Google Shape;610;p81"/>
            <p:cNvSpPr txBox="1"/>
            <p:nvPr/>
          </p:nvSpPr>
          <p:spPr>
            <a:xfrm>
              <a:off x="6227100" y="2934475"/>
              <a:ext cx="1693200" cy="399900"/>
            </a:xfrm>
            <a:prstGeom prst="rect">
              <a:avLst/>
            </a:prstGeom>
            <a:noFill/>
            <a:ln cap="flat" cmpd="sng" w="19050">
              <a:solidFill>
                <a:srgbClr val="595959"/>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None/>
              </a:pPr>
              <a:r>
                <a:rPr b="0" i="1" lang="en-GB" sz="1050" u="none" cap="none" strike="noStrike">
                  <a:solidFill>
                    <a:srgbClr val="000000"/>
                  </a:solidFill>
                  <a:latin typeface="Arial"/>
                  <a:ea typeface="Arial"/>
                  <a:cs typeface="Arial"/>
                  <a:sym typeface="Arial"/>
                </a:rPr>
                <a:t>/home : Home.js</a:t>
              </a:r>
              <a:endParaRPr b="0" i="1" sz="1050" u="none" cap="none" strike="noStrike">
                <a:solidFill>
                  <a:srgbClr val="000000"/>
                </a:solidFill>
                <a:latin typeface="Arial"/>
                <a:ea typeface="Arial"/>
                <a:cs typeface="Arial"/>
                <a:sym typeface="Arial"/>
              </a:endParaRPr>
            </a:p>
          </p:txBody>
        </p:sp>
        <p:cxnSp>
          <p:nvCxnSpPr>
            <p:cNvPr id="611" name="Google Shape;611;p81"/>
            <p:cNvCxnSpPr>
              <a:stCxn id="605" idx="3"/>
              <a:endCxn id="610" idx="1"/>
            </p:cNvCxnSpPr>
            <p:nvPr/>
          </p:nvCxnSpPr>
          <p:spPr>
            <a:xfrm>
              <a:off x="5774700" y="3134425"/>
              <a:ext cx="452400" cy="0"/>
            </a:xfrm>
            <a:prstGeom prst="straightConnector1">
              <a:avLst/>
            </a:prstGeom>
            <a:noFill/>
            <a:ln cap="flat" cmpd="sng" w="19050">
              <a:solidFill>
                <a:srgbClr val="595959"/>
              </a:solidFill>
              <a:prstDash val="solid"/>
              <a:round/>
              <a:headEnd len="sm" w="sm" type="none"/>
              <a:tailEnd len="med" w="med" type="triangle"/>
            </a:ln>
          </p:spPr>
        </p:cxnSp>
      </p:grpSp>
      <p:sp>
        <p:nvSpPr>
          <p:cNvPr id="612" name="Google Shape;612;p81"/>
          <p:cNvSpPr txBox="1"/>
          <p:nvPr/>
        </p:nvSpPr>
        <p:spPr>
          <a:xfrm>
            <a:off x="2068069" y="4806263"/>
            <a:ext cx="7027425" cy="255825"/>
          </a:xfrm>
          <a:prstGeom prst="rect">
            <a:avLst/>
          </a:prstGeom>
          <a:noFill/>
          <a:ln>
            <a:noFill/>
          </a:ln>
        </p:spPr>
        <p:txBody>
          <a:bodyPr anchorCtr="0" anchor="ctr" bIns="68550" lIns="68550" spcFirstLastPara="1" rIns="68550" wrap="square" tIns="68550">
            <a:noAutofit/>
          </a:bodyPr>
          <a:lstStyle/>
          <a:p>
            <a:pPr indent="0" lvl="0" marL="0" marR="0" rtl="0" algn="r">
              <a:lnSpc>
                <a:spcPct val="100000"/>
              </a:lnSpc>
              <a:spcBef>
                <a:spcPts val="0"/>
              </a:spcBef>
              <a:spcAft>
                <a:spcPts val="0"/>
              </a:spcAft>
              <a:buNone/>
            </a:pPr>
            <a:r>
              <a:rPr b="0" i="1" lang="en-GB" sz="825" u="none" cap="none" strike="noStrike">
                <a:solidFill>
                  <a:schemeClr val="dk1"/>
                </a:solidFill>
                <a:latin typeface="Arial"/>
                <a:ea typeface="Arial"/>
                <a:cs typeface="Arial"/>
                <a:sym typeface="Arial"/>
              </a:rPr>
              <a:t>Check: </a:t>
            </a:r>
            <a:r>
              <a:rPr b="0" i="1" lang="en-GB" sz="825" u="sng" cap="none" strike="noStrike">
                <a:solidFill>
                  <a:schemeClr val="hlink"/>
                </a:solidFill>
                <a:latin typeface="Arial"/>
                <a:ea typeface="Arial"/>
                <a:cs typeface="Arial"/>
                <a:sym typeface="Arial"/>
                <a:hlinkClick r:id="rId3"/>
              </a:rPr>
              <a:t>https://github.com/mschwarzmueller/reactjs-basics/tree/11-router</a:t>
            </a:r>
            <a:endParaRPr b="0" i="1" sz="1050" u="none" cap="none" strike="noStrike">
              <a:solidFill>
                <a:srgbClr val="000000"/>
              </a:solidFill>
              <a:latin typeface="Arial"/>
              <a:ea typeface="Arial"/>
              <a:cs typeface="Arial"/>
              <a:sym typeface="Arial"/>
            </a:endParaRPr>
          </a:p>
        </p:txBody>
      </p:sp>
      <p:sp>
        <p:nvSpPr>
          <p:cNvPr id="613" name="Google Shape;613;p8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Router</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2"/>
          <p:cNvSpPr txBox="1"/>
          <p:nvPr/>
        </p:nvSpPr>
        <p:spPr>
          <a:xfrm>
            <a:off x="403988" y="891469"/>
            <a:ext cx="3592350" cy="3849075"/>
          </a:xfrm>
          <a:prstGeom prst="rect">
            <a:avLst/>
          </a:prstGeom>
          <a:noFill/>
          <a:ln>
            <a:noFill/>
          </a:ln>
        </p:spPr>
        <p:txBody>
          <a:bodyPr anchorCtr="0" anchor="t" bIns="68550" lIns="68550" spcFirstLastPara="1" rIns="68550" wrap="square" tIns="68550">
            <a:noAutofit/>
          </a:bodyPr>
          <a:lstStyle/>
          <a:p>
            <a:pPr indent="0" lvl="0" marL="0" marR="0" rtl="0" algn="ctr">
              <a:lnSpc>
                <a:spcPct val="115000"/>
              </a:lnSpc>
              <a:spcBef>
                <a:spcPts val="0"/>
              </a:spcBef>
              <a:spcAft>
                <a:spcPts val="0"/>
              </a:spcAft>
              <a:buNone/>
            </a:pPr>
            <a:r>
              <a:rPr b="1" i="0" lang="en-GB" sz="1600" u="sng" cap="none" strike="noStrike">
                <a:solidFill>
                  <a:srgbClr val="595959"/>
                </a:solidFill>
                <a:latin typeface="Arial"/>
                <a:ea typeface="Arial"/>
                <a:cs typeface="Arial"/>
                <a:sym typeface="Arial"/>
              </a:rPr>
              <a:t>V2 (react-router)</a:t>
            </a:r>
            <a:endParaRPr b="1" i="0" sz="1600" u="sng" cap="none" strike="noStrike">
              <a:solidFill>
                <a:srgbClr val="595959"/>
              </a:solidFill>
              <a:latin typeface="Arial"/>
              <a:ea typeface="Arial"/>
              <a:cs typeface="Arial"/>
              <a:sym typeface="Arial"/>
            </a:endParaRPr>
          </a:p>
          <a:p>
            <a:pPr indent="-295275" lvl="0" marL="342900" marR="0" rtl="0" algn="l">
              <a:lnSpc>
                <a:spcPct val="115000"/>
              </a:lnSpc>
              <a:spcBef>
                <a:spcPts val="120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&lt;Link&gt;</a:t>
            </a:r>
            <a:endParaRPr b="0" i="0" sz="1600" u="none" cap="none" strike="noStrike">
              <a:solidFill>
                <a:srgbClr val="595959"/>
              </a:solidFill>
              <a:latin typeface="Arial"/>
              <a:ea typeface="Arial"/>
              <a:cs typeface="Arial"/>
              <a:sym typeface="Arial"/>
            </a:endParaRPr>
          </a:p>
          <a:p>
            <a:pPr indent="-295275" lvl="0" marL="3429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&lt;Router /&gt;</a:t>
            </a:r>
            <a:endParaRPr b="0" i="0" sz="1600" u="none" cap="none" strike="noStrike">
              <a:solidFill>
                <a:srgbClr val="595959"/>
              </a:solidFill>
              <a:latin typeface="Arial"/>
              <a:ea typeface="Arial"/>
              <a:cs typeface="Arial"/>
              <a:sym typeface="Arial"/>
            </a:endParaRPr>
          </a:p>
          <a:p>
            <a:pPr indent="-295275" lvl="1" marL="6858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&lt;Route /&gt;</a:t>
            </a:r>
            <a:endParaRPr b="0" i="0" sz="1600" u="none" cap="none" strike="noStrike">
              <a:solidFill>
                <a:srgbClr val="595959"/>
              </a:solidFill>
              <a:latin typeface="Arial"/>
              <a:ea typeface="Arial"/>
              <a:cs typeface="Arial"/>
              <a:sym typeface="Arial"/>
            </a:endParaRPr>
          </a:p>
          <a:p>
            <a:pPr indent="-295275" lvl="2" marL="10287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&lt;IndexRoute /&gt;</a:t>
            </a:r>
            <a:endParaRPr b="0" i="0" sz="1600" u="none" cap="none" strike="noStrike">
              <a:solidFill>
                <a:srgbClr val="595959"/>
              </a:solidFill>
              <a:latin typeface="Arial"/>
              <a:ea typeface="Arial"/>
              <a:cs typeface="Arial"/>
              <a:sym typeface="Arial"/>
            </a:endParaRPr>
          </a:p>
          <a:p>
            <a:pPr indent="-295275" lvl="2" marL="10287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&lt;Route /&gt;</a:t>
            </a:r>
            <a:endParaRPr b="0" i="0" sz="1600" u="none" cap="none" strike="noStrike">
              <a:solidFill>
                <a:srgbClr val="595959"/>
              </a:solidFill>
              <a:latin typeface="Arial"/>
              <a:ea typeface="Arial"/>
              <a:cs typeface="Arial"/>
              <a:sym typeface="Arial"/>
            </a:endParaRPr>
          </a:p>
          <a:p>
            <a:pPr indent="-295275" lvl="0" marL="3429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this.props.params.id</a:t>
            </a:r>
            <a:endParaRPr b="0" i="0" sz="1600" u="none" cap="none" strike="noStrike">
              <a:solidFill>
                <a:srgbClr val="595959"/>
              </a:solidFill>
              <a:latin typeface="Arial"/>
              <a:ea typeface="Arial"/>
              <a:cs typeface="Arial"/>
              <a:sym typeface="Arial"/>
            </a:endParaRPr>
          </a:p>
        </p:txBody>
      </p:sp>
      <p:sp>
        <p:nvSpPr>
          <p:cNvPr id="619" name="Google Shape;619;p82"/>
          <p:cNvSpPr txBox="1"/>
          <p:nvPr/>
        </p:nvSpPr>
        <p:spPr>
          <a:xfrm>
            <a:off x="4107413" y="891469"/>
            <a:ext cx="4681350" cy="3819600"/>
          </a:xfrm>
          <a:prstGeom prst="rect">
            <a:avLst/>
          </a:prstGeom>
          <a:noFill/>
          <a:ln>
            <a:noFill/>
          </a:ln>
        </p:spPr>
        <p:txBody>
          <a:bodyPr anchorCtr="0" anchor="t" bIns="68550" lIns="68550" spcFirstLastPara="1" rIns="68550" wrap="square" tIns="68550">
            <a:noAutofit/>
          </a:bodyPr>
          <a:lstStyle/>
          <a:p>
            <a:pPr indent="0" lvl="0" marL="0" marR="0" rtl="0" algn="ctr">
              <a:lnSpc>
                <a:spcPct val="115000"/>
              </a:lnSpc>
              <a:spcBef>
                <a:spcPts val="0"/>
              </a:spcBef>
              <a:spcAft>
                <a:spcPts val="0"/>
              </a:spcAft>
              <a:buNone/>
            </a:pPr>
            <a:r>
              <a:rPr b="1" i="0" lang="en-GB" sz="1600" u="sng" cap="none" strike="noStrike">
                <a:solidFill>
                  <a:srgbClr val="595959"/>
                </a:solidFill>
                <a:latin typeface="Arial"/>
                <a:ea typeface="Arial"/>
                <a:cs typeface="Arial"/>
                <a:sym typeface="Arial"/>
              </a:rPr>
              <a:t>V4 (react-router-dom)</a:t>
            </a:r>
            <a:endParaRPr b="1" i="0" sz="1600" u="sng" cap="none" strike="noStrike">
              <a:solidFill>
                <a:srgbClr val="595959"/>
              </a:solidFill>
              <a:latin typeface="Arial"/>
              <a:ea typeface="Arial"/>
              <a:cs typeface="Arial"/>
              <a:sym typeface="Arial"/>
            </a:endParaRPr>
          </a:p>
          <a:p>
            <a:pPr indent="-295275" lvl="0" marL="342900" marR="0" rtl="0" algn="l">
              <a:lnSpc>
                <a:spcPct val="115000"/>
              </a:lnSpc>
              <a:spcBef>
                <a:spcPts val="120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&lt;NavLink&gt;</a:t>
            </a:r>
            <a:endParaRPr b="0" i="0" sz="1600" u="none" cap="none" strike="noStrike">
              <a:solidFill>
                <a:srgbClr val="595959"/>
              </a:solidFill>
              <a:latin typeface="Arial"/>
              <a:ea typeface="Arial"/>
              <a:cs typeface="Arial"/>
              <a:sym typeface="Arial"/>
            </a:endParaRPr>
          </a:p>
          <a:p>
            <a:pPr indent="-295275" lvl="0" marL="3429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&lt;Link&gt;	</a:t>
            </a:r>
            <a:endParaRPr b="0" i="0" sz="1600" u="none" cap="none" strike="noStrike">
              <a:solidFill>
                <a:srgbClr val="595959"/>
              </a:solidFill>
              <a:latin typeface="Arial"/>
              <a:ea typeface="Arial"/>
              <a:cs typeface="Arial"/>
              <a:sym typeface="Arial"/>
            </a:endParaRPr>
          </a:p>
          <a:p>
            <a:pPr indent="-295275" lvl="0" marL="3429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&lt;BrowserRouter&gt;</a:t>
            </a:r>
            <a:endParaRPr b="0" i="0" sz="1600" u="none" cap="none" strike="noStrike">
              <a:solidFill>
                <a:srgbClr val="595959"/>
              </a:solidFill>
              <a:latin typeface="Arial"/>
              <a:ea typeface="Arial"/>
              <a:cs typeface="Arial"/>
              <a:sym typeface="Arial"/>
            </a:endParaRPr>
          </a:p>
          <a:p>
            <a:pPr indent="-295275" lvl="1" marL="6858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&lt;Switch&gt;</a:t>
            </a:r>
            <a:endParaRPr b="0" i="0" sz="1600" u="none" cap="none" strike="noStrike">
              <a:solidFill>
                <a:srgbClr val="595959"/>
              </a:solidFill>
              <a:latin typeface="Arial"/>
              <a:ea typeface="Arial"/>
              <a:cs typeface="Arial"/>
              <a:sym typeface="Arial"/>
            </a:endParaRPr>
          </a:p>
          <a:p>
            <a:pPr indent="-295275" lvl="2" marL="10287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&lt;Route (with exact attribute) /&gt;</a:t>
            </a:r>
            <a:endParaRPr b="0" i="0" sz="1600" u="none" cap="none" strike="noStrike">
              <a:solidFill>
                <a:srgbClr val="595959"/>
              </a:solidFill>
              <a:latin typeface="Arial"/>
              <a:ea typeface="Arial"/>
              <a:cs typeface="Arial"/>
              <a:sym typeface="Arial"/>
            </a:endParaRPr>
          </a:p>
          <a:p>
            <a:pPr indent="-295275" lvl="2" marL="10287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&lt;Route /&gt;</a:t>
            </a:r>
            <a:endParaRPr b="0" i="0" sz="1600" u="none" cap="none" strike="noStrike">
              <a:solidFill>
                <a:srgbClr val="595959"/>
              </a:solidFill>
              <a:latin typeface="Arial"/>
              <a:ea typeface="Arial"/>
              <a:cs typeface="Arial"/>
              <a:sym typeface="Arial"/>
            </a:endParaRPr>
          </a:p>
          <a:p>
            <a:pPr indent="-295275" lvl="0" marL="3429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this.props.match.params.id </a:t>
            </a:r>
            <a:endParaRPr b="0" i="0" sz="1600" u="none" cap="none" strike="noStrike">
              <a:solidFill>
                <a:srgbClr val="595959"/>
              </a:solidFill>
              <a:latin typeface="Arial"/>
              <a:ea typeface="Arial"/>
              <a:cs typeface="Arial"/>
              <a:sym typeface="Arial"/>
            </a:endParaRPr>
          </a:p>
          <a:p>
            <a:pPr indent="0" lvl="0" marL="342900" marR="0" rtl="0" algn="l">
              <a:lnSpc>
                <a:spcPct val="115000"/>
              </a:lnSpc>
              <a:spcBef>
                <a:spcPts val="0"/>
              </a:spcBef>
              <a:spcAft>
                <a:spcPts val="0"/>
              </a:spcAft>
              <a:buNone/>
            </a:pPr>
            <a:r>
              <a:rPr b="0" i="0" lang="en-GB" sz="1600" u="none" cap="none" strike="noStrike">
                <a:solidFill>
                  <a:srgbClr val="595959"/>
                </a:solidFill>
                <a:latin typeface="Arial"/>
                <a:ea typeface="Arial"/>
                <a:cs typeface="Arial"/>
                <a:sym typeface="Arial"/>
              </a:rPr>
              <a:t>(Path Variable)</a:t>
            </a:r>
            <a:endParaRPr b="0" i="0" sz="1600" u="none" cap="none" strike="noStrike">
              <a:solidFill>
                <a:srgbClr val="595959"/>
              </a:solidFill>
              <a:latin typeface="Arial"/>
              <a:ea typeface="Arial"/>
              <a:cs typeface="Arial"/>
              <a:sym typeface="Arial"/>
            </a:endParaRPr>
          </a:p>
          <a:p>
            <a:pPr indent="-295275" lvl="0" marL="342900" marR="0" rtl="0" algn="l">
              <a:lnSpc>
                <a:spcPct val="115000"/>
              </a:lnSpc>
              <a:spcBef>
                <a:spcPts val="0"/>
              </a:spcBef>
              <a:spcAft>
                <a:spcPts val="0"/>
              </a:spcAft>
              <a:buClr>
                <a:srgbClr val="595959"/>
              </a:buClr>
              <a:buSzPts val="1696"/>
              <a:buFont typeface="Arial"/>
              <a:buChar char="●"/>
            </a:pPr>
            <a:r>
              <a:rPr b="0" i="0" lang="en-GB" sz="1600" u="none" cap="none" strike="noStrike">
                <a:solidFill>
                  <a:srgbClr val="595959"/>
                </a:solidFill>
                <a:latin typeface="Arial"/>
                <a:ea typeface="Arial"/>
                <a:cs typeface="Arial"/>
                <a:sym typeface="Arial"/>
              </a:rPr>
              <a:t>This.props.location.query.q (Parameter)</a:t>
            </a:r>
            <a:endParaRPr b="0" i="0" sz="1600" u="none" cap="none" strike="noStrike">
              <a:solidFill>
                <a:srgbClr val="595959"/>
              </a:solidFill>
              <a:latin typeface="Arial"/>
              <a:ea typeface="Arial"/>
              <a:cs typeface="Arial"/>
              <a:sym typeface="Arial"/>
            </a:endParaRPr>
          </a:p>
        </p:txBody>
      </p:sp>
      <p:cxnSp>
        <p:nvCxnSpPr>
          <p:cNvPr id="620" name="Google Shape;620;p82"/>
          <p:cNvCxnSpPr/>
          <p:nvPr/>
        </p:nvCxnSpPr>
        <p:spPr>
          <a:xfrm>
            <a:off x="3996338" y="1347638"/>
            <a:ext cx="0" cy="2996100"/>
          </a:xfrm>
          <a:prstGeom prst="straightConnector1">
            <a:avLst/>
          </a:prstGeom>
          <a:noFill/>
          <a:ln cap="flat" cmpd="sng" w="28575">
            <a:solidFill>
              <a:srgbClr val="595959"/>
            </a:solidFill>
            <a:prstDash val="solid"/>
            <a:round/>
            <a:headEnd len="sm" w="sm" type="none"/>
            <a:tailEnd len="sm" w="sm" type="none"/>
          </a:ln>
        </p:spPr>
      </p:cxnSp>
      <p:sp>
        <p:nvSpPr>
          <p:cNvPr id="621" name="Google Shape;621;p82"/>
          <p:cNvSpPr txBox="1"/>
          <p:nvPr/>
        </p:nvSpPr>
        <p:spPr>
          <a:xfrm>
            <a:off x="2068069" y="4806263"/>
            <a:ext cx="7027425" cy="255825"/>
          </a:xfrm>
          <a:prstGeom prst="rect">
            <a:avLst/>
          </a:prstGeom>
          <a:noFill/>
          <a:ln>
            <a:noFill/>
          </a:ln>
        </p:spPr>
        <p:txBody>
          <a:bodyPr anchorCtr="0" anchor="ctr" bIns="68550" lIns="68550" spcFirstLastPara="1" rIns="68550" wrap="square" tIns="68550">
            <a:noAutofit/>
          </a:bodyPr>
          <a:lstStyle/>
          <a:p>
            <a:pPr indent="0" lvl="0" marL="0" marR="0" rtl="0" algn="r">
              <a:lnSpc>
                <a:spcPct val="100000"/>
              </a:lnSpc>
              <a:spcBef>
                <a:spcPts val="0"/>
              </a:spcBef>
              <a:spcAft>
                <a:spcPts val="0"/>
              </a:spcAft>
              <a:buNone/>
            </a:pPr>
            <a:r>
              <a:rPr b="0" i="1" lang="en-GB" sz="825" u="none" cap="none" strike="noStrike">
                <a:solidFill>
                  <a:schemeClr val="dk1"/>
                </a:solidFill>
                <a:latin typeface="Arial"/>
                <a:ea typeface="Arial"/>
                <a:cs typeface="Arial"/>
                <a:sym typeface="Arial"/>
              </a:rPr>
              <a:t>Check: </a:t>
            </a:r>
            <a:r>
              <a:rPr b="0" i="1" lang="en-GB" sz="825" u="sng" cap="none" strike="noStrike">
                <a:solidFill>
                  <a:schemeClr val="hlink"/>
                </a:solidFill>
                <a:latin typeface="Arial"/>
                <a:ea typeface="Arial"/>
                <a:cs typeface="Arial"/>
                <a:sym typeface="Arial"/>
                <a:hlinkClick r:id="rId3"/>
              </a:rPr>
              <a:t>https://medium.com/@pshrmn/a-simple-react-router-v4-tutorial-7f23ff27adf</a:t>
            </a:r>
            <a:endParaRPr b="0" i="1" sz="825" u="none" cap="none" strike="noStrike">
              <a:solidFill>
                <a:schemeClr val="dk1"/>
              </a:solidFill>
              <a:latin typeface="Arial"/>
              <a:ea typeface="Arial"/>
              <a:cs typeface="Arial"/>
              <a:sym typeface="Arial"/>
            </a:endParaRPr>
          </a:p>
        </p:txBody>
      </p:sp>
      <p:sp>
        <p:nvSpPr>
          <p:cNvPr id="622" name="Google Shape;622;p8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React-Router: V2 vs. V4</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3"/>
          <p:cNvSpPr txBox="1"/>
          <p:nvPr/>
        </p:nvSpPr>
        <p:spPr>
          <a:xfrm>
            <a:off x="242662" y="775589"/>
            <a:ext cx="8658675" cy="531000"/>
          </a:xfrm>
          <a:prstGeom prst="rect">
            <a:avLst/>
          </a:prstGeom>
          <a:noFill/>
          <a:ln>
            <a:noFill/>
          </a:ln>
        </p:spPr>
        <p:txBody>
          <a:bodyPr anchorCtr="0" anchor="t" bIns="34275" lIns="68550" spcFirstLastPara="1" rIns="68550" wrap="square" tIns="34275">
            <a:noAutofit/>
          </a:bodyPr>
          <a:lstStyle/>
          <a:p>
            <a:pPr indent="0" lvl="0" marL="0" marR="0" rtl="0" algn="just">
              <a:lnSpc>
                <a:spcPct val="114000"/>
              </a:lnSpc>
              <a:spcBef>
                <a:spcPts val="750"/>
              </a:spcBef>
              <a:spcAft>
                <a:spcPts val="0"/>
              </a:spcAft>
              <a:buNone/>
            </a:pPr>
            <a:r>
              <a:rPr b="1" i="0" lang="en-GB" sz="1600" u="none" cap="none" strike="noStrike">
                <a:solidFill>
                  <a:srgbClr val="000000"/>
                </a:solidFill>
                <a:latin typeface="Arial"/>
                <a:ea typeface="Arial"/>
                <a:cs typeface="Arial"/>
                <a:sym typeface="Arial"/>
              </a:rPr>
              <a:t>There are 3 ways to render something with a &lt;Route&gt;</a:t>
            </a:r>
            <a:endParaRPr b="0" i="0" sz="1600" u="none" cap="none" strike="noStrike">
              <a:solidFill>
                <a:srgbClr val="000000"/>
              </a:solidFill>
              <a:latin typeface="Arial"/>
              <a:ea typeface="Arial"/>
              <a:cs typeface="Arial"/>
              <a:sym typeface="Arial"/>
            </a:endParaRPr>
          </a:p>
        </p:txBody>
      </p:sp>
      <p:pic>
        <p:nvPicPr>
          <p:cNvPr id="628" name="Google Shape;628;p83"/>
          <p:cNvPicPr preferRelativeResize="0"/>
          <p:nvPr/>
        </p:nvPicPr>
        <p:blipFill rotWithShape="1">
          <a:blip r:embed="rId3">
            <a:alphaModFix/>
          </a:blip>
          <a:srcRect b="0" l="0" r="0" t="0"/>
          <a:stretch/>
        </p:blipFill>
        <p:spPr>
          <a:xfrm>
            <a:off x="5022506" y="1188158"/>
            <a:ext cx="3817519" cy="1152206"/>
          </a:xfrm>
          <a:prstGeom prst="rect">
            <a:avLst/>
          </a:prstGeom>
          <a:noFill/>
          <a:ln>
            <a:noFill/>
          </a:ln>
        </p:spPr>
      </p:pic>
      <p:sp>
        <p:nvSpPr>
          <p:cNvPr id="629" name="Google Shape;629;p83"/>
          <p:cNvSpPr txBox="1"/>
          <p:nvPr/>
        </p:nvSpPr>
        <p:spPr>
          <a:xfrm>
            <a:off x="118456" y="1398915"/>
            <a:ext cx="5042475" cy="846450"/>
          </a:xfrm>
          <a:prstGeom prst="rect">
            <a:avLst/>
          </a:prstGeom>
          <a:noFill/>
          <a:ln>
            <a:noFill/>
          </a:ln>
        </p:spPr>
        <p:txBody>
          <a:bodyPr anchorCtr="0" anchor="t" bIns="34275" lIns="68550" spcFirstLastPara="1" rIns="68550" wrap="square" tIns="34275">
            <a:noAutofit/>
          </a:bodyPr>
          <a:lstStyle/>
          <a:p>
            <a:pPr indent="-304800" lvl="0" marL="342900" marR="0" rtl="0" algn="l">
              <a:lnSpc>
                <a:spcPct val="114000"/>
              </a:lnSpc>
              <a:spcBef>
                <a:spcPts val="750"/>
              </a:spcBef>
              <a:spcAft>
                <a:spcPts val="0"/>
              </a:spcAft>
              <a:buClr>
                <a:srgbClr val="000000"/>
              </a:buClr>
              <a:buSzPts val="1696"/>
              <a:buFont typeface="Arial"/>
              <a:buChar char="●"/>
            </a:pPr>
            <a:r>
              <a:rPr b="0" i="0" lang="en-GB" sz="1600" u="none" cap="none" strike="noStrike">
                <a:solidFill>
                  <a:srgbClr val="000000"/>
                </a:solidFill>
                <a:latin typeface="Arial"/>
                <a:ea typeface="Arial"/>
                <a:cs typeface="Arial"/>
                <a:sym typeface="Arial"/>
              </a:rPr>
              <a:t>&lt;Route component&gt; : Render component with </a:t>
            </a:r>
            <a:r>
              <a:rPr b="1" i="0" lang="en-GB" sz="1600" u="none" cap="none" strike="noStrike">
                <a:solidFill>
                  <a:srgbClr val="000000"/>
                </a:solidFill>
                <a:latin typeface="Arial"/>
                <a:ea typeface="Arial"/>
                <a:cs typeface="Arial"/>
                <a:sym typeface="Arial"/>
              </a:rPr>
              <a:t>props</a:t>
            </a:r>
            <a:r>
              <a:rPr b="0" i="0" lang="en-GB" sz="1600" u="none" cap="none" strike="noStrike">
                <a:solidFill>
                  <a:srgbClr val="000000"/>
                </a:solidFill>
                <a:latin typeface="Arial"/>
                <a:ea typeface="Arial"/>
                <a:cs typeface="Arial"/>
                <a:sym typeface="Arial"/>
              </a:rPr>
              <a:t> in </a:t>
            </a:r>
            <a:r>
              <a:rPr b="1" i="0" lang="en-GB" sz="1600" u="none" cap="none" strike="noStrike">
                <a:solidFill>
                  <a:srgbClr val="000000"/>
                </a:solidFill>
                <a:latin typeface="Arial"/>
                <a:ea typeface="Arial"/>
                <a:cs typeface="Arial"/>
                <a:sym typeface="Arial"/>
              </a:rPr>
              <a:t>match</a:t>
            </a:r>
            <a:endParaRPr b="1" i="0" sz="1600" u="none" cap="none" strike="noStrike">
              <a:solidFill>
                <a:srgbClr val="000000"/>
              </a:solidFill>
              <a:latin typeface="Arial"/>
              <a:ea typeface="Arial"/>
              <a:cs typeface="Arial"/>
              <a:sym typeface="Arial"/>
            </a:endParaRPr>
          </a:p>
          <a:p>
            <a:pPr indent="0" lvl="0" marL="0" marR="0" rtl="0" algn="l">
              <a:lnSpc>
                <a:spcPct val="113000"/>
              </a:lnSpc>
              <a:spcBef>
                <a:spcPts val="150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630" name="Google Shape;630;p83"/>
          <p:cNvPicPr preferRelativeResize="0"/>
          <p:nvPr/>
        </p:nvPicPr>
        <p:blipFill rotWithShape="1">
          <a:blip r:embed="rId4">
            <a:alphaModFix/>
          </a:blip>
          <a:srcRect b="0" l="0" r="0" t="0"/>
          <a:stretch/>
        </p:blipFill>
        <p:spPr>
          <a:xfrm>
            <a:off x="4955044" y="2757169"/>
            <a:ext cx="3674306" cy="324656"/>
          </a:xfrm>
          <a:prstGeom prst="rect">
            <a:avLst/>
          </a:prstGeom>
          <a:noFill/>
          <a:ln>
            <a:noFill/>
          </a:ln>
        </p:spPr>
      </p:pic>
      <p:grpSp>
        <p:nvGrpSpPr>
          <p:cNvPr id="631" name="Google Shape;631;p83"/>
          <p:cNvGrpSpPr/>
          <p:nvPr/>
        </p:nvGrpSpPr>
        <p:grpSpPr>
          <a:xfrm>
            <a:off x="5116312" y="3481323"/>
            <a:ext cx="3629906" cy="1579631"/>
            <a:chOff x="6946800" y="4519450"/>
            <a:chExt cx="4839875" cy="2106175"/>
          </a:xfrm>
        </p:grpSpPr>
        <p:pic>
          <p:nvPicPr>
            <p:cNvPr id="632" name="Google Shape;632;p83"/>
            <p:cNvPicPr preferRelativeResize="0"/>
            <p:nvPr/>
          </p:nvPicPr>
          <p:blipFill rotWithShape="1">
            <a:blip r:embed="rId5">
              <a:alphaModFix/>
            </a:blip>
            <a:srcRect b="0" l="31336" r="0" t="61627"/>
            <a:stretch/>
          </p:blipFill>
          <p:spPr>
            <a:xfrm>
              <a:off x="6946800" y="4519450"/>
              <a:ext cx="4839875" cy="2106175"/>
            </a:xfrm>
            <a:prstGeom prst="rect">
              <a:avLst/>
            </a:prstGeom>
            <a:noFill/>
            <a:ln>
              <a:noFill/>
            </a:ln>
          </p:spPr>
        </p:pic>
        <p:pic>
          <p:nvPicPr>
            <p:cNvPr id="633" name="Google Shape;633;p83"/>
            <p:cNvPicPr preferRelativeResize="0"/>
            <p:nvPr/>
          </p:nvPicPr>
          <p:blipFill rotWithShape="1">
            <a:blip r:embed="rId5">
              <a:alphaModFix/>
            </a:blip>
            <a:srcRect b="0" l="0" r="0" t="0"/>
            <a:stretch/>
          </p:blipFill>
          <p:spPr>
            <a:xfrm>
              <a:off x="7174600" y="4519450"/>
              <a:ext cx="4612075" cy="2106175"/>
            </a:xfrm>
            <a:prstGeom prst="rect">
              <a:avLst/>
            </a:prstGeom>
            <a:noFill/>
            <a:ln>
              <a:noFill/>
            </a:ln>
          </p:spPr>
        </p:pic>
      </p:grpSp>
      <p:cxnSp>
        <p:nvCxnSpPr>
          <p:cNvPr id="634" name="Google Shape;634;p83"/>
          <p:cNvCxnSpPr/>
          <p:nvPr/>
        </p:nvCxnSpPr>
        <p:spPr>
          <a:xfrm>
            <a:off x="436650" y="3441338"/>
            <a:ext cx="8192700" cy="0"/>
          </a:xfrm>
          <a:prstGeom prst="straightConnector1">
            <a:avLst/>
          </a:prstGeom>
          <a:noFill/>
          <a:ln cap="flat" cmpd="sng" w="9525">
            <a:solidFill>
              <a:schemeClr val="dk2"/>
            </a:solidFill>
            <a:prstDash val="solid"/>
            <a:round/>
            <a:headEnd len="sm" w="sm" type="none"/>
            <a:tailEnd len="sm" w="sm" type="none"/>
          </a:ln>
        </p:spPr>
      </p:cxnSp>
      <p:cxnSp>
        <p:nvCxnSpPr>
          <p:cNvPr id="635" name="Google Shape;635;p83"/>
          <p:cNvCxnSpPr/>
          <p:nvPr/>
        </p:nvCxnSpPr>
        <p:spPr>
          <a:xfrm>
            <a:off x="436650" y="2386331"/>
            <a:ext cx="8192700" cy="0"/>
          </a:xfrm>
          <a:prstGeom prst="straightConnector1">
            <a:avLst/>
          </a:prstGeom>
          <a:noFill/>
          <a:ln cap="flat" cmpd="sng" w="9525">
            <a:solidFill>
              <a:schemeClr val="dk2"/>
            </a:solidFill>
            <a:prstDash val="solid"/>
            <a:round/>
            <a:headEnd len="sm" w="sm" type="none"/>
            <a:tailEnd len="sm" w="sm" type="none"/>
          </a:ln>
        </p:spPr>
      </p:cxnSp>
      <p:sp>
        <p:nvSpPr>
          <p:cNvPr id="636" name="Google Shape;636;p83"/>
          <p:cNvSpPr txBox="1"/>
          <p:nvPr/>
        </p:nvSpPr>
        <p:spPr>
          <a:xfrm>
            <a:off x="118457" y="2478810"/>
            <a:ext cx="5042475" cy="1055025"/>
          </a:xfrm>
          <a:prstGeom prst="rect">
            <a:avLst/>
          </a:prstGeom>
          <a:noFill/>
          <a:ln>
            <a:noFill/>
          </a:ln>
        </p:spPr>
        <p:txBody>
          <a:bodyPr anchorCtr="0" anchor="t" bIns="34275" lIns="68550" spcFirstLastPara="1" rIns="68550" wrap="square" tIns="34275">
            <a:noAutofit/>
          </a:bodyPr>
          <a:lstStyle/>
          <a:p>
            <a:pPr indent="-295275" lvl="0" marL="342900" marR="0" rtl="0" algn="l">
              <a:lnSpc>
                <a:spcPct val="113000"/>
              </a:lnSpc>
              <a:spcBef>
                <a:spcPts val="1125"/>
              </a:spcBef>
              <a:spcAft>
                <a:spcPts val="0"/>
              </a:spcAft>
              <a:buClr>
                <a:srgbClr val="000000"/>
              </a:buClr>
              <a:buSzPts val="1696"/>
              <a:buFont typeface="Arial"/>
              <a:buChar char="●"/>
            </a:pPr>
            <a:r>
              <a:rPr b="0" i="0" lang="en-GB" sz="1600" u="none" cap="none" strike="noStrike">
                <a:solidFill>
                  <a:srgbClr val="000000"/>
                </a:solidFill>
                <a:latin typeface="Arial"/>
                <a:ea typeface="Arial"/>
                <a:cs typeface="Arial"/>
                <a:sym typeface="Arial"/>
              </a:rPr>
              <a:t>&lt;Route render&gt;</a:t>
            </a:r>
            <a:r>
              <a:rPr b="1" i="0" lang="en-GB" sz="1600" u="none" cap="none" strike="noStrike">
                <a:solidFill>
                  <a:srgbClr val="000000"/>
                </a:solidFill>
                <a:latin typeface="Arial"/>
                <a:ea typeface="Arial"/>
                <a:cs typeface="Arial"/>
                <a:sym typeface="Arial"/>
              </a:rPr>
              <a:t> : </a:t>
            </a:r>
            <a:r>
              <a:rPr b="0" i="0" lang="en-GB" sz="1600" u="none" cap="none" strike="noStrike">
                <a:solidFill>
                  <a:srgbClr val="000000"/>
                </a:solidFill>
                <a:latin typeface="Arial"/>
                <a:ea typeface="Arial"/>
                <a:cs typeface="Arial"/>
                <a:sym typeface="Arial"/>
              </a:rPr>
              <a:t>Render component with component’s props</a:t>
            </a:r>
            <a:endParaRPr b="0" i="0" sz="1600" u="none" cap="none" strike="noStrike">
              <a:solidFill>
                <a:srgbClr val="000000"/>
              </a:solidFill>
              <a:latin typeface="Arial"/>
              <a:ea typeface="Arial"/>
              <a:cs typeface="Arial"/>
              <a:sym typeface="Arial"/>
            </a:endParaRPr>
          </a:p>
        </p:txBody>
      </p:sp>
      <p:sp>
        <p:nvSpPr>
          <p:cNvPr id="637" name="Google Shape;637;p83"/>
          <p:cNvSpPr txBox="1"/>
          <p:nvPr/>
        </p:nvSpPr>
        <p:spPr>
          <a:xfrm>
            <a:off x="118457" y="3708667"/>
            <a:ext cx="5109075" cy="1655325"/>
          </a:xfrm>
          <a:prstGeom prst="rect">
            <a:avLst/>
          </a:prstGeom>
          <a:noFill/>
          <a:ln>
            <a:noFill/>
          </a:ln>
        </p:spPr>
        <p:txBody>
          <a:bodyPr anchorCtr="0" anchor="t" bIns="34275" lIns="68550" spcFirstLastPara="1" rIns="68550" wrap="square" tIns="34275">
            <a:noAutofit/>
          </a:bodyPr>
          <a:lstStyle/>
          <a:p>
            <a:pPr indent="-295275" lvl="0" marL="342900" marR="0" rtl="0" algn="l">
              <a:lnSpc>
                <a:spcPct val="113000"/>
              </a:lnSpc>
              <a:spcBef>
                <a:spcPts val="1500"/>
              </a:spcBef>
              <a:spcAft>
                <a:spcPts val="0"/>
              </a:spcAft>
              <a:buClr>
                <a:srgbClr val="000000"/>
              </a:buClr>
              <a:buSzPts val="1696"/>
              <a:buFont typeface="Century Gothic"/>
              <a:buChar char="●"/>
            </a:pPr>
            <a:r>
              <a:rPr b="0" i="0" lang="en-GB" sz="1600" u="none" cap="none" strike="noStrike">
                <a:solidFill>
                  <a:srgbClr val="000000"/>
                </a:solidFill>
                <a:latin typeface="Arial"/>
                <a:ea typeface="Arial"/>
                <a:cs typeface="Arial"/>
                <a:sym typeface="Arial"/>
              </a:rPr>
              <a:t>&lt;Route children&gt; : Render component based on match value of props</a:t>
            </a:r>
            <a:endParaRPr b="0" i="0" sz="1600" u="none" cap="none" strike="noStrike">
              <a:solidFill>
                <a:srgbClr val="000000"/>
              </a:solidFill>
              <a:latin typeface="Arial"/>
              <a:ea typeface="Arial"/>
              <a:cs typeface="Arial"/>
              <a:sym typeface="Arial"/>
            </a:endParaRPr>
          </a:p>
        </p:txBody>
      </p:sp>
      <p:sp>
        <p:nvSpPr>
          <p:cNvPr id="638" name="Google Shape;638;p8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API</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4"/>
          <p:cNvSpPr txBox="1"/>
          <p:nvPr/>
        </p:nvSpPr>
        <p:spPr>
          <a:xfrm>
            <a:off x="301481" y="877050"/>
            <a:ext cx="8624250" cy="3937400"/>
          </a:xfrm>
          <a:prstGeom prst="rect">
            <a:avLst/>
          </a:prstGeom>
          <a:noFill/>
          <a:ln>
            <a:noFill/>
          </a:ln>
        </p:spPr>
        <p:txBody>
          <a:bodyPr anchorCtr="0" anchor="t" bIns="68550" lIns="68550" spcFirstLastPara="1" rIns="68550" wrap="square" tIns="68550">
            <a:noAutofit/>
          </a:bodyPr>
          <a:lstStyle/>
          <a:p>
            <a:pPr indent="0" lvl="0" marL="0" marR="0" rtl="0" algn="just">
              <a:lnSpc>
                <a:spcPct val="114000"/>
              </a:lnSpc>
              <a:spcBef>
                <a:spcPts val="750"/>
              </a:spcBef>
              <a:spcAft>
                <a:spcPts val="0"/>
              </a:spcAft>
              <a:buNone/>
            </a:pPr>
            <a:r>
              <a:rPr b="0" i="0" lang="en-GB" sz="1600" u="none" cap="none" strike="noStrike">
                <a:solidFill>
                  <a:schemeClr val="dk1"/>
                </a:solidFill>
                <a:latin typeface="Arial"/>
                <a:ea typeface="Arial"/>
                <a:cs typeface="Arial"/>
                <a:sym typeface="Arial"/>
              </a:rPr>
              <a:t>URL Parameters:</a:t>
            </a:r>
            <a:endParaRPr b="0" i="0" sz="1600" u="none" cap="none" strike="noStrike">
              <a:solidFill>
                <a:schemeClr val="dk1"/>
              </a:solidFill>
              <a:latin typeface="Arial"/>
              <a:ea typeface="Arial"/>
              <a:cs typeface="Arial"/>
              <a:sym typeface="Arial"/>
            </a:endParaRPr>
          </a:p>
          <a:p>
            <a:pPr indent="-304800" lvl="0" marL="342900" marR="0" rtl="0" algn="l">
              <a:lnSpc>
                <a:spcPct val="114000"/>
              </a:lnSpc>
              <a:spcBef>
                <a:spcPts val="750"/>
              </a:spcBef>
              <a:spcAft>
                <a:spcPts val="0"/>
              </a:spcAft>
              <a:buClr>
                <a:schemeClr val="dk1"/>
              </a:buClr>
              <a:buSzPts val="2800"/>
              <a:buFont typeface="Consolas"/>
              <a:buChar char="-"/>
            </a:pPr>
            <a:r>
              <a:rPr b="0" i="0" lang="en-GB" sz="1600" u="none" cap="none" strike="noStrike">
                <a:solidFill>
                  <a:schemeClr val="dk1"/>
                </a:solidFill>
                <a:latin typeface="Arial"/>
                <a:ea typeface="Arial"/>
                <a:cs typeface="Arial"/>
                <a:sym typeface="Arial"/>
              </a:rPr>
              <a:t>Params are placeholders </a:t>
            </a:r>
            <a:br>
              <a:rPr b="0" i="0" lang="en-GB" sz="1600" u="none" cap="none" strike="noStrike">
                <a:solidFill>
                  <a:schemeClr val="dk1"/>
                </a:solidFill>
                <a:latin typeface="Arial"/>
                <a:ea typeface="Arial"/>
                <a:cs typeface="Arial"/>
                <a:sym typeface="Arial"/>
              </a:rPr>
            </a:br>
            <a:r>
              <a:rPr b="0" i="0" lang="en-GB" sz="1600" u="none" cap="none" strike="noStrike">
                <a:solidFill>
                  <a:schemeClr val="dk1"/>
                </a:solidFill>
                <a:latin typeface="Arial"/>
                <a:ea typeface="Arial"/>
                <a:cs typeface="Arial"/>
                <a:sym typeface="Arial"/>
              </a:rPr>
              <a:t>in the URL that begin </a:t>
            </a:r>
            <a:br>
              <a:rPr b="0" i="0" lang="en-GB" sz="1600" u="none" cap="none" strike="noStrike">
                <a:solidFill>
                  <a:schemeClr val="dk1"/>
                </a:solidFill>
                <a:latin typeface="Arial"/>
                <a:ea typeface="Arial"/>
                <a:cs typeface="Arial"/>
                <a:sym typeface="Arial"/>
              </a:rPr>
            </a:br>
            <a:r>
              <a:rPr b="0" i="0" lang="en-GB" sz="1600" u="none" cap="none" strike="noStrike">
                <a:solidFill>
                  <a:schemeClr val="dk1"/>
                </a:solidFill>
                <a:latin typeface="Arial"/>
                <a:ea typeface="Arial"/>
                <a:cs typeface="Arial"/>
                <a:sym typeface="Arial"/>
              </a:rPr>
              <a:t>with a colon, like the `:id` </a:t>
            </a:r>
            <a:br>
              <a:rPr b="0" i="0" lang="en-GB" sz="1600" u="none" cap="none" strike="noStrike">
                <a:solidFill>
                  <a:schemeClr val="dk1"/>
                </a:solidFill>
                <a:latin typeface="Arial"/>
                <a:ea typeface="Arial"/>
                <a:cs typeface="Arial"/>
                <a:sym typeface="Arial"/>
              </a:rPr>
            </a:br>
            <a:r>
              <a:rPr b="0" i="0" lang="en-GB" sz="1600" u="none" cap="none" strike="noStrike">
                <a:solidFill>
                  <a:schemeClr val="dk1"/>
                </a:solidFill>
                <a:latin typeface="Arial"/>
                <a:ea typeface="Arial"/>
                <a:cs typeface="Arial"/>
                <a:sym typeface="Arial"/>
              </a:rPr>
              <a:t>param defined in the route </a:t>
            </a:r>
            <a:br>
              <a:rPr b="0" i="0" lang="en-GB" sz="1600" u="none" cap="none" strike="noStrike">
                <a:solidFill>
                  <a:schemeClr val="dk1"/>
                </a:solidFill>
                <a:latin typeface="Arial"/>
                <a:ea typeface="Arial"/>
                <a:cs typeface="Arial"/>
                <a:sym typeface="Arial"/>
              </a:rPr>
            </a:br>
            <a:r>
              <a:rPr b="0" i="0" lang="en-GB" sz="1600" u="none" cap="none" strike="noStrike">
                <a:solidFill>
                  <a:schemeClr val="dk1"/>
                </a:solidFill>
                <a:latin typeface="Arial"/>
                <a:ea typeface="Arial"/>
                <a:cs typeface="Arial"/>
                <a:sym typeface="Arial"/>
              </a:rPr>
              <a:t>in this example.</a:t>
            </a:r>
            <a:endParaRPr b="0" i="0" sz="1600" u="none" cap="none" strike="noStrike">
              <a:solidFill>
                <a:schemeClr val="dk1"/>
              </a:solidFill>
              <a:latin typeface="Arial"/>
              <a:ea typeface="Arial"/>
              <a:cs typeface="Arial"/>
              <a:sym typeface="Arial"/>
            </a:endParaRPr>
          </a:p>
        </p:txBody>
      </p:sp>
      <p:pic>
        <p:nvPicPr>
          <p:cNvPr id="644" name="Google Shape;644;p84"/>
          <p:cNvPicPr preferRelativeResize="0"/>
          <p:nvPr/>
        </p:nvPicPr>
        <p:blipFill rotWithShape="1">
          <a:blip r:embed="rId3">
            <a:alphaModFix/>
          </a:blip>
          <a:srcRect b="0" l="0" r="0" t="0"/>
          <a:stretch/>
        </p:blipFill>
        <p:spPr>
          <a:xfrm>
            <a:off x="4572000" y="877050"/>
            <a:ext cx="3270278" cy="4111941"/>
          </a:xfrm>
          <a:prstGeom prst="rect">
            <a:avLst/>
          </a:prstGeom>
          <a:noFill/>
          <a:ln>
            <a:noFill/>
          </a:ln>
        </p:spPr>
      </p:pic>
      <p:sp>
        <p:nvSpPr>
          <p:cNvPr id="645" name="Google Shape;645;p8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Router</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5"/>
          <p:cNvSpPr txBox="1"/>
          <p:nvPr/>
        </p:nvSpPr>
        <p:spPr>
          <a:xfrm>
            <a:off x="301481" y="877050"/>
            <a:ext cx="8624250" cy="3937400"/>
          </a:xfrm>
          <a:prstGeom prst="rect">
            <a:avLst/>
          </a:prstGeom>
          <a:noFill/>
          <a:ln>
            <a:noFill/>
          </a:ln>
        </p:spPr>
        <p:txBody>
          <a:bodyPr anchorCtr="0" anchor="t" bIns="68550" lIns="68550" spcFirstLastPara="1" rIns="68550" wrap="square" tIns="68550">
            <a:noAutofit/>
          </a:bodyPr>
          <a:lstStyle/>
          <a:p>
            <a:pPr indent="0" lvl="0" marL="0" marR="0" rtl="0" algn="just">
              <a:lnSpc>
                <a:spcPct val="114000"/>
              </a:lnSpc>
              <a:spcBef>
                <a:spcPts val="750"/>
              </a:spcBef>
              <a:spcAft>
                <a:spcPts val="0"/>
              </a:spcAft>
              <a:buNone/>
            </a:pPr>
            <a:r>
              <a:rPr b="0" i="0" lang="en-GB" sz="1600" u="none" cap="none" strike="noStrike">
                <a:solidFill>
                  <a:schemeClr val="dk1"/>
                </a:solidFill>
                <a:latin typeface="Arial"/>
                <a:ea typeface="Arial"/>
                <a:cs typeface="Arial"/>
                <a:sym typeface="Arial"/>
              </a:rPr>
              <a:t>Error Page:</a:t>
            </a:r>
            <a:endParaRPr b="0" i="0" sz="1600" u="none" cap="none" strike="noStrike">
              <a:solidFill>
                <a:schemeClr val="dk1"/>
              </a:solidFill>
              <a:latin typeface="Arial"/>
              <a:ea typeface="Arial"/>
              <a:cs typeface="Arial"/>
              <a:sym typeface="Arial"/>
            </a:endParaRPr>
          </a:p>
          <a:p>
            <a:pPr indent="-304800" lvl="0" marL="342900" marR="0" rtl="0" algn="just">
              <a:lnSpc>
                <a:spcPct val="114000"/>
              </a:lnSpc>
              <a:spcBef>
                <a:spcPts val="750"/>
              </a:spcBef>
              <a:spcAft>
                <a:spcPts val="0"/>
              </a:spcAft>
              <a:buClr>
                <a:schemeClr val="dk1"/>
              </a:buClr>
              <a:buSzPts val="2800"/>
              <a:buFont typeface="Consolas"/>
              <a:buChar char="-"/>
            </a:pPr>
            <a:r>
              <a:rPr b="0" i="0" lang="en-GB" sz="1600" u="none" cap="none" strike="noStrike">
                <a:solidFill>
                  <a:schemeClr val="dk1"/>
                </a:solidFill>
                <a:latin typeface="Arial"/>
                <a:ea typeface="Arial"/>
                <a:cs typeface="Arial"/>
                <a:sym typeface="Arial"/>
              </a:rPr>
              <a:t>Some page we want to handle when error happens such as 404 not found page, Unauthorize Page, Internal Server Error Page…... </a:t>
            </a:r>
            <a:endParaRPr b="0" i="0" sz="1600" u="none" cap="none" strike="noStrike">
              <a:solidFill>
                <a:schemeClr val="dk1"/>
              </a:solidFill>
              <a:latin typeface="Arial"/>
              <a:ea typeface="Arial"/>
              <a:cs typeface="Arial"/>
              <a:sym typeface="Arial"/>
            </a:endParaRPr>
          </a:p>
          <a:p>
            <a:pPr indent="-304800" lvl="0" marL="342900" marR="0" rtl="0" algn="just">
              <a:lnSpc>
                <a:spcPct val="114000"/>
              </a:lnSpc>
              <a:spcBef>
                <a:spcPts val="0"/>
              </a:spcBef>
              <a:spcAft>
                <a:spcPts val="0"/>
              </a:spcAft>
              <a:buClr>
                <a:schemeClr val="dk1"/>
              </a:buClr>
              <a:buSzPts val="2800"/>
              <a:buFont typeface="Consolas"/>
              <a:buChar char="-"/>
            </a:pPr>
            <a:r>
              <a:rPr b="0" i="0" lang="en-GB" sz="1600" u="none" cap="none" strike="noStrike">
                <a:solidFill>
                  <a:schemeClr val="dk1"/>
                </a:solidFill>
                <a:latin typeface="Arial"/>
                <a:ea typeface="Arial"/>
                <a:cs typeface="Arial"/>
                <a:sym typeface="Arial"/>
              </a:rPr>
              <a:t>Example: not found 404</a:t>
            </a:r>
            <a:endParaRPr b="0" i="0" sz="1600" u="none" cap="none" strike="noStrike">
              <a:solidFill>
                <a:schemeClr val="dk1"/>
              </a:solidFill>
              <a:latin typeface="Arial"/>
              <a:ea typeface="Arial"/>
              <a:cs typeface="Arial"/>
              <a:sym typeface="Arial"/>
            </a:endParaRPr>
          </a:p>
        </p:txBody>
      </p:sp>
      <p:pic>
        <p:nvPicPr>
          <p:cNvPr id="651" name="Google Shape;651;p85"/>
          <p:cNvPicPr preferRelativeResize="0"/>
          <p:nvPr/>
        </p:nvPicPr>
        <p:blipFill rotWithShape="1">
          <a:blip r:embed="rId3">
            <a:alphaModFix/>
          </a:blip>
          <a:srcRect b="0" l="0" r="0" t="0"/>
          <a:stretch/>
        </p:blipFill>
        <p:spPr>
          <a:xfrm>
            <a:off x="4350731" y="2571750"/>
            <a:ext cx="2228850" cy="2190750"/>
          </a:xfrm>
          <a:prstGeom prst="rect">
            <a:avLst/>
          </a:prstGeom>
          <a:noFill/>
          <a:ln>
            <a:noFill/>
          </a:ln>
        </p:spPr>
      </p:pic>
      <p:pic>
        <p:nvPicPr>
          <p:cNvPr id="652" name="Google Shape;652;p85"/>
          <p:cNvPicPr preferRelativeResize="0"/>
          <p:nvPr/>
        </p:nvPicPr>
        <p:blipFill rotWithShape="1">
          <a:blip r:embed="rId4">
            <a:alphaModFix/>
          </a:blip>
          <a:srcRect b="0" l="0" r="0" t="0"/>
          <a:stretch/>
        </p:blipFill>
        <p:spPr>
          <a:xfrm>
            <a:off x="1258455" y="2489489"/>
            <a:ext cx="2355272" cy="2355272"/>
          </a:xfrm>
          <a:prstGeom prst="rect">
            <a:avLst/>
          </a:prstGeom>
          <a:noFill/>
          <a:ln>
            <a:noFill/>
          </a:ln>
        </p:spPr>
      </p:pic>
      <p:sp>
        <p:nvSpPr>
          <p:cNvPr id="653" name="Google Shape;653;p85"/>
          <p:cNvSpPr/>
          <p:nvPr/>
        </p:nvSpPr>
        <p:spPr>
          <a:xfrm>
            <a:off x="1334655" y="4133770"/>
            <a:ext cx="1101436" cy="540328"/>
          </a:xfrm>
          <a:prstGeom prst="rect">
            <a:avLst/>
          </a:prstGeom>
          <a:noFill/>
          <a:ln cap="flat" cmpd="sng" w="25400">
            <a:solidFill>
              <a:srgbClr val="FF000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654" name="Google Shape;654;p85"/>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Router</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6"/>
          <p:cNvSpPr txBox="1"/>
          <p:nvPr/>
        </p:nvSpPr>
        <p:spPr>
          <a:xfrm>
            <a:off x="301481" y="877050"/>
            <a:ext cx="8624250" cy="3937400"/>
          </a:xfrm>
          <a:prstGeom prst="rect">
            <a:avLst/>
          </a:prstGeom>
          <a:noFill/>
          <a:ln>
            <a:noFill/>
          </a:ln>
        </p:spPr>
        <p:txBody>
          <a:bodyPr anchorCtr="0" anchor="t" bIns="68550" lIns="68550" spcFirstLastPara="1" rIns="68550" wrap="square" tIns="68550">
            <a:noAutofit/>
          </a:bodyPr>
          <a:lstStyle/>
          <a:p>
            <a:pPr indent="-171450" lvl="0" marL="342900" marR="0" rtl="0" algn="just">
              <a:lnSpc>
                <a:spcPct val="114000"/>
              </a:lnSpc>
              <a:spcBef>
                <a:spcPts val="750"/>
              </a:spcBef>
              <a:spcAft>
                <a:spcPts val="0"/>
              </a:spcAft>
              <a:buNone/>
            </a:pPr>
            <a:r>
              <a:rPr b="1" i="0" lang="en-GB" sz="1600" u="none" cap="none" strike="noStrike">
                <a:solidFill>
                  <a:schemeClr val="dk1"/>
                </a:solidFill>
                <a:latin typeface="Arial"/>
                <a:ea typeface="Arial"/>
                <a:cs typeface="Arial"/>
                <a:sym typeface="Arial"/>
              </a:rPr>
              <a:t>Sidebar</a:t>
            </a:r>
            <a:endParaRPr b="1" i="0" sz="1600" u="none" cap="none" strike="noStrike">
              <a:solidFill>
                <a:schemeClr val="dk1"/>
              </a:solidFill>
              <a:latin typeface="Arial"/>
              <a:ea typeface="Arial"/>
              <a:cs typeface="Arial"/>
              <a:sym typeface="Arial"/>
            </a:endParaRPr>
          </a:p>
        </p:txBody>
      </p:sp>
      <p:pic>
        <p:nvPicPr>
          <p:cNvPr id="660" name="Google Shape;660;p86"/>
          <p:cNvPicPr preferRelativeResize="0"/>
          <p:nvPr/>
        </p:nvPicPr>
        <p:blipFill rotWithShape="1">
          <a:blip r:embed="rId3">
            <a:alphaModFix/>
          </a:blip>
          <a:srcRect b="0" l="0" r="0" t="0"/>
          <a:stretch/>
        </p:blipFill>
        <p:spPr>
          <a:xfrm>
            <a:off x="1186172" y="1424331"/>
            <a:ext cx="3088375" cy="3468093"/>
          </a:xfrm>
          <a:prstGeom prst="rect">
            <a:avLst/>
          </a:prstGeom>
          <a:noFill/>
          <a:ln>
            <a:noFill/>
          </a:ln>
        </p:spPr>
      </p:pic>
      <p:pic>
        <p:nvPicPr>
          <p:cNvPr id="661" name="Google Shape;661;p86"/>
          <p:cNvPicPr preferRelativeResize="0"/>
          <p:nvPr/>
        </p:nvPicPr>
        <p:blipFill rotWithShape="1">
          <a:blip r:embed="rId4">
            <a:alphaModFix/>
          </a:blip>
          <a:srcRect b="0" l="0" r="0" t="0"/>
          <a:stretch/>
        </p:blipFill>
        <p:spPr>
          <a:xfrm>
            <a:off x="4767855" y="1387036"/>
            <a:ext cx="3354702" cy="3542681"/>
          </a:xfrm>
          <a:prstGeom prst="rect">
            <a:avLst/>
          </a:prstGeom>
          <a:noFill/>
          <a:ln>
            <a:noFill/>
          </a:ln>
        </p:spPr>
      </p:pic>
      <p:sp>
        <p:nvSpPr>
          <p:cNvPr id="662" name="Google Shape;662;p86"/>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Libre Franklin"/>
              <a:buNone/>
            </a:pPr>
            <a:r>
              <a:rPr lang="en-GB"/>
              <a:t>Router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7"/>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Server Communication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Server Communication</a:t>
            </a:r>
            <a:endParaRPr/>
          </a:p>
        </p:txBody>
      </p:sp>
      <p:grpSp>
        <p:nvGrpSpPr>
          <p:cNvPr id="673" name="Google Shape;673;p88"/>
          <p:cNvGrpSpPr/>
          <p:nvPr/>
        </p:nvGrpSpPr>
        <p:grpSpPr>
          <a:xfrm>
            <a:off x="688705" y="1248410"/>
            <a:ext cx="7596951" cy="2998470"/>
            <a:chOff x="-146471" y="0"/>
            <a:chExt cx="5264613" cy="2077720"/>
          </a:xfrm>
        </p:grpSpPr>
        <p:sp>
          <p:nvSpPr>
            <p:cNvPr id="674" name="Google Shape;674;p88"/>
            <p:cNvSpPr txBox="1"/>
            <p:nvPr/>
          </p:nvSpPr>
          <p:spPr>
            <a:xfrm>
              <a:off x="292100" y="12700"/>
              <a:ext cx="616585" cy="3530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GB" sz="1600" u="none" cap="none" strike="noStrike">
                  <a:solidFill>
                    <a:srgbClr val="000000"/>
                  </a:solidFill>
                  <a:latin typeface="Arial"/>
                  <a:ea typeface="Arial"/>
                  <a:cs typeface="Arial"/>
                  <a:sym typeface="Arial"/>
                </a:rPr>
                <a:t>App</a:t>
              </a:r>
              <a:endParaRPr b="0" i="0" sz="1600" u="none" cap="none" strike="noStrike">
                <a:solidFill>
                  <a:srgbClr val="000000"/>
                </a:solidFill>
                <a:latin typeface="Arial"/>
                <a:ea typeface="Arial"/>
                <a:cs typeface="Arial"/>
                <a:sym typeface="Arial"/>
              </a:endParaRPr>
            </a:p>
          </p:txBody>
        </p:sp>
        <p:pic>
          <p:nvPicPr>
            <p:cNvPr id="675" name="Google Shape;675;p88"/>
            <p:cNvPicPr preferRelativeResize="0"/>
            <p:nvPr/>
          </p:nvPicPr>
          <p:blipFill rotWithShape="1">
            <a:blip r:embed="rId3">
              <a:alphaModFix/>
            </a:blip>
            <a:srcRect b="0" l="0" r="0" t="0"/>
            <a:stretch/>
          </p:blipFill>
          <p:spPr>
            <a:xfrm>
              <a:off x="802323" y="61945"/>
              <a:ext cx="212725" cy="212725"/>
            </a:xfrm>
            <a:prstGeom prst="rect">
              <a:avLst/>
            </a:prstGeom>
            <a:noFill/>
            <a:ln>
              <a:noFill/>
            </a:ln>
          </p:spPr>
        </p:pic>
        <p:sp>
          <p:nvSpPr>
            <p:cNvPr id="676" name="Google Shape;676;p88"/>
            <p:cNvSpPr txBox="1"/>
            <p:nvPr/>
          </p:nvSpPr>
          <p:spPr>
            <a:xfrm>
              <a:off x="-146471" y="323914"/>
              <a:ext cx="1725105" cy="626046"/>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When an event occurs…</a:t>
              </a:r>
              <a:endParaRPr b="0" i="0" sz="1600" u="none" cap="none" strike="noStrike">
                <a:solidFill>
                  <a:srgbClr val="000000"/>
                </a:solidFill>
                <a:latin typeface="Arial"/>
                <a:ea typeface="Arial"/>
                <a:cs typeface="Arial"/>
                <a:sym typeface="Arial"/>
              </a:endParaRPr>
            </a:p>
            <a:p>
              <a:pPr indent="-228600" lvl="0" marL="457200" marR="0" rtl="0" algn="l">
                <a:lnSpc>
                  <a:spcPct val="115000"/>
                </a:lnSpc>
                <a:spcBef>
                  <a:spcPts val="0"/>
                </a:spcBef>
                <a:spcAft>
                  <a:spcPts val="0"/>
                </a:spcAft>
                <a:buClr>
                  <a:srgbClr val="000000"/>
                </a:buClr>
                <a:buSzPts val="1600"/>
                <a:buFont typeface="Arial"/>
                <a:buChar char="•"/>
              </a:pPr>
              <a:r>
                <a:rPr b="0" i="0" lang="en-GB" sz="1600" u="none" cap="none" strike="noStrike">
                  <a:solidFill>
                    <a:srgbClr val="000000"/>
                  </a:solidFill>
                  <a:latin typeface="Arial"/>
                  <a:ea typeface="Arial"/>
                  <a:cs typeface="Arial"/>
                  <a:sym typeface="Arial"/>
                </a:rPr>
                <a:t>Create an request</a:t>
              </a:r>
              <a:endParaRPr b="0" i="0" sz="1600" u="none" cap="none" strike="noStrike">
                <a:solidFill>
                  <a:srgbClr val="000000"/>
                </a:solidFill>
                <a:latin typeface="Arial"/>
                <a:ea typeface="Arial"/>
                <a:cs typeface="Arial"/>
                <a:sym typeface="Arial"/>
              </a:endParaRPr>
            </a:p>
            <a:p>
              <a:pPr indent="-228600" lvl="0" marL="457200" marR="0" rtl="0" algn="l">
                <a:lnSpc>
                  <a:spcPct val="115000"/>
                </a:lnSpc>
                <a:spcBef>
                  <a:spcPts val="0"/>
                </a:spcBef>
                <a:spcAft>
                  <a:spcPts val="0"/>
                </a:spcAft>
                <a:buClr>
                  <a:srgbClr val="000000"/>
                </a:buClr>
                <a:buSzPts val="1600"/>
                <a:buFont typeface="Arial"/>
                <a:buChar char="•"/>
              </a:pPr>
              <a:r>
                <a:rPr b="0" i="0" lang="en-GB" sz="1600" u="none" cap="none" strike="noStrike">
                  <a:solidFill>
                    <a:srgbClr val="000000"/>
                  </a:solidFill>
                  <a:latin typeface="Arial"/>
                  <a:ea typeface="Arial"/>
                  <a:cs typeface="Arial"/>
                  <a:sym typeface="Arial"/>
                </a:rPr>
                <a:t>Send request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p:txBody>
        </p:sp>
        <p:sp>
          <p:nvSpPr>
            <p:cNvPr id="677" name="Google Shape;677;p88"/>
            <p:cNvSpPr txBox="1"/>
            <p:nvPr/>
          </p:nvSpPr>
          <p:spPr>
            <a:xfrm>
              <a:off x="1871361" y="371593"/>
              <a:ext cx="842554" cy="3530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Internet</a:t>
              </a:r>
              <a:endParaRPr b="0" i="0" sz="1400" u="none" cap="none" strike="noStrike">
                <a:solidFill>
                  <a:srgbClr val="000000"/>
                </a:solidFill>
                <a:latin typeface="Arial"/>
                <a:ea typeface="Arial"/>
                <a:cs typeface="Arial"/>
                <a:sym typeface="Arial"/>
              </a:endParaRPr>
            </a:p>
          </p:txBody>
        </p:sp>
        <p:sp>
          <p:nvSpPr>
            <p:cNvPr id="678" name="Google Shape;678;p88"/>
            <p:cNvSpPr txBox="1"/>
            <p:nvPr/>
          </p:nvSpPr>
          <p:spPr>
            <a:xfrm>
              <a:off x="3006643" y="309955"/>
              <a:ext cx="2111499" cy="65786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115000"/>
                </a:lnSpc>
                <a:spcBef>
                  <a:spcPts val="0"/>
                </a:spcBef>
                <a:spcAft>
                  <a:spcPts val="0"/>
                </a:spcAft>
                <a:buClr>
                  <a:srgbClr val="000000"/>
                </a:buClr>
                <a:buSzPts val="1600"/>
                <a:buFont typeface="Arial"/>
                <a:buChar char="•"/>
              </a:pPr>
              <a:r>
                <a:rPr b="0" i="0" lang="en-GB" sz="1600" u="none" cap="none" strike="noStrike">
                  <a:solidFill>
                    <a:srgbClr val="000000"/>
                  </a:solidFill>
                  <a:latin typeface="Arial"/>
                  <a:ea typeface="Arial"/>
                  <a:cs typeface="Arial"/>
                  <a:sym typeface="Arial"/>
                </a:rPr>
                <a:t>Process request</a:t>
              </a:r>
              <a:endParaRPr/>
            </a:p>
            <a:p>
              <a:pPr indent="-285750" lvl="0" marL="285750" marR="0" rtl="0" algn="l">
                <a:lnSpc>
                  <a:spcPct val="115000"/>
                </a:lnSpc>
                <a:spcBef>
                  <a:spcPts val="0"/>
                </a:spcBef>
                <a:spcAft>
                  <a:spcPts val="0"/>
                </a:spcAft>
                <a:buClr>
                  <a:srgbClr val="000000"/>
                </a:buClr>
                <a:buSzPts val="1600"/>
                <a:buFont typeface="Arial"/>
                <a:buChar char="•"/>
              </a:pPr>
              <a:r>
                <a:rPr b="0" i="0" lang="en-GB" sz="1600" u="none" cap="none" strike="noStrike">
                  <a:solidFill>
                    <a:srgbClr val="000000"/>
                  </a:solidFill>
                  <a:latin typeface="Arial"/>
                  <a:ea typeface="Arial"/>
                  <a:cs typeface="Arial"/>
                  <a:sym typeface="Arial"/>
                </a:rPr>
                <a:t>Create a response and send data back to the app</a:t>
              </a:r>
              <a:endParaRPr/>
            </a:p>
          </p:txBody>
        </p:sp>
        <p:cxnSp>
          <p:nvCxnSpPr>
            <p:cNvPr id="679" name="Google Shape;679;p88"/>
            <p:cNvCxnSpPr>
              <a:stCxn id="676" idx="3"/>
              <a:endCxn id="678" idx="1"/>
            </p:cNvCxnSpPr>
            <p:nvPr/>
          </p:nvCxnSpPr>
          <p:spPr>
            <a:xfrm>
              <a:off x="1578634" y="636937"/>
              <a:ext cx="1428000" cy="1800"/>
            </a:xfrm>
            <a:prstGeom prst="straightConnector1">
              <a:avLst/>
            </a:prstGeom>
            <a:noFill/>
            <a:ln cap="flat" cmpd="sng" w="9525">
              <a:solidFill>
                <a:srgbClr val="3E6EC2"/>
              </a:solidFill>
              <a:prstDash val="solid"/>
              <a:round/>
              <a:headEnd len="sm" w="sm" type="none"/>
              <a:tailEnd len="med" w="med" type="triangle"/>
            </a:ln>
          </p:spPr>
        </p:cxnSp>
        <p:sp>
          <p:nvSpPr>
            <p:cNvPr id="680" name="Google Shape;680;p88"/>
            <p:cNvSpPr txBox="1"/>
            <p:nvPr/>
          </p:nvSpPr>
          <p:spPr>
            <a:xfrm>
              <a:off x="3479800" y="0"/>
              <a:ext cx="1013382" cy="3530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GB" sz="1600" u="none" cap="none" strike="noStrike">
                  <a:solidFill>
                    <a:srgbClr val="000000"/>
                  </a:solidFill>
                  <a:latin typeface="Arial"/>
                  <a:ea typeface="Arial"/>
                  <a:cs typeface="Arial"/>
                  <a:sym typeface="Arial"/>
                </a:rPr>
                <a:t>Restful API</a:t>
              </a:r>
              <a:endParaRPr b="0" i="0" sz="1600" u="none" cap="none" strike="noStrike">
                <a:solidFill>
                  <a:srgbClr val="000000"/>
                </a:solidFill>
                <a:latin typeface="Arial"/>
                <a:ea typeface="Arial"/>
                <a:cs typeface="Arial"/>
                <a:sym typeface="Arial"/>
              </a:endParaRPr>
            </a:p>
          </p:txBody>
        </p:sp>
        <p:sp>
          <p:nvSpPr>
            <p:cNvPr id="681" name="Google Shape;681;p88"/>
            <p:cNvSpPr txBox="1"/>
            <p:nvPr/>
          </p:nvSpPr>
          <p:spPr>
            <a:xfrm>
              <a:off x="2043124" y="1244104"/>
              <a:ext cx="616585" cy="3530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p:txBody>
        </p:sp>
        <p:sp>
          <p:nvSpPr>
            <p:cNvPr id="682" name="Google Shape;682;p88"/>
            <p:cNvSpPr txBox="1"/>
            <p:nvPr/>
          </p:nvSpPr>
          <p:spPr>
            <a:xfrm>
              <a:off x="1511300" y="1524000"/>
              <a:ext cx="1616710" cy="55372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Update the state</a:t>
              </a:r>
              <a:endParaRPr b="0" i="0" sz="16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600"/>
                <a:buFont typeface="Noto Sans Symbols"/>
                <a:buChar char="∙"/>
              </a:pPr>
              <a:r>
                <a:rPr b="0" i="0" lang="en-GB" sz="1600" u="none" cap="none" strike="noStrike">
                  <a:solidFill>
                    <a:srgbClr val="000000"/>
                  </a:solidFill>
                  <a:latin typeface="Arial"/>
                  <a:ea typeface="Arial"/>
                  <a:cs typeface="Arial"/>
                  <a:sym typeface="Arial"/>
                </a:rPr>
                <a:t>Render to DOM</a:t>
              </a:r>
              <a:endParaRPr/>
            </a:p>
          </p:txBody>
        </p:sp>
        <p:cxnSp>
          <p:nvCxnSpPr>
            <p:cNvPr id="683" name="Google Shape;683;p88"/>
            <p:cNvCxnSpPr>
              <a:stCxn id="678" idx="2"/>
            </p:cNvCxnSpPr>
            <p:nvPr/>
          </p:nvCxnSpPr>
          <p:spPr>
            <a:xfrm rot="5400000">
              <a:off x="3082142" y="916965"/>
              <a:ext cx="929400" cy="1031100"/>
            </a:xfrm>
            <a:prstGeom prst="bentConnector2">
              <a:avLst/>
            </a:prstGeom>
            <a:noFill/>
            <a:ln cap="flat" cmpd="sng" w="9525">
              <a:solidFill>
                <a:srgbClr val="3E6EC2"/>
              </a:solidFill>
              <a:prstDash val="solid"/>
              <a:round/>
              <a:headEnd len="sm" w="sm" type="none"/>
              <a:tailEnd len="med" w="med" type="triangle"/>
            </a:ln>
          </p:spPr>
        </p:cxnSp>
        <p:sp>
          <p:nvSpPr>
            <p:cNvPr id="684" name="Google Shape;684;p88"/>
            <p:cNvSpPr txBox="1"/>
            <p:nvPr/>
          </p:nvSpPr>
          <p:spPr>
            <a:xfrm>
              <a:off x="4012665" y="1244104"/>
              <a:ext cx="842554" cy="3530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Internet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9"/>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100000"/>
              </a:lnSpc>
              <a:spcBef>
                <a:spcPts val="800"/>
              </a:spcBef>
              <a:spcAft>
                <a:spcPts val="0"/>
              </a:spcAft>
              <a:buSzPts val="1700"/>
              <a:buNone/>
            </a:pPr>
            <a:r>
              <a:rPr b="1" lang="en-GB" sz="1600">
                <a:latin typeface="Arial"/>
                <a:ea typeface="Arial"/>
                <a:cs typeface="Arial"/>
                <a:sym typeface="Arial"/>
              </a:rPr>
              <a:t>Understand about HTTP</a:t>
            </a:r>
            <a:endParaRPr/>
          </a:p>
          <a:p>
            <a:pPr indent="0" lvl="0" marL="120650" rtl="0" algn="l">
              <a:lnSpc>
                <a:spcPct val="100000"/>
              </a:lnSpc>
              <a:spcBef>
                <a:spcPts val="800"/>
              </a:spcBef>
              <a:spcAft>
                <a:spcPts val="0"/>
              </a:spcAft>
              <a:buSzPts val="1700"/>
              <a:buNone/>
            </a:pPr>
            <a:r>
              <a:rPr lang="en-GB" sz="1600">
                <a:latin typeface="Arial"/>
                <a:ea typeface="Arial"/>
                <a:cs typeface="Arial"/>
                <a:sym typeface="Arial"/>
              </a:rPr>
              <a:t>The Hypertext Transfer Protocol (HTTP) is designed to enable communication between clients and servers. HTTP works as a request-response between a client and server. </a:t>
            </a:r>
            <a:endParaRPr sz="1600">
              <a:latin typeface="Arial"/>
              <a:ea typeface="Arial"/>
              <a:cs typeface="Arial"/>
              <a:sym typeface="Arial"/>
            </a:endParaRPr>
          </a:p>
          <a:p>
            <a:pPr indent="0" lvl="0" marL="120650" rtl="0" algn="l">
              <a:lnSpc>
                <a:spcPct val="100000"/>
              </a:lnSpc>
              <a:spcBef>
                <a:spcPts val="800"/>
              </a:spcBef>
              <a:spcAft>
                <a:spcPts val="0"/>
              </a:spcAft>
              <a:buSzPts val="1700"/>
              <a:buNone/>
            </a:pPr>
            <a:r>
              <a:rPr b="1" lang="en-GB" sz="1600">
                <a:latin typeface="Arial"/>
                <a:ea typeface="Arial"/>
                <a:cs typeface="Arial"/>
                <a:sym typeface="Arial"/>
              </a:rPr>
              <a:t>Request</a:t>
            </a:r>
            <a:endParaRPr/>
          </a:p>
          <a:p>
            <a:pPr indent="0" lvl="0" marL="120650" rtl="0" algn="l">
              <a:lnSpc>
                <a:spcPct val="100000"/>
              </a:lnSpc>
              <a:spcBef>
                <a:spcPts val="800"/>
              </a:spcBef>
              <a:spcAft>
                <a:spcPts val="0"/>
              </a:spcAft>
              <a:buSzPts val="1700"/>
              <a:buNone/>
            </a:pPr>
            <a:r>
              <a:rPr lang="en-GB" sz="1600">
                <a:latin typeface="Arial"/>
                <a:ea typeface="Arial"/>
                <a:cs typeface="Arial"/>
                <a:sym typeface="Arial"/>
              </a:rPr>
              <a:t>A request means a message from a client to a server to ask sth - data, file.</a:t>
            </a:r>
            <a:endParaRPr sz="1600">
              <a:latin typeface="Arial"/>
              <a:ea typeface="Arial"/>
              <a:cs typeface="Arial"/>
              <a:sym typeface="Arial"/>
            </a:endParaRPr>
          </a:p>
          <a:p>
            <a:pPr indent="0" lvl="0" marL="120650" rtl="0" algn="l">
              <a:lnSpc>
                <a:spcPct val="100000"/>
              </a:lnSpc>
              <a:spcBef>
                <a:spcPts val="800"/>
              </a:spcBef>
              <a:spcAft>
                <a:spcPts val="0"/>
              </a:spcAft>
              <a:buSzPts val="1700"/>
              <a:buNone/>
            </a:pPr>
            <a:r>
              <a:rPr b="1" lang="en-GB" sz="1600"/>
              <a:t>Response</a:t>
            </a:r>
            <a:endParaRPr/>
          </a:p>
          <a:p>
            <a:pPr indent="0" lvl="0" marL="120650" rtl="0" algn="l">
              <a:lnSpc>
                <a:spcPct val="100000"/>
              </a:lnSpc>
              <a:spcBef>
                <a:spcPts val="800"/>
              </a:spcBef>
              <a:spcAft>
                <a:spcPts val="0"/>
              </a:spcAft>
              <a:buSzPts val="1700"/>
              <a:buNone/>
            </a:pPr>
            <a:r>
              <a:rPr lang="en-GB" sz="1600">
                <a:latin typeface="Arial"/>
                <a:ea typeface="Arial"/>
                <a:cs typeface="Arial"/>
                <a:sym typeface="Arial"/>
              </a:rPr>
              <a:t>After receiving and interpreting a request message, a server responds with an HTTP response message.</a:t>
            </a:r>
            <a:endParaRPr sz="1600">
              <a:latin typeface="Arial"/>
              <a:ea typeface="Arial"/>
              <a:cs typeface="Arial"/>
              <a:sym typeface="Arial"/>
            </a:endParaRPr>
          </a:p>
          <a:p>
            <a:pPr indent="0" lvl="0" marL="120650" rtl="0" algn="l">
              <a:lnSpc>
                <a:spcPct val="100000"/>
              </a:lnSpc>
              <a:spcBef>
                <a:spcPts val="800"/>
              </a:spcBef>
              <a:spcAft>
                <a:spcPts val="0"/>
              </a:spcAft>
              <a:buSzPts val="1700"/>
              <a:buNone/>
            </a:pPr>
            <a:r>
              <a:t/>
            </a:r>
            <a:endParaRPr b="1" sz="1600">
              <a:latin typeface="Arial"/>
              <a:ea typeface="Arial"/>
              <a:cs typeface="Arial"/>
              <a:sym typeface="Arial"/>
            </a:endParaRPr>
          </a:p>
          <a:p>
            <a:pPr indent="0" lvl="0" marL="120650" rtl="0" algn="l">
              <a:lnSpc>
                <a:spcPct val="100000"/>
              </a:lnSpc>
              <a:spcBef>
                <a:spcPts val="800"/>
              </a:spcBef>
              <a:spcAft>
                <a:spcPts val="0"/>
              </a:spcAft>
              <a:buSzPts val="1700"/>
              <a:buNone/>
            </a:pPr>
            <a:r>
              <a:t/>
            </a:r>
            <a:endParaRPr b="1" sz="1600">
              <a:latin typeface="Arial"/>
              <a:ea typeface="Arial"/>
              <a:cs typeface="Arial"/>
              <a:sym typeface="Arial"/>
            </a:endParaRPr>
          </a:p>
        </p:txBody>
      </p:sp>
      <p:sp>
        <p:nvSpPr>
          <p:cNvPr id="690" name="Google Shape;690;p89"/>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Server Communication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JSX &amp; Components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0"/>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100000"/>
              </a:lnSpc>
              <a:spcBef>
                <a:spcPts val="800"/>
              </a:spcBef>
              <a:spcAft>
                <a:spcPts val="0"/>
              </a:spcAft>
              <a:buSzPts val="1700"/>
              <a:buNone/>
            </a:pPr>
            <a:r>
              <a:rPr b="1" lang="en-GB" sz="1600">
                <a:latin typeface="Arial"/>
                <a:ea typeface="Arial"/>
                <a:cs typeface="Arial"/>
                <a:sym typeface="Arial"/>
              </a:rPr>
              <a:t>Understand about HTTP Request Methods</a:t>
            </a:r>
            <a:endParaRPr/>
          </a:p>
          <a:p>
            <a:pPr indent="0" lvl="0" marL="120650" rtl="0" algn="l">
              <a:lnSpc>
                <a:spcPct val="90000"/>
              </a:lnSpc>
              <a:spcBef>
                <a:spcPts val="800"/>
              </a:spcBef>
              <a:spcAft>
                <a:spcPts val="0"/>
              </a:spcAft>
              <a:buSzPts val="1700"/>
              <a:buNone/>
            </a:pPr>
            <a:r>
              <a:rPr lang="en-GB" sz="1600">
                <a:latin typeface="Arial"/>
                <a:ea typeface="Arial"/>
                <a:cs typeface="Arial"/>
                <a:sym typeface="Arial"/>
              </a:rPr>
              <a:t>Http defines a set of request methods to indicate the desired action to be performed for a given resource. These request methods are sometimes referred to as HTTP verbs, despite they can also be nouns. </a:t>
            </a:r>
            <a:endParaRPr sz="1600">
              <a:latin typeface="Arial"/>
              <a:ea typeface="Arial"/>
              <a:cs typeface="Arial"/>
              <a:sym typeface="Arial"/>
            </a:endParaRPr>
          </a:p>
          <a:p>
            <a:pPr indent="-336550" lvl="0" marL="457200" rtl="0" algn="l">
              <a:lnSpc>
                <a:spcPct val="90000"/>
              </a:lnSpc>
              <a:spcBef>
                <a:spcPts val="800"/>
              </a:spcBef>
              <a:spcAft>
                <a:spcPts val="0"/>
              </a:spcAft>
              <a:buSzPts val="1700"/>
              <a:buChar char="•"/>
            </a:pPr>
            <a:r>
              <a:rPr b="1" lang="en-GB" sz="1600">
                <a:latin typeface="Arial"/>
                <a:ea typeface="Arial"/>
                <a:cs typeface="Arial"/>
                <a:sym typeface="Arial"/>
              </a:rPr>
              <a:t>HEAD :</a:t>
            </a:r>
            <a:r>
              <a:rPr lang="en-GB" sz="1600">
                <a:latin typeface="Arial"/>
                <a:ea typeface="Arial"/>
                <a:cs typeface="Arial"/>
                <a:sym typeface="Arial"/>
              </a:rPr>
              <a:t> same as GET but returns only HTTP headers and no document body.</a:t>
            </a:r>
            <a:endParaRPr sz="1600">
              <a:latin typeface="Arial"/>
              <a:ea typeface="Arial"/>
              <a:cs typeface="Arial"/>
              <a:sym typeface="Arial"/>
            </a:endParaRPr>
          </a:p>
          <a:p>
            <a:pPr indent="-336550" lvl="0" marL="457200" rtl="0" algn="l">
              <a:lnSpc>
                <a:spcPct val="90000"/>
              </a:lnSpc>
              <a:spcBef>
                <a:spcPts val="800"/>
              </a:spcBef>
              <a:spcAft>
                <a:spcPts val="0"/>
              </a:spcAft>
              <a:buSzPts val="1700"/>
              <a:buChar char="•"/>
            </a:pPr>
            <a:r>
              <a:rPr b="1" lang="en-GB" sz="1600">
                <a:latin typeface="Arial"/>
                <a:ea typeface="Arial"/>
                <a:cs typeface="Arial"/>
                <a:sym typeface="Arial"/>
              </a:rPr>
              <a:t>GET :</a:t>
            </a:r>
            <a:r>
              <a:rPr lang="en-GB" sz="1600">
                <a:latin typeface="Arial"/>
                <a:ea typeface="Arial"/>
                <a:cs typeface="Arial"/>
                <a:sym typeface="Arial"/>
              </a:rPr>
              <a:t> this method requests a representation of a specified resource. This request using GET is to retrieve data only</a:t>
            </a:r>
            <a:endParaRPr sz="1600">
              <a:latin typeface="Arial"/>
              <a:ea typeface="Arial"/>
              <a:cs typeface="Arial"/>
              <a:sym typeface="Arial"/>
            </a:endParaRPr>
          </a:p>
          <a:p>
            <a:pPr indent="-336550" lvl="0" marL="457200" rtl="0" algn="l">
              <a:lnSpc>
                <a:spcPct val="90000"/>
              </a:lnSpc>
              <a:spcBef>
                <a:spcPts val="800"/>
              </a:spcBef>
              <a:spcAft>
                <a:spcPts val="0"/>
              </a:spcAft>
              <a:buSzPts val="1700"/>
              <a:buChar char="•"/>
            </a:pPr>
            <a:r>
              <a:rPr b="1" lang="en-GB" sz="1600">
                <a:latin typeface="Arial"/>
                <a:ea typeface="Arial"/>
                <a:cs typeface="Arial"/>
                <a:sym typeface="Arial"/>
              </a:rPr>
              <a:t>POST :</a:t>
            </a:r>
            <a:r>
              <a:rPr lang="en-GB" sz="1600">
                <a:latin typeface="Arial"/>
                <a:ea typeface="Arial"/>
                <a:cs typeface="Arial"/>
                <a:sym typeface="Arial"/>
              </a:rPr>
              <a:t> 	is used to submit data to the specified resource on the server.</a:t>
            </a:r>
            <a:endParaRPr sz="1600">
              <a:latin typeface="Arial"/>
              <a:ea typeface="Arial"/>
              <a:cs typeface="Arial"/>
              <a:sym typeface="Arial"/>
            </a:endParaRPr>
          </a:p>
          <a:p>
            <a:pPr indent="-336550" lvl="0" marL="457200" rtl="0" algn="l">
              <a:lnSpc>
                <a:spcPct val="90000"/>
              </a:lnSpc>
              <a:spcBef>
                <a:spcPts val="800"/>
              </a:spcBef>
              <a:spcAft>
                <a:spcPts val="0"/>
              </a:spcAft>
              <a:buSzPts val="1700"/>
              <a:buChar char="•"/>
            </a:pPr>
            <a:r>
              <a:rPr b="1" lang="en-GB" sz="1600">
                <a:latin typeface="Arial"/>
                <a:ea typeface="Arial"/>
                <a:cs typeface="Arial"/>
                <a:sym typeface="Arial"/>
              </a:rPr>
              <a:t>PUT :</a:t>
            </a:r>
            <a:r>
              <a:rPr lang="en-GB" sz="1600">
                <a:latin typeface="Arial"/>
                <a:ea typeface="Arial"/>
                <a:cs typeface="Arial"/>
                <a:sym typeface="Arial"/>
              </a:rPr>
              <a:t> upload to replace all current representation of the specified target resource with the request payload.</a:t>
            </a:r>
            <a:endParaRPr sz="1600">
              <a:latin typeface="Arial"/>
              <a:ea typeface="Arial"/>
              <a:cs typeface="Arial"/>
              <a:sym typeface="Arial"/>
            </a:endParaRPr>
          </a:p>
          <a:p>
            <a:pPr indent="-336550" lvl="0" marL="457200" rtl="0" algn="l">
              <a:lnSpc>
                <a:spcPct val="90000"/>
              </a:lnSpc>
              <a:spcBef>
                <a:spcPts val="800"/>
              </a:spcBef>
              <a:spcAft>
                <a:spcPts val="0"/>
              </a:spcAft>
              <a:buSzPts val="1700"/>
              <a:buChar char="•"/>
            </a:pPr>
            <a:r>
              <a:rPr b="1" lang="en-GB" sz="1600">
                <a:latin typeface="Arial"/>
                <a:ea typeface="Arial"/>
                <a:cs typeface="Arial"/>
                <a:sym typeface="Arial"/>
              </a:rPr>
              <a:t>DELETE :</a:t>
            </a:r>
            <a:r>
              <a:rPr lang="en-GB" sz="1600">
                <a:latin typeface="Arial"/>
                <a:ea typeface="Arial"/>
                <a:cs typeface="Arial"/>
                <a:sym typeface="Arial"/>
              </a:rPr>
              <a:t> this method delete data in the specified resource.</a:t>
            </a:r>
            <a:endParaRPr sz="1600">
              <a:latin typeface="Arial"/>
              <a:ea typeface="Arial"/>
              <a:cs typeface="Arial"/>
              <a:sym typeface="Arial"/>
            </a:endParaRPr>
          </a:p>
          <a:p>
            <a:pPr indent="-336550" lvl="0" marL="457200" rtl="0" algn="l">
              <a:lnSpc>
                <a:spcPct val="90000"/>
              </a:lnSpc>
              <a:spcBef>
                <a:spcPts val="800"/>
              </a:spcBef>
              <a:spcAft>
                <a:spcPts val="0"/>
              </a:spcAft>
              <a:buSzPts val="1700"/>
              <a:buChar char="•"/>
            </a:pPr>
            <a:r>
              <a:rPr b="1" lang="en-GB" sz="1600">
                <a:latin typeface="Arial"/>
                <a:ea typeface="Arial"/>
                <a:cs typeface="Arial"/>
                <a:sym typeface="Arial"/>
              </a:rPr>
              <a:t>OPTIONS :</a:t>
            </a:r>
            <a:r>
              <a:rPr lang="en-GB" sz="1600">
                <a:latin typeface="Arial"/>
                <a:ea typeface="Arial"/>
                <a:cs typeface="Arial"/>
                <a:sym typeface="Arial"/>
              </a:rPr>
              <a:t> is used to describe the communication options for the target resource. </a:t>
            </a:r>
            <a:endParaRPr sz="1600">
              <a:latin typeface="Arial"/>
              <a:ea typeface="Arial"/>
              <a:cs typeface="Arial"/>
              <a:sym typeface="Arial"/>
            </a:endParaRPr>
          </a:p>
          <a:p>
            <a:pPr indent="0" lvl="0" marL="120650" rtl="0" algn="l">
              <a:lnSpc>
                <a:spcPct val="100000"/>
              </a:lnSpc>
              <a:spcBef>
                <a:spcPts val="800"/>
              </a:spcBef>
              <a:spcAft>
                <a:spcPts val="0"/>
              </a:spcAft>
              <a:buSzPts val="1700"/>
              <a:buNone/>
            </a:pPr>
            <a:r>
              <a:t/>
            </a:r>
            <a:endParaRPr b="1" sz="1600">
              <a:latin typeface="Arial"/>
              <a:ea typeface="Arial"/>
              <a:cs typeface="Arial"/>
              <a:sym typeface="Arial"/>
            </a:endParaRPr>
          </a:p>
          <a:p>
            <a:pPr indent="0" lvl="0" marL="120650" rtl="0" algn="l">
              <a:lnSpc>
                <a:spcPct val="100000"/>
              </a:lnSpc>
              <a:spcBef>
                <a:spcPts val="800"/>
              </a:spcBef>
              <a:spcAft>
                <a:spcPts val="0"/>
              </a:spcAft>
              <a:buSzPts val="1700"/>
              <a:buNone/>
            </a:pPr>
            <a:r>
              <a:t/>
            </a:r>
            <a:endParaRPr b="1" sz="1600">
              <a:latin typeface="Arial"/>
              <a:ea typeface="Arial"/>
              <a:cs typeface="Arial"/>
              <a:sym typeface="Arial"/>
            </a:endParaRPr>
          </a:p>
          <a:p>
            <a:pPr indent="0" lvl="0" marL="120650" rtl="0" algn="l">
              <a:lnSpc>
                <a:spcPct val="100000"/>
              </a:lnSpc>
              <a:spcBef>
                <a:spcPts val="800"/>
              </a:spcBef>
              <a:spcAft>
                <a:spcPts val="0"/>
              </a:spcAft>
              <a:buSzPts val="1700"/>
              <a:buNone/>
            </a:pPr>
            <a:r>
              <a:t/>
            </a:r>
            <a:endParaRPr b="1" sz="1600">
              <a:latin typeface="Arial"/>
              <a:ea typeface="Arial"/>
              <a:cs typeface="Arial"/>
              <a:sym typeface="Arial"/>
            </a:endParaRPr>
          </a:p>
        </p:txBody>
      </p:sp>
      <p:sp>
        <p:nvSpPr>
          <p:cNvPr id="696" name="Google Shape;696;p90"/>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Server Communication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1"/>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Fetch API</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r>
              <a:rPr lang="en-GB" sz="1600">
                <a:latin typeface="Arial"/>
                <a:ea typeface="Arial"/>
                <a:cs typeface="Arial"/>
                <a:sym typeface="Arial"/>
              </a:rPr>
              <a:t>The </a:t>
            </a:r>
            <a:r>
              <a:rPr b="1" lang="en-GB" sz="1600">
                <a:latin typeface="Arial"/>
                <a:ea typeface="Arial"/>
                <a:cs typeface="Arial"/>
                <a:sym typeface="Arial"/>
              </a:rPr>
              <a:t>Fetch API</a:t>
            </a:r>
            <a:r>
              <a:rPr lang="en-GB" sz="1600">
                <a:latin typeface="Arial"/>
                <a:ea typeface="Arial"/>
                <a:cs typeface="Arial"/>
                <a:sym typeface="Arial"/>
              </a:rPr>
              <a:t> is a simple interface for </a:t>
            </a:r>
            <a:r>
              <a:rPr b="1" lang="en-GB" sz="1600">
                <a:latin typeface="Arial"/>
                <a:ea typeface="Arial"/>
                <a:cs typeface="Arial"/>
                <a:sym typeface="Arial"/>
              </a:rPr>
              <a:t>fetching</a:t>
            </a:r>
            <a:r>
              <a:rPr lang="en-GB" sz="1600">
                <a:latin typeface="Arial"/>
                <a:ea typeface="Arial"/>
                <a:cs typeface="Arial"/>
                <a:sym typeface="Arial"/>
              </a:rPr>
              <a:t> resources in React. </a:t>
            </a:r>
            <a:r>
              <a:rPr b="1" lang="en-GB" sz="1600">
                <a:latin typeface="Arial"/>
                <a:ea typeface="Arial"/>
                <a:cs typeface="Arial"/>
                <a:sym typeface="Arial"/>
              </a:rPr>
              <a:t>Fetch</a:t>
            </a:r>
            <a:r>
              <a:rPr lang="en-GB" sz="1600">
                <a:latin typeface="Arial"/>
                <a:ea typeface="Arial"/>
                <a:cs typeface="Arial"/>
                <a:sym typeface="Arial"/>
              </a:rPr>
              <a:t> makes it easier to make web requests and handle responses than with the older XMLHttpRequest, which often requires additional logic (for example, for handling redirects). The </a:t>
            </a:r>
            <a:r>
              <a:rPr b="1" lang="en-GB" sz="1600" u="sng">
                <a:solidFill>
                  <a:schemeClr val="hlink"/>
                </a:solidFill>
                <a:latin typeface="Arial"/>
                <a:ea typeface="Arial"/>
                <a:cs typeface="Arial"/>
                <a:sym typeface="Arial"/>
                <a:hlinkClick r:id="rId3"/>
              </a:rPr>
              <a:t>fetch</a:t>
            </a:r>
            <a:r>
              <a:rPr lang="en-GB" sz="1600" u="sng">
                <a:solidFill>
                  <a:schemeClr val="hlink"/>
                </a:solidFill>
                <a:latin typeface="Arial"/>
                <a:ea typeface="Arial"/>
                <a:cs typeface="Arial"/>
                <a:sym typeface="Arial"/>
                <a:hlinkClick r:id="rId4"/>
              </a:rPr>
              <a:t>() method</a:t>
            </a:r>
            <a:r>
              <a:rPr lang="en-GB" sz="1600">
                <a:latin typeface="Arial"/>
                <a:ea typeface="Arial"/>
                <a:cs typeface="Arial"/>
                <a:sym typeface="Arial"/>
              </a:rPr>
              <a:t> takes the path to a resource as input. The method returns a </a:t>
            </a:r>
            <a:r>
              <a:rPr lang="en-GB" sz="1600" u="sng">
                <a:solidFill>
                  <a:schemeClr val="hlink"/>
                </a:solidFill>
                <a:latin typeface="Arial"/>
                <a:ea typeface="Arial"/>
                <a:cs typeface="Arial"/>
                <a:sym typeface="Arial"/>
                <a:hlinkClick r:id="rId5"/>
              </a:rPr>
              <a:t>promise</a:t>
            </a:r>
            <a:r>
              <a:rPr lang="en-GB" sz="1600">
                <a:latin typeface="Arial"/>
                <a:ea typeface="Arial"/>
                <a:cs typeface="Arial"/>
                <a:sym typeface="Arial"/>
              </a:rPr>
              <a:t> that resolves to the </a:t>
            </a:r>
            <a:r>
              <a:rPr lang="en-GB" sz="1600" u="sng">
                <a:solidFill>
                  <a:schemeClr val="hlink"/>
                </a:solidFill>
                <a:latin typeface="Arial"/>
                <a:ea typeface="Arial"/>
                <a:cs typeface="Arial"/>
                <a:sym typeface="Arial"/>
                <a:hlinkClick r:id="rId6"/>
              </a:rPr>
              <a:t>Response</a:t>
            </a:r>
            <a:r>
              <a:rPr lang="en-GB" sz="1600">
                <a:latin typeface="Arial"/>
                <a:ea typeface="Arial"/>
                <a:cs typeface="Arial"/>
                <a:sym typeface="Arial"/>
              </a:rPr>
              <a:t> of that request.</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r>
              <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r>
              <a:rPr b="1" lang="en-GB" sz="1600">
                <a:latin typeface="Arial"/>
                <a:ea typeface="Arial"/>
                <a:cs typeface="Arial"/>
                <a:sym typeface="Arial"/>
              </a:rPr>
              <a:t>Note</a:t>
            </a:r>
            <a:r>
              <a:rPr lang="en-GB" sz="1600">
                <a:latin typeface="Arial"/>
                <a:ea typeface="Arial"/>
                <a:cs typeface="Arial"/>
                <a:sym typeface="Arial"/>
              </a:rPr>
              <a:t>: </a:t>
            </a:r>
            <a:r>
              <a:rPr b="1" lang="en-GB" sz="1600">
                <a:latin typeface="Arial"/>
                <a:ea typeface="Arial"/>
                <a:cs typeface="Arial"/>
                <a:sym typeface="Arial"/>
              </a:rPr>
              <a:t>Fetch</a:t>
            </a:r>
            <a:r>
              <a:rPr lang="en-GB" sz="1600">
                <a:latin typeface="Arial"/>
                <a:ea typeface="Arial"/>
                <a:cs typeface="Arial"/>
                <a:sym typeface="Arial"/>
              </a:rPr>
              <a:t> supports the Cross Origin Resource Sharing (CORS).</a:t>
            </a:r>
            <a:endParaRPr sz="1600">
              <a:latin typeface="Arial"/>
              <a:ea typeface="Arial"/>
              <a:cs typeface="Arial"/>
              <a:sym typeface="Arial"/>
            </a:endParaRPr>
          </a:p>
          <a:p>
            <a:pPr indent="0" lvl="0" marL="120650" rtl="0" algn="l">
              <a:lnSpc>
                <a:spcPct val="100000"/>
              </a:lnSpc>
              <a:spcBef>
                <a:spcPts val="800"/>
              </a:spcBef>
              <a:spcAft>
                <a:spcPts val="0"/>
              </a:spcAft>
              <a:buSzPts val="1700"/>
              <a:buNone/>
            </a:pPr>
            <a:r>
              <a:rPr b="1" lang="en-GB" sz="1600">
                <a:latin typeface="Arial"/>
                <a:ea typeface="Arial"/>
                <a:cs typeface="Arial"/>
                <a:sym typeface="Arial"/>
              </a:rPr>
              <a:t>Example: </a:t>
            </a:r>
            <a:endParaRPr sz="1600">
              <a:latin typeface="Arial"/>
              <a:ea typeface="Arial"/>
              <a:cs typeface="Arial"/>
              <a:sym typeface="Arial"/>
            </a:endParaRPr>
          </a:p>
          <a:p>
            <a:pPr indent="0" lvl="0" marL="120650" rtl="0" algn="l">
              <a:lnSpc>
                <a:spcPct val="100000"/>
              </a:lnSpc>
              <a:spcBef>
                <a:spcPts val="800"/>
              </a:spcBef>
              <a:spcAft>
                <a:spcPts val="0"/>
              </a:spcAft>
              <a:buSzPts val="1700"/>
              <a:buNone/>
            </a:pPr>
            <a:r>
              <a:t/>
            </a:r>
            <a:endParaRPr b="1" sz="1600">
              <a:latin typeface="Arial"/>
              <a:ea typeface="Arial"/>
              <a:cs typeface="Arial"/>
              <a:sym typeface="Arial"/>
            </a:endParaRPr>
          </a:p>
          <a:p>
            <a:pPr indent="0" lvl="0" marL="120650" rtl="0" algn="l">
              <a:lnSpc>
                <a:spcPct val="100000"/>
              </a:lnSpc>
              <a:spcBef>
                <a:spcPts val="800"/>
              </a:spcBef>
              <a:spcAft>
                <a:spcPts val="0"/>
              </a:spcAft>
              <a:buSzPts val="1700"/>
              <a:buNone/>
            </a:pPr>
            <a:r>
              <a:t/>
            </a:r>
            <a:endParaRPr b="1" sz="1600">
              <a:latin typeface="Arial"/>
              <a:ea typeface="Arial"/>
              <a:cs typeface="Arial"/>
              <a:sym typeface="Arial"/>
            </a:endParaRPr>
          </a:p>
        </p:txBody>
      </p:sp>
      <p:sp>
        <p:nvSpPr>
          <p:cNvPr id="702" name="Google Shape;702;p91"/>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Server Communication</a:t>
            </a:r>
            <a:endParaRPr/>
          </a:p>
        </p:txBody>
      </p:sp>
      <p:pic>
        <p:nvPicPr>
          <p:cNvPr id="703" name="Google Shape;703;p91"/>
          <p:cNvPicPr preferRelativeResize="0"/>
          <p:nvPr/>
        </p:nvPicPr>
        <p:blipFill rotWithShape="1">
          <a:blip r:embed="rId7">
            <a:alphaModFix/>
          </a:blip>
          <a:srcRect b="0" l="0" r="0" t="0"/>
          <a:stretch/>
        </p:blipFill>
        <p:spPr>
          <a:xfrm>
            <a:off x="2612334" y="3398792"/>
            <a:ext cx="3179445" cy="144843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2"/>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t>Example:</a:t>
            </a:r>
            <a:endParaRPr/>
          </a:p>
          <a:p>
            <a:pPr indent="0" lvl="0" marL="120650" rtl="0" algn="l">
              <a:lnSpc>
                <a:spcPct val="90000"/>
              </a:lnSpc>
              <a:spcBef>
                <a:spcPts val="800"/>
              </a:spcBef>
              <a:spcAft>
                <a:spcPts val="0"/>
              </a:spcAft>
              <a:buSzPts val="1700"/>
              <a:buNone/>
            </a:pPr>
            <a:r>
              <a:rPr lang="en-GB" sz="1400">
                <a:latin typeface="Arial"/>
                <a:ea typeface="Arial"/>
                <a:cs typeface="Arial"/>
                <a:sym typeface="Arial"/>
              </a:rPr>
              <a:t>     </a:t>
            </a:r>
            <a:endParaRPr b="1" sz="1600">
              <a:latin typeface="Arial"/>
              <a:ea typeface="Arial"/>
              <a:cs typeface="Arial"/>
              <a:sym typeface="Arial"/>
            </a:endParaRPr>
          </a:p>
        </p:txBody>
      </p:sp>
      <p:sp>
        <p:nvSpPr>
          <p:cNvPr id="709" name="Google Shape;709;p92"/>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Server Communication</a:t>
            </a:r>
            <a:endParaRPr/>
          </a:p>
        </p:txBody>
      </p:sp>
      <p:sp>
        <p:nvSpPr>
          <p:cNvPr id="710" name="Google Shape;710;p92"/>
          <p:cNvSpPr/>
          <p:nvPr/>
        </p:nvSpPr>
        <p:spPr>
          <a:xfrm>
            <a:off x="4297932" y="1480002"/>
            <a:ext cx="4388868"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 Note: it's important to handle errors here</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 instead of a catch() block so that we don't swallow</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 exceptions from actual bugs in components.</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(error) =&gt; {</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console.log(error);</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a:p>
        </p:txBody>
      </p:sp>
      <p:sp>
        <p:nvSpPr>
          <p:cNvPr id="711" name="Google Shape;711;p92"/>
          <p:cNvSpPr/>
          <p:nvPr/>
        </p:nvSpPr>
        <p:spPr>
          <a:xfrm>
            <a:off x="457200" y="1480002"/>
            <a:ext cx="3744857" cy="224676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componentDidMount() {</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fetch("http:www.ams.me/api/articles")</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.then(res =&gt; res.json())</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.then(</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(result) =&gt; {</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this.setState({</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isLoaded: true,</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articles: result.data</a:t>
            </a:r>
            <a:endParaRPr b="0" i="0" sz="1400" u="none" cap="none" strike="noStrike">
              <a:solidFill>
                <a:srgbClr val="000000"/>
              </a:solidFill>
              <a:latin typeface="Arial"/>
              <a:ea typeface="Arial"/>
              <a:cs typeface="Arial"/>
              <a:sym typeface="Arial"/>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a:p>
          <a:p>
            <a:pPr indent="0" lvl="0" marL="12065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3"/>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Axios Library: </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r>
              <a:rPr b="1" lang="en-GB" sz="1600">
                <a:latin typeface="Arial"/>
                <a:ea typeface="Arial"/>
                <a:cs typeface="Arial"/>
                <a:sym typeface="Arial"/>
              </a:rPr>
              <a:t>Axios</a:t>
            </a:r>
            <a:r>
              <a:rPr lang="en-GB" sz="1600">
                <a:latin typeface="Arial"/>
                <a:ea typeface="Arial"/>
                <a:cs typeface="Arial"/>
                <a:sym typeface="Arial"/>
              </a:rPr>
              <a:t> is a library that helps us make http requests to external resources. In our </a:t>
            </a:r>
            <a:r>
              <a:rPr b="1" lang="en-GB" sz="1600">
                <a:latin typeface="Arial"/>
                <a:ea typeface="Arial"/>
                <a:cs typeface="Arial"/>
                <a:sym typeface="Arial"/>
              </a:rPr>
              <a:t>React</a:t>
            </a:r>
            <a:r>
              <a:rPr lang="en-GB" sz="1600">
                <a:latin typeface="Arial"/>
                <a:ea typeface="Arial"/>
                <a:cs typeface="Arial"/>
                <a:sym typeface="Arial"/>
              </a:rPr>
              <a:t> applications we often need to retrieve data from external APIs so it can be displayed in our web pages or app. One way to build this feature is to use the Javascript Fetch API.</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r>
              <a:t/>
            </a:r>
            <a:endParaRPr b="1" sz="1600"/>
          </a:p>
          <a:p>
            <a:pPr indent="0" lvl="0" marL="120650" rtl="0" algn="l">
              <a:lnSpc>
                <a:spcPct val="90000"/>
              </a:lnSpc>
              <a:spcBef>
                <a:spcPts val="800"/>
              </a:spcBef>
              <a:spcAft>
                <a:spcPts val="0"/>
              </a:spcAft>
              <a:buSzPts val="1700"/>
              <a:buNone/>
            </a:pPr>
            <a:r>
              <a:rPr b="1" lang="en-GB" sz="1600"/>
              <a:t>instrallation: </a:t>
            </a:r>
            <a:endParaRPr sz="1600"/>
          </a:p>
          <a:p>
            <a:pPr indent="0" lvl="0" marL="120650" rtl="0" algn="l">
              <a:lnSpc>
                <a:spcPct val="90000"/>
              </a:lnSpc>
              <a:spcBef>
                <a:spcPts val="800"/>
              </a:spcBef>
              <a:spcAft>
                <a:spcPts val="0"/>
              </a:spcAft>
              <a:buSzPts val="1700"/>
              <a:buNone/>
            </a:pPr>
            <a:r>
              <a:t/>
            </a:r>
            <a:endParaRPr b="1" sz="1600">
              <a:latin typeface="Arial"/>
              <a:ea typeface="Arial"/>
              <a:cs typeface="Arial"/>
              <a:sym typeface="Arial"/>
            </a:endParaRPr>
          </a:p>
          <a:p>
            <a:pPr indent="0" lvl="0" marL="120650" rtl="0" algn="l">
              <a:lnSpc>
                <a:spcPct val="90000"/>
              </a:lnSpc>
              <a:spcBef>
                <a:spcPts val="800"/>
              </a:spcBef>
              <a:spcAft>
                <a:spcPts val="0"/>
              </a:spcAft>
              <a:buSzPts val="1700"/>
              <a:buNone/>
            </a:pPr>
            <a:r>
              <a:rPr b="1" lang="en-GB" sz="1600">
                <a:latin typeface="Arial"/>
                <a:ea typeface="Arial"/>
                <a:cs typeface="Arial"/>
                <a:sym typeface="Arial"/>
              </a:rPr>
              <a:t>Features: </a:t>
            </a:r>
            <a:endParaRPr sz="1600">
              <a:latin typeface="Arial"/>
              <a:ea typeface="Arial"/>
              <a:cs typeface="Arial"/>
              <a:sym typeface="Arial"/>
            </a:endParaRPr>
          </a:p>
          <a:p>
            <a:pPr indent="-336550" lvl="1" marL="914400" rtl="0" algn="l">
              <a:lnSpc>
                <a:spcPct val="90000"/>
              </a:lnSpc>
              <a:spcBef>
                <a:spcPts val="400"/>
              </a:spcBef>
              <a:spcAft>
                <a:spcPts val="0"/>
              </a:spcAft>
              <a:buSzPts val="1700"/>
              <a:buChar char="•"/>
            </a:pPr>
            <a:r>
              <a:rPr lang="en-GB" sz="1600">
                <a:latin typeface="Arial"/>
                <a:ea typeface="Arial"/>
                <a:cs typeface="Arial"/>
                <a:sym typeface="Arial"/>
              </a:rPr>
              <a:t>Make XMLHttpRequests from the browser</a:t>
            </a:r>
            <a:endParaRPr sz="1600">
              <a:latin typeface="Arial"/>
              <a:ea typeface="Arial"/>
              <a:cs typeface="Arial"/>
              <a:sym typeface="Arial"/>
            </a:endParaRPr>
          </a:p>
          <a:p>
            <a:pPr indent="-336550" lvl="1" marL="914400" rtl="0" algn="l">
              <a:lnSpc>
                <a:spcPct val="90000"/>
              </a:lnSpc>
              <a:spcBef>
                <a:spcPts val="400"/>
              </a:spcBef>
              <a:spcAft>
                <a:spcPts val="0"/>
              </a:spcAft>
              <a:buSzPts val="1700"/>
              <a:buChar char="•"/>
            </a:pPr>
            <a:r>
              <a:rPr lang="en-GB" sz="1600">
                <a:latin typeface="Arial"/>
                <a:ea typeface="Arial"/>
                <a:cs typeface="Arial"/>
                <a:sym typeface="Arial"/>
              </a:rPr>
              <a:t>Make http requests from node.js</a:t>
            </a:r>
            <a:endParaRPr sz="1600">
              <a:latin typeface="Arial"/>
              <a:ea typeface="Arial"/>
              <a:cs typeface="Arial"/>
              <a:sym typeface="Arial"/>
            </a:endParaRPr>
          </a:p>
          <a:p>
            <a:pPr indent="-336550" lvl="1" marL="914400" rtl="0" algn="l">
              <a:lnSpc>
                <a:spcPct val="90000"/>
              </a:lnSpc>
              <a:spcBef>
                <a:spcPts val="400"/>
              </a:spcBef>
              <a:spcAft>
                <a:spcPts val="0"/>
              </a:spcAft>
              <a:buSzPts val="1700"/>
              <a:buChar char="•"/>
            </a:pPr>
            <a:r>
              <a:rPr lang="en-GB" sz="1600">
                <a:latin typeface="Arial"/>
                <a:ea typeface="Arial"/>
                <a:cs typeface="Arial"/>
                <a:sym typeface="Arial"/>
              </a:rPr>
              <a:t>Supports the Promise API</a:t>
            </a:r>
            <a:endParaRPr sz="1600">
              <a:latin typeface="Arial"/>
              <a:ea typeface="Arial"/>
              <a:cs typeface="Arial"/>
              <a:sym typeface="Arial"/>
            </a:endParaRPr>
          </a:p>
          <a:p>
            <a:pPr indent="-336550" lvl="1" marL="914400" rtl="0" algn="l">
              <a:lnSpc>
                <a:spcPct val="90000"/>
              </a:lnSpc>
              <a:spcBef>
                <a:spcPts val="400"/>
              </a:spcBef>
              <a:spcAft>
                <a:spcPts val="0"/>
              </a:spcAft>
              <a:buSzPts val="1700"/>
              <a:buChar char="•"/>
            </a:pPr>
            <a:r>
              <a:rPr lang="en-GB" sz="1600">
                <a:latin typeface="Arial"/>
                <a:ea typeface="Arial"/>
                <a:cs typeface="Arial"/>
                <a:sym typeface="Arial"/>
              </a:rPr>
              <a:t>Intercept request and response</a:t>
            </a:r>
            <a:endParaRPr sz="1600">
              <a:latin typeface="Arial"/>
              <a:ea typeface="Arial"/>
              <a:cs typeface="Arial"/>
              <a:sym typeface="Arial"/>
            </a:endParaRPr>
          </a:p>
          <a:p>
            <a:pPr indent="-336550" lvl="1" marL="914400" rtl="0" algn="l">
              <a:lnSpc>
                <a:spcPct val="90000"/>
              </a:lnSpc>
              <a:spcBef>
                <a:spcPts val="400"/>
              </a:spcBef>
              <a:spcAft>
                <a:spcPts val="0"/>
              </a:spcAft>
              <a:buSzPts val="1700"/>
              <a:buChar char="•"/>
            </a:pPr>
            <a:r>
              <a:rPr lang="en-GB" sz="1600">
                <a:latin typeface="Arial"/>
                <a:ea typeface="Arial"/>
                <a:cs typeface="Arial"/>
                <a:sym typeface="Arial"/>
              </a:rPr>
              <a:t>Transform request and response data</a:t>
            </a:r>
            <a:endParaRPr sz="1600">
              <a:latin typeface="Arial"/>
              <a:ea typeface="Arial"/>
              <a:cs typeface="Arial"/>
              <a:sym typeface="Arial"/>
            </a:endParaRPr>
          </a:p>
          <a:p>
            <a:pPr indent="-336550" lvl="1" marL="914400" rtl="0" algn="l">
              <a:lnSpc>
                <a:spcPct val="90000"/>
              </a:lnSpc>
              <a:spcBef>
                <a:spcPts val="400"/>
              </a:spcBef>
              <a:spcAft>
                <a:spcPts val="0"/>
              </a:spcAft>
              <a:buSzPts val="1700"/>
              <a:buChar char="•"/>
            </a:pPr>
            <a:r>
              <a:rPr lang="en-GB" sz="1600">
                <a:latin typeface="Arial"/>
                <a:ea typeface="Arial"/>
                <a:cs typeface="Arial"/>
                <a:sym typeface="Arial"/>
              </a:rPr>
              <a:t>Cancel requests</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r>
              <a:t/>
            </a:r>
            <a:endParaRPr b="1" sz="1600">
              <a:latin typeface="Arial"/>
              <a:ea typeface="Arial"/>
              <a:cs typeface="Arial"/>
              <a:sym typeface="Arial"/>
            </a:endParaRPr>
          </a:p>
        </p:txBody>
      </p:sp>
      <p:sp>
        <p:nvSpPr>
          <p:cNvPr id="717" name="Google Shape;717;p93"/>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Server Communication</a:t>
            </a:r>
            <a:endParaRPr/>
          </a:p>
        </p:txBody>
      </p:sp>
      <p:sp>
        <p:nvSpPr>
          <p:cNvPr id="718" name="Google Shape;718;p93"/>
          <p:cNvSpPr txBox="1"/>
          <p:nvPr/>
        </p:nvSpPr>
        <p:spPr>
          <a:xfrm>
            <a:off x="2058670" y="2396685"/>
            <a:ext cx="2371090" cy="35013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npm install axios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94"/>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Features: </a:t>
            </a:r>
            <a:endParaRPr sz="1600">
              <a:latin typeface="Arial"/>
              <a:ea typeface="Arial"/>
              <a:cs typeface="Arial"/>
              <a:sym typeface="Arial"/>
            </a:endParaRPr>
          </a:p>
          <a:p>
            <a:pPr indent="-336550" lvl="1" marL="914400" rtl="0" algn="l">
              <a:lnSpc>
                <a:spcPct val="90000"/>
              </a:lnSpc>
              <a:spcBef>
                <a:spcPts val="400"/>
              </a:spcBef>
              <a:spcAft>
                <a:spcPts val="0"/>
              </a:spcAft>
              <a:buSzPts val="1700"/>
              <a:buChar char="•"/>
            </a:pPr>
            <a:r>
              <a:rPr lang="en-GB" sz="1600">
                <a:latin typeface="Arial"/>
                <a:ea typeface="Arial"/>
                <a:cs typeface="Arial"/>
                <a:sym typeface="Arial"/>
              </a:rPr>
              <a:t>Automatic transforms for JSON data</a:t>
            </a:r>
            <a:endParaRPr sz="1600">
              <a:latin typeface="Arial"/>
              <a:ea typeface="Arial"/>
              <a:cs typeface="Arial"/>
              <a:sym typeface="Arial"/>
            </a:endParaRPr>
          </a:p>
          <a:p>
            <a:pPr indent="-336550" lvl="1" marL="914400" rtl="0" algn="l">
              <a:lnSpc>
                <a:spcPct val="90000"/>
              </a:lnSpc>
              <a:spcBef>
                <a:spcPts val="400"/>
              </a:spcBef>
              <a:spcAft>
                <a:spcPts val="0"/>
              </a:spcAft>
              <a:buSzPts val="1700"/>
              <a:buChar char="•"/>
            </a:pPr>
            <a:r>
              <a:rPr lang="en-GB" sz="1600">
                <a:latin typeface="Arial"/>
                <a:ea typeface="Arial"/>
                <a:cs typeface="Arial"/>
                <a:sym typeface="Arial"/>
              </a:rPr>
              <a:t>Client side support for protecting against XSRF</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r>
              <a:rPr b="1" lang="en-GB" sz="1600">
                <a:latin typeface="Arial"/>
                <a:ea typeface="Arial"/>
                <a:cs typeface="Arial"/>
                <a:sym typeface="Arial"/>
              </a:rPr>
              <a:t>Example: </a:t>
            </a:r>
            <a:endParaRPr sz="1600">
              <a:latin typeface="Arial"/>
              <a:ea typeface="Arial"/>
              <a:cs typeface="Arial"/>
              <a:sym typeface="Arial"/>
            </a:endParaRPr>
          </a:p>
          <a:p>
            <a:pPr indent="0" lvl="0" marL="120650" rtl="0" algn="l">
              <a:lnSpc>
                <a:spcPct val="90000"/>
              </a:lnSpc>
              <a:spcBef>
                <a:spcPts val="800"/>
              </a:spcBef>
              <a:spcAft>
                <a:spcPts val="0"/>
              </a:spcAft>
              <a:buSzPts val="1700"/>
              <a:buNone/>
            </a:pPr>
            <a:r>
              <a:t/>
            </a:r>
            <a:endParaRPr b="1" sz="1600">
              <a:latin typeface="Arial"/>
              <a:ea typeface="Arial"/>
              <a:cs typeface="Arial"/>
              <a:sym typeface="Arial"/>
            </a:endParaRPr>
          </a:p>
        </p:txBody>
      </p:sp>
      <p:sp>
        <p:nvSpPr>
          <p:cNvPr id="724" name="Google Shape;724;p94"/>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Server Communication</a:t>
            </a:r>
            <a:endParaRPr/>
          </a:p>
        </p:txBody>
      </p:sp>
      <p:sp>
        <p:nvSpPr>
          <p:cNvPr id="725" name="Google Shape;725;p94"/>
          <p:cNvSpPr/>
          <p:nvPr/>
        </p:nvSpPr>
        <p:spPr>
          <a:xfrm>
            <a:off x="484985" y="2315746"/>
            <a:ext cx="4206240"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import React from 'react';</a:t>
            </a:r>
            <a:br>
              <a:rPr b="0" i="0" lang="en-GB" sz="1200" u="none" cap="none" strike="noStrike">
                <a:solidFill>
                  <a:srgbClr val="000000"/>
                </a:solidFill>
                <a:latin typeface="Arial"/>
                <a:ea typeface="Arial"/>
                <a:cs typeface="Arial"/>
                <a:sym typeface="Arial"/>
              </a:rPr>
            </a:br>
            <a:r>
              <a:rPr b="0" i="0" lang="en-GB" sz="1200" u="none" cap="none" strike="noStrike">
                <a:solidFill>
                  <a:srgbClr val="000000"/>
                </a:solidFill>
                <a:latin typeface="Arial"/>
                <a:ea typeface="Arial"/>
                <a:cs typeface="Arial"/>
                <a:sym typeface="Arial"/>
              </a:rPr>
              <a:t>import axios from 'axios';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GB" sz="1200" u="none" cap="none" strike="noStrike">
                <a:solidFill>
                  <a:srgbClr val="000000"/>
                </a:solidFill>
                <a:latin typeface="Arial"/>
                <a:ea typeface="Arial"/>
                <a:cs typeface="Arial"/>
                <a:sym typeface="Arial"/>
              </a:rPr>
            </a:br>
            <a:r>
              <a:rPr b="0" i="0" lang="en-GB" sz="1200" u="none" cap="none" strike="noStrike">
                <a:solidFill>
                  <a:srgbClr val="000000"/>
                </a:solidFill>
                <a:latin typeface="Arial"/>
                <a:ea typeface="Arial"/>
                <a:cs typeface="Arial"/>
                <a:sym typeface="Arial"/>
              </a:rPr>
              <a:t>export default class PersonList extends React.Component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state = {persons: []}</a:t>
            </a:r>
            <a:br>
              <a:rPr b="0" i="0" lang="en-GB" sz="1200" u="none" cap="none" strike="noStrike">
                <a:solidFill>
                  <a:srgbClr val="000000"/>
                </a:solidFill>
                <a:latin typeface="Arial"/>
                <a:ea typeface="Arial"/>
                <a:cs typeface="Arial"/>
                <a:sym typeface="Arial"/>
              </a:rPr>
            </a:br>
            <a:r>
              <a:rPr b="0" i="0" lang="en-GB" sz="1200" u="none" cap="none" strike="noStrike">
                <a:solidFill>
                  <a:srgbClr val="000000"/>
                </a:solidFill>
                <a:latin typeface="Arial"/>
                <a:ea typeface="Arial"/>
                <a:cs typeface="Arial"/>
                <a:sym typeface="Arial"/>
              </a:rPr>
              <a:t>  componentDidMount()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axios.get(`https://jsonplaceholder.typicode.com/users`)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.then(res =&gt; {  const persons = res.data;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this.setState({ persons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p:txBody>
      </p:sp>
      <p:sp>
        <p:nvSpPr>
          <p:cNvPr id="726" name="Google Shape;726;p94"/>
          <p:cNvSpPr/>
          <p:nvPr/>
        </p:nvSpPr>
        <p:spPr>
          <a:xfrm>
            <a:off x="4998420" y="2315746"/>
            <a:ext cx="3287237"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render()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return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&lt;ul&gt;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{this.state.persons.map(</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person =&gt; &lt;li&gt;{person.name}&lt;/li&gt;)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&lt;/ul&gt;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5"/>
          <p:cNvSpPr txBox="1"/>
          <p:nvPr>
            <p:ph idx="1" type="body"/>
          </p:nvPr>
        </p:nvSpPr>
        <p:spPr>
          <a:xfrm>
            <a:off x="565687" y="2168794"/>
            <a:ext cx="7703901" cy="805912"/>
          </a:xfrm>
          <a:prstGeom prst="rect">
            <a:avLst/>
          </a:prstGeom>
          <a:noFill/>
          <a:ln>
            <a:noFill/>
          </a:ln>
        </p:spPr>
        <p:txBody>
          <a:bodyPr anchorCtr="0" anchor="t" bIns="34275" lIns="68575" spcFirstLastPara="1" rIns="68575" wrap="square" tIns="34275">
            <a:noAutofit/>
          </a:bodyPr>
          <a:lstStyle/>
          <a:p>
            <a:pPr indent="0" lvl="0" marL="120650" rtl="0" algn="ctr">
              <a:lnSpc>
                <a:spcPct val="90000"/>
              </a:lnSpc>
              <a:spcBef>
                <a:spcPts val="800"/>
              </a:spcBef>
              <a:spcAft>
                <a:spcPts val="0"/>
              </a:spcAft>
              <a:buSzPts val="1700"/>
              <a:buNone/>
            </a:pPr>
            <a:r>
              <a:rPr lang="en-GB" sz="5400"/>
              <a:t>Redux</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96"/>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Introduction</a:t>
            </a:r>
            <a:endParaRPr/>
          </a:p>
          <a:p>
            <a:pPr indent="0" lvl="0" marL="120650" rtl="0" algn="l">
              <a:lnSpc>
                <a:spcPct val="90000"/>
              </a:lnSpc>
              <a:spcBef>
                <a:spcPts val="800"/>
              </a:spcBef>
              <a:spcAft>
                <a:spcPts val="0"/>
              </a:spcAft>
              <a:buSzPts val="1700"/>
              <a:buNone/>
            </a:pPr>
            <a:r>
              <a:rPr lang="en-GB" sz="1600">
                <a:latin typeface="Arial"/>
                <a:ea typeface="Arial"/>
                <a:cs typeface="Arial"/>
                <a:sym typeface="Arial"/>
              </a:rPr>
              <a:t>Redux is a library for application state management. It’s generally used with React, Angular etc. The other similar libraries available are Mobx, Apollo, Relay etc.</a:t>
            </a:r>
            <a:endParaRPr/>
          </a:p>
          <a:p>
            <a:pPr indent="0" lvl="0" marL="120650" rtl="0" algn="l">
              <a:lnSpc>
                <a:spcPct val="90000"/>
              </a:lnSpc>
              <a:spcBef>
                <a:spcPts val="800"/>
              </a:spcBef>
              <a:spcAft>
                <a:spcPts val="0"/>
              </a:spcAft>
              <a:buSzPts val="1700"/>
              <a:buNone/>
            </a:pPr>
            <a:r>
              <a:rPr b="1" lang="en-GB" sz="1600">
                <a:latin typeface="Arial"/>
                <a:ea typeface="Arial"/>
                <a:cs typeface="Arial"/>
                <a:sym typeface="Arial"/>
              </a:rPr>
              <a:t>Components State vs Redux State</a:t>
            </a:r>
            <a:endParaRPr/>
          </a:p>
          <a:p>
            <a:pPr indent="0" lvl="0" marL="120650" rtl="0" algn="l">
              <a:lnSpc>
                <a:spcPct val="90000"/>
              </a:lnSpc>
              <a:spcBef>
                <a:spcPts val="800"/>
              </a:spcBef>
              <a:spcAft>
                <a:spcPts val="0"/>
              </a:spcAft>
              <a:buSzPts val="1700"/>
              <a:buNone/>
            </a:pPr>
            <a:r>
              <a:rPr lang="en-GB" sz="1600">
                <a:latin typeface="Arial"/>
                <a:ea typeface="Arial"/>
                <a:cs typeface="Arial"/>
                <a:sym typeface="Arial"/>
              </a:rPr>
              <a:t>Generally component state is stored locally within a component and is not accessible from other components unless it’s explicitly passed as props to it’s sub components. When the number of components increases, the passing of props starts becoming cumbersome. </a:t>
            </a:r>
            <a:endParaRPr/>
          </a:p>
          <a:p>
            <a:pPr indent="0" lvl="0" marL="120650" rtl="0" algn="l">
              <a:lnSpc>
                <a:spcPct val="90000"/>
              </a:lnSpc>
              <a:spcBef>
                <a:spcPts val="800"/>
              </a:spcBef>
              <a:spcAft>
                <a:spcPts val="0"/>
              </a:spcAft>
              <a:buSzPts val="1700"/>
              <a:buNone/>
            </a:pPr>
            <a:r>
              <a:rPr lang="en-GB" sz="1600">
                <a:latin typeface="Arial"/>
                <a:ea typeface="Arial"/>
                <a:cs typeface="Arial"/>
                <a:sym typeface="Arial"/>
              </a:rPr>
              <a:t>Where as redux state is a centralised global store which is accessible to any component that subscribes to the store. redux is one of the best option for state management. </a:t>
            </a:r>
            <a:endParaRPr/>
          </a:p>
        </p:txBody>
      </p:sp>
      <p:sp>
        <p:nvSpPr>
          <p:cNvPr id="737" name="Google Shape;737;p96"/>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738" name="Google Shape;738;p96"/>
          <p:cNvSpPr/>
          <p:nvPr/>
        </p:nvSpPr>
        <p:spPr>
          <a:xfrm>
            <a:off x="457199" y="3621846"/>
            <a:ext cx="8325475" cy="116955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Note : </a:t>
            </a:r>
            <a:br>
              <a:rPr b="1" i="0" lang="en-GB" sz="1400" u="none" cap="none" strike="noStrike">
                <a:solidFill>
                  <a:srgbClr val="000000"/>
                </a:solidFill>
                <a:latin typeface="Times New Roman"/>
                <a:ea typeface="Times New Roman"/>
                <a:cs typeface="Times New Roman"/>
                <a:sym typeface="Times New Roman"/>
              </a:rPr>
            </a:br>
            <a:r>
              <a:rPr b="0" i="0" lang="en-GB" sz="1400" u="none" cap="none" strike="noStrike">
                <a:solidFill>
                  <a:srgbClr val="000000"/>
                </a:solidFill>
                <a:latin typeface="Arial"/>
                <a:ea typeface="Arial"/>
                <a:cs typeface="Arial"/>
                <a:sym typeface="Arial"/>
              </a:rPr>
              <a:t>We should be careful in deciding when exactly do we need redux. Its only when the same state needs to be shared between multiple components and those components doesn’t belong to the same tree hierarchy and also when the number of props which needs to be passed through multiple components increases drastically.</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97"/>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Understanding about Redux</a:t>
            </a:r>
            <a:endParaRPr/>
          </a:p>
        </p:txBody>
      </p:sp>
      <p:sp>
        <p:nvSpPr>
          <p:cNvPr id="744" name="Google Shape;744;p97"/>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pic>
        <p:nvPicPr>
          <p:cNvPr id="745" name="Google Shape;745;p97"/>
          <p:cNvPicPr preferRelativeResize="0"/>
          <p:nvPr/>
        </p:nvPicPr>
        <p:blipFill rotWithShape="1">
          <a:blip r:embed="rId3">
            <a:alphaModFix/>
          </a:blip>
          <a:srcRect b="0" l="0" r="0" t="0"/>
          <a:stretch/>
        </p:blipFill>
        <p:spPr>
          <a:xfrm>
            <a:off x="1649004" y="1569826"/>
            <a:ext cx="5845991" cy="306873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8"/>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Understanding about Redux</a:t>
            </a:r>
            <a:endParaRPr/>
          </a:p>
        </p:txBody>
      </p:sp>
      <p:sp>
        <p:nvSpPr>
          <p:cNvPr id="751" name="Google Shape;751;p98"/>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752" name="Google Shape;752;p98"/>
          <p:cNvSpPr/>
          <p:nvPr/>
        </p:nvSpPr>
        <p:spPr>
          <a:xfrm>
            <a:off x="798689" y="1596682"/>
            <a:ext cx="7546622" cy="26177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rgbClr val="000000"/>
              </a:buClr>
              <a:buSzPts val="1600"/>
              <a:buFont typeface="Noto Sans Symbols"/>
              <a:buChar char="∙"/>
            </a:pPr>
            <a:r>
              <a:rPr b="1" i="0" lang="en-GB" sz="1600" u="none" cap="none" strike="noStrike">
                <a:solidFill>
                  <a:srgbClr val="000000"/>
                </a:solidFill>
                <a:latin typeface="Arial"/>
                <a:ea typeface="Arial"/>
                <a:cs typeface="Arial"/>
                <a:sym typeface="Arial"/>
              </a:rPr>
              <a:t>View</a:t>
            </a:r>
            <a:r>
              <a:rPr b="0" i="0" lang="en-GB" sz="1600" u="none" cap="none" strike="noStrike">
                <a:solidFill>
                  <a:srgbClr val="000000"/>
                </a:solidFill>
                <a:latin typeface="Arial"/>
                <a:ea typeface="Arial"/>
                <a:cs typeface="Arial"/>
                <a:sym typeface="Arial"/>
              </a:rPr>
              <a:t> (React Component): When browser creates an interaction (onClick or ………..), it notifies to Actions Module what client side request. Example: when client side want to get list article.</a:t>
            </a:r>
            <a:endParaRPr b="0" i="0" sz="16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600"/>
              <a:buFont typeface="Noto Sans Symbols"/>
              <a:buChar char="∙"/>
            </a:pPr>
            <a:r>
              <a:rPr b="1" i="0" lang="en-GB" sz="1600" u="none" cap="none" strike="noStrike">
                <a:solidFill>
                  <a:srgbClr val="000000"/>
                </a:solidFill>
                <a:latin typeface="Arial"/>
                <a:ea typeface="Arial"/>
                <a:cs typeface="Arial"/>
                <a:sym typeface="Arial"/>
              </a:rPr>
              <a:t>Actions</a:t>
            </a:r>
            <a:r>
              <a:rPr b="0" i="0" lang="en-GB" sz="1600" u="none" cap="none" strike="noStrike">
                <a:solidFill>
                  <a:srgbClr val="000000"/>
                </a:solidFill>
                <a:latin typeface="Arial"/>
                <a:ea typeface="Arial"/>
                <a:cs typeface="Arial"/>
                <a:sym typeface="Arial"/>
              </a:rPr>
              <a:t>: Create action type according to action from view, then dispatch (data and type)those action to reducer.</a:t>
            </a:r>
            <a:endParaRPr b="0" i="0" sz="16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600"/>
              <a:buFont typeface="Noto Sans Symbols"/>
              <a:buChar char="∙"/>
            </a:pPr>
            <a:r>
              <a:rPr b="1" i="0" lang="en-GB" sz="1600" u="none" cap="none" strike="noStrike">
                <a:solidFill>
                  <a:srgbClr val="000000"/>
                </a:solidFill>
                <a:latin typeface="Arial"/>
                <a:ea typeface="Arial"/>
                <a:cs typeface="Arial"/>
                <a:sym typeface="Arial"/>
              </a:rPr>
              <a:t>Reducers</a:t>
            </a:r>
            <a:r>
              <a:rPr b="0" i="0" lang="en-GB" sz="1600" u="none" cap="none" strike="noStrike">
                <a:solidFill>
                  <a:srgbClr val="000000"/>
                </a:solidFill>
                <a:latin typeface="Arial"/>
                <a:ea typeface="Arial"/>
                <a:cs typeface="Arial"/>
                <a:sym typeface="Arial"/>
              </a:rPr>
              <a:t>: To check action and state. Then, return the updated state to store.</a:t>
            </a:r>
            <a:endParaRPr b="0" i="0" sz="16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600"/>
              <a:buFont typeface="Noto Sans Symbols"/>
              <a:buChar char="∙"/>
            </a:pPr>
            <a:r>
              <a:rPr b="1" i="0" lang="en-GB" sz="1600" u="none" cap="none" strike="noStrike">
                <a:solidFill>
                  <a:srgbClr val="000000"/>
                </a:solidFill>
                <a:latin typeface="Arial"/>
                <a:ea typeface="Arial"/>
                <a:cs typeface="Arial"/>
                <a:sym typeface="Arial"/>
              </a:rPr>
              <a:t>Store</a:t>
            </a:r>
            <a:r>
              <a:rPr b="0" i="0" lang="en-GB" sz="1600" u="none" cap="none" strike="noStrike">
                <a:solidFill>
                  <a:srgbClr val="000000"/>
                </a:solidFill>
                <a:latin typeface="Arial"/>
                <a:ea typeface="Arial"/>
                <a:cs typeface="Arial"/>
                <a:sym typeface="Arial"/>
              </a:rPr>
              <a:t>: response updated state to updated view.</a:t>
            </a:r>
            <a:endParaRPr b="0" i="0" sz="16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600"/>
              <a:buFont typeface="Noto Sans Symbols"/>
              <a:buChar char="∙"/>
            </a:pPr>
            <a:r>
              <a:rPr b="1" i="0" lang="en-GB" sz="1600" u="none" cap="none" strike="noStrike">
                <a:solidFill>
                  <a:srgbClr val="000000"/>
                </a:solidFill>
                <a:latin typeface="Arial"/>
                <a:ea typeface="Arial"/>
                <a:cs typeface="Arial"/>
                <a:sym typeface="Arial"/>
              </a:rPr>
              <a:t>Middleware</a:t>
            </a:r>
            <a:r>
              <a:rPr b="0" i="0" lang="en-GB" sz="1600" u="none" cap="none" strike="noStrike">
                <a:solidFill>
                  <a:srgbClr val="000000"/>
                </a:solidFill>
                <a:latin typeface="Arial"/>
                <a:ea typeface="Arial"/>
                <a:cs typeface="Arial"/>
                <a:sym typeface="Arial"/>
              </a:rPr>
              <a:t>: provides a way to interact with actions that have been dispatched to store before they reach to the store’s reducer.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99"/>
          <p:cNvSpPr txBox="1"/>
          <p:nvPr>
            <p:ph idx="1" type="body"/>
          </p:nvPr>
        </p:nvSpPr>
        <p:spPr>
          <a:xfrm>
            <a:off x="361325" y="929050"/>
            <a:ext cx="8659800" cy="4081200"/>
          </a:xfrm>
          <a:prstGeom prst="rect">
            <a:avLst/>
          </a:prstGeom>
          <a:noFill/>
          <a:ln>
            <a:noFill/>
          </a:ln>
        </p:spPr>
        <p:txBody>
          <a:bodyPr anchorCtr="0" anchor="t" bIns="34275" lIns="68575" spcFirstLastPara="1" rIns="68575" wrap="square" tIns="34275">
            <a:noAutofit/>
          </a:bodyPr>
          <a:lstStyle/>
          <a:p>
            <a:pPr indent="0" lvl="0" marL="120650" rtl="0" algn="l">
              <a:lnSpc>
                <a:spcPct val="90000"/>
              </a:lnSpc>
              <a:spcBef>
                <a:spcPts val="800"/>
              </a:spcBef>
              <a:spcAft>
                <a:spcPts val="0"/>
              </a:spcAft>
              <a:buSzPts val="1700"/>
              <a:buNone/>
            </a:pPr>
            <a:r>
              <a:rPr b="1" lang="en-GB" sz="1600">
                <a:latin typeface="Arial"/>
                <a:ea typeface="Arial"/>
                <a:cs typeface="Arial"/>
                <a:sym typeface="Arial"/>
              </a:rPr>
              <a:t>Actions:</a:t>
            </a:r>
            <a:endParaRPr/>
          </a:p>
        </p:txBody>
      </p:sp>
      <p:sp>
        <p:nvSpPr>
          <p:cNvPr id="758" name="Google Shape;758;p99"/>
          <p:cNvSpPr txBox="1"/>
          <p:nvPr>
            <p:ph type="title"/>
          </p:nvPr>
        </p:nvSpPr>
        <p:spPr>
          <a:xfrm>
            <a:off x="118457" y="93616"/>
            <a:ext cx="8167200" cy="623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GB"/>
              <a:t>Redux</a:t>
            </a:r>
            <a:endParaRPr/>
          </a:p>
        </p:txBody>
      </p:sp>
      <p:sp>
        <p:nvSpPr>
          <p:cNvPr id="759" name="Google Shape;759;p99"/>
          <p:cNvSpPr/>
          <p:nvPr/>
        </p:nvSpPr>
        <p:spPr>
          <a:xfrm>
            <a:off x="808221" y="1523100"/>
            <a:ext cx="7527558" cy="2893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 articleAction } from './actionType'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axios from 'axios'</a:t>
            </a:r>
            <a:br>
              <a:rPr b="0" i="0" lang="en-GB" sz="1400" u="none" cap="none" strike="noStrike">
                <a:solidFill>
                  <a:srgbClr val="000000"/>
                </a:solidFill>
                <a:latin typeface="Arial"/>
                <a:ea typeface="Arial"/>
                <a:cs typeface="Arial"/>
                <a:sym typeface="Arial"/>
              </a:rPr>
            </a:b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export const getArticles = () =&gt;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return (dp) =&gt;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axios.get(`http://ams.com/api/articles?page=1&amp;size=10`).then(res =&gt;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dp({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type: articleAction.fetchArticle,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payLoad: res.data.data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