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6" r:id="rId6"/>
    <p:sldId id="286" r:id="rId7"/>
    <p:sldId id="272" r:id="rId8"/>
    <p:sldId id="273" r:id="rId9"/>
    <p:sldId id="289" r:id="rId10"/>
    <p:sldId id="300" r:id="rId11"/>
    <p:sldId id="293" r:id="rId12"/>
    <p:sldId id="298" r:id="rId13"/>
    <p:sldId id="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810" autoAdjust="0"/>
  </p:normalViewPr>
  <p:slideViewPr>
    <p:cSldViewPr snapToGrid="0" showGuides="1">
      <p:cViewPr varScale="1">
        <p:scale>
          <a:sx n="72" d="100"/>
          <a:sy n="72" d="100"/>
        </p:scale>
        <p:origin x="66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2.png"/><Relationship Id="rId5" Type="http://schemas.openxmlformats.org/officeDocument/2006/relationships/image" Target="../media/image13.svg"/><Relationship Id="rId4" Type="http://schemas.openxmlformats.org/officeDocument/2006/relationships/image" Target="../media/image11.png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Bahnschrift SemiBold Condensed" panose="020B0502040204020203" pitchFamily="34" charset="0"/>
              </a:rPr>
              <a:t>The Internet </a:t>
            </a:r>
            <a:br>
              <a:rPr lang="en-US" sz="7200" dirty="0">
                <a:latin typeface="Bahnschrift SemiBold Condensed" panose="020B0502040204020203" pitchFamily="34" charset="0"/>
              </a:rPr>
            </a:br>
            <a:r>
              <a:rPr lang="en-US" sz="7200" dirty="0">
                <a:latin typeface="Bahnschrift SemiBold Condensed" panose="020B0502040204020203" pitchFamily="34" charset="0"/>
              </a:rPr>
              <a:t>of Things</a:t>
            </a:r>
            <a:endParaRPr lang="en-US" sz="7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Bauhaus 93" panose="04030905020B02020C02" pitchFamily="82" charset="0"/>
              </a:rPr>
              <a:t>A phenomenon to behold</a:t>
            </a:r>
          </a:p>
          <a:p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5" b="12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559" y="2067733"/>
            <a:ext cx="4071454" cy="689115"/>
          </a:xfrm>
        </p:spPr>
        <p:txBody>
          <a:bodyPr>
            <a:normAutofit/>
          </a:bodyPr>
          <a:lstStyle/>
          <a:p>
            <a:r>
              <a:rPr lang="en-ZA" sz="3200" dirty="0" smtClean="0"/>
              <a:t>Research References</a:t>
            </a:r>
            <a:endParaRPr lang="en-ZA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928" y="2676148"/>
            <a:ext cx="10515600" cy="2385392"/>
          </a:xfrm>
        </p:spPr>
        <p:txBody>
          <a:bodyPr>
            <a:normAutofit fontScale="92500" lnSpcReduction="20000"/>
          </a:bodyPr>
          <a:lstStyle/>
          <a:p>
            <a:r>
              <a:rPr lang="en-ZA" sz="2300" dirty="0" smtClean="0"/>
              <a:t> </a:t>
            </a:r>
            <a:r>
              <a:rPr lang="en-ZA" sz="2300" b="1" dirty="0" smtClean="0"/>
              <a:t>-</a:t>
            </a:r>
            <a:r>
              <a:rPr lang="en-ZA" sz="2300" dirty="0" smtClean="0"/>
              <a:t> https</a:t>
            </a:r>
            <a:r>
              <a:rPr lang="en-ZA" sz="2300" dirty="0"/>
              <a:t>://www.geeksforgeeks.org/introduction-to-internet-of-things-iot-set-1/?</a:t>
            </a:r>
            <a:r>
              <a:rPr lang="en-ZA" sz="2300" dirty="0" smtClean="0"/>
              <a:t>ref=ml_lbp%20and%20improved%20connectivity    </a:t>
            </a:r>
          </a:p>
          <a:p>
            <a:r>
              <a:rPr lang="en-ZA" sz="2300" dirty="0"/>
              <a:t> </a:t>
            </a:r>
            <a:r>
              <a:rPr lang="en-ZA" sz="2300" dirty="0" smtClean="0"/>
              <a:t>- https</a:t>
            </a:r>
            <a:r>
              <a:rPr lang="en-ZA" sz="2300" dirty="0"/>
              <a:t>://www.geeksforgeeks.org/internet-of-things-iot-enabling-technologies</a:t>
            </a:r>
            <a:r>
              <a:rPr lang="en-ZA" sz="2300" dirty="0" smtClean="0"/>
              <a:t>/</a:t>
            </a:r>
            <a:endParaRPr lang="en-ZA" sz="2300" dirty="0"/>
          </a:p>
          <a:p>
            <a:r>
              <a:rPr lang="en-ZA" sz="2300" dirty="0"/>
              <a:t> </a:t>
            </a:r>
            <a:r>
              <a:rPr lang="en-ZA" sz="2300" dirty="0" smtClean="0"/>
              <a:t>- https</a:t>
            </a:r>
            <a:r>
              <a:rPr lang="en-ZA" sz="2300" dirty="0"/>
              <a:t>://imaginovation.net/blog/iot-development-trends-predictions/#</a:t>
            </a:r>
            <a:r>
              <a:rPr lang="en-ZA" sz="2300" dirty="0" smtClean="0"/>
              <a:t>current-state-of-iot</a:t>
            </a:r>
            <a:endParaRPr lang="en-ZA" sz="2300" dirty="0"/>
          </a:p>
          <a:p>
            <a:r>
              <a:rPr lang="en-ZA" sz="2300" dirty="0"/>
              <a:t> </a:t>
            </a:r>
            <a:r>
              <a:rPr lang="en-ZA" sz="2300" dirty="0" smtClean="0"/>
              <a:t>- https</a:t>
            </a:r>
            <a:r>
              <a:rPr lang="en-ZA" sz="2300" dirty="0"/>
              <a:t>://www.ness.com/iot-is-everywhere-how-iot-is-changing-our-daily-lives#:~:text=IoT%20has%20changed%20our%20lives,and%20wellness%2C</a:t>
            </a:r>
          </a:p>
          <a:p>
            <a:r>
              <a:rPr lang="en-ZA" sz="2300" dirty="0"/>
              <a:t> </a:t>
            </a:r>
            <a:r>
              <a:rPr lang="en-ZA" sz="2300" dirty="0" smtClean="0"/>
              <a:t>- https</a:t>
            </a:r>
            <a:r>
              <a:rPr lang="en-ZA" sz="2300" dirty="0"/>
              <a:t>://www.visionofhumanity.org/what-is-the-internet-of-things/                                                 </a:t>
            </a:r>
            <a:endParaRPr lang="en-ZA" sz="2300" dirty="0" smtClean="0"/>
          </a:p>
          <a:p>
            <a:endParaRPr lang="en-ZA" sz="2300" dirty="0" smtClean="0"/>
          </a:p>
          <a:p>
            <a:endParaRPr lang="en-ZA" sz="2300" dirty="0" smtClean="0"/>
          </a:p>
          <a:p>
            <a:pPr marL="457200" indent="-457200">
              <a:buFontTx/>
              <a:buChar char="-"/>
            </a:pPr>
            <a:endParaRPr lang="en-ZA" sz="2300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7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What </a:t>
            </a:r>
            <a:r>
              <a:rPr lang="en-US" dirty="0">
                <a:solidFill>
                  <a:schemeClr val="accent1"/>
                </a:solidFill>
                <a:latin typeface="Arial Narrow" panose="020B0606020202030204" pitchFamily="34" charset="0"/>
              </a:rPr>
              <a:t>is </a:t>
            </a:r>
            <a:r>
              <a:rPr lang="en-US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Arial Narrow" panose="020B0606020202030204" pitchFamily="34" charset="0"/>
              </a:rPr>
              <a:t>Internet of Things?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33400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internet is a wondrous place, yet not many how to use it to the best of their advantage. One of the many features in the technology space </a:t>
            </a:r>
            <a:r>
              <a:rPr lang="en-US" dirty="0" smtClean="0"/>
              <a:t>is the </a:t>
            </a:r>
            <a:r>
              <a:rPr lang="en-US" b="1" i="1" dirty="0" smtClean="0"/>
              <a:t>Internet of Things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Internet </a:t>
            </a:r>
            <a:r>
              <a:rPr lang="en-US" dirty="0"/>
              <a:t>of Things is the technology that enables everything to communicate over the internet through devices without the use of computers to create smarter, more connected environments</a:t>
            </a:r>
            <a:r>
              <a:rPr lang="en-US" dirty="0" smtClean="0"/>
              <a:t>.</a:t>
            </a:r>
          </a:p>
          <a:p>
            <a:r>
              <a:rPr lang="en-US" dirty="0"/>
              <a:t>IoT is not separate from the Internet, but an expansion of it - a way of intelligently fusing the real and cyber worlds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1" r="163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53" y="273603"/>
            <a:ext cx="11520487" cy="755649"/>
          </a:xfrm>
        </p:spPr>
        <p:txBody>
          <a:bodyPr/>
          <a:lstStyle/>
          <a:p>
            <a:r>
              <a:rPr lang="en-US" dirty="0" smtClean="0"/>
              <a:t>HISTORY: </a:t>
            </a:r>
            <a:r>
              <a:rPr lang="en-US" dirty="0"/>
              <a:t>where did </a:t>
            </a:r>
            <a:r>
              <a:rPr lang="en-US" dirty="0" smtClean="0"/>
              <a:t>the Internet of Things originate</a:t>
            </a:r>
            <a:r>
              <a:rPr lang="en-US" dirty="0"/>
              <a:t>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241C871-580D-4A29-A334-0208A8E47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7814" y="3316391"/>
            <a:ext cx="5630165" cy="518457"/>
          </a:xfrm>
        </p:spPr>
        <p:txBody>
          <a:bodyPr/>
          <a:lstStyle/>
          <a:p>
            <a:r>
              <a:rPr lang="en-US" dirty="0" smtClean="0"/>
              <a:t>Advancement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3889512"/>
            <a:ext cx="5930203" cy="2617305"/>
          </a:xfrm>
        </p:spPr>
        <p:txBody>
          <a:bodyPr>
            <a:noAutofit/>
          </a:bodyPr>
          <a:lstStyle/>
          <a:p>
            <a:r>
              <a:rPr lang="en-US" dirty="0"/>
              <a:t>Over the next decade, public interest in IoT technology began taking off. </a:t>
            </a:r>
            <a:r>
              <a:rPr lang="en-US" dirty="0" smtClean="0"/>
              <a:t>The </a:t>
            </a:r>
            <a:r>
              <a:rPr lang="en-US" dirty="0"/>
              <a:t>early 2000s and 2010s saw a significant surge in the adoption of IoT technologies in </a:t>
            </a:r>
            <a:r>
              <a:rPr lang="en-US" dirty="0" smtClean="0"/>
              <a:t>various </a:t>
            </a:r>
            <a:r>
              <a:rPr lang="en-US" dirty="0"/>
              <a:t>industries and the public. The advancements made and decreasing costs only fueled the growth of </a:t>
            </a:r>
            <a:r>
              <a:rPr lang="en-US" dirty="0" smtClean="0"/>
              <a:t>it’s </a:t>
            </a:r>
            <a:r>
              <a:rPr lang="en-US" dirty="0"/>
              <a:t>ecosystem and brought us to where we are today. </a:t>
            </a:r>
          </a:p>
          <a:p>
            <a:r>
              <a:rPr lang="en-US" dirty="0"/>
              <a:t>The history of the Internet of Things reflects its gradual evolution from early conceptualization to becoming a </a:t>
            </a:r>
            <a:r>
              <a:rPr lang="en-US" b="1" dirty="0"/>
              <a:t>transformative force </a:t>
            </a:r>
            <a:r>
              <a:rPr lang="en-US" dirty="0"/>
              <a:t>in various aspects of </a:t>
            </a:r>
            <a:r>
              <a:rPr lang="en-US" dirty="0" smtClean="0"/>
              <a:t> the modern world.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232" y="3316391"/>
            <a:ext cx="5582064" cy="518457"/>
          </a:xfrm>
        </p:spPr>
        <p:txBody>
          <a:bodyPr/>
          <a:lstStyle/>
          <a:p>
            <a:r>
              <a:rPr lang="en-US" dirty="0" smtClean="0"/>
              <a:t>Early Development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4484" y="3876260"/>
            <a:ext cx="5326959" cy="28492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idea of IoT dates back to the late 20th century when researchers and engineers began exploring sensors and how to implement </a:t>
            </a:r>
            <a:r>
              <a:rPr lang="en-US" dirty="0" smtClean="0"/>
              <a:t>them</a:t>
            </a:r>
            <a:r>
              <a:rPr lang="en-US" dirty="0" smtClean="0"/>
              <a:t> </a:t>
            </a:r>
            <a:r>
              <a:rPr lang="en-US" dirty="0"/>
              <a:t>into everyday objects. </a:t>
            </a:r>
          </a:p>
          <a:p>
            <a:r>
              <a:rPr lang="en-US" dirty="0" smtClean="0"/>
              <a:t>Fast forward to</a:t>
            </a:r>
            <a:r>
              <a:rPr lang="en-US" dirty="0" smtClean="0"/>
              <a:t> </a:t>
            </a:r>
            <a:r>
              <a:rPr lang="en-US" dirty="0"/>
              <a:t>the 90s, some college students decided to modify a vending machine </a:t>
            </a:r>
            <a:r>
              <a:rPr lang="en-US" dirty="0" smtClean="0"/>
              <a:t>to </a:t>
            </a:r>
            <a:r>
              <a:rPr lang="en-US" dirty="0" smtClean="0"/>
              <a:t>track </a:t>
            </a:r>
            <a:r>
              <a:rPr lang="en-US" dirty="0"/>
              <a:t>its contents </a:t>
            </a:r>
            <a:r>
              <a:rPr lang="en-US" dirty="0" smtClean="0"/>
              <a:t>remotely</a:t>
            </a:r>
            <a:r>
              <a:rPr lang="en-US" dirty="0" smtClean="0"/>
              <a:t>, </a:t>
            </a:r>
            <a:r>
              <a:rPr lang="en-US" dirty="0"/>
              <a:t>making it the</a:t>
            </a:r>
            <a:r>
              <a:rPr lang="en-US" b="1" dirty="0"/>
              <a:t> first </a:t>
            </a:r>
            <a:r>
              <a:rPr lang="en-US" dirty="0"/>
              <a:t>ARPANET-connected appliance.</a:t>
            </a:r>
          </a:p>
          <a:p>
            <a:r>
              <a:rPr lang="en-US" dirty="0"/>
              <a:t>The term "Internet of Things" was officially coined by British entrepreneur and computer scientist Kevin Ashton in 1999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83" b="24083"/>
          <a:stretch>
            <a:fillRect/>
          </a:stretch>
        </p:blipFill>
        <p:spPr>
          <a:xfrm>
            <a:off x="6361251" y="1236042"/>
            <a:ext cx="5582064" cy="1929569"/>
          </a:xfrm>
        </p:spPr>
      </p:pic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22" b="32722"/>
          <a:stretch>
            <a:fillRect/>
          </a:stretch>
        </p:blipFill>
        <p:spPr>
          <a:xfrm>
            <a:off x="318468" y="1222790"/>
            <a:ext cx="5582064" cy="1929569"/>
          </a:xfrm>
        </p:spPr>
      </p:pic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ENABLING TECHNOLOGY</a:t>
            </a:r>
            <a:r>
              <a:rPr lang="en-US" dirty="0"/>
              <a:t>: How is IoT able to work?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" t="26208" r="6598" b="26208"/>
          <a:stretch/>
        </p:blipFill>
        <p:spPr>
          <a:xfrm>
            <a:off x="410817" y="260350"/>
            <a:ext cx="11396869" cy="3657599"/>
          </a:xfrm>
        </p:spPr>
      </p:pic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ENABLING TECHNOLOGY</a:t>
            </a:r>
            <a:r>
              <a:rPr lang="en-US" dirty="0"/>
              <a:t>: How is IoT able to </a:t>
            </a:r>
            <a:r>
              <a:rPr lang="en-US" dirty="0" smtClean="0"/>
              <a:t>work?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Internet of Things relies on a variety of technologies that enable the seamless communication </a:t>
            </a:r>
            <a:r>
              <a:rPr lang="en-US" dirty="0" smtClean="0"/>
              <a:t>between </a:t>
            </a:r>
            <a:r>
              <a:rPr lang="en-US" dirty="0"/>
              <a:t>connected devices. </a:t>
            </a:r>
          </a:p>
          <a:p>
            <a:r>
              <a:rPr lang="en-US" dirty="0" smtClean="0"/>
              <a:t>Here are </a:t>
            </a:r>
            <a:r>
              <a:rPr lang="en-US" dirty="0"/>
              <a:t>some key technologies that play a </a:t>
            </a:r>
            <a:r>
              <a:rPr lang="en-US" b="1" dirty="0"/>
              <a:t>crucial </a:t>
            </a:r>
            <a:r>
              <a:rPr lang="en-US" dirty="0"/>
              <a:t>role in making </a:t>
            </a:r>
            <a:r>
              <a:rPr lang="en-US" dirty="0" smtClean="0"/>
              <a:t>IoT possible:                        Wireless </a:t>
            </a:r>
            <a:r>
              <a:rPr lang="en-US" dirty="0"/>
              <a:t>Sensor Network, </a:t>
            </a:r>
            <a:r>
              <a:rPr lang="en-US" dirty="0" smtClean="0"/>
              <a:t>     Cloud </a:t>
            </a:r>
            <a:r>
              <a:rPr lang="en-US" dirty="0"/>
              <a:t>Computing, Big Data Analytics, Communications Protocols, Embedded System, Connectivity, Cellular networks, Security, Artificial </a:t>
            </a:r>
            <a:r>
              <a:rPr lang="en-US" dirty="0" smtClean="0"/>
              <a:t>Intelligence, RFIDs, RFID tags and more.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These </a:t>
            </a:r>
            <a:r>
              <a:rPr lang="en-US" dirty="0" smtClean="0"/>
              <a:t>are technologies that </a:t>
            </a:r>
            <a:r>
              <a:rPr lang="en-US" dirty="0"/>
              <a:t>track, </a:t>
            </a:r>
            <a:r>
              <a:rPr lang="en-US" dirty="0" smtClean="0"/>
              <a:t>store, connect </a:t>
            </a:r>
            <a:r>
              <a:rPr lang="en-US" dirty="0"/>
              <a:t>and exchange </a:t>
            </a:r>
            <a:r>
              <a:rPr lang="en-US" dirty="0" smtClean="0"/>
              <a:t>data; they also create </a:t>
            </a:r>
            <a:r>
              <a:rPr lang="en-US" dirty="0"/>
              <a:t>efficient </a:t>
            </a:r>
            <a:r>
              <a:rPr lang="en-US" dirty="0" smtClean="0"/>
              <a:t>and automated systems which work to assess </a:t>
            </a:r>
            <a:r>
              <a:rPr lang="en-US" dirty="0" smtClean="0"/>
              <a:t>the </a:t>
            </a:r>
            <a:r>
              <a:rPr lang="en-US" dirty="0" smtClean="0"/>
              <a:t>data </a:t>
            </a:r>
            <a:r>
              <a:rPr lang="en-US" dirty="0" smtClean="0"/>
              <a:t>and act accordingly in IoT devices.</a:t>
            </a:r>
            <a:endParaRPr lang="en-US" dirty="0"/>
          </a:p>
          <a:p>
            <a:r>
              <a:rPr lang="en-US" dirty="0" smtClean="0"/>
              <a:t>They all work </a:t>
            </a:r>
            <a:r>
              <a:rPr lang="en-US" dirty="0"/>
              <a:t>together to create a robust and interconnected ecosystem that forms the foundation of the </a:t>
            </a:r>
            <a:r>
              <a:rPr lang="en-US" dirty="0" smtClean="0"/>
              <a:t>Internet </a:t>
            </a:r>
            <a:r>
              <a:rPr lang="en-US" dirty="0"/>
              <a:t>of </a:t>
            </a:r>
            <a:r>
              <a:rPr lang="en-US" dirty="0" smtClean="0"/>
              <a:t>Things.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9" r="86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0B770E-507E-4361-9D91-5007702BF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7700" y="4518025"/>
            <a:ext cx="5372100" cy="7112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Bef>
                <a:spcPts val="1000"/>
              </a:spcBef>
              <a:defRPr/>
            </a:pPr>
            <a:r>
              <a:rPr lang="en-US" sz="2400" dirty="0">
                <a:latin typeface="Arial Narrow" panose="020B0606020202030204" pitchFamily="34" charset="0"/>
                <a:ea typeface="+mn-ea"/>
                <a:cs typeface="+mn-cs"/>
              </a:rPr>
              <a:t>Is the impact as big as it seems</a:t>
            </a:r>
            <a:r>
              <a:rPr lang="en-US" sz="2400" dirty="0" smtClean="0">
                <a:ea typeface="+mn-ea"/>
                <a:cs typeface="+mn-cs"/>
              </a:rPr>
              <a:t>?</a:t>
            </a:r>
            <a:endParaRPr kumimoji="0" lang="en-US" sz="2400" b="1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6BEE08E-D5C0-42E2-AB73-7CCC07B72E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What does the future look like for IoT</a:t>
            </a:r>
            <a:r>
              <a:rPr lang="en-US" dirty="0" smtClean="0">
                <a:latin typeface="Arial Narrow" panose="020B0606020202030204" pitchFamily="34" charset="0"/>
              </a:rPr>
              <a:t>?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08" r="208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8" name="Picture Placeholder 17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76" b="17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7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IMPACT: Is the </a:t>
            </a:r>
            <a:r>
              <a:rPr lang="en-US" dirty="0"/>
              <a:t>impact as big as it seems?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6344" y="1325218"/>
            <a:ext cx="4065588" cy="4744278"/>
          </a:xfrm>
        </p:spPr>
        <p:txBody>
          <a:bodyPr>
            <a:noAutofit/>
          </a:bodyPr>
          <a:lstStyle/>
          <a:p>
            <a:r>
              <a:rPr lang="en-US" sz="1800" dirty="0" smtClean="0"/>
              <a:t>Globally</a:t>
            </a:r>
            <a:r>
              <a:rPr lang="en-US" sz="1800" dirty="0"/>
              <a:t>, the number of IoT devices is expected to reach an astounding 29 billion by </a:t>
            </a:r>
            <a:r>
              <a:rPr lang="en-US" sz="1800" dirty="0" smtClean="0"/>
              <a:t>2030, from a mere 17 billion in 2024. The statistics to the right show the growth of IoT </a:t>
            </a:r>
            <a:r>
              <a:rPr lang="en-US" sz="1800" dirty="0" smtClean="0"/>
              <a:t>devices globally.</a:t>
            </a:r>
            <a:endParaRPr lang="en-US" sz="1800" dirty="0"/>
          </a:p>
          <a:p>
            <a:r>
              <a:rPr lang="en-US" sz="1800" dirty="0" smtClean="0"/>
              <a:t>It </a:t>
            </a:r>
            <a:r>
              <a:rPr lang="en-US" sz="1800" dirty="0"/>
              <a:t>isn’t news that the Internet of Things </a:t>
            </a:r>
            <a:r>
              <a:rPr lang="en-US" sz="1800" dirty="0" smtClean="0"/>
              <a:t>is </a:t>
            </a:r>
            <a:r>
              <a:rPr lang="en-US" sz="1800" dirty="0"/>
              <a:t>revolutionizing our lives – </a:t>
            </a:r>
            <a:r>
              <a:rPr lang="en-US" sz="1800" dirty="0" smtClean="0"/>
              <a:t>it’s </a:t>
            </a:r>
            <a:r>
              <a:rPr lang="en-US" sz="1800" dirty="0"/>
              <a:t>transformation is </a:t>
            </a:r>
            <a:r>
              <a:rPr lang="en-US" sz="1800" dirty="0" smtClean="0"/>
              <a:t>everywhere</a:t>
            </a:r>
            <a:r>
              <a:rPr lang="en-US" sz="1800" dirty="0"/>
              <a:t>. IoT is now portable, wearable, and implantable, creating </a:t>
            </a:r>
            <a:r>
              <a:rPr lang="en-US" sz="1800"/>
              <a:t>a </a:t>
            </a:r>
            <a:r>
              <a:rPr lang="en-US" sz="1800" smtClean="0"/>
              <a:t>connected </a:t>
            </a:r>
            <a:r>
              <a:rPr lang="en-US" sz="1800" dirty="0"/>
              <a:t>universe, and transforming physical objects that surround us into an ecosystem of information that is rapidly changing the way we </a:t>
            </a:r>
            <a:r>
              <a:rPr lang="en-US" sz="1800" dirty="0" smtClean="0"/>
              <a:t>live.</a:t>
            </a:r>
            <a:r>
              <a:rPr lang="en-US" sz="1800" dirty="0"/>
              <a:t> </a:t>
            </a:r>
            <a:endParaRPr lang="en-US" sz="1800" dirty="0" smtClean="0"/>
          </a:p>
          <a:p>
            <a:r>
              <a:rPr lang="en-US" sz="1800" dirty="0" smtClean="0"/>
              <a:t>From smart watches that track your pulse to home security systems, IoT has begun making its mark and letting us know it’s here to stay!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252023"/>
            <a:ext cx="6794695" cy="484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FUTURE: What </a:t>
            </a:r>
            <a:r>
              <a:rPr lang="en-US" dirty="0"/>
              <a:t>does the future look like for IoT?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0F5C8F58-81B2-4162-9563-70C679CF85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-17857" t="-6122" r="-17857" b="-6122"/>
          <a:stretch/>
        </p:blipFill>
        <p:spPr>
          <a:xfrm>
            <a:off x="876300" y="1739900"/>
            <a:ext cx="1689100" cy="1397000"/>
          </a:xfrm>
        </p:spPr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2AD0E03E-80ED-4CBF-B567-3E1EAB01FD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-18293" t="-6483" r="-18293" b="-6483"/>
          <a:stretch/>
        </p:blipFill>
        <p:spPr>
          <a:xfrm>
            <a:off x="3829813" y="4263232"/>
            <a:ext cx="1689100" cy="1397000"/>
          </a:xfr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F1E0AF3E-867C-4F0D-8325-9DC9A985B4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-16501" t="-5000" r="-16501" b="-5000"/>
          <a:stretch/>
        </p:blipFill>
        <p:spPr>
          <a:xfrm>
            <a:off x="6744524" y="1739900"/>
            <a:ext cx="1689100" cy="1397000"/>
          </a:xfrm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43BC7054-E269-4210-98F5-65D4850667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 l="-18293" t="-6483" r="-18293" b="-6483"/>
          <a:stretch/>
        </p:blipFill>
        <p:spPr>
          <a:xfrm>
            <a:off x="9659235" y="4263232"/>
            <a:ext cx="1689100" cy="13970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3802" y="3883438"/>
            <a:ext cx="2336800" cy="1854200"/>
          </a:xfrm>
        </p:spPr>
        <p:txBody>
          <a:bodyPr/>
          <a:lstStyle/>
          <a:p>
            <a:r>
              <a:rPr lang="en-US" dirty="0" smtClean="0"/>
              <a:t>We can </a:t>
            </a:r>
            <a:r>
              <a:rPr lang="en-US" dirty="0"/>
              <a:t>expect to see IoT business use cases increase, providing a foundation to support many core business activities across </a:t>
            </a:r>
            <a:r>
              <a:rPr lang="en-US" dirty="0" smtClean="0"/>
              <a:t>industries.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32467" y="1524001"/>
            <a:ext cx="2336800" cy="2107095"/>
          </a:xfrm>
        </p:spPr>
        <p:txBody>
          <a:bodyPr anchor="b"/>
          <a:lstStyle/>
          <a:p>
            <a:r>
              <a:rPr lang="en-US" dirty="0" smtClean="0"/>
              <a:t> </a:t>
            </a:r>
            <a:r>
              <a:rPr lang="en-US" dirty="0"/>
              <a:t>By 2025, 41.6 billion devices will be capturing data on how we live, work and move </a:t>
            </a:r>
            <a:r>
              <a:rPr lang="en-US" dirty="0" smtClean="0"/>
              <a:t>during day. This will bring innovation to the way we interact with the world. 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33926" y="3870187"/>
            <a:ext cx="2336800" cy="2066787"/>
          </a:xfrm>
        </p:spPr>
        <p:txBody>
          <a:bodyPr/>
          <a:lstStyle/>
          <a:p>
            <a:r>
              <a:rPr lang="en-US" dirty="0"/>
              <a:t>Improvements in all sectors of the industry, like health </a:t>
            </a:r>
            <a:r>
              <a:rPr lang="en-US" dirty="0" smtClean="0"/>
              <a:t>and transport, </a:t>
            </a:r>
            <a:r>
              <a:rPr lang="en-US" dirty="0"/>
              <a:t>are greatly anticipated. </a:t>
            </a:r>
            <a:r>
              <a:rPr lang="en-US" dirty="0" smtClean="0"/>
              <a:t>IoT </a:t>
            </a:r>
            <a:r>
              <a:rPr lang="en-US" dirty="0"/>
              <a:t>is poised to have a transformative </a:t>
            </a:r>
            <a:r>
              <a:rPr lang="en-US" dirty="0" smtClean="0"/>
              <a:t>impact on the future. 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6CD0F95-69FE-4CD4-B47D-11711D3942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22133" y="1563756"/>
            <a:ext cx="2336800" cy="1974573"/>
          </a:xfrm>
        </p:spPr>
        <p:txBody>
          <a:bodyPr anchor="b"/>
          <a:lstStyle/>
          <a:p>
            <a:r>
              <a:rPr lang="en-US" dirty="0"/>
              <a:t>This </a:t>
            </a:r>
            <a:r>
              <a:rPr lang="en-US" dirty="0" smtClean="0"/>
              <a:t>will lead </a:t>
            </a:r>
            <a:r>
              <a:rPr lang="en-US" dirty="0"/>
              <a:t>to    enablement of remote and flexible work, creation of smart and connected workplaces and emergence of new skills and </a:t>
            </a:r>
            <a:r>
              <a:rPr lang="en-US" dirty="0" smtClean="0"/>
              <a:t>roles.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F8E5BC1-257F-4CA0-A14D-8A76F619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IoT Devices in the Future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84475F-A218-40AD-91D5-2A420736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2B0CB1D-E6FE-4346-B4DC-C1AC8F0F5C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Smart Cities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BA6953-980C-4C61-AFA3-018201F6E2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7808" y="4733477"/>
            <a:ext cx="2637183" cy="2005254"/>
          </a:xfrm>
        </p:spPr>
        <p:txBody>
          <a:bodyPr/>
          <a:lstStyle/>
          <a:p>
            <a:r>
              <a:rPr lang="en-US" dirty="0" smtClean="0"/>
              <a:t>By harnessing </a:t>
            </a:r>
            <a:r>
              <a:rPr lang="en-US" dirty="0"/>
              <a:t>the power of IoT, governments are evolving cities to become </a:t>
            </a:r>
            <a:r>
              <a:rPr lang="en-US" dirty="0" smtClean="0"/>
              <a:t>‘smart cities’, </a:t>
            </a:r>
            <a:r>
              <a:rPr lang="en-US" dirty="0"/>
              <a:t>meant to improve the lives of </a:t>
            </a:r>
            <a:r>
              <a:rPr lang="en-US" dirty="0" smtClean="0"/>
              <a:t>residents. Health, public transportation, etc. are all anticipated to </a:t>
            </a:r>
            <a:r>
              <a:rPr lang="en-US" dirty="0" smtClean="0"/>
              <a:t>evolve into ‘smart’ sectors.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EA45180-5246-464E-BDD0-2AB792997E9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Smart Houses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E61202C-1274-459A-A89D-C23AE8A261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538330" y="4753355"/>
            <a:ext cx="2517913" cy="181972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convenient home setup  that uses internet-connected devices to enable the remote monitoring and management of appliances and systems</a:t>
            </a:r>
            <a:r>
              <a:rPr lang="en-US" dirty="0" smtClean="0"/>
              <a:t>. This includes lighting, </a:t>
            </a:r>
            <a:r>
              <a:rPr lang="en-US" dirty="0" smtClean="0"/>
              <a:t>heating, security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A4F278-30B9-44DC-81DE-0BB8DC7D9B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Smart Cars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82B8CE-8692-4360-9A23-C2348C7B858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61043" y="4753356"/>
            <a:ext cx="2557670" cy="177996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vehicle </a:t>
            </a:r>
            <a:r>
              <a:rPr lang="en-US" dirty="0"/>
              <a:t>that uses internet connectivity to communicate with outside systems. These systems </a:t>
            </a:r>
            <a:r>
              <a:rPr lang="en-US" dirty="0" smtClean="0"/>
              <a:t>that </a:t>
            </a:r>
            <a:r>
              <a:rPr lang="en-US" dirty="0"/>
              <a:t>can unlock your car, </a:t>
            </a:r>
            <a:r>
              <a:rPr lang="en-US" dirty="0" smtClean="0"/>
              <a:t>GPS, smart parking</a:t>
            </a:r>
            <a:r>
              <a:rPr lang="en-US" dirty="0"/>
              <a:t>, etc. </a:t>
            </a:r>
            <a:r>
              <a:rPr lang="en-US" dirty="0" smtClean="0"/>
              <a:t>Predictive </a:t>
            </a:r>
            <a:r>
              <a:rPr lang="en-US" dirty="0"/>
              <a:t>maintenance, </a:t>
            </a:r>
            <a:r>
              <a:rPr lang="en-US" dirty="0" smtClean="0"/>
              <a:t>traffic prediction are also a plus.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372C0BC-293C-400A-8073-0246B833FC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smtClean="0"/>
              <a:t>Smart Factories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7CB8132-D875-4ED5-9967-5C58F21B10E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448799" y="4740105"/>
            <a:ext cx="2358887" cy="179321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digitized </a:t>
            </a:r>
            <a:r>
              <a:rPr lang="en-US" dirty="0"/>
              <a:t>manufacturing facility that uses </a:t>
            </a:r>
            <a:r>
              <a:rPr lang="en-US" dirty="0" smtClean="0"/>
              <a:t>IoT to </a:t>
            </a:r>
            <a:r>
              <a:rPr lang="en-US" dirty="0"/>
              <a:t>continuously collect and share data. This data </a:t>
            </a:r>
            <a:r>
              <a:rPr lang="en-US" dirty="0" smtClean="0"/>
              <a:t>is then used to improve </a:t>
            </a:r>
            <a:r>
              <a:rPr lang="en-US" dirty="0"/>
              <a:t>processes </a:t>
            </a:r>
            <a:r>
              <a:rPr lang="en-US" dirty="0" smtClean="0"/>
              <a:t>and address </a:t>
            </a:r>
            <a:r>
              <a:rPr lang="en-US" dirty="0"/>
              <a:t>any issues that may arise. </a:t>
            </a: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9" r="12549"/>
          <a:stretch>
            <a:fillRect/>
          </a:stretch>
        </p:blipFill>
        <p:spPr/>
      </p:pic>
      <p:pic>
        <p:nvPicPr>
          <p:cNvPr id="7" name="Picture Placeholder 6"/>
          <p:cNvPicPr>
            <a:picLocks noGrp="1" noChangeAspect="1"/>
          </p:cNvPicPr>
          <p:nvPr>
            <p:ph type="pic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6" r="12676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6" r="18846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2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7" b="54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7104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Classic_Bold_Block_01_MS_v5" id="{AA60D5CE-876A-47D1-9228-3D76491083AD}" vid="{07E49AEA-13A3-4305-88B7-82B9D72D0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B6A5B5-1BEC-4EEA-9356-9BFD758ACB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60C99C-4D9A-4DAB-AA53-E488AEBCAE1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D1F562-76A4-4CE4-B3CA-758D572E94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0</TotalTime>
  <Words>891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Bahnschrift SemiBold Condensed</vt:lpstr>
      <vt:lpstr>Bauhaus 93</vt:lpstr>
      <vt:lpstr>Calibri</vt:lpstr>
      <vt:lpstr>Calibri Light</vt:lpstr>
      <vt:lpstr>Office Theme</vt:lpstr>
      <vt:lpstr>The Internet  of Things</vt:lpstr>
      <vt:lpstr>What is the Internet of Things?</vt:lpstr>
      <vt:lpstr>HISTORY: where did the Internet of Things originate? </vt:lpstr>
      <vt:lpstr>ENABLING TECHNOLOGY: How is IoT able to work?</vt:lpstr>
      <vt:lpstr>ENABLING TECHNOLOGY: How is IoT able to work?</vt:lpstr>
      <vt:lpstr>Is the impact as big as it seems?</vt:lpstr>
      <vt:lpstr>IMPACT: Is the impact as big as it seems?</vt:lpstr>
      <vt:lpstr>FUTURE: What does the future look like for IoT?</vt:lpstr>
      <vt:lpstr>Examples of IoT Devices in the Future</vt:lpstr>
      <vt:lpstr>Research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2024-02-18T16:54:24Z</dcterms:created>
  <dcterms:modified xsi:type="dcterms:W3CDTF">2024-02-26T21:40:38Z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