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68" r:id="rId17"/>
    <p:sldId id="26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1"/>
    <p:restoredTop sz="93750"/>
  </p:normalViewPr>
  <p:slideViewPr>
    <p:cSldViewPr snapToGrid="0" snapToObjects="1">
      <p:cViewPr varScale="1">
        <p:scale>
          <a:sx n="72" d="100"/>
          <a:sy n="72" d="100"/>
        </p:scale>
        <p:origin x="2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Use of formal PD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Sheet2!$D$2:$D$37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14</c:v>
                </c:pt>
                <c:pt idx="22">
                  <c:v>13</c:v>
                </c:pt>
                <c:pt idx="23">
                  <c:v>12</c:v>
                </c:pt>
                <c:pt idx="24">
                  <c:v>11</c:v>
                </c:pt>
                <c:pt idx="25">
                  <c:v>10</c:v>
                </c:pt>
                <c:pt idx="26">
                  <c:v>9</c:v>
                </c:pt>
                <c:pt idx="27">
                  <c:v>8</c:v>
                </c:pt>
                <c:pt idx="28">
                  <c:v>7</c:v>
                </c:pt>
                <c:pt idx="29">
                  <c:v>7.2</c:v>
                </c:pt>
                <c:pt idx="30">
                  <c:v>7.4</c:v>
                </c:pt>
                <c:pt idx="31">
                  <c:v>7.6</c:v>
                </c:pt>
                <c:pt idx="32">
                  <c:v>7.8</c:v>
                </c:pt>
                <c:pt idx="33">
                  <c:v>8</c:v>
                </c:pt>
                <c:pt idx="34">
                  <c:v>8.1999999999999993</c:v>
                </c:pt>
                <c:pt idx="35">
                  <c:v>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7D-4B4D-8B5E-8D87CD941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316096"/>
        <c:axId val="2053796560"/>
      </c:lineChart>
      <c:catAx>
        <c:axId val="205331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Career Length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96560"/>
        <c:crosses val="autoZero"/>
        <c:auto val="1"/>
        <c:lblAlgn val="ctr"/>
        <c:lblOffset val="100"/>
        <c:noMultiLvlLbl val="0"/>
      </c:catAx>
      <c:valAx>
        <c:axId val="2053796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33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Sheet2!$F$1</c:f>
              <c:strCache>
                <c:ptCount val="1"/>
                <c:pt idx="0">
                  <c:v>Teacher Collaboration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Sheet2!$F$2:$F$37</c:f>
              <c:numCache>
                <c:formatCode>General</c:formatCode>
                <c:ptCount val="36"/>
                <c:pt idx="0">
                  <c:v>18</c:v>
                </c:pt>
                <c:pt idx="1">
                  <c:v>17.5</c:v>
                </c:pt>
                <c:pt idx="2">
                  <c:v>17</c:v>
                </c:pt>
                <c:pt idx="3">
                  <c:v>16.5</c:v>
                </c:pt>
                <c:pt idx="4">
                  <c:v>16</c:v>
                </c:pt>
                <c:pt idx="5">
                  <c:v>15.5</c:v>
                </c:pt>
                <c:pt idx="6">
                  <c:v>15</c:v>
                </c:pt>
                <c:pt idx="7">
                  <c:v>14.5</c:v>
                </c:pt>
                <c:pt idx="8">
                  <c:v>14</c:v>
                </c:pt>
                <c:pt idx="9">
                  <c:v>13.5</c:v>
                </c:pt>
                <c:pt idx="10">
                  <c:v>13</c:v>
                </c:pt>
                <c:pt idx="11">
                  <c:v>12.5</c:v>
                </c:pt>
                <c:pt idx="12">
                  <c:v>12</c:v>
                </c:pt>
                <c:pt idx="13">
                  <c:v>11.5</c:v>
                </c:pt>
                <c:pt idx="14">
                  <c:v>11</c:v>
                </c:pt>
                <c:pt idx="15">
                  <c:v>10.5</c:v>
                </c:pt>
                <c:pt idx="16">
                  <c:v>10</c:v>
                </c:pt>
                <c:pt idx="17">
                  <c:v>9.5</c:v>
                </c:pt>
                <c:pt idx="18">
                  <c:v>9</c:v>
                </c:pt>
                <c:pt idx="19">
                  <c:v>8.5</c:v>
                </c:pt>
                <c:pt idx="20">
                  <c:v>8</c:v>
                </c:pt>
                <c:pt idx="21">
                  <c:v>7.5</c:v>
                </c:pt>
                <c:pt idx="22">
                  <c:v>7</c:v>
                </c:pt>
                <c:pt idx="23">
                  <c:v>6.5</c:v>
                </c:pt>
                <c:pt idx="24">
                  <c:v>6</c:v>
                </c:pt>
                <c:pt idx="25">
                  <c:v>5.5</c:v>
                </c:pt>
                <c:pt idx="26">
                  <c:v>5</c:v>
                </c:pt>
                <c:pt idx="27">
                  <c:v>4.5</c:v>
                </c:pt>
                <c:pt idx="28">
                  <c:v>4</c:v>
                </c:pt>
                <c:pt idx="29">
                  <c:v>3.5</c:v>
                </c:pt>
                <c:pt idx="30">
                  <c:v>3</c:v>
                </c:pt>
                <c:pt idx="31">
                  <c:v>2.5</c:v>
                </c:pt>
                <c:pt idx="32">
                  <c:v>2</c:v>
                </c:pt>
                <c:pt idx="33">
                  <c:v>1.5</c:v>
                </c:pt>
                <c:pt idx="34">
                  <c:v>1</c:v>
                </c:pt>
                <c:pt idx="35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A2-B04D-B699-6CA26B3ED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316096"/>
        <c:axId val="2053796560"/>
      </c:lineChart>
      <c:catAx>
        <c:axId val="205331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Career Length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96560"/>
        <c:crosses val="autoZero"/>
        <c:auto val="1"/>
        <c:lblAlgn val="ctr"/>
        <c:lblOffset val="100"/>
        <c:noMultiLvlLbl val="0"/>
      </c:catAx>
      <c:valAx>
        <c:axId val="2053796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533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600172244094469"/>
          <c:y val="0.9371959571875057"/>
          <c:w val="0.1871632217847769"/>
          <c:h val="4.2433666501506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Sheet2!$C$1</c:f>
              <c:strCache>
                <c:ptCount val="1"/>
                <c:pt idx="0">
                  <c:v>Use of informal PD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Sheet2!$C$2:$C$37</c:f>
              <c:numCache>
                <c:formatCode>General</c:formatCode>
                <c:ptCount val="36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C3-AB41-9EE4-D547226EE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316096"/>
        <c:axId val="2053796560"/>
      </c:lineChart>
      <c:catAx>
        <c:axId val="205331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Career Length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96560"/>
        <c:crosses val="autoZero"/>
        <c:auto val="1"/>
        <c:lblAlgn val="ctr"/>
        <c:lblOffset val="100"/>
        <c:noMultiLvlLbl val="0"/>
      </c:catAx>
      <c:valAx>
        <c:axId val="2053796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533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Use of formal PD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Sheet2!$D$2:$D$37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14</c:v>
                </c:pt>
                <c:pt idx="22">
                  <c:v>13</c:v>
                </c:pt>
                <c:pt idx="23">
                  <c:v>12</c:v>
                </c:pt>
                <c:pt idx="24">
                  <c:v>11</c:v>
                </c:pt>
                <c:pt idx="25">
                  <c:v>10</c:v>
                </c:pt>
                <c:pt idx="26">
                  <c:v>9</c:v>
                </c:pt>
                <c:pt idx="27">
                  <c:v>8</c:v>
                </c:pt>
                <c:pt idx="28">
                  <c:v>7</c:v>
                </c:pt>
                <c:pt idx="29">
                  <c:v>7.2</c:v>
                </c:pt>
                <c:pt idx="30">
                  <c:v>7.4</c:v>
                </c:pt>
                <c:pt idx="31">
                  <c:v>7.6</c:v>
                </c:pt>
                <c:pt idx="32">
                  <c:v>7.8</c:v>
                </c:pt>
                <c:pt idx="33">
                  <c:v>8</c:v>
                </c:pt>
                <c:pt idx="34">
                  <c:v>8.1999999999999993</c:v>
                </c:pt>
                <c:pt idx="35">
                  <c:v>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83-3949-A766-C9A9349D6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316096"/>
        <c:axId val="2053796560"/>
      </c:lineChart>
      <c:catAx>
        <c:axId val="205331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Career Length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96560"/>
        <c:crosses val="autoZero"/>
        <c:auto val="1"/>
        <c:lblAlgn val="ctr"/>
        <c:lblOffset val="100"/>
        <c:noMultiLvlLbl val="0"/>
      </c:catAx>
      <c:valAx>
        <c:axId val="2053796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33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225703065477115"/>
          <c:y val="0.94089967920676587"/>
          <c:w val="0.15006921341295823"/>
          <c:h val="4.24336541265675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Sheet2!$C$1</c:f>
              <c:strCache>
                <c:ptCount val="1"/>
                <c:pt idx="0">
                  <c:v>Use of informal PD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Sheet2!$C$2:$C$37</c:f>
              <c:numCache>
                <c:formatCode>General</c:formatCode>
                <c:ptCount val="36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C3-AB41-9EE4-D547226EE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316096"/>
        <c:axId val="2053796560"/>
      </c:lineChart>
      <c:catAx>
        <c:axId val="205331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Career Length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96560"/>
        <c:crosses val="autoZero"/>
        <c:auto val="1"/>
        <c:lblAlgn val="ctr"/>
        <c:lblOffset val="100"/>
        <c:noMultiLvlLbl val="0"/>
      </c:catAx>
      <c:valAx>
        <c:axId val="2053796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533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Use of formal PD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Sheet2!$D$2:$D$37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14</c:v>
                </c:pt>
                <c:pt idx="22">
                  <c:v>13</c:v>
                </c:pt>
                <c:pt idx="23">
                  <c:v>12</c:v>
                </c:pt>
                <c:pt idx="24">
                  <c:v>11</c:v>
                </c:pt>
                <c:pt idx="25">
                  <c:v>10</c:v>
                </c:pt>
                <c:pt idx="26">
                  <c:v>9</c:v>
                </c:pt>
                <c:pt idx="27">
                  <c:v>8</c:v>
                </c:pt>
                <c:pt idx="28">
                  <c:v>7</c:v>
                </c:pt>
                <c:pt idx="29">
                  <c:v>7.2</c:v>
                </c:pt>
                <c:pt idx="30">
                  <c:v>7.4</c:v>
                </c:pt>
                <c:pt idx="31">
                  <c:v>7.6</c:v>
                </c:pt>
                <c:pt idx="32">
                  <c:v>7.8</c:v>
                </c:pt>
                <c:pt idx="33">
                  <c:v>8</c:v>
                </c:pt>
                <c:pt idx="34">
                  <c:v>8.1999999999999993</c:v>
                </c:pt>
                <c:pt idx="35">
                  <c:v>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83-3949-A766-C9A9349D6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316096"/>
        <c:axId val="2053796560"/>
      </c:lineChart>
      <c:catAx>
        <c:axId val="205331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Career Length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96560"/>
        <c:crosses val="autoZero"/>
        <c:auto val="1"/>
        <c:lblAlgn val="ctr"/>
        <c:lblOffset val="100"/>
        <c:noMultiLvlLbl val="0"/>
      </c:catAx>
      <c:valAx>
        <c:axId val="2053796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33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225703065477115"/>
          <c:y val="0.94089967920676587"/>
          <c:w val="0.15006921341295823"/>
          <c:h val="4.24336541265675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Sheet2!$E$1</c:f>
              <c:strCache>
                <c:ptCount val="1"/>
                <c:pt idx="0">
                  <c:v>Use of Professional Literature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Sheet2!$E$2:$E$37</c:f>
              <c:numCache>
                <c:formatCode>General</c:formatCode>
                <c:ptCount val="3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  <c:pt idx="20">
                  <c:v>10.5</c:v>
                </c:pt>
                <c:pt idx="21">
                  <c:v>11</c:v>
                </c:pt>
                <c:pt idx="22">
                  <c:v>11.5</c:v>
                </c:pt>
                <c:pt idx="23">
                  <c:v>12</c:v>
                </c:pt>
                <c:pt idx="24">
                  <c:v>12.5</c:v>
                </c:pt>
                <c:pt idx="25">
                  <c:v>13</c:v>
                </c:pt>
                <c:pt idx="26">
                  <c:v>13.5</c:v>
                </c:pt>
                <c:pt idx="27">
                  <c:v>14</c:v>
                </c:pt>
                <c:pt idx="28">
                  <c:v>14.5</c:v>
                </c:pt>
                <c:pt idx="29">
                  <c:v>15</c:v>
                </c:pt>
                <c:pt idx="30">
                  <c:v>15.5</c:v>
                </c:pt>
                <c:pt idx="31">
                  <c:v>16</c:v>
                </c:pt>
                <c:pt idx="32">
                  <c:v>16.5</c:v>
                </c:pt>
                <c:pt idx="33">
                  <c:v>17</c:v>
                </c:pt>
                <c:pt idx="34">
                  <c:v>17.5</c:v>
                </c:pt>
                <c:pt idx="35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9A-5947-A92D-7F98CEDB6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316096"/>
        <c:axId val="2053796560"/>
      </c:lineChart>
      <c:catAx>
        <c:axId val="205331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Career Length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96560"/>
        <c:crosses val="autoZero"/>
        <c:auto val="1"/>
        <c:lblAlgn val="ctr"/>
        <c:lblOffset val="100"/>
        <c:noMultiLvlLbl val="0"/>
      </c:catAx>
      <c:valAx>
        <c:axId val="2053796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533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144427259221386"/>
          <c:y val="0.93719596634528524"/>
          <c:w val="0.24044473756928622"/>
          <c:h val="4.24336603140362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Sheet2!$C$1</c:f>
              <c:strCache>
                <c:ptCount val="1"/>
                <c:pt idx="0">
                  <c:v>Use of informal PD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Sheet2!$C$2:$C$37</c:f>
              <c:numCache>
                <c:formatCode>General</c:formatCode>
                <c:ptCount val="36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C3-AB41-9EE4-D547226EE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316096"/>
        <c:axId val="2053796560"/>
      </c:lineChart>
      <c:catAx>
        <c:axId val="205331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Career Length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96560"/>
        <c:crosses val="autoZero"/>
        <c:auto val="1"/>
        <c:lblAlgn val="ctr"/>
        <c:lblOffset val="100"/>
        <c:noMultiLvlLbl val="0"/>
      </c:catAx>
      <c:valAx>
        <c:axId val="2053796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533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Use of formal PD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Sheet2!$D$2:$D$37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14</c:v>
                </c:pt>
                <c:pt idx="22">
                  <c:v>13</c:v>
                </c:pt>
                <c:pt idx="23">
                  <c:v>12</c:v>
                </c:pt>
                <c:pt idx="24">
                  <c:v>11</c:v>
                </c:pt>
                <c:pt idx="25">
                  <c:v>10</c:v>
                </c:pt>
                <c:pt idx="26">
                  <c:v>9</c:v>
                </c:pt>
                <c:pt idx="27">
                  <c:v>8</c:v>
                </c:pt>
                <c:pt idx="28">
                  <c:v>7</c:v>
                </c:pt>
                <c:pt idx="29">
                  <c:v>7.2</c:v>
                </c:pt>
                <c:pt idx="30">
                  <c:v>7.4</c:v>
                </c:pt>
                <c:pt idx="31">
                  <c:v>7.6</c:v>
                </c:pt>
                <c:pt idx="32">
                  <c:v>7.8</c:v>
                </c:pt>
                <c:pt idx="33">
                  <c:v>8</c:v>
                </c:pt>
                <c:pt idx="34">
                  <c:v>8.1999999999999993</c:v>
                </c:pt>
                <c:pt idx="35">
                  <c:v>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83-3949-A766-C9A9349D6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316096"/>
        <c:axId val="2053796560"/>
      </c:lineChart>
      <c:catAx>
        <c:axId val="205331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Career Length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96560"/>
        <c:crosses val="autoZero"/>
        <c:auto val="1"/>
        <c:lblAlgn val="ctr"/>
        <c:lblOffset val="100"/>
        <c:noMultiLvlLbl val="0"/>
      </c:catAx>
      <c:valAx>
        <c:axId val="2053796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33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225703065477115"/>
          <c:y val="0.94089967920676587"/>
          <c:w val="0.15006921341295823"/>
          <c:h val="4.24336541265675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Sheet2!$E$1</c:f>
              <c:strCache>
                <c:ptCount val="1"/>
                <c:pt idx="0">
                  <c:v>Use of Professional Literature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Sheet2!$E$2:$E$37</c:f>
              <c:numCache>
                <c:formatCode>General</c:formatCode>
                <c:ptCount val="3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  <c:pt idx="20">
                  <c:v>10.5</c:v>
                </c:pt>
                <c:pt idx="21">
                  <c:v>11</c:v>
                </c:pt>
                <c:pt idx="22">
                  <c:v>11.5</c:v>
                </c:pt>
                <c:pt idx="23">
                  <c:v>12</c:v>
                </c:pt>
                <c:pt idx="24">
                  <c:v>12.5</c:v>
                </c:pt>
                <c:pt idx="25">
                  <c:v>13</c:v>
                </c:pt>
                <c:pt idx="26">
                  <c:v>13.5</c:v>
                </c:pt>
                <c:pt idx="27">
                  <c:v>14</c:v>
                </c:pt>
                <c:pt idx="28">
                  <c:v>14.5</c:v>
                </c:pt>
                <c:pt idx="29">
                  <c:v>15</c:v>
                </c:pt>
                <c:pt idx="30">
                  <c:v>15.5</c:v>
                </c:pt>
                <c:pt idx="31">
                  <c:v>16</c:v>
                </c:pt>
                <c:pt idx="32">
                  <c:v>16.5</c:v>
                </c:pt>
                <c:pt idx="33">
                  <c:v>17</c:v>
                </c:pt>
                <c:pt idx="34">
                  <c:v>17.5</c:v>
                </c:pt>
                <c:pt idx="35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9A-5947-A92D-7F98CEDB6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316096"/>
        <c:axId val="2053796560"/>
      </c:lineChart>
      <c:catAx>
        <c:axId val="205331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Career Length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96560"/>
        <c:crosses val="autoZero"/>
        <c:auto val="1"/>
        <c:lblAlgn val="ctr"/>
        <c:lblOffset val="100"/>
        <c:noMultiLvlLbl val="0"/>
      </c:catAx>
      <c:valAx>
        <c:axId val="2053796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533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144427259221386"/>
          <c:y val="0.93719596634528524"/>
          <c:w val="0.24044473756928622"/>
          <c:h val="4.24336603140362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1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5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29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9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8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6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4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1910ED-843E-F44B-B575-FB570CADE8E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9169D6-EA23-0943-B1A1-EEB1C561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7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tate.2010.07.0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FFCF-14E3-A844-8020-CB94D2F7F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Contributing Factors to a Successful Teacher PD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6A14-3F4D-EA4A-B65D-FC1609ECB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Sophie Dewil</a:t>
            </a:r>
          </a:p>
        </p:txBody>
      </p:sp>
    </p:spTree>
    <p:extLst>
      <p:ext uri="{BB962C8B-B14F-4D97-AF65-F5344CB8AC3E}">
        <p14:creationId xmlns:p14="http://schemas.microsoft.com/office/powerpoint/2010/main" val="21740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A677-4CA7-9544-90F7-CAAA34B1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Stabilization (Years 4-6)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FFA8-612C-DC43-830A-B3C1FD7B2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in profession</a:t>
            </a:r>
          </a:p>
          <a:p>
            <a:r>
              <a:rPr lang="en-US" dirty="0"/>
              <a:t>Affiliated with the teaching community</a:t>
            </a:r>
          </a:p>
          <a:p>
            <a:r>
              <a:rPr lang="en-US" dirty="0"/>
              <a:t>Develop and refine instructional skills</a:t>
            </a:r>
          </a:p>
        </p:txBody>
      </p:sp>
    </p:spTree>
    <p:extLst>
      <p:ext uri="{BB962C8B-B14F-4D97-AF65-F5344CB8AC3E}">
        <p14:creationId xmlns:p14="http://schemas.microsoft.com/office/powerpoint/2010/main" val="176312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9074-0A15-A446-9BF9-FA651799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Experimentation/activism and stocktaking (Years 7-18)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6AD3-4B80-EE48-AE5D-ECE69255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Experimentation and activism</a:t>
            </a:r>
          </a:p>
          <a:p>
            <a:pPr lvl="1"/>
            <a:r>
              <a:rPr lang="en-US" dirty="0"/>
              <a:t>Wish to increase instructional impact </a:t>
            </a:r>
            <a:r>
              <a:rPr lang="en-US" dirty="0">
                <a:sym typeface="Wingdings" pitchFamily="2" charset="2"/>
              </a:rPr>
              <a:t> use new materials and instructional strategies</a:t>
            </a:r>
          </a:p>
          <a:p>
            <a:pPr lvl="1"/>
            <a:r>
              <a:rPr lang="en-US" dirty="0">
                <a:sym typeface="Wingdings" pitchFamily="2" charset="2"/>
              </a:rPr>
              <a:t>Resulting professional responsibilities and/or promotion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Stock taking</a:t>
            </a:r>
          </a:p>
          <a:p>
            <a:pPr lvl="1"/>
            <a:r>
              <a:rPr lang="en-US" dirty="0"/>
              <a:t>Reassessment and self-doubts</a:t>
            </a:r>
          </a:p>
          <a:p>
            <a:r>
              <a:rPr lang="en-US" dirty="0"/>
              <a:t>More likely to be involved in formal collaborative PDs and observational visits</a:t>
            </a:r>
          </a:p>
          <a:p>
            <a:r>
              <a:rPr lang="en-US" dirty="0"/>
              <a:t>Participate most in PDs relating to: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Their teaching subject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Content and performance standards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Teaching methods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859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3232-BCA6-B14D-BB98-9A8F451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Serenity and Conservatism (Years 19-30)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C537-E780-6B4B-8EFA-0EED68B0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Serenity</a:t>
            </a:r>
          </a:p>
          <a:p>
            <a:pPr lvl="1"/>
            <a:r>
              <a:rPr lang="en-US" dirty="0"/>
              <a:t>Loss of engagement</a:t>
            </a:r>
          </a:p>
          <a:p>
            <a:pPr lvl="1"/>
            <a:r>
              <a:rPr lang="en-US" dirty="0"/>
              <a:t>Decline in career ambitions</a:t>
            </a:r>
          </a:p>
          <a:p>
            <a:pPr lvl="1"/>
            <a:r>
              <a:rPr lang="en-US" dirty="0"/>
              <a:t>Greater sense of self-acceptance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Conservatism</a:t>
            </a:r>
          </a:p>
          <a:p>
            <a:pPr lvl="1"/>
            <a:r>
              <a:rPr lang="en-US" dirty="0"/>
              <a:t>Skeptical towards educational innovations</a:t>
            </a:r>
          </a:p>
          <a:p>
            <a:pPr lvl="1"/>
            <a:r>
              <a:rPr lang="en-US" dirty="0"/>
              <a:t>Critical of educational policy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30E8-1556-DB43-A515-3C2D4532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Disengagement (Years 30+)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0A5B-49E0-2040-BD21-DCB58390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Withdrawal from profession</a:t>
            </a:r>
          </a:p>
          <a:p>
            <a:r>
              <a:rPr lang="en-US" dirty="0"/>
              <a:t>Reduce commitment and career ambition</a:t>
            </a:r>
          </a:p>
          <a:p>
            <a:r>
              <a:rPr lang="en-US" dirty="0"/>
              <a:t>Focus on personal goals</a:t>
            </a:r>
          </a:p>
          <a:p>
            <a:r>
              <a:rPr lang="en-US" dirty="0"/>
              <a:t>Increase participation in PDs focused on using computers for instructional findings</a:t>
            </a:r>
          </a:p>
        </p:txBody>
      </p:sp>
    </p:spTree>
    <p:extLst>
      <p:ext uri="{BB962C8B-B14F-4D97-AF65-F5344CB8AC3E}">
        <p14:creationId xmlns:p14="http://schemas.microsoft.com/office/powerpoint/2010/main" val="172159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60114E9-B16D-0F40-B40B-79646CFF60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464750"/>
              </p:ext>
            </p:extLst>
          </p:nvPr>
        </p:nvGraphicFramePr>
        <p:xfrm>
          <a:off x="-2" y="0"/>
          <a:ext cx="12192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C84E8F-04F0-0E47-B25A-014DE79A2C03}"/>
              </a:ext>
            </a:extLst>
          </p:cNvPr>
          <p:cNvSpPr txBox="1"/>
          <p:nvPr/>
        </p:nvSpPr>
        <p:spPr>
          <a:xfrm rot="19050439">
            <a:off x="-300478" y="4395047"/>
            <a:ext cx="25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and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EFB68-3B4A-9D46-8D86-96FBE0D3809E}"/>
              </a:ext>
            </a:extLst>
          </p:cNvPr>
          <p:cNvSpPr txBox="1"/>
          <p:nvPr/>
        </p:nvSpPr>
        <p:spPr>
          <a:xfrm rot="19080217">
            <a:off x="1619457" y="2866258"/>
            <a:ext cx="2510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Stabilization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3F1DF-0C51-6E43-A412-8E53CDE555FF}"/>
              </a:ext>
            </a:extLst>
          </p:cNvPr>
          <p:cNvSpPr txBox="1"/>
          <p:nvPr/>
        </p:nvSpPr>
        <p:spPr>
          <a:xfrm rot="19095415">
            <a:off x="2576665" y="1951949"/>
            <a:ext cx="2587357" cy="37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Experimentation/activism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6FB7A-61E7-B64A-9818-FC252EF82870}"/>
              </a:ext>
            </a:extLst>
          </p:cNvPr>
          <p:cNvSpPr txBox="1"/>
          <p:nvPr/>
        </p:nvSpPr>
        <p:spPr>
          <a:xfrm rot="2488341">
            <a:off x="6121891" y="1439862"/>
            <a:ext cx="266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Serenity and Conservatism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4DC7A-235D-AD47-9AC0-6F68C5613939}"/>
              </a:ext>
            </a:extLst>
          </p:cNvPr>
          <p:cNvSpPr txBox="1"/>
          <p:nvPr/>
        </p:nvSpPr>
        <p:spPr>
          <a:xfrm rot="20855033">
            <a:off x="9516715" y="3004757"/>
            <a:ext cx="266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Disengagement</a:t>
            </a:r>
          </a:p>
        </p:txBody>
      </p:sp>
    </p:spTree>
    <p:extLst>
      <p:ext uri="{BB962C8B-B14F-4D97-AF65-F5344CB8AC3E}">
        <p14:creationId xmlns:p14="http://schemas.microsoft.com/office/powerpoint/2010/main" val="119547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60114E9-B16D-0F40-B40B-79646CFF60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965118"/>
              </p:ext>
            </p:extLst>
          </p:nvPr>
        </p:nvGraphicFramePr>
        <p:xfrm>
          <a:off x="0" y="2599764"/>
          <a:ext cx="12192000" cy="42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5C6BCD-CAF8-3949-B5D8-8BA88CF466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31958"/>
              </p:ext>
            </p:extLst>
          </p:nvPr>
        </p:nvGraphicFramePr>
        <p:xfrm>
          <a:off x="-1" y="0"/>
          <a:ext cx="12192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930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60114E9-B16D-0F40-B40B-79646CFF60A5}"/>
              </a:ext>
            </a:extLst>
          </p:cNvPr>
          <p:cNvGraphicFramePr>
            <a:graphicFrameLocks/>
          </p:cNvGraphicFramePr>
          <p:nvPr/>
        </p:nvGraphicFramePr>
        <p:xfrm>
          <a:off x="0" y="2599764"/>
          <a:ext cx="12192000" cy="42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5C6BCD-CAF8-3949-B5D8-8BA88CF466B7}"/>
              </a:ext>
            </a:extLst>
          </p:cNvPr>
          <p:cNvGraphicFramePr>
            <a:graphicFrameLocks/>
          </p:cNvGraphicFramePr>
          <p:nvPr/>
        </p:nvGraphicFramePr>
        <p:xfrm>
          <a:off x="-1" y="0"/>
          <a:ext cx="12192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0114E9-B16D-0F40-B40B-79646CFF60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68206"/>
              </p:ext>
            </p:extLst>
          </p:nvPr>
        </p:nvGraphicFramePr>
        <p:xfrm>
          <a:off x="0" y="-1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1308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60114E9-B16D-0F40-B40B-79646CFF60A5}"/>
              </a:ext>
            </a:extLst>
          </p:cNvPr>
          <p:cNvGraphicFramePr>
            <a:graphicFrameLocks/>
          </p:cNvGraphicFramePr>
          <p:nvPr/>
        </p:nvGraphicFramePr>
        <p:xfrm>
          <a:off x="0" y="2599764"/>
          <a:ext cx="12192000" cy="42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5C6BCD-CAF8-3949-B5D8-8BA88CF466B7}"/>
              </a:ext>
            </a:extLst>
          </p:cNvPr>
          <p:cNvGraphicFramePr>
            <a:graphicFrameLocks/>
          </p:cNvGraphicFramePr>
          <p:nvPr/>
        </p:nvGraphicFramePr>
        <p:xfrm>
          <a:off x="-1" y="0"/>
          <a:ext cx="12192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0114E9-B16D-0F40-B40B-79646CFF60A5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0114E9-B16D-0F40-B40B-79646CFF60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274192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08455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B3A7-3098-C148-AFF8-E7232BC7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822E-2FC6-F848-A4CC-6B15786F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Institute, L. P., Darling-Hammond, L., </a:t>
            </a:r>
            <a:r>
              <a:rPr lang="en-US" dirty="0" err="1"/>
              <a:t>Hyler</a:t>
            </a:r>
            <a:r>
              <a:rPr lang="en-US" dirty="0"/>
              <a:t>, M. E., &amp; Gardner, M. (n.d.). </a:t>
            </a:r>
            <a:r>
              <a:rPr lang="en-US" i="1" dirty="0"/>
              <a:t>Effective Teacher Professional Development</a:t>
            </a:r>
            <a:r>
              <a:rPr lang="en-US" dirty="0"/>
              <a:t>. 76.</a:t>
            </a:r>
          </a:p>
          <a:p>
            <a:r>
              <a:rPr lang="en-US" dirty="0"/>
              <a:t>Richter, D., </a:t>
            </a:r>
            <a:r>
              <a:rPr lang="en-US" dirty="0" err="1"/>
              <a:t>Kunter</a:t>
            </a:r>
            <a:r>
              <a:rPr lang="en-US" dirty="0"/>
              <a:t>, M., </a:t>
            </a:r>
            <a:r>
              <a:rPr lang="en-US" dirty="0" err="1"/>
              <a:t>Klusmann</a:t>
            </a:r>
            <a:r>
              <a:rPr lang="en-US" dirty="0"/>
              <a:t>, U., </a:t>
            </a:r>
            <a:r>
              <a:rPr lang="en-US" dirty="0" err="1"/>
              <a:t>Lüdtke</a:t>
            </a:r>
            <a:r>
              <a:rPr lang="en-US" dirty="0"/>
              <a:t>, O., &amp; Baumert, J. (2011). Professional development across the teaching career: Teachers’ uptake of formal and informal learning opportunities. </a:t>
            </a:r>
            <a:r>
              <a:rPr lang="en-US" i="1" dirty="0"/>
              <a:t>Teaching and Teacher Education</a:t>
            </a:r>
            <a:r>
              <a:rPr lang="en-US" dirty="0"/>
              <a:t>, </a:t>
            </a:r>
            <a:r>
              <a:rPr lang="en-US" i="1" dirty="0"/>
              <a:t>27</a:t>
            </a:r>
            <a:r>
              <a:rPr lang="en-US" dirty="0"/>
              <a:t>(1), 116–126. </a:t>
            </a:r>
            <a:r>
              <a:rPr lang="en-US" dirty="0">
                <a:hlinkClick r:id="rId2"/>
              </a:rPr>
              <a:t>https://doi.org/10.1016/j.tate.2010.07.008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2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C8D3-4C5C-8F4F-9442-9012AB49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Professional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9390-CCE6-7E49-BCFB-627614BD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/>
              <a:t>" Uptake of formal and informal learning opportunities that deepen and extend teachers' professional competence, including knowledge, beliefs, motivation, and self-regulatory skills”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D2817-CDB2-1C44-8E78-EF87638C4F5A}"/>
              </a:ext>
            </a:extLst>
          </p:cNvPr>
          <p:cNvSpPr txBox="1"/>
          <p:nvPr/>
        </p:nvSpPr>
        <p:spPr>
          <a:xfrm>
            <a:off x="7012954" y="6488668"/>
            <a:ext cx="517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(Richter, </a:t>
            </a:r>
            <a:r>
              <a:rPr lang="en-US" dirty="0" err="1"/>
              <a:t>Kunter</a:t>
            </a:r>
            <a:r>
              <a:rPr lang="en-US" dirty="0"/>
              <a:t>, </a:t>
            </a:r>
            <a:r>
              <a:rPr lang="en-US" dirty="0" err="1"/>
              <a:t>Klusmann</a:t>
            </a:r>
            <a:r>
              <a:rPr lang="en-US" dirty="0"/>
              <a:t>, </a:t>
            </a:r>
            <a:r>
              <a:rPr lang="en-US" dirty="0" err="1"/>
              <a:t>Lüdtke</a:t>
            </a:r>
            <a:r>
              <a:rPr lang="en-US" dirty="0"/>
              <a:t>, &amp; Baumert, 2011)</a:t>
            </a:r>
          </a:p>
        </p:txBody>
      </p:sp>
    </p:spTree>
    <p:extLst>
      <p:ext uri="{BB962C8B-B14F-4D97-AF65-F5344CB8AC3E}">
        <p14:creationId xmlns:p14="http://schemas.microsoft.com/office/powerpoint/2010/main" val="350020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0D6D-C2BA-3C4B-A655-747A398E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Effective Teacher 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7350-FF6F-B84E-AF72-3C826636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Content Focused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Incorporates Active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Supports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Uses Models of Effective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Provides Coaching and Expert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Offers Feedback and Reflection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of Sustained Duration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7F0C2-B462-4A49-B14A-EC29928247C8}"/>
              </a:ext>
            </a:extLst>
          </p:cNvPr>
          <p:cNvSpPr txBox="1"/>
          <p:nvPr/>
        </p:nvSpPr>
        <p:spPr>
          <a:xfrm>
            <a:off x="7167355" y="6488668"/>
            <a:ext cx="502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(Institute, Darling-Hammond, </a:t>
            </a:r>
            <a:r>
              <a:rPr lang="en-US" dirty="0" err="1"/>
              <a:t>Hyler</a:t>
            </a:r>
            <a:r>
              <a:rPr lang="en-US" dirty="0"/>
              <a:t>, &amp; Gardner, n.d.)</a:t>
            </a:r>
          </a:p>
        </p:txBody>
      </p:sp>
    </p:spTree>
    <p:extLst>
      <p:ext uri="{BB962C8B-B14F-4D97-AF65-F5344CB8AC3E}">
        <p14:creationId xmlns:p14="http://schemas.microsoft.com/office/powerpoint/2010/main" val="56980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B80E-2B72-1E4F-AEA5-AC5F7D93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Focused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7927-3761-D848-8C9C-4845F04F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discipline specific examples and content</a:t>
            </a:r>
          </a:p>
          <a:p>
            <a:r>
              <a:rPr lang="en-US" dirty="0"/>
              <a:t>Done in the classroom – teachers can test new methods and review student response</a:t>
            </a:r>
          </a:p>
        </p:txBody>
      </p:sp>
    </p:spTree>
    <p:extLst>
      <p:ext uri="{BB962C8B-B14F-4D97-AF65-F5344CB8AC3E}">
        <p14:creationId xmlns:p14="http://schemas.microsoft.com/office/powerpoint/2010/main" val="247040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A589-3CAE-4948-BFD3-5E2B5508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C528-5C3B-5A4F-AFB2-1C43BA22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Teachers are involved in designing and trying out teaching strategies</a:t>
            </a:r>
          </a:p>
          <a:p>
            <a:r>
              <a:rPr lang="en-US" dirty="0"/>
              <a:t>Interactive</a:t>
            </a:r>
          </a:p>
          <a:p>
            <a:r>
              <a:rPr lang="en-US" dirty="0"/>
              <a:t>Moves away from lecture based PDs</a:t>
            </a:r>
          </a:p>
        </p:txBody>
      </p:sp>
    </p:spTree>
    <p:extLst>
      <p:ext uri="{BB962C8B-B14F-4D97-AF65-F5344CB8AC3E}">
        <p14:creationId xmlns:p14="http://schemas.microsoft.com/office/powerpoint/2010/main" val="188600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7FF1-038A-0241-8A1B-A27EEC2C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Models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A70D-2629-D849-8861-5528FD50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teaching practices discussed</a:t>
            </a:r>
          </a:p>
          <a:p>
            <a:pPr lvl="1"/>
            <a:r>
              <a:rPr lang="en-US" dirty="0"/>
              <a:t>Rooted in specific discipline</a:t>
            </a:r>
          </a:p>
          <a:p>
            <a:r>
              <a:rPr lang="en-US" dirty="0"/>
              <a:t>Outline of an example of the proposed practice in curriculum format</a:t>
            </a:r>
          </a:p>
          <a:p>
            <a:r>
              <a:rPr lang="en-US" dirty="0"/>
              <a:t>Many different types</a:t>
            </a:r>
          </a:p>
          <a:p>
            <a:pPr lvl="1"/>
            <a:r>
              <a:rPr lang="en-US" dirty="0"/>
              <a:t>Video or written cases of teaching</a:t>
            </a:r>
          </a:p>
          <a:p>
            <a:pPr lvl="1"/>
            <a:r>
              <a:rPr lang="en-US" dirty="0"/>
              <a:t>Demonstration lessons</a:t>
            </a:r>
          </a:p>
          <a:p>
            <a:pPr lvl="1"/>
            <a:r>
              <a:rPr lang="en-US" dirty="0"/>
              <a:t>Unit or lesson plans</a:t>
            </a:r>
          </a:p>
          <a:p>
            <a:pPr lvl="1"/>
            <a:r>
              <a:rPr lang="en-US" dirty="0"/>
              <a:t>Observation of peers</a:t>
            </a:r>
          </a:p>
          <a:p>
            <a:pPr lvl="1"/>
            <a:r>
              <a:rPr lang="en-US" dirty="0"/>
              <a:t>Curriculum materials including sample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CE30-74FD-2A40-961D-27EF4450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to Effective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512F-70B4-2646-BCC7-F7E3DDF6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time (in and out of the classroom) due to set curriculum</a:t>
            </a:r>
          </a:p>
          <a:p>
            <a:r>
              <a:rPr lang="en-US" dirty="0"/>
              <a:t>ELL students in the classroom </a:t>
            </a:r>
            <a:r>
              <a:rPr lang="en-US" dirty="0">
                <a:sym typeface="Wingdings" pitchFamily="2" charset="2"/>
              </a:rPr>
              <a:t> how to tailor new teaching practice to their needs</a:t>
            </a:r>
          </a:p>
          <a:p>
            <a:r>
              <a:rPr lang="en-US" dirty="0">
                <a:sym typeface="Wingdings" pitchFamily="2" charset="2"/>
              </a:rPr>
              <a:t>Lack of resources</a:t>
            </a:r>
          </a:p>
          <a:p>
            <a:r>
              <a:rPr lang="en-US" dirty="0">
                <a:sym typeface="Wingdings" pitchFamily="2" charset="2"/>
              </a:rPr>
              <a:t>Classroom Management Issues</a:t>
            </a:r>
          </a:p>
          <a:p>
            <a:r>
              <a:rPr lang="en-US" dirty="0">
                <a:sym typeface="Wingdings" pitchFamily="2" charset="2"/>
              </a:rPr>
              <a:t>Lack of understanding of what teacher’s need covered in their 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C9E0-8FC3-7346-B124-AF5F4104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Stages of a Teacher’s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7F62-A09F-D34B-950F-ABE94E52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Survival and Discovery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Stabilization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Experimentation/activism and stocktaking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Serenity and Conservatism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9F1D-0EA0-CE4A-B2C1-BD902B8EBA58}"/>
              </a:ext>
            </a:extLst>
          </p:cNvPr>
          <p:cNvSpPr txBox="1"/>
          <p:nvPr/>
        </p:nvSpPr>
        <p:spPr>
          <a:xfrm>
            <a:off x="7077266" y="6488668"/>
            <a:ext cx="511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(Richter, </a:t>
            </a:r>
            <a:r>
              <a:rPr lang="en-US" dirty="0" err="1"/>
              <a:t>Kunter</a:t>
            </a:r>
            <a:r>
              <a:rPr lang="en-US" dirty="0"/>
              <a:t>, </a:t>
            </a:r>
            <a:r>
              <a:rPr lang="en-US" dirty="0" err="1"/>
              <a:t>Klusmann</a:t>
            </a:r>
            <a:r>
              <a:rPr lang="en-US" dirty="0"/>
              <a:t>, </a:t>
            </a:r>
            <a:r>
              <a:rPr lang="en-US" dirty="0" err="1"/>
              <a:t>Lüdtke</a:t>
            </a:r>
            <a:r>
              <a:rPr lang="en-US" dirty="0"/>
              <a:t>, &amp; Baumert, 2011)</a:t>
            </a:r>
          </a:p>
        </p:txBody>
      </p:sp>
    </p:spTree>
    <p:extLst>
      <p:ext uri="{BB962C8B-B14F-4D97-AF65-F5344CB8AC3E}">
        <p14:creationId xmlns:p14="http://schemas.microsoft.com/office/powerpoint/2010/main" val="164178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6A16-C622-DC4A-85AE-E09D081B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and Discovery (Years 1-3)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D995-34E0-A847-98F5-FEFD74B4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Exhausted, overwhelmed, problems with student discipline, continuous trial and error</a:t>
            </a:r>
          </a:p>
          <a:p>
            <a:r>
              <a:rPr lang="en-US" dirty="0"/>
              <a:t>Accomplishment and Discovery</a:t>
            </a:r>
          </a:p>
          <a:p>
            <a:r>
              <a:rPr lang="en-US" dirty="0"/>
              <a:t>Participate in mentoring/peer observation more than teachers in any other stage</a:t>
            </a:r>
          </a:p>
          <a:p>
            <a:r>
              <a:rPr lang="en-US" dirty="0"/>
              <a:t>High attendance of formal PD activities (conferences and workshops)</a:t>
            </a:r>
          </a:p>
        </p:txBody>
      </p:sp>
    </p:spTree>
    <p:extLst>
      <p:ext uri="{BB962C8B-B14F-4D97-AF65-F5344CB8AC3E}">
        <p14:creationId xmlns:p14="http://schemas.microsoft.com/office/powerpoint/2010/main" val="828557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{9B0B0ED1-B4F0-124E-A3A2-D6BA77E48269}tf10001076</Template>
  <TotalTime>526</TotalTime>
  <Words>616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Contributing Factors to a Successful Teacher PD</vt:lpstr>
      <vt:lpstr>Professional Development</vt:lpstr>
      <vt:lpstr>Elements of an Effective Teacher PD</vt:lpstr>
      <vt:lpstr>Content Focused</vt:lpstr>
      <vt:lpstr>Active Learning</vt:lpstr>
      <vt:lpstr>Use of Models and Modeling</vt:lpstr>
      <vt:lpstr>Obstacles to Effective Implementation</vt:lpstr>
      <vt:lpstr>The Five Stages of a Teacher’s Career</vt:lpstr>
      <vt:lpstr>Survival and Discovery (Years 1-3)</vt:lpstr>
      <vt:lpstr>Stabilization (Years 4-6)</vt:lpstr>
      <vt:lpstr>Experimentation/activism and stocktaking (Years 7-18)</vt:lpstr>
      <vt:lpstr>Serenity and Conservatism (Years 19-30)</vt:lpstr>
      <vt:lpstr>Disengagement (Years 30+)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Dewil</dc:creator>
  <cp:lastModifiedBy>Sophie Dewil</cp:lastModifiedBy>
  <cp:revision>7</cp:revision>
  <dcterms:created xsi:type="dcterms:W3CDTF">2019-06-21T10:51:33Z</dcterms:created>
  <dcterms:modified xsi:type="dcterms:W3CDTF">2019-06-21T19:37:57Z</dcterms:modified>
</cp:coreProperties>
</file>