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Lst>
  <p:notesMasterIdLst>
    <p:notesMasterId r:id="rId3"/>
  </p:notesMasterIdLst>
  <p:sldIdLst>
    <p:sldId id="261" r:id="rId2"/>
  </p:sldIdLst>
  <p:sldSz cx="38404800" cy="29260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569" autoAdjust="0"/>
  </p:normalViewPr>
  <p:slideViewPr>
    <p:cSldViewPr snapToGrid="0" snapToObjects="1">
      <p:cViewPr>
        <p:scale>
          <a:sx n="54" d="100"/>
          <a:sy n="54" d="100"/>
        </p:scale>
        <p:origin x="8704" y="5200"/>
      </p:cViewPr>
      <p:guideLst>
        <p:guide orient="horz" pos="9216"/>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77925" y="685800"/>
            <a:ext cx="45021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476070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1177925" y="685800"/>
            <a:ext cx="45021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8" name="Shape 4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a:p>
          <a:p>
            <a:pPr marL="0" marR="0" lvl="0" indent="0" algn="l" rtl="0">
              <a:spcBef>
                <a:spcPts val="0"/>
              </a:spcBef>
              <a:spcAft>
                <a:spcPts val="0"/>
              </a:spcAft>
              <a:buClr>
                <a:schemeClr val="dk1"/>
              </a:buClr>
              <a:buSzPct val="25000"/>
              <a:buFont typeface="Calibri"/>
              <a:buNone/>
            </a:pPr>
            <a:endParaRPr/>
          </a:p>
          <a:p>
            <a:pPr marL="0" marR="0" lvl="0" indent="0" algn="l" rtl="0">
              <a:spcBef>
                <a:spcPts val="0"/>
              </a:spcBef>
              <a:spcAft>
                <a:spcPts val="0"/>
              </a:spcAft>
              <a:buClr>
                <a:schemeClr val="dk1"/>
              </a:buClr>
              <a:buSzPct val="25000"/>
              <a:buFont typeface="Calibri"/>
              <a:buNone/>
            </a:pPr>
            <a:endParaRPr/>
          </a:p>
        </p:txBody>
      </p:sp>
      <p:sp>
        <p:nvSpPr>
          <p:cNvPr id="459" name="Shape 4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40"/>
        <p:cNvGrpSpPr/>
        <p:nvPr/>
      </p:nvGrpSpPr>
      <p:grpSpPr>
        <a:xfrm>
          <a:off x="0" y="0"/>
          <a:ext cx="0" cy="0"/>
          <a:chOff x="0" y="0"/>
          <a:chExt cx="0" cy="0"/>
        </a:xfrm>
      </p:grpSpPr>
      <p:sp>
        <p:nvSpPr>
          <p:cNvPr id="241" name="Shape 241"/>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42" name="Shape 242"/>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43" name="Shape 243"/>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920240" y="1171787"/>
            <a:ext cx="34564318" cy="48767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99" name="Shape 299"/>
          <p:cNvSpPr txBox="1">
            <a:spLocks noGrp="1"/>
          </p:cNvSpPr>
          <p:nvPr>
            <p:ph type="body" idx="1"/>
          </p:nvPr>
        </p:nvSpPr>
        <p:spPr>
          <a:xfrm rot="5400000">
            <a:off x="9547013" y="-799249"/>
            <a:ext cx="19310773" cy="34564318"/>
          </a:xfrm>
          <a:prstGeom prst="rect">
            <a:avLst/>
          </a:prstGeom>
          <a:noFill/>
          <a:ln>
            <a:noFill/>
          </a:ln>
        </p:spPr>
        <p:txBody>
          <a:bodyPr lIns="91425" tIns="91425" rIns="91425" bIns="91425" anchor="t" anchorCtr="0"/>
          <a:lstStyle>
            <a:lvl1pPr marL="1528340" marR="0" lvl="0" indent="2084810" algn="l" rtl="0">
              <a:lnSpc>
                <a:spcPct val="100000"/>
              </a:lnSpc>
              <a:spcBef>
                <a:spcPts val="2860"/>
              </a:spcBef>
              <a:spcAft>
                <a:spcPts val="0"/>
              </a:spcAft>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1876547" algn="l" rtl="0">
              <a:lnSpc>
                <a:spcPct val="100000"/>
              </a:lnSpc>
              <a:spcBef>
                <a:spcPts val="2500"/>
              </a:spcBef>
              <a:spcAft>
                <a:spcPts val="0"/>
              </a:spcAft>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1668285" algn="l" rtl="0">
              <a:lnSpc>
                <a:spcPct val="100000"/>
              </a:lnSpc>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1218000"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1212212"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1219126"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1213339"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1220254"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1214468"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300" name="Shape 300"/>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301" name="Shape 301"/>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302" name="Shape 302"/>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rot="5400000">
            <a:off x="19680763" y="9334505"/>
            <a:ext cx="24966507" cy="864107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05" name="Shape 305"/>
          <p:cNvSpPr txBox="1">
            <a:spLocks noGrp="1"/>
          </p:cNvSpPr>
          <p:nvPr>
            <p:ph type="body" idx="1"/>
          </p:nvPr>
        </p:nvSpPr>
        <p:spPr>
          <a:xfrm rot="5400000">
            <a:off x="2078565" y="1013464"/>
            <a:ext cx="24966507" cy="25283160"/>
          </a:xfrm>
          <a:prstGeom prst="rect">
            <a:avLst/>
          </a:prstGeom>
          <a:noFill/>
          <a:ln>
            <a:noFill/>
          </a:ln>
        </p:spPr>
        <p:txBody>
          <a:bodyPr lIns="91425" tIns="91425" rIns="91425" bIns="91425" anchor="t" anchorCtr="0"/>
          <a:lstStyle>
            <a:lvl1pPr marL="1528340" marR="0" lvl="0" indent="2084810" algn="l" rtl="0">
              <a:lnSpc>
                <a:spcPct val="100000"/>
              </a:lnSpc>
              <a:spcBef>
                <a:spcPts val="2860"/>
              </a:spcBef>
              <a:spcAft>
                <a:spcPts val="0"/>
              </a:spcAft>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1876547" algn="l" rtl="0">
              <a:lnSpc>
                <a:spcPct val="100000"/>
              </a:lnSpc>
              <a:spcBef>
                <a:spcPts val="2500"/>
              </a:spcBef>
              <a:spcAft>
                <a:spcPts val="0"/>
              </a:spcAft>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1668285" algn="l" rtl="0">
              <a:lnSpc>
                <a:spcPct val="100000"/>
              </a:lnSpc>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1218000"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1212212"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1219126"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1213339"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1220254"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1214468"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306" name="Shape 306"/>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307" name="Shape 307"/>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308" name="Shape 308"/>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2880358" y="9089814"/>
            <a:ext cx="32644080" cy="627210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46" name="Shape 246"/>
          <p:cNvSpPr txBox="1">
            <a:spLocks noGrp="1"/>
          </p:cNvSpPr>
          <p:nvPr>
            <p:ph type="subTitle" idx="1"/>
          </p:nvPr>
        </p:nvSpPr>
        <p:spPr>
          <a:xfrm>
            <a:off x="5760719" y="16581120"/>
            <a:ext cx="26883358" cy="7477759"/>
          </a:xfrm>
          <a:prstGeom prst="rect">
            <a:avLst/>
          </a:prstGeom>
          <a:noFill/>
          <a:ln>
            <a:noFill/>
          </a:ln>
        </p:spPr>
        <p:txBody>
          <a:bodyPr lIns="91425" tIns="91425" rIns="91425" bIns="91425" anchor="t" anchorCtr="0"/>
          <a:lstStyle>
            <a:lvl1pPr marL="0" marR="0" lvl="0" indent="0" algn="ctr" rtl="0">
              <a:lnSpc>
                <a:spcPct val="100000"/>
              </a:lnSpc>
              <a:spcBef>
                <a:spcPts val="2860"/>
              </a:spcBef>
              <a:spcAft>
                <a:spcPts val="0"/>
              </a:spcAft>
              <a:buClr>
                <a:srgbClr val="888888"/>
              </a:buClr>
              <a:buFont typeface="Arial"/>
              <a:buNone/>
              <a:defRPr sz="14300" b="0" i="0" u="none" strike="noStrike" cap="none">
                <a:solidFill>
                  <a:srgbClr val="888888"/>
                </a:solidFill>
                <a:latin typeface="Calibri"/>
                <a:ea typeface="Calibri"/>
                <a:cs typeface="Calibri"/>
                <a:sym typeface="Calibri"/>
              </a:defRPr>
            </a:lvl1pPr>
            <a:lvl2pPr marL="2037786" marR="0" lvl="1" indent="-5786" algn="ctr" rtl="0">
              <a:lnSpc>
                <a:spcPct val="100000"/>
              </a:lnSpc>
              <a:spcBef>
                <a:spcPts val="2500"/>
              </a:spcBef>
              <a:spcAft>
                <a:spcPts val="0"/>
              </a:spcAft>
              <a:buClr>
                <a:srgbClr val="888888"/>
              </a:buClr>
              <a:buFont typeface="Arial"/>
              <a:buNone/>
              <a:defRPr sz="12500" b="0" i="0" u="none" strike="noStrike" cap="none">
                <a:solidFill>
                  <a:srgbClr val="888888"/>
                </a:solidFill>
                <a:latin typeface="Calibri"/>
                <a:ea typeface="Calibri"/>
                <a:cs typeface="Calibri"/>
                <a:sym typeface="Calibri"/>
              </a:defRPr>
            </a:lvl2pPr>
            <a:lvl3pPr marL="4075572" marR="0" lvl="2" indent="-11572" algn="ctr" rtl="0">
              <a:lnSpc>
                <a:spcPct val="100000"/>
              </a:lnSpc>
              <a:spcBef>
                <a:spcPts val="2140"/>
              </a:spcBef>
              <a:spcAft>
                <a:spcPts val="0"/>
              </a:spcAft>
              <a:buClr>
                <a:srgbClr val="888888"/>
              </a:buClr>
              <a:buFont typeface="Arial"/>
              <a:buNone/>
              <a:defRPr sz="10700" b="0" i="0" u="none" strike="noStrike" cap="none">
                <a:solidFill>
                  <a:srgbClr val="888888"/>
                </a:solidFill>
                <a:latin typeface="Calibri"/>
                <a:ea typeface="Calibri"/>
                <a:cs typeface="Calibri"/>
                <a:sym typeface="Calibri"/>
              </a:defRPr>
            </a:lvl3pPr>
            <a:lvl4pPr marL="6113358" marR="0" lvl="3" indent="-4657" algn="ctr" rtl="0">
              <a:lnSpc>
                <a:spcPct val="100000"/>
              </a:lnSpc>
              <a:spcBef>
                <a:spcPts val="1780"/>
              </a:spcBef>
              <a:spcAft>
                <a:spcPts val="0"/>
              </a:spcAft>
              <a:buClr>
                <a:srgbClr val="888888"/>
              </a:buClr>
              <a:buFont typeface="Arial"/>
              <a:buNone/>
              <a:defRPr sz="8900" b="0" i="0" u="none" strike="noStrike" cap="none">
                <a:solidFill>
                  <a:srgbClr val="888888"/>
                </a:solidFill>
                <a:latin typeface="Calibri"/>
                <a:ea typeface="Calibri"/>
                <a:cs typeface="Calibri"/>
                <a:sym typeface="Calibri"/>
              </a:defRPr>
            </a:lvl4pPr>
            <a:lvl5pPr marL="8151144" marR="0" lvl="4" indent="-10444" algn="ctr" rtl="0">
              <a:lnSpc>
                <a:spcPct val="100000"/>
              </a:lnSpc>
              <a:spcBef>
                <a:spcPts val="1780"/>
              </a:spcBef>
              <a:spcAft>
                <a:spcPts val="0"/>
              </a:spcAft>
              <a:buClr>
                <a:srgbClr val="888888"/>
              </a:buClr>
              <a:buFont typeface="Arial"/>
              <a:buNone/>
              <a:defRPr sz="8900" b="0" i="0" u="none" strike="noStrike" cap="none">
                <a:solidFill>
                  <a:srgbClr val="888888"/>
                </a:solidFill>
                <a:latin typeface="Calibri"/>
                <a:ea typeface="Calibri"/>
                <a:cs typeface="Calibri"/>
                <a:sym typeface="Calibri"/>
              </a:defRPr>
            </a:lvl5pPr>
            <a:lvl6pPr marL="10188931" marR="0" lvl="5" indent="-3530" algn="ctr" rtl="0">
              <a:lnSpc>
                <a:spcPct val="100000"/>
              </a:lnSpc>
              <a:spcBef>
                <a:spcPts val="1780"/>
              </a:spcBef>
              <a:spcAft>
                <a:spcPts val="0"/>
              </a:spcAft>
              <a:buClr>
                <a:srgbClr val="888888"/>
              </a:buClr>
              <a:buFont typeface="Arial"/>
              <a:buNone/>
              <a:defRPr sz="8900" b="0" i="0" u="none" strike="noStrike" cap="none">
                <a:solidFill>
                  <a:srgbClr val="888888"/>
                </a:solidFill>
                <a:latin typeface="Calibri"/>
                <a:ea typeface="Calibri"/>
                <a:cs typeface="Calibri"/>
                <a:sym typeface="Calibri"/>
              </a:defRPr>
            </a:lvl6pPr>
            <a:lvl7pPr marL="12226717" marR="0" lvl="6" indent="-9317" algn="ctr" rtl="0">
              <a:lnSpc>
                <a:spcPct val="100000"/>
              </a:lnSpc>
              <a:spcBef>
                <a:spcPts val="1780"/>
              </a:spcBef>
              <a:spcAft>
                <a:spcPts val="0"/>
              </a:spcAft>
              <a:buClr>
                <a:srgbClr val="888888"/>
              </a:buClr>
              <a:buFont typeface="Arial"/>
              <a:buNone/>
              <a:defRPr sz="8900" b="0" i="0" u="none" strike="noStrike" cap="none">
                <a:solidFill>
                  <a:srgbClr val="888888"/>
                </a:solidFill>
                <a:latin typeface="Calibri"/>
                <a:ea typeface="Calibri"/>
                <a:cs typeface="Calibri"/>
                <a:sym typeface="Calibri"/>
              </a:defRPr>
            </a:lvl7pPr>
            <a:lvl8pPr marL="14264503" marR="0" lvl="7" indent="-2402" algn="ctr" rtl="0">
              <a:lnSpc>
                <a:spcPct val="100000"/>
              </a:lnSpc>
              <a:spcBef>
                <a:spcPts val="1780"/>
              </a:spcBef>
              <a:spcAft>
                <a:spcPts val="0"/>
              </a:spcAft>
              <a:buClr>
                <a:srgbClr val="888888"/>
              </a:buClr>
              <a:buFont typeface="Arial"/>
              <a:buNone/>
              <a:defRPr sz="8900" b="0" i="0" u="none" strike="noStrike" cap="none">
                <a:solidFill>
                  <a:srgbClr val="888888"/>
                </a:solidFill>
                <a:latin typeface="Calibri"/>
                <a:ea typeface="Calibri"/>
                <a:cs typeface="Calibri"/>
                <a:sym typeface="Calibri"/>
              </a:defRPr>
            </a:lvl8pPr>
            <a:lvl9pPr marL="16302289" marR="0" lvl="8" indent="-8188" algn="ctr" rtl="0">
              <a:lnSpc>
                <a:spcPct val="100000"/>
              </a:lnSpc>
              <a:spcBef>
                <a:spcPts val="1780"/>
              </a:spcBef>
              <a:spcAft>
                <a:spcPts val="0"/>
              </a:spcAft>
              <a:buClr>
                <a:srgbClr val="888888"/>
              </a:buClr>
              <a:buFont typeface="Arial"/>
              <a:buNone/>
              <a:defRPr sz="8900" b="0" i="0" u="none" strike="noStrike" cap="none">
                <a:solidFill>
                  <a:srgbClr val="888888"/>
                </a:solidFill>
                <a:latin typeface="Calibri"/>
                <a:ea typeface="Calibri"/>
                <a:cs typeface="Calibri"/>
                <a:sym typeface="Calibri"/>
              </a:defRPr>
            </a:lvl9pPr>
          </a:lstStyle>
          <a:p>
            <a:endParaRPr/>
          </a:p>
        </p:txBody>
      </p:sp>
      <p:sp>
        <p:nvSpPr>
          <p:cNvPr id="247" name="Shape 247"/>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48" name="Shape 248"/>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49" name="Shape 249"/>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920240" y="1171787"/>
            <a:ext cx="34564318" cy="48767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2" name="Shape 252"/>
          <p:cNvSpPr txBox="1">
            <a:spLocks noGrp="1"/>
          </p:cNvSpPr>
          <p:nvPr>
            <p:ph type="body" idx="1"/>
          </p:nvPr>
        </p:nvSpPr>
        <p:spPr>
          <a:xfrm>
            <a:off x="1920240" y="6827521"/>
            <a:ext cx="34564318" cy="19310773"/>
          </a:xfrm>
          <a:prstGeom prst="rect">
            <a:avLst/>
          </a:prstGeom>
          <a:noFill/>
          <a:ln>
            <a:noFill/>
          </a:ln>
        </p:spPr>
        <p:txBody>
          <a:bodyPr lIns="91425" tIns="91425" rIns="91425" bIns="91425" anchor="t" anchorCtr="0"/>
          <a:lstStyle>
            <a:lvl1pPr marL="1528340" marR="0" lvl="0" indent="2084810" algn="l" rtl="0">
              <a:lnSpc>
                <a:spcPct val="100000"/>
              </a:lnSpc>
              <a:spcBef>
                <a:spcPts val="2860"/>
              </a:spcBef>
              <a:spcAft>
                <a:spcPts val="0"/>
              </a:spcAft>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1876547" algn="l" rtl="0">
              <a:lnSpc>
                <a:spcPct val="100000"/>
              </a:lnSpc>
              <a:spcBef>
                <a:spcPts val="2500"/>
              </a:spcBef>
              <a:spcAft>
                <a:spcPts val="0"/>
              </a:spcAft>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1668285" algn="l" rtl="0">
              <a:lnSpc>
                <a:spcPct val="100000"/>
              </a:lnSpc>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1218000"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1212212"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1219126"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1213339"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1220254"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1214468"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253" name="Shape 253"/>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54" name="Shape 254"/>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55" name="Shape 255"/>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033715" y="18802775"/>
            <a:ext cx="32644080" cy="58115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78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8" name="Shape 258"/>
          <p:cNvSpPr txBox="1">
            <a:spLocks noGrp="1"/>
          </p:cNvSpPr>
          <p:nvPr>
            <p:ph type="body" idx="1"/>
          </p:nvPr>
        </p:nvSpPr>
        <p:spPr>
          <a:xfrm>
            <a:off x="3033715" y="12401978"/>
            <a:ext cx="32644080" cy="6400797"/>
          </a:xfrm>
          <a:prstGeom prst="rect">
            <a:avLst/>
          </a:prstGeom>
          <a:noFill/>
          <a:ln>
            <a:noFill/>
          </a:ln>
        </p:spPr>
        <p:txBody>
          <a:bodyPr lIns="91425" tIns="91425" rIns="91425" bIns="91425" anchor="b" anchorCtr="0"/>
          <a:lstStyle>
            <a:lvl1pPr marL="0" marR="0" lvl="0" indent="0" algn="l" rtl="0">
              <a:lnSpc>
                <a:spcPct val="100000"/>
              </a:lnSpc>
              <a:spcBef>
                <a:spcPts val="1780"/>
              </a:spcBef>
              <a:spcAft>
                <a:spcPts val="0"/>
              </a:spcAft>
              <a:buClr>
                <a:srgbClr val="888888"/>
              </a:buClr>
              <a:buFont typeface="Arial"/>
              <a:buNone/>
              <a:defRPr sz="89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1600"/>
              </a:spcBef>
              <a:spcAft>
                <a:spcPts val="0"/>
              </a:spcAft>
              <a:buClr>
                <a:srgbClr val="888888"/>
              </a:buClr>
              <a:buFont typeface="Arial"/>
              <a:buNone/>
              <a:defRPr sz="8000" b="0" i="0" u="none" strike="noStrike" cap="none">
                <a:solidFill>
                  <a:srgbClr val="888888"/>
                </a:solidFill>
                <a:latin typeface="Calibri"/>
                <a:ea typeface="Calibri"/>
                <a:cs typeface="Calibri"/>
                <a:sym typeface="Calibri"/>
              </a:defRPr>
            </a:lvl2pPr>
            <a:lvl3pPr marL="4075572" marR="0" lvl="2" indent="-11572" algn="l" rtl="0">
              <a:lnSpc>
                <a:spcPct val="100000"/>
              </a:lnSpc>
              <a:spcBef>
                <a:spcPts val="1420"/>
              </a:spcBef>
              <a:spcAft>
                <a:spcPts val="0"/>
              </a:spcAft>
              <a:buClr>
                <a:srgbClr val="888888"/>
              </a:buClr>
              <a:buFont typeface="Arial"/>
              <a:buNone/>
              <a:defRPr sz="7100" b="0" i="0" u="none" strike="noStrike" cap="none">
                <a:solidFill>
                  <a:srgbClr val="888888"/>
                </a:solidFill>
                <a:latin typeface="Calibri"/>
                <a:ea typeface="Calibri"/>
                <a:cs typeface="Calibri"/>
                <a:sym typeface="Calibri"/>
              </a:defRPr>
            </a:lvl3pPr>
            <a:lvl4pPr marL="6113358" marR="0" lvl="3" indent="-4657" algn="l" rtl="0">
              <a:lnSpc>
                <a:spcPct val="100000"/>
              </a:lnSpc>
              <a:spcBef>
                <a:spcPts val="1240"/>
              </a:spcBef>
              <a:spcAft>
                <a:spcPts val="0"/>
              </a:spcAft>
              <a:buClr>
                <a:srgbClr val="888888"/>
              </a:buClr>
              <a:buFont typeface="Arial"/>
              <a:buNone/>
              <a:defRPr sz="6200" b="0" i="0" u="none" strike="noStrike" cap="none">
                <a:solidFill>
                  <a:srgbClr val="888888"/>
                </a:solidFill>
                <a:latin typeface="Calibri"/>
                <a:ea typeface="Calibri"/>
                <a:cs typeface="Calibri"/>
                <a:sym typeface="Calibri"/>
              </a:defRPr>
            </a:lvl4pPr>
            <a:lvl5pPr marL="8151144" marR="0" lvl="4" indent="-10444" algn="l" rtl="0">
              <a:lnSpc>
                <a:spcPct val="100000"/>
              </a:lnSpc>
              <a:spcBef>
                <a:spcPts val="1240"/>
              </a:spcBef>
              <a:spcAft>
                <a:spcPts val="0"/>
              </a:spcAft>
              <a:buClr>
                <a:srgbClr val="888888"/>
              </a:buClr>
              <a:buFont typeface="Arial"/>
              <a:buNone/>
              <a:defRPr sz="6200" b="0" i="0" u="none" strike="noStrike" cap="none">
                <a:solidFill>
                  <a:srgbClr val="888888"/>
                </a:solidFill>
                <a:latin typeface="Calibri"/>
                <a:ea typeface="Calibri"/>
                <a:cs typeface="Calibri"/>
                <a:sym typeface="Calibri"/>
              </a:defRPr>
            </a:lvl5pPr>
            <a:lvl6pPr marL="10188931" marR="0" lvl="5" indent="-3530" algn="l" rtl="0">
              <a:lnSpc>
                <a:spcPct val="100000"/>
              </a:lnSpc>
              <a:spcBef>
                <a:spcPts val="1240"/>
              </a:spcBef>
              <a:spcAft>
                <a:spcPts val="0"/>
              </a:spcAft>
              <a:buClr>
                <a:srgbClr val="888888"/>
              </a:buClr>
              <a:buFont typeface="Arial"/>
              <a:buNone/>
              <a:defRPr sz="6200" b="0" i="0" u="none" strike="noStrike" cap="none">
                <a:solidFill>
                  <a:srgbClr val="888888"/>
                </a:solidFill>
                <a:latin typeface="Calibri"/>
                <a:ea typeface="Calibri"/>
                <a:cs typeface="Calibri"/>
                <a:sym typeface="Calibri"/>
              </a:defRPr>
            </a:lvl6pPr>
            <a:lvl7pPr marL="12226717" marR="0" lvl="6" indent="-9317" algn="l" rtl="0">
              <a:lnSpc>
                <a:spcPct val="100000"/>
              </a:lnSpc>
              <a:spcBef>
                <a:spcPts val="1240"/>
              </a:spcBef>
              <a:spcAft>
                <a:spcPts val="0"/>
              </a:spcAft>
              <a:buClr>
                <a:srgbClr val="888888"/>
              </a:buClr>
              <a:buFont typeface="Arial"/>
              <a:buNone/>
              <a:defRPr sz="6200" b="0" i="0" u="none" strike="noStrike" cap="none">
                <a:solidFill>
                  <a:srgbClr val="888888"/>
                </a:solidFill>
                <a:latin typeface="Calibri"/>
                <a:ea typeface="Calibri"/>
                <a:cs typeface="Calibri"/>
                <a:sym typeface="Calibri"/>
              </a:defRPr>
            </a:lvl7pPr>
            <a:lvl8pPr marL="14264503" marR="0" lvl="7" indent="-2402" algn="l" rtl="0">
              <a:lnSpc>
                <a:spcPct val="100000"/>
              </a:lnSpc>
              <a:spcBef>
                <a:spcPts val="1240"/>
              </a:spcBef>
              <a:spcAft>
                <a:spcPts val="0"/>
              </a:spcAft>
              <a:buClr>
                <a:srgbClr val="888888"/>
              </a:buClr>
              <a:buFont typeface="Arial"/>
              <a:buNone/>
              <a:defRPr sz="6200" b="0" i="0" u="none" strike="noStrike" cap="none">
                <a:solidFill>
                  <a:srgbClr val="888888"/>
                </a:solidFill>
                <a:latin typeface="Calibri"/>
                <a:ea typeface="Calibri"/>
                <a:cs typeface="Calibri"/>
                <a:sym typeface="Calibri"/>
              </a:defRPr>
            </a:lvl8pPr>
            <a:lvl9pPr marL="16302289" marR="0" lvl="8" indent="-8188" algn="l" rtl="0">
              <a:lnSpc>
                <a:spcPct val="100000"/>
              </a:lnSpc>
              <a:spcBef>
                <a:spcPts val="1240"/>
              </a:spcBef>
              <a:spcAft>
                <a:spcPts val="0"/>
              </a:spcAft>
              <a:buClr>
                <a:srgbClr val="888888"/>
              </a:buClr>
              <a:buFont typeface="Arial"/>
              <a:buNone/>
              <a:defRPr sz="6200" b="0" i="0" u="none" strike="noStrike" cap="none">
                <a:solidFill>
                  <a:srgbClr val="888888"/>
                </a:solidFill>
                <a:latin typeface="Calibri"/>
                <a:ea typeface="Calibri"/>
                <a:cs typeface="Calibri"/>
                <a:sym typeface="Calibri"/>
              </a:defRPr>
            </a:lvl9pPr>
          </a:lstStyle>
          <a:p>
            <a:endParaRPr/>
          </a:p>
        </p:txBody>
      </p:sp>
      <p:sp>
        <p:nvSpPr>
          <p:cNvPr id="259" name="Shape 259"/>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60" name="Shape 260"/>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61" name="Shape 261"/>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920240" y="1171787"/>
            <a:ext cx="34564318" cy="48767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64" name="Shape 264"/>
          <p:cNvSpPr txBox="1">
            <a:spLocks noGrp="1"/>
          </p:cNvSpPr>
          <p:nvPr>
            <p:ph type="body" idx="1"/>
          </p:nvPr>
        </p:nvSpPr>
        <p:spPr>
          <a:xfrm>
            <a:off x="1920240" y="6827521"/>
            <a:ext cx="16962119" cy="19310773"/>
          </a:xfrm>
          <a:prstGeom prst="rect">
            <a:avLst/>
          </a:prstGeom>
          <a:noFill/>
          <a:ln>
            <a:noFill/>
          </a:ln>
        </p:spPr>
        <p:txBody>
          <a:bodyPr lIns="91425" tIns="91425" rIns="91425" bIns="91425" anchor="t" anchorCtr="0"/>
          <a:lstStyle>
            <a:lvl1pPr marL="1528340" marR="0" lvl="0" indent="1627610" algn="l" rtl="0">
              <a:lnSpc>
                <a:spcPct val="100000"/>
              </a:lnSpc>
              <a:spcBef>
                <a:spcPts val="2500"/>
              </a:spcBef>
              <a:spcAft>
                <a:spcPts val="0"/>
              </a:spcAft>
              <a:buClr>
                <a:schemeClr val="dk1"/>
              </a:buClr>
              <a:buSzPct val="100000"/>
              <a:buFont typeface="Arial"/>
              <a:buChar char="•"/>
              <a:defRPr sz="12500" b="0" i="0" u="none" strike="noStrike" cap="none">
                <a:solidFill>
                  <a:schemeClr val="dk1"/>
                </a:solidFill>
                <a:latin typeface="Calibri"/>
                <a:ea typeface="Calibri"/>
                <a:cs typeface="Calibri"/>
                <a:sym typeface="Calibri"/>
              </a:defRPr>
            </a:lvl1pPr>
            <a:lvl2pPr marL="3311402" marR="0" lvl="1" indent="1419347" algn="l" rtl="0">
              <a:lnSpc>
                <a:spcPct val="100000"/>
              </a:lnSpc>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5094465" marR="0" lvl="2" indent="1211085"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3pPr>
            <a:lvl4pPr marL="7132250" marR="0" lvl="3" indent="1008450"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4pPr>
            <a:lvl5pPr marL="9170038" marR="0" lvl="4" indent="1002662"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5pPr>
            <a:lvl6pPr marL="11207824" marR="0" lvl="5" indent="1009576"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6pPr>
            <a:lvl7pPr marL="13245610" marR="0" lvl="6" indent="991089"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7pPr>
            <a:lvl8pPr marL="15283396" marR="0" lvl="7" indent="1010704"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8pPr>
            <a:lvl9pPr marL="17321182" marR="0" lvl="8" indent="1004918"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9pPr>
          </a:lstStyle>
          <a:p>
            <a:endParaRPr/>
          </a:p>
        </p:txBody>
      </p:sp>
      <p:sp>
        <p:nvSpPr>
          <p:cNvPr id="265" name="Shape 265"/>
          <p:cNvSpPr txBox="1">
            <a:spLocks noGrp="1"/>
          </p:cNvSpPr>
          <p:nvPr>
            <p:ph type="body" idx="2"/>
          </p:nvPr>
        </p:nvSpPr>
        <p:spPr>
          <a:xfrm>
            <a:off x="19522440" y="6827521"/>
            <a:ext cx="16962119" cy="19310773"/>
          </a:xfrm>
          <a:prstGeom prst="rect">
            <a:avLst/>
          </a:prstGeom>
          <a:noFill/>
          <a:ln>
            <a:noFill/>
          </a:ln>
        </p:spPr>
        <p:txBody>
          <a:bodyPr lIns="91425" tIns="91425" rIns="91425" bIns="91425" anchor="t" anchorCtr="0"/>
          <a:lstStyle>
            <a:lvl1pPr marL="1528340" marR="0" lvl="0" indent="1627610" algn="l" rtl="0">
              <a:lnSpc>
                <a:spcPct val="100000"/>
              </a:lnSpc>
              <a:spcBef>
                <a:spcPts val="2500"/>
              </a:spcBef>
              <a:spcAft>
                <a:spcPts val="0"/>
              </a:spcAft>
              <a:buClr>
                <a:schemeClr val="dk1"/>
              </a:buClr>
              <a:buSzPct val="100000"/>
              <a:buFont typeface="Arial"/>
              <a:buChar char="•"/>
              <a:defRPr sz="12500" b="0" i="0" u="none" strike="noStrike" cap="none">
                <a:solidFill>
                  <a:schemeClr val="dk1"/>
                </a:solidFill>
                <a:latin typeface="Calibri"/>
                <a:ea typeface="Calibri"/>
                <a:cs typeface="Calibri"/>
                <a:sym typeface="Calibri"/>
              </a:defRPr>
            </a:lvl1pPr>
            <a:lvl2pPr marL="3311402" marR="0" lvl="1" indent="1419347" algn="l" rtl="0">
              <a:lnSpc>
                <a:spcPct val="100000"/>
              </a:lnSpc>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5094465" marR="0" lvl="2" indent="1211085"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3pPr>
            <a:lvl4pPr marL="7132250" marR="0" lvl="3" indent="1008450"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4pPr>
            <a:lvl5pPr marL="9170038" marR="0" lvl="4" indent="1002662"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5pPr>
            <a:lvl6pPr marL="11207824" marR="0" lvl="5" indent="1009576"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6pPr>
            <a:lvl7pPr marL="13245610" marR="0" lvl="6" indent="991089"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7pPr>
            <a:lvl8pPr marL="15283396" marR="0" lvl="7" indent="1010704"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8pPr>
            <a:lvl9pPr marL="17321182" marR="0" lvl="8" indent="1004918"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9pPr>
          </a:lstStyle>
          <a:p>
            <a:endParaRPr/>
          </a:p>
        </p:txBody>
      </p:sp>
      <p:sp>
        <p:nvSpPr>
          <p:cNvPr id="266" name="Shape 266"/>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67" name="Shape 267"/>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68" name="Shape 268"/>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1920240" y="1171787"/>
            <a:ext cx="34564318" cy="48767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71" name="Shape 271"/>
          <p:cNvSpPr txBox="1">
            <a:spLocks noGrp="1"/>
          </p:cNvSpPr>
          <p:nvPr>
            <p:ph type="body" idx="1"/>
          </p:nvPr>
        </p:nvSpPr>
        <p:spPr>
          <a:xfrm>
            <a:off x="1920240" y="6549814"/>
            <a:ext cx="16968790" cy="2729651"/>
          </a:xfrm>
          <a:prstGeom prst="rect">
            <a:avLst/>
          </a:prstGeom>
          <a:noFill/>
          <a:ln>
            <a:noFill/>
          </a:ln>
        </p:spPr>
        <p:txBody>
          <a:bodyPr lIns="91425" tIns="91425" rIns="91425" bIns="91425" anchor="b" anchorCtr="0"/>
          <a:lstStyle>
            <a:lvl1pPr marL="0" marR="0" lvl="0" indent="0" algn="l" rtl="0">
              <a:lnSpc>
                <a:spcPct val="100000"/>
              </a:lnSpc>
              <a:spcBef>
                <a:spcPts val="2140"/>
              </a:spcBef>
              <a:spcAft>
                <a:spcPts val="0"/>
              </a:spcAft>
              <a:buClr>
                <a:schemeClr val="dk1"/>
              </a:buClr>
              <a:buFont typeface="Arial"/>
              <a:buNone/>
              <a:defRPr sz="10700" b="1" i="0" u="none" strike="noStrike" cap="none">
                <a:solidFill>
                  <a:schemeClr val="dk1"/>
                </a:solidFill>
                <a:latin typeface="Calibri"/>
                <a:ea typeface="Calibri"/>
                <a:cs typeface="Calibri"/>
                <a:sym typeface="Calibri"/>
              </a:defRPr>
            </a:lvl1pPr>
            <a:lvl2pPr marL="2037786" marR="0" lvl="1" indent="-5786" algn="l" rtl="0">
              <a:lnSpc>
                <a:spcPct val="100000"/>
              </a:lnSpc>
              <a:spcBef>
                <a:spcPts val="1780"/>
              </a:spcBef>
              <a:spcAft>
                <a:spcPts val="0"/>
              </a:spcAft>
              <a:buClr>
                <a:schemeClr val="dk1"/>
              </a:buClr>
              <a:buFont typeface="Arial"/>
              <a:buNone/>
              <a:defRPr sz="8900" b="1"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1600"/>
              </a:spcBef>
              <a:spcAft>
                <a:spcPts val="0"/>
              </a:spcAft>
              <a:buClr>
                <a:schemeClr val="dk1"/>
              </a:buClr>
              <a:buFont typeface="Arial"/>
              <a:buNone/>
              <a:defRPr sz="8000" b="1" i="0" u="none" strike="noStrike" cap="none">
                <a:solidFill>
                  <a:schemeClr val="dk1"/>
                </a:solidFill>
                <a:latin typeface="Calibri"/>
                <a:ea typeface="Calibri"/>
                <a:cs typeface="Calibri"/>
                <a:sym typeface="Calibri"/>
              </a:defRPr>
            </a:lvl3pPr>
            <a:lvl4pPr marL="6113358" marR="0" lvl="3" indent="-4657"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9pPr>
          </a:lstStyle>
          <a:p>
            <a:endParaRPr/>
          </a:p>
        </p:txBody>
      </p:sp>
      <p:sp>
        <p:nvSpPr>
          <p:cNvPr id="272" name="Shape 272"/>
          <p:cNvSpPr txBox="1">
            <a:spLocks noGrp="1"/>
          </p:cNvSpPr>
          <p:nvPr>
            <p:ph type="body" idx="2"/>
          </p:nvPr>
        </p:nvSpPr>
        <p:spPr>
          <a:xfrm>
            <a:off x="1920240" y="9279467"/>
            <a:ext cx="16968790" cy="16858828"/>
          </a:xfrm>
          <a:prstGeom prst="rect">
            <a:avLst/>
          </a:prstGeom>
          <a:noFill/>
          <a:ln>
            <a:noFill/>
          </a:ln>
        </p:spPr>
        <p:txBody>
          <a:bodyPr lIns="91425" tIns="91425" rIns="91425" bIns="91425" anchor="t" anchorCtr="0"/>
          <a:lstStyle>
            <a:lvl1pPr marL="1528340" marR="0" lvl="0" indent="1170410" algn="l" rtl="0">
              <a:lnSpc>
                <a:spcPct val="100000"/>
              </a:lnSpc>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1pPr>
            <a:lvl2pPr marL="3311402" marR="0" lvl="1" indent="962147"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2pPr>
            <a:lvl3pPr marL="5094465" marR="0" lvl="2" indent="1001535"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3pPr>
            <a:lvl4pPr marL="7132250" marR="0" lvl="3" indent="760800"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4pPr>
            <a:lvl5pPr marL="9170038" marR="0" lvl="4" indent="755012"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5pPr>
            <a:lvl6pPr marL="11207824" marR="0" lvl="5" indent="761926"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6pPr>
            <a:lvl7pPr marL="13245610" marR="0" lvl="6" indent="756139"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7pPr>
            <a:lvl8pPr marL="15283396" marR="0" lvl="7" indent="763054"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8pPr>
            <a:lvl9pPr marL="17321182" marR="0" lvl="8" indent="757268"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9pPr>
          </a:lstStyle>
          <a:p>
            <a:endParaRPr/>
          </a:p>
        </p:txBody>
      </p:sp>
      <p:sp>
        <p:nvSpPr>
          <p:cNvPr id="273" name="Shape 273"/>
          <p:cNvSpPr txBox="1">
            <a:spLocks noGrp="1"/>
          </p:cNvSpPr>
          <p:nvPr>
            <p:ph type="body" idx="3"/>
          </p:nvPr>
        </p:nvSpPr>
        <p:spPr>
          <a:xfrm>
            <a:off x="19509106" y="6549814"/>
            <a:ext cx="16975453" cy="2729651"/>
          </a:xfrm>
          <a:prstGeom prst="rect">
            <a:avLst/>
          </a:prstGeom>
          <a:noFill/>
          <a:ln>
            <a:noFill/>
          </a:ln>
        </p:spPr>
        <p:txBody>
          <a:bodyPr lIns="91425" tIns="91425" rIns="91425" bIns="91425" anchor="b" anchorCtr="0"/>
          <a:lstStyle>
            <a:lvl1pPr marL="0" marR="0" lvl="0" indent="0" algn="l" rtl="0">
              <a:lnSpc>
                <a:spcPct val="100000"/>
              </a:lnSpc>
              <a:spcBef>
                <a:spcPts val="2140"/>
              </a:spcBef>
              <a:spcAft>
                <a:spcPts val="0"/>
              </a:spcAft>
              <a:buClr>
                <a:schemeClr val="dk1"/>
              </a:buClr>
              <a:buFont typeface="Arial"/>
              <a:buNone/>
              <a:defRPr sz="10700" b="1" i="0" u="none" strike="noStrike" cap="none">
                <a:solidFill>
                  <a:schemeClr val="dk1"/>
                </a:solidFill>
                <a:latin typeface="Calibri"/>
                <a:ea typeface="Calibri"/>
                <a:cs typeface="Calibri"/>
                <a:sym typeface="Calibri"/>
              </a:defRPr>
            </a:lvl1pPr>
            <a:lvl2pPr marL="2037786" marR="0" lvl="1" indent="-5786" algn="l" rtl="0">
              <a:lnSpc>
                <a:spcPct val="100000"/>
              </a:lnSpc>
              <a:spcBef>
                <a:spcPts val="1780"/>
              </a:spcBef>
              <a:spcAft>
                <a:spcPts val="0"/>
              </a:spcAft>
              <a:buClr>
                <a:schemeClr val="dk1"/>
              </a:buClr>
              <a:buFont typeface="Arial"/>
              <a:buNone/>
              <a:defRPr sz="8900" b="1"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1600"/>
              </a:spcBef>
              <a:spcAft>
                <a:spcPts val="0"/>
              </a:spcAft>
              <a:buClr>
                <a:schemeClr val="dk1"/>
              </a:buClr>
              <a:buFont typeface="Arial"/>
              <a:buNone/>
              <a:defRPr sz="8000" b="1" i="0" u="none" strike="noStrike" cap="none">
                <a:solidFill>
                  <a:schemeClr val="dk1"/>
                </a:solidFill>
                <a:latin typeface="Calibri"/>
                <a:ea typeface="Calibri"/>
                <a:cs typeface="Calibri"/>
                <a:sym typeface="Calibri"/>
              </a:defRPr>
            </a:lvl3pPr>
            <a:lvl4pPr marL="6113358" marR="0" lvl="3" indent="-4657"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1420"/>
              </a:spcBef>
              <a:spcAft>
                <a:spcPts val="0"/>
              </a:spcAft>
              <a:buClr>
                <a:schemeClr val="dk1"/>
              </a:buClr>
              <a:buFont typeface="Arial"/>
              <a:buNone/>
              <a:defRPr sz="7100" b="1" i="0" u="none" strike="noStrike" cap="none">
                <a:solidFill>
                  <a:schemeClr val="dk1"/>
                </a:solidFill>
                <a:latin typeface="Calibri"/>
                <a:ea typeface="Calibri"/>
                <a:cs typeface="Calibri"/>
                <a:sym typeface="Calibri"/>
              </a:defRPr>
            </a:lvl9pPr>
          </a:lstStyle>
          <a:p>
            <a:endParaRPr/>
          </a:p>
        </p:txBody>
      </p:sp>
      <p:sp>
        <p:nvSpPr>
          <p:cNvPr id="274" name="Shape 274"/>
          <p:cNvSpPr txBox="1">
            <a:spLocks noGrp="1"/>
          </p:cNvSpPr>
          <p:nvPr>
            <p:ph type="body" idx="4"/>
          </p:nvPr>
        </p:nvSpPr>
        <p:spPr>
          <a:xfrm>
            <a:off x="19509106" y="9279467"/>
            <a:ext cx="16975453" cy="16858828"/>
          </a:xfrm>
          <a:prstGeom prst="rect">
            <a:avLst/>
          </a:prstGeom>
          <a:noFill/>
          <a:ln>
            <a:noFill/>
          </a:ln>
        </p:spPr>
        <p:txBody>
          <a:bodyPr lIns="91425" tIns="91425" rIns="91425" bIns="91425" anchor="t" anchorCtr="0"/>
          <a:lstStyle>
            <a:lvl1pPr marL="1528340" marR="0" lvl="0" indent="1170410" algn="l" rtl="0">
              <a:lnSpc>
                <a:spcPct val="100000"/>
              </a:lnSpc>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1pPr>
            <a:lvl2pPr marL="3311402" marR="0" lvl="1" indent="962147"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2pPr>
            <a:lvl3pPr marL="5094465" marR="0" lvl="2" indent="1001535" algn="l" rtl="0">
              <a:lnSpc>
                <a:spcPct val="100000"/>
              </a:lnSpc>
              <a:spcBef>
                <a:spcPts val="1600"/>
              </a:spcBef>
              <a:spcAft>
                <a:spcPts val="0"/>
              </a:spcAft>
              <a:buClr>
                <a:schemeClr val="dk1"/>
              </a:buClr>
              <a:buSzPct val="100000"/>
              <a:buFont typeface="Arial"/>
              <a:buChar char="•"/>
              <a:defRPr sz="8000" b="0" i="0" u="none" strike="noStrike" cap="none">
                <a:solidFill>
                  <a:schemeClr val="dk1"/>
                </a:solidFill>
                <a:latin typeface="Calibri"/>
                <a:ea typeface="Calibri"/>
                <a:cs typeface="Calibri"/>
                <a:sym typeface="Calibri"/>
              </a:defRPr>
            </a:lvl3pPr>
            <a:lvl4pPr marL="7132250" marR="0" lvl="3" indent="760800"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4pPr>
            <a:lvl5pPr marL="9170038" marR="0" lvl="4" indent="755012"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5pPr>
            <a:lvl6pPr marL="11207824" marR="0" lvl="5" indent="761926"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6pPr>
            <a:lvl7pPr marL="13245610" marR="0" lvl="6" indent="756139"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7pPr>
            <a:lvl8pPr marL="15283396" marR="0" lvl="7" indent="763054"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8pPr>
            <a:lvl9pPr marL="17321182" marR="0" lvl="8" indent="757268" algn="l" rtl="0">
              <a:lnSpc>
                <a:spcPct val="100000"/>
              </a:lnSpc>
              <a:spcBef>
                <a:spcPts val="1420"/>
              </a:spcBef>
              <a:spcAft>
                <a:spcPts val="0"/>
              </a:spcAft>
              <a:buClr>
                <a:schemeClr val="dk1"/>
              </a:buClr>
              <a:buSzPct val="100000"/>
              <a:buFont typeface="Arial"/>
              <a:buChar char="•"/>
              <a:defRPr sz="7100" b="0" i="0" u="none" strike="noStrike" cap="none">
                <a:solidFill>
                  <a:schemeClr val="dk1"/>
                </a:solidFill>
                <a:latin typeface="Calibri"/>
                <a:ea typeface="Calibri"/>
                <a:cs typeface="Calibri"/>
                <a:sym typeface="Calibri"/>
              </a:defRPr>
            </a:lvl9pPr>
          </a:lstStyle>
          <a:p>
            <a:endParaRPr/>
          </a:p>
        </p:txBody>
      </p:sp>
      <p:sp>
        <p:nvSpPr>
          <p:cNvPr id="275" name="Shape 275"/>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76" name="Shape 276"/>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77" name="Shape 277"/>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920240" y="1171787"/>
            <a:ext cx="34564318" cy="48767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80" name="Shape 280"/>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81" name="Shape 281"/>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82" name="Shape 282"/>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920241" y="1165012"/>
            <a:ext cx="12634915" cy="495808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89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85" name="Shape 285"/>
          <p:cNvSpPr txBox="1">
            <a:spLocks noGrp="1"/>
          </p:cNvSpPr>
          <p:nvPr>
            <p:ph type="body" idx="1"/>
          </p:nvPr>
        </p:nvSpPr>
        <p:spPr>
          <a:xfrm>
            <a:off x="15015209" y="1165016"/>
            <a:ext cx="21469349" cy="24973282"/>
          </a:xfrm>
          <a:prstGeom prst="rect">
            <a:avLst/>
          </a:prstGeom>
          <a:noFill/>
          <a:ln>
            <a:noFill/>
          </a:ln>
        </p:spPr>
        <p:txBody>
          <a:bodyPr lIns="91425" tIns="91425" rIns="91425" bIns="91425" anchor="t" anchorCtr="0"/>
          <a:lstStyle>
            <a:lvl1pPr marL="1528340" marR="0" lvl="0" indent="2084810" algn="l" rtl="0">
              <a:lnSpc>
                <a:spcPct val="100000"/>
              </a:lnSpc>
              <a:spcBef>
                <a:spcPts val="2860"/>
              </a:spcBef>
              <a:spcAft>
                <a:spcPts val="0"/>
              </a:spcAft>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1876547" algn="l" rtl="0">
              <a:lnSpc>
                <a:spcPct val="100000"/>
              </a:lnSpc>
              <a:spcBef>
                <a:spcPts val="2500"/>
              </a:spcBef>
              <a:spcAft>
                <a:spcPts val="0"/>
              </a:spcAft>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1668285" algn="l" rtl="0">
              <a:lnSpc>
                <a:spcPct val="100000"/>
              </a:lnSpc>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1218000"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1212212"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1219126"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1213339"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1220254"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1214468"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286" name="Shape 286"/>
          <p:cNvSpPr txBox="1">
            <a:spLocks noGrp="1"/>
          </p:cNvSpPr>
          <p:nvPr>
            <p:ph type="body" idx="2"/>
          </p:nvPr>
        </p:nvSpPr>
        <p:spPr>
          <a:xfrm>
            <a:off x="1920241" y="6123096"/>
            <a:ext cx="12634915" cy="20015201"/>
          </a:xfrm>
          <a:prstGeom prst="rect">
            <a:avLst/>
          </a:prstGeom>
          <a:noFill/>
          <a:ln>
            <a:noFill/>
          </a:ln>
        </p:spPr>
        <p:txBody>
          <a:bodyPr lIns="91425" tIns="91425" rIns="91425" bIns="91425" anchor="t" anchorCtr="0"/>
          <a:lstStyle>
            <a:lvl1pPr marL="0" marR="0" lvl="0" indent="0" algn="l" rtl="0">
              <a:lnSpc>
                <a:spcPct val="100000"/>
              </a:lnSpc>
              <a:spcBef>
                <a:spcPts val="1240"/>
              </a:spcBef>
              <a:spcAft>
                <a:spcPts val="0"/>
              </a:spcAft>
              <a:buClr>
                <a:schemeClr val="dk1"/>
              </a:buClr>
              <a:buFont typeface="Arial"/>
              <a:buNone/>
              <a:defRPr sz="6200" b="0" i="0" u="none" strike="noStrike" cap="none">
                <a:solidFill>
                  <a:schemeClr val="dk1"/>
                </a:solidFill>
                <a:latin typeface="Calibri"/>
                <a:ea typeface="Calibri"/>
                <a:cs typeface="Calibri"/>
                <a:sym typeface="Calibri"/>
              </a:defRPr>
            </a:lvl1pPr>
            <a:lvl2pPr marL="2037786" marR="0" lvl="1" indent="-5786" algn="l" rtl="0">
              <a:lnSpc>
                <a:spcPct val="100000"/>
              </a:lnSpc>
              <a:spcBef>
                <a:spcPts val="1060"/>
              </a:spcBef>
              <a:spcAft>
                <a:spcPts val="0"/>
              </a:spcAft>
              <a:buClr>
                <a:schemeClr val="dk1"/>
              </a:buClr>
              <a:buFont typeface="Arial"/>
              <a:buNone/>
              <a:defRPr sz="53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900"/>
              </a:spcBef>
              <a:spcAft>
                <a:spcPts val="0"/>
              </a:spcAft>
              <a:buClr>
                <a:schemeClr val="dk1"/>
              </a:buClr>
              <a:buFont typeface="Arial"/>
              <a:buNone/>
              <a:defRPr sz="45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287" name="Shape 287"/>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88" name="Shape 288"/>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89" name="Shape 289"/>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7527610" y="20482559"/>
            <a:ext cx="23042880" cy="241808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89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92" name="Shape 292"/>
          <p:cNvSpPr>
            <a:spLocks noGrp="1"/>
          </p:cNvSpPr>
          <p:nvPr>
            <p:ph type="pic" idx="2"/>
          </p:nvPr>
        </p:nvSpPr>
        <p:spPr>
          <a:xfrm>
            <a:off x="7527610" y="2614507"/>
            <a:ext cx="23042880" cy="17556478"/>
          </a:xfrm>
          <a:prstGeom prst="rect">
            <a:avLst/>
          </a:prstGeom>
          <a:noFill/>
          <a:ln>
            <a:noFill/>
          </a:ln>
        </p:spPr>
        <p:txBody>
          <a:bodyPr lIns="91425" tIns="91425" rIns="91425" bIns="91425" anchor="t" anchorCtr="0"/>
          <a:lstStyle>
            <a:lvl1pPr marL="0" marR="0" lvl="0" indent="0" algn="l" rtl="0">
              <a:lnSpc>
                <a:spcPct val="100000"/>
              </a:lnSpc>
              <a:spcBef>
                <a:spcPts val="2860"/>
              </a:spcBef>
              <a:spcAft>
                <a:spcPts val="0"/>
              </a:spcAft>
              <a:buClr>
                <a:schemeClr val="dk1"/>
              </a:buClr>
              <a:buFont typeface="Arial"/>
              <a:buNone/>
              <a:defRPr sz="14300" b="0" i="0" u="none" strike="noStrike" cap="none">
                <a:solidFill>
                  <a:schemeClr val="dk1"/>
                </a:solidFill>
                <a:latin typeface="Calibri"/>
                <a:ea typeface="Calibri"/>
                <a:cs typeface="Calibri"/>
                <a:sym typeface="Calibri"/>
              </a:defRPr>
            </a:lvl1pPr>
            <a:lvl2pPr marL="2037786" marR="0" lvl="1" indent="-5786" algn="l" rtl="0">
              <a:lnSpc>
                <a:spcPct val="100000"/>
              </a:lnSpc>
              <a:spcBef>
                <a:spcPts val="2500"/>
              </a:spcBef>
              <a:spcAft>
                <a:spcPts val="0"/>
              </a:spcAft>
              <a:buClr>
                <a:schemeClr val="dk1"/>
              </a:buClr>
              <a:buFont typeface="Arial"/>
              <a:buNone/>
              <a:defRPr sz="125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2140"/>
              </a:spcBef>
              <a:spcAft>
                <a:spcPts val="0"/>
              </a:spcAft>
              <a:buClr>
                <a:schemeClr val="dk1"/>
              </a:buClr>
              <a:buFont typeface="Arial"/>
              <a:buNone/>
              <a:defRPr sz="107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1780"/>
              </a:spcBef>
              <a:spcAft>
                <a:spcPts val="0"/>
              </a:spcAft>
              <a:buClr>
                <a:schemeClr val="dk1"/>
              </a:buClr>
              <a:buFont typeface="Arial"/>
              <a:buNone/>
              <a:defRPr sz="89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1780"/>
              </a:spcBef>
              <a:spcAft>
                <a:spcPts val="0"/>
              </a:spcAft>
              <a:buClr>
                <a:schemeClr val="dk1"/>
              </a:buClr>
              <a:buFont typeface="Arial"/>
              <a:buNone/>
              <a:defRPr sz="89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1780"/>
              </a:spcBef>
              <a:spcAft>
                <a:spcPts val="0"/>
              </a:spcAft>
              <a:buClr>
                <a:schemeClr val="dk1"/>
              </a:buClr>
              <a:buFont typeface="Arial"/>
              <a:buNone/>
              <a:defRPr sz="89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1780"/>
              </a:spcBef>
              <a:spcAft>
                <a:spcPts val="0"/>
              </a:spcAft>
              <a:buClr>
                <a:schemeClr val="dk1"/>
              </a:buClr>
              <a:buFont typeface="Arial"/>
              <a:buNone/>
              <a:defRPr sz="89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1780"/>
              </a:spcBef>
              <a:spcAft>
                <a:spcPts val="0"/>
              </a:spcAft>
              <a:buClr>
                <a:schemeClr val="dk1"/>
              </a:buClr>
              <a:buFont typeface="Arial"/>
              <a:buNone/>
              <a:defRPr sz="89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1780"/>
              </a:spcBef>
              <a:spcAft>
                <a:spcPts val="0"/>
              </a:spcAft>
              <a:buClr>
                <a:schemeClr val="dk1"/>
              </a:buClr>
              <a:buFont typeface="Arial"/>
              <a:buNone/>
              <a:defRPr sz="8900" b="0" i="0" u="none" strike="noStrike" cap="none">
                <a:solidFill>
                  <a:schemeClr val="dk1"/>
                </a:solidFill>
                <a:latin typeface="Calibri"/>
                <a:ea typeface="Calibri"/>
                <a:cs typeface="Calibri"/>
                <a:sym typeface="Calibri"/>
              </a:defRPr>
            </a:lvl9pPr>
          </a:lstStyle>
          <a:p>
            <a:endParaRPr/>
          </a:p>
        </p:txBody>
      </p:sp>
      <p:sp>
        <p:nvSpPr>
          <p:cNvPr id="293" name="Shape 293"/>
          <p:cNvSpPr txBox="1">
            <a:spLocks noGrp="1"/>
          </p:cNvSpPr>
          <p:nvPr>
            <p:ph type="body" idx="1"/>
          </p:nvPr>
        </p:nvSpPr>
        <p:spPr>
          <a:xfrm>
            <a:off x="7527610" y="22900642"/>
            <a:ext cx="23042880" cy="3434075"/>
          </a:xfrm>
          <a:prstGeom prst="rect">
            <a:avLst/>
          </a:prstGeom>
          <a:noFill/>
          <a:ln>
            <a:noFill/>
          </a:ln>
        </p:spPr>
        <p:txBody>
          <a:bodyPr lIns="91425" tIns="91425" rIns="91425" bIns="91425" anchor="t" anchorCtr="0"/>
          <a:lstStyle>
            <a:lvl1pPr marL="0" marR="0" lvl="0" indent="0" algn="l" rtl="0">
              <a:lnSpc>
                <a:spcPct val="100000"/>
              </a:lnSpc>
              <a:spcBef>
                <a:spcPts val="1240"/>
              </a:spcBef>
              <a:spcAft>
                <a:spcPts val="0"/>
              </a:spcAft>
              <a:buClr>
                <a:schemeClr val="dk1"/>
              </a:buClr>
              <a:buFont typeface="Arial"/>
              <a:buNone/>
              <a:defRPr sz="6200" b="0" i="0" u="none" strike="noStrike" cap="none">
                <a:solidFill>
                  <a:schemeClr val="dk1"/>
                </a:solidFill>
                <a:latin typeface="Calibri"/>
                <a:ea typeface="Calibri"/>
                <a:cs typeface="Calibri"/>
                <a:sym typeface="Calibri"/>
              </a:defRPr>
            </a:lvl1pPr>
            <a:lvl2pPr marL="2037786" marR="0" lvl="1" indent="-5786" algn="l" rtl="0">
              <a:lnSpc>
                <a:spcPct val="100000"/>
              </a:lnSpc>
              <a:spcBef>
                <a:spcPts val="1060"/>
              </a:spcBef>
              <a:spcAft>
                <a:spcPts val="0"/>
              </a:spcAft>
              <a:buClr>
                <a:schemeClr val="dk1"/>
              </a:buClr>
              <a:buFont typeface="Arial"/>
              <a:buNone/>
              <a:defRPr sz="53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900"/>
              </a:spcBef>
              <a:spcAft>
                <a:spcPts val="0"/>
              </a:spcAft>
              <a:buClr>
                <a:schemeClr val="dk1"/>
              </a:buClr>
              <a:buFont typeface="Arial"/>
              <a:buNone/>
              <a:defRPr sz="45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800"/>
              </a:spcBef>
              <a:spcAft>
                <a:spcPts val="0"/>
              </a:spcAft>
              <a:buClr>
                <a:schemeClr val="dk1"/>
              </a:buClr>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294" name="Shape 294"/>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95" name="Shape 295"/>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96" name="Shape 296"/>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920240" y="1171787"/>
            <a:ext cx="34564318" cy="48767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36" name="Shape 236"/>
          <p:cNvSpPr txBox="1">
            <a:spLocks noGrp="1"/>
          </p:cNvSpPr>
          <p:nvPr>
            <p:ph type="body" idx="1"/>
          </p:nvPr>
        </p:nvSpPr>
        <p:spPr>
          <a:xfrm>
            <a:off x="1920240" y="6827521"/>
            <a:ext cx="34564318" cy="19310773"/>
          </a:xfrm>
          <a:prstGeom prst="rect">
            <a:avLst/>
          </a:prstGeom>
          <a:noFill/>
          <a:ln>
            <a:noFill/>
          </a:ln>
        </p:spPr>
        <p:txBody>
          <a:bodyPr lIns="91425" tIns="91425" rIns="91425" bIns="91425" anchor="t" anchorCtr="0"/>
          <a:lstStyle>
            <a:lvl1pPr marL="1528340" marR="0" lvl="0" indent="2084810" algn="l" rtl="0">
              <a:lnSpc>
                <a:spcPct val="100000"/>
              </a:lnSpc>
              <a:spcBef>
                <a:spcPts val="2860"/>
              </a:spcBef>
              <a:spcAft>
                <a:spcPts val="0"/>
              </a:spcAft>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1876547" algn="l" rtl="0">
              <a:lnSpc>
                <a:spcPct val="100000"/>
              </a:lnSpc>
              <a:spcBef>
                <a:spcPts val="2500"/>
              </a:spcBef>
              <a:spcAft>
                <a:spcPts val="0"/>
              </a:spcAft>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1668285" algn="l" rtl="0">
              <a:lnSpc>
                <a:spcPct val="100000"/>
              </a:lnSpc>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1218000"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1212212"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1219126"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1213339"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1220254"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1214468" algn="l" rtl="0">
              <a:lnSpc>
                <a:spcPct val="100000"/>
              </a:lnSpc>
              <a:spcBef>
                <a:spcPts val="1780"/>
              </a:spcBef>
              <a:spcAft>
                <a:spcPts val="0"/>
              </a:spcAft>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237" name="Shape 237"/>
          <p:cNvSpPr txBox="1">
            <a:spLocks noGrp="1"/>
          </p:cNvSpPr>
          <p:nvPr>
            <p:ph type="dt" idx="10"/>
          </p:nvPr>
        </p:nvSpPr>
        <p:spPr>
          <a:xfrm>
            <a:off x="1920240" y="27120428"/>
            <a:ext cx="8961120" cy="155786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38" name="Shape 238"/>
          <p:cNvSpPr txBox="1">
            <a:spLocks noGrp="1"/>
          </p:cNvSpPr>
          <p:nvPr>
            <p:ph type="ftr" idx="11"/>
          </p:nvPr>
        </p:nvSpPr>
        <p:spPr>
          <a:xfrm>
            <a:off x="13121640" y="27120428"/>
            <a:ext cx="12161520" cy="15578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5300" b="0" i="0" u="none" strike="noStrike" cap="none">
                <a:solidFill>
                  <a:srgbClr val="888888"/>
                </a:solidFill>
                <a:latin typeface="Calibri"/>
                <a:ea typeface="Calibri"/>
                <a:cs typeface="Calibri"/>
                <a:sym typeface="Calibri"/>
              </a:defRPr>
            </a:lvl1pPr>
            <a:lvl2pPr marL="2037786" marR="0" lvl="1" indent="-5786"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2pPr>
            <a:lvl3pPr marL="4075572" marR="0" lvl="2" indent="-1157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3pPr>
            <a:lvl4pPr marL="6113358" marR="0" lvl="3" indent="-465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4pPr>
            <a:lvl5pPr marL="8151144" marR="0" lvl="4" indent="-10444"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5pPr>
            <a:lvl6pPr marL="10188931" marR="0" lvl="5" indent="-3530"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6pPr>
            <a:lvl7pPr marL="12226717" marR="0" lvl="6" indent="-9317"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7pPr>
            <a:lvl8pPr marL="14264503" marR="0" lvl="7" indent="-2402"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8pPr>
            <a:lvl9pPr marL="16302289" marR="0" lvl="8" indent="-8188" algn="l" rtl="0">
              <a:lnSpc>
                <a:spcPct val="100000"/>
              </a:lnSpc>
              <a:spcBef>
                <a:spcPts val="0"/>
              </a:spcBef>
              <a:spcAft>
                <a:spcPts val="0"/>
              </a:spcAft>
              <a:buClr>
                <a:schemeClr val="dk1"/>
              </a:buClr>
              <a:buFont typeface="Calibri"/>
              <a:buNone/>
              <a:defRPr sz="8000" b="0" i="0" u="none" strike="noStrike" cap="none">
                <a:solidFill>
                  <a:schemeClr val="dk1"/>
                </a:solidFill>
                <a:latin typeface="Calibri"/>
                <a:ea typeface="Calibri"/>
                <a:cs typeface="Calibri"/>
                <a:sym typeface="Calibri"/>
              </a:defRPr>
            </a:lvl9pPr>
          </a:lstStyle>
          <a:p>
            <a:endParaRPr/>
          </a:p>
        </p:txBody>
      </p:sp>
      <p:sp>
        <p:nvSpPr>
          <p:cNvPr id="239" name="Shape 239"/>
          <p:cNvSpPr txBox="1">
            <a:spLocks noGrp="1"/>
          </p:cNvSpPr>
          <p:nvPr>
            <p:ph type="sldNum" idx="12"/>
          </p:nvPr>
        </p:nvSpPr>
        <p:spPr>
          <a:xfrm>
            <a:off x="27523440" y="27120428"/>
            <a:ext cx="8961120" cy="1557867"/>
          </a:xfrm>
          <a:prstGeom prst="rect">
            <a:avLst/>
          </a:prstGeom>
          <a:noFill/>
          <a:ln>
            <a:noFill/>
          </a:ln>
        </p:spPr>
        <p:txBody>
          <a:bodyPr lIns="407550" tIns="203775" rIns="407550" bIns="2037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p:nvPr/>
        </p:nvSpPr>
        <p:spPr>
          <a:xfrm>
            <a:off x="761975" y="3521323"/>
            <a:ext cx="10315200" cy="9304339"/>
          </a:xfrm>
          <a:prstGeom prst="rect">
            <a:avLst/>
          </a:prstGeom>
          <a:solidFill>
            <a:srgbClr val="C2D59B"/>
          </a:solidFill>
          <a:ln>
            <a:noFill/>
          </a:ln>
        </p:spPr>
        <p:txBody>
          <a:bodyPr lIns="407550" tIns="203775" rIns="407550" bIns="203775" anchor="ctr" anchorCtr="0">
            <a:noAutofit/>
          </a:bodyPr>
          <a:lstStyle/>
          <a:p>
            <a:pPr marL="0" marR="0" lvl="0" indent="0" algn="ctr" rtl="0">
              <a:lnSpc>
                <a:spcPct val="100000"/>
              </a:lnSpc>
              <a:spcBef>
                <a:spcPts val="0"/>
              </a:spcBef>
              <a:spcAft>
                <a:spcPts val="0"/>
              </a:spcAft>
              <a:buClr>
                <a:srgbClr val="000000"/>
              </a:buClr>
              <a:buFont typeface="Arial"/>
              <a:buNone/>
            </a:pPr>
            <a:endParaRPr sz="8000" b="0" i="0" u="none" strike="noStrike" cap="none">
              <a:solidFill>
                <a:schemeClr val="lt1"/>
              </a:solidFill>
              <a:latin typeface="Calibri"/>
              <a:ea typeface="Calibri"/>
              <a:cs typeface="Calibri"/>
              <a:sym typeface="Calibri"/>
            </a:endParaRPr>
          </a:p>
        </p:txBody>
      </p:sp>
      <p:sp>
        <p:nvSpPr>
          <p:cNvPr id="462" name="Shape 462"/>
          <p:cNvSpPr txBox="1"/>
          <p:nvPr/>
        </p:nvSpPr>
        <p:spPr>
          <a:xfrm>
            <a:off x="558775" y="4090750"/>
            <a:ext cx="10518300" cy="8564400"/>
          </a:xfrm>
          <a:prstGeom prst="rect">
            <a:avLst/>
          </a:prstGeom>
          <a:noFill/>
          <a:ln>
            <a:noFill/>
          </a:ln>
        </p:spPr>
        <p:txBody>
          <a:bodyPr lIns="407550" tIns="203775" rIns="407550" bIns="203775" anchor="t" anchorCtr="0">
            <a:noAutofit/>
          </a:bodyPr>
          <a:lstStyle/>
          <a:p>
            <a:pPr marL="0" marR="0" lvl="0" indent="0" algn="l" rtl="0">
              <a:lnSpc>
                <a:spcPct val="115000"/>
              </a:lnSpc>
              <a:spcBef>
                <a:spcPts val="0"/>
              </a:spcBef>
              <a:spcAft>
                <a:spcPts val="0"/>
              </a:spcAft>
              <a:buClr>
                <a:schemeClr val="dk1"/>
              </a:buClr>
              <a:buSzPct val="25000"/>
              <a:buFont typeface="Calibri"/>
              <a:buNone/>
            </a:pPr>
            <a:r>
              <a:rPr lang="en-US" sz="2400" b="0" i="0" u="none" strike="noStrike" cap="none">
                <a:solidFill>
                  <a:srgbClr val="000000"/>
                </a:solidFill>
                <a:latin typeface="Calibri"/>
                <a:ea typeface="Calibri"/>
                <a:cs typeface="Calibri"/>
                <a:sym typeface="Calibri"/>
              </a:rPr>
              <a:t>	Fragile X Syndrome (FXS), the most common single gene cause of autism, is caused  by the mutation of the FMR1 gene (Chonchaiya et al. 2009; Zupan &amp; Toth 2012). The mouse model for FXS in which a homologous </a:t>
            </a:r>
            <a:r>
              <a:rPr lang="en-US" sz="2400" b="0" i="1" u="none" strike="noStrike" cap="none">
                <a:solidFill>
                  <a:srgbClr val="000000"/>
                </a:solidFill>
                <a:latin typeface="Calibri"/>
                <a:ea typeface="Calibri"/>
                <a:cs typeface="Calibri"/>
                <a:sym typeface="Calibri"/>
              </a:rPr>
              <a:t>fmr1</a:t>
            </a:r>
            <a:r>
              <a:rPr lang="en-US" sz="2400" b="0" i="0" u="none" strike="noStrike" cap="none">
                <a:solidFill>
                  <a:srgbClr val="000000"/>
                </a:solidFill>
                <a:latin typeface="Calibri"/>
                <a:ea typeface="Calibri"/>
                <a:cs typeface="Calibri"/>
                <a:sym typeface="Calibri"/>
              </a:rPr>
              <a:t> gene is deleted (</a:t>
            </a:r>
            <a:r>
              <a:rPr lang="en-US" sz="2400" b="0" i="1" u="none" strike="noStrike" cap="none">
                <a:solidFill>
                  <a:srgbClr val="000000"/>
                </a:solidFill>
                <a:latin typeface="Calibri"/>
                <a:ea typeface="Calibri"/>
                <a:cs typeface="Calibri"/>
                <a:sym typeface="Calibri"/>
              </a:rPr>
              <a:t>fmr1</a:t>
            </a:r>
            <a:r>
              <a:rPr lang="en-US" sz="2400" b="0" i="0" u="none" strike="noStrike" cap="none">
                <a:solidFill>
                  <a:srgbClr val="000000"/>
                </a:solidFill>
                <a:latin typeface="Calibri"/>
                <a:ea typeface="Calibri"/>
                <a:cs typeface="Calibri"/>
                <a:sym typeface="Calibri"/>
              </a:rPr>
              <a:t>-KO) shows comparative locomotor and learning deficits, potentially mediated by dopamine signaling abnormalities (Fulks et al, 2010). Specifically, a deficit in D2 autoreceptor synthesis attenuates negative feedback mechanisms of dopaminergic neurons, causing an increase in tonic and blunted phasic dopamine release (Starke et al., 1989). In the Nucleus Accumbens (NAc) of mice, this has been shown to disrupt Sucrose Conditioned Flavor Preference (SCFP) (Muscat &amp; Willner 1989).</a:t>
            </a:r>
          </a:p>
          <a:p>
            <a:pPr marL="0" marR="0" lvl="0" indent="0" algn="l" rtl="0">
              <a:lnSpc>
                <a:spcPct val="115000"/>
              </a:lnSpc>
              <a:spcBef>
                <a:spcPts val="0"/>
              </a:spcBef>
              <a:spcAft>
                <a:spcPts val="0"/>
              </a:spcAft>
              <a:buClr>
                <a:schemeClr val="dk1"/>
              </a:buClr>
              <a:buSzPct val="25000"/>
              <a:buFont typeface="Calibri"/>
              <a:buNone/>
            </a:pPr>
            <a:r>
              <a:rPr lang="en-US" sz="2400" b="0" i="0" u="none" strike="noStrike" cap="none">
                <a:solidFill>
                  <a:srgbClr val="000000"/>
                </a:solidFill>
                <a:latin typeface="Calibri"/>
                <a:ea typeface="Calibri"/>
                <a:cs typeface="Calibri"/>
                <a:sym typeface="Calibri"/>
              </a:rPr>
              <a:t>	Previous studies in our lab have shown an effect of maternal </a:t>
            </a:r>
            <a:r>
              <a:rPr lang="en-US" sz="2400" b="0" i="1" u="none" strike="noStrike" cap="none">
                <a:solidFill>
                  <a:srgbClr val="000000"/>
                </a:solidFill>
                <a:latin typeface="Calibri"/>
                <a:ea typeface="Calibri"/>
                <a:cs typeface="Calibri"/>
                <a:sym typeface="Calibri"/>
              </a:rPr>
              <a:t>fmr1</a:t>
            </a:r>
            <a:r>
              <a:rPr lang="en-US" sz="2400" b="0" i="0" u="none" strike="noStrike" cap="none">
                <a:solidFill>
                  <a:srgbClr val="000000"/>
                </a:solidFill>
                <a:latin typeface="Calibri"/>
                <a:ea typeface="Calibri"/>
                <a:cs typeface="Calibri"/>
                <a:sym typeface="Calibri"/>
              </a:rPr>
              <a:t> genotype on D2 autoreceptor</a:t>
            </a:r>
            <a:r>
              <a:rPr lang="en-US" sz="2400">
                <a:latin typeface="Calibri"/>
                <a:ea typeface="Calibri"/>
                <a:cs typeface="Calibri"/>
                <a:sym typeface="Calibri"/>
              </a:rPr>
              <a:t> expression</a:t>
            </a:r>
            <a:r>
              <a:rPr lang="en-US" sz="2400" b="0" i="0" u="none" strike="noStrike" cap="none">
                <a:solidFill>
                  <a:srgbClr val="000000"/>
                </a:solidFill>
                <a:latin typeface="Calibri"/>
                <a:ea typeface="Calibri"/>
                <a:cs typeface="Calibri"/>
                <a:sym typeface="Calibri"/>
              </a:rPr>
              <a:t> in offspring </a:t>
            </a:r>
            <a:r>
              <a:rPr lang="en-US" sz="2400">
                <a:latin typeface="Calibri"/>
                <a:ea typeface="Calibri"/>
                <a:cs typeface="Calibri"/>
                <a:sym typeface="Calibri"/>
              </a:rPr>
              <a:t>v</a:t>
            </a:r>
            <a:r>
              <a:rPr lang="en-US" sz="2400" b="0" i="0" u="none" strike="noStrike" cap="none">
                <a:solidFill>
                  <a:srgbClr val="000000"/>
                </a:solidFill>
                <a:latin typeface="Calibri"/>
                <a:ea typeface="Calibri"/>
                <a:cs typeface="Calibri"/>
                <a:sym typeface="Calibri"/>
              </a:rPr>
              <a:t>entral </a:t>
            </a:r>
            <a:r>
              <a:rPr lang="en-US" sz="2400">
                <a:latin typeface="Calibri"/>
                <a:ea typeface="Calibri"/>
                <a:cs typeface="Calibri"/>
                <a:sym typeface="Calibri"/>
              </a:rPr>
              <a:t>t</a:t>
            </a:r>
            <a:r>
              <a:rPr lang="en-US" sz="2400" b="0" i="0" u="none" strike="noStrike" cap="none">
                <a:solidFill>
                  <a:srgbClr val="000000"/>
                </a:solidFill>
                <a:latin typeface="Calibri"/>
                <a:ea typeface="Calibri"/>
                <a:cs typeface="Calibri"/>
                <a:sym typeface="Calibri"/>
              </a:rPr>
              <a:t>egmental </a:t>
            </a:r>
            <a:r>
              <a:rPr lang="en-US" sz="2400">
                <a:latin typeface="Calibri"/>
                <a:ea typeface="Calibri"/>
                <a:cs typeface="Calibri"/>
                <a:sym typeface="Calibri"/>
              </a:rPr>
              <a:t>a</a:t>
            </a:r>
            <a:r>
              <a:rPr lang="en-US" sz="2400" b="0" i="0" u="none" strike="noStrike" cap="none">
                <a:solidFill>
                  <a:srgbClr val="000000"/>
                </a:solidFill>
                <a:latin typeface="Calibri"/>
                <a:ea typeface="Calibri"/>
                <a:cs typeface="Calibri"/>
                <a:sym typeface="Calibri"/>
              </a:rPr>
              <a:t>rea (VTA), from which DA neurons project </a:t>
            </a:r>
            <a:r>
              <a:rPr lang="en-US" sz="2400">
                <a:latin typeface="Calibri"/>
                <a:ea typeface="Calibri"/>
                <a:cs typeface="Calibri"/>
                <a:sym typeface="Calibri"/>
              </a:rPr>
              <a:t>to the NAc</a:t>
            </a:r>
            <a:r>
              <a:rPr lang="en-US" sz="2400" b="0" i="0" u="none" strike="noStrike" cap="none">
                <a:solidFill>
                  <a:srgbClr val="000000"/>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(Zupan &amp; Toth 2008; Gale, J., Chu, D., &amp; Zupan, B. 2015)</a:t>
            </a:r>
            <a:r>
              <a:rPr lang="en-US" sz="2400" b="0" i="0" u="none" strike="noStrike" cap="none">
                <a:solidFill>
                  <a:srgbClr val="000000"/>
                </a:solidFill>
                <a:latin typeface="Calibri"/>
                <a:ea typeface="Calibri"/>
                <a:cs typeface="Calibri"/>
                <a:sym typeface="Calibri"/>
              </a:rPr>
              <a:t>. </a:t>
            </a:r>
            <a:r>
              <a:rPr lang="en-US" sz="2400">
                <a:latin typeface="Calibri"/>
                <a:ea typeface="Calibri"/>
                <a:cs typeface="Calibri"/>
                <a:sym typeface="Calibri"/>
              </a:rPr>
              <a:t>Furthermore, our lab has shown that the D2 agonist </a:t>
            </a:r>
            <a:r>
              <a:rPr lang="en-US" sz="2400">
                <a:solidFill>
                  <a:schemeClr val="dk1"/>
                </a:solidFill>
                <a:latin typeface="Calibri"/>
                <a:ea typeface="Calibri"/>
                <a:cs typeface="Calibri"/>
                <a:sym typeface="Calibri"/>
              </a:rPr>
              <a:t>quinpirole fails to inhibit SCFP expression in mice derived from </a:t>
            </a:r>
            <a:r>
              <a:rPr lang="en-US" sz="2400" i="1">
                <a:solidFill>
                  <a:schemeClr val="dk1"/>
                </a:solidFill>
                <a:latin typeface="Calibri"/>
                <a:ea typeface="Calibri"/>
                <a:cs typeface="Calibri"/>
                <a:sym typeface="Calibri"/>
              </a:rPr>
              <a:t>fmr1</a:t>
            </a:r>
            <a:r>
              <a:rPr lang="en-US" sz="2400">
                <a:solidFill>
                  <a:schemeClr val="dk1"/>
                </a:solidFill>
                <a:latin typeface="Calibri"/>
                <a:ea typeface="Calibri"/>
                <a:cs typeface="Calibri"/>
                <a:sym typeface="Calibri"/>
              </a:rPr>
              <a:t> deficient, but not WT dams (Zupan et al. 2015). </a:t>
            </a:r>
            <a:r>
              <a:rPr lang="en-US" sz="2400" b="0" i="0" u="none" strike="noStrike" cap="none">
                <a:solidFill>
                  <a:srgbClr val="000000"/>
                </a:solidFill>
                <a:latin typeface="Calibri"/>
                <a:ea typeface="Calibri"/>
                <a:cs typeface="Calibri"/>
                <a:sym typeface="Calibri"/>
              </a:rPr>
              <a:t> Therefore we asked</a:t>
            </a:r>
            <a:r>
              <a:rPr lang="en-US" sz="2400">
                <a:latin typeface="Calibri"/>
                <a:ea typeface="Calibri"/>
                <a:cs typeface="Calibri"/>
                <a:sym typeface="Calibri"/>
              </a:rPr>
              <a:t> whether</a:t>
            </a:r>
            <a:r>
              <a:rPr lang="en-US" sz="2400" b="0" i="0" u="none" strike="noStrike" cap="none">
                <a:solidFill>
                  <a:srgbClr val="000000"/>
                </a:solidFill>
                <a:latin typeface="Calibri"/>
                <a:ea typeface="Calibri"/>
                <a:cs typeface="Calibri"/>
                <a:sym typeface="Calibri"/>
              </a:rPr>
              <a:t> differences in D2 autoreceptor expression can be detected by a quinpirole induced attenuation of SCFP acquisition? In other words, we have shown that </a:t>
            </a:r>
            <a:r>
              <a:rPr lang="en-US" sz="2400">
                <a:latin typeface="Calibri"/>
                <a:ea typeface="Calibri"/>
                <a:cs typeface="Calibri"/>
                <a:sym typeface="Calibri"/>
              </a:rPr>
              <a:t>quinpirole will alter expression of SCFP, </a:t>
            </a:r>
            <a:r>
              <a:rPr lang="en-US" sz="2400" b="0" i="0" u="none" strike="noStrike" cap="none">
                <a:solidFill>
                  <a:srgbClr val="000000"/>
                </a:solidFill>
                <a:latin typeface="Calibri"/>
                <a:ea typeface="Calibri"/>
                <a:cs typeface="Calibri"/>
                <a:sym typeface="Calibri"/>
              </a:rPr>
              <a:t>can we </a:t>
            </a:r>
            <a:r>
              <a:rPr lang="en-US" sz="2400">
                <a:latin typeface="Calibri"/>
                <a:ea typeface="Calibri"/>
                <a:cs typeface="Calibri"/>
                <a:sym typeface="Calibri"/>
              </a:rPr>
              <a:t>now </a:t>
            </a:r>
            <a:r>
              <a:rPr lang="en-US" sz="2400" b="0" i="0" u="none" strike="noStrike" cap="none">
                <a:solidFill>
                  <a:srgbClr val="000000"/>
                </a:solidFill>
                <a:latin typeface="Calibri"/>
                <a:ea typeface="Calibri"/>
                <a:cs typeface="Calibri"/>
                <a:sym typeface="Calibri"/>
              </a:rPr>
              <a:t>alter the rate at which subjects a</a:t>
            </a:r>
            <a:r>
              <a:rPr lang="en-US" sz="2400">
                <a:latin typeface="Calibri"/>
                <a:ea typeface="Calibri"/>
                <a:cs typeface="Calibri"/>
                <a:sym typeface="Calibri"/>
              </a:rPr>
              <a:t>cquire SCFP?</a:t>
            </a:r>
          </a:p>
          <a:p>
            <a:pPr marL="0" marR="0" lvl="0" indent="0" algn="l" rtl="0">
              <a:lnSpc>
                <a:spcPct val="100000"/>
              </a:lnSpc>
              <a:spcBef>
                <a:spcPts val="0"/>
              </a:spcBef>
              <a:spcAft>
                <a:spcPts val="0"/>
              </a:spcAft>
              <a:buClr>
                <a:schemeClr val="dk1"/>
              </a:buClr>
              <a:buSzPct val="25000"/>
              <a:buFont typeface="Calibri"/>
              <a:buNone/>
            </a:pPr>
            <a:r>
              <a:rPr lang="en-US" sz="2700" b="0" i="0" u="none" strike="noStrike" cap="none">
                <a:solidFill>
                  <a:schemeClr val="dk1"/>
                </a:solidFill>
                <a:latin typeface="Calibri"/>
                <a:ea typeface="Calibri"/>
                <a:cs typeface="Calibri"/>
                <a:sym typeface="Calibri"/>
              </a:rPr>
              <a:t/>
            </a:r>
            <a:br>
              <a:rPr lang="en-US" sz="2700" b="0" i="0" u="none" strike="noStrike" cap="none">
                <a:solidFill>
                  <a:schemeClr val="dk1"/>
                </a:solidFill>
                <a:latin typeface="Calibri"/>
                <a:ea typeface="Calibri"/>
                <a:cs typeface="Calibri"/>
                <a:sym typeface="Calibri"/>
              </a:rPr>
            </a:br>
            <a:r>
              <a:rPr lang="en-US" sz="2700" b="0" i="0" u="none" strike="noStrike" cap="none">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rgbClr val="000000"/>
              </a:buClr>
              <a:buFont typeface="Arial"/>
              <a:buNone/>
            </a:pPr>
            <a:endParaRPr sz="3600" b="0" i="0" u="none" strike="noStrike" cap="none">
              <a:solidFill>
                <a:schemeClr val="dk1"/>
              </a:solidFill>
              <a:latin typeface="Calibri"/>
              <a:ea typeface="Calibri"/>
              <a:cs typeface="Calibri"/>
              <a:sym typeface="Calibri"/>
            </a:endParaRPr>
          </a:p>
        </p:txBody>
      </p:sp>
      <p:sp>
        <p:nvSpPr>
          <p:cNvPr id="463" name="Shape 463"/>
          <p:cNvSpPr txBox="1"/>
          <p:nvPr/>
        </p:nvSpPr>
        <p:spPr>
          <a:xfrm>
            <a:off x="3315191" y="581591"/>
            <a:ext cx="35758200" cy="1504199"/>
          </a:xfrm>
          <a:prstGeom prst="rect">
            <a:avLst/>
          </a:prstGeom>
          <a:noFill/>
          <a:ln>
            <a:noFill/>
          </a:ln>
        </p:spPr>
        <p:txBody>
          <a:bodyPr lIns="407550" tIns="203775" rIns="407550" bIns="20377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6800" b="1" i="0" u="none" strike="noStrike" cap="none">
                <a:solidFill>
                  <a:schemeClr val="dk1"/>
                </a:solidFill>
                <a:highlight>
                  <a:srgbClr val="FFFFFF"/>
                </a:highlight>
                <a:latin typeface="Calibri"/>
                <a:ea typeface="Calibri"/>
                <a:cs typeface="Calibri"/>
                <a:sym typeface="Calibri"/>
              </a:rPr>
              <a:t>Challenges of establishing an acquisition curve in sucrose conditioned flavor preference</a:t>
            </a:r>
          </a:p>
        </p:txBody>
      </p:sp>
      <p:sp>
        <p:nvSpPr>
          <p:cNvPr id="464" name="Shape 464"/>
          <p:cNvSpPr txBox="1"/>
          <p:nvPr/>
        </p:nvSpPr>
        <p:spPr>
          <a:xfrm>
            <a:off x="762000" y="13133668"/>
            <a:ext cx="6066000" cy="5724768"/>
          </a:xfrm>
          <a:prstGeom prst="rect">
            <a:avLst/>
          </a:prstGeom>
          <a:solidFill>
            <a:srgbClr val="C2D59B"/>
          </a:solidFill>
          <a:ln>
            <a:noFill/>
          </a:ln>
        </p:spPr>
        <p:txBody>
          <a:bodyPr lIns="407550" tIns="203775" rIns="407550" bIns="203775"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4500" b="1" i="0" u="none" strike="noStrike" cap="none" dirty="0">
                <a:solidFill>
                  <a:schemeClr val="dk1"/>
                </a:solidFill>
                <a:latin typeface="Calibri"/>
                <a:ea typeface="Calibri"/>
                <a:cs typeface="Calibri"/>
                <a:sym typeface="Calibri"/>
              </a:rPr>
              <a:t>			  </a:t>
            </a:r>
          </a:p>
          <a:p>
            <a:pPr marL="0" marR="0" lvl="0" indent="0" algn="l" rtl="0">
              <a:lnSpc>
                <a:spcPct val="115000"/>
              </a:lnSpc>
              <a:spcBef>
                <a:spcPts val="0"/>
              </a:spcBef>
              <a:spcAft>
                <a:spcPts val="0"/>
              </a:spcAft>
              <a:buClr>
                <a:schemeClr val="dk1"/>
              </a:buClr>
              <a:buFont typeface="Arial"/>
              <a:buNone/>
            </a:pPr>
            <a:endParaRPr sz="2400" b="1" i="0"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ct val="25000"/>
              <a:buFont typeface="Calibri"/>
              <a:buNone/>
            </a:pPr>
            <a:r>
              <a:rPr lang="en-US" sz="2400" b="1" i="0" u="none" strike="noStrike" cap="none" dirty="0">
                <a:solidFill>
                  <a:schemeClr val="dk1"/>
                </a:solidFill>
                <a:latin typeface="Calibri"/>
                <a:ea typeface="Calibri"/>
                <a:cs typeface="Calibri"/>
                <a:sym typeface="Calibri"/>
              </a:rPr>
              <a:t>Subjects: </a:t>
            </a:r>
            <a:r>
              <a:rPr lang="en-US" sz="2400" b="0" i="0" u="none" strike="noStrike" cap="none" dirty="0">
                <a:solidFill>
                  <a:schemeClr val="dk1"/>
                </a:solidFill>
                <a:latin typeface="Calibri"/>
                <a:ea typeface="Calibri"/>
                <a:cs typeface="Calibri"/>
                <a:sym typeface="Calibri"/>
              </a:rPr>
              <a:t>	</a:t>
            </a:r>
          </a:p>
          <a:p>
            <a:pPr marL="0" marR="0" lvl="0" indent="0" algn="l" rtl="0">
              <a:lnSpc>
                <a:spcPct val="115000"/>
              </a:lnSpc>
              <a:spcBef>
                <a:spcPts val="0"/>
              </a:spcBef>
              <a:spcAft>
                <a:spcPts val="0"/>
              </a:spcAft>
              <a:buClr>
                <a:schemeClr val="dk1"/>
              </a:buClr>
              <a:buSzPct val="25000"/>
              <a:buFont typeface="Calibri"/>
              <a:buNone/>
            </a:pPr>
            <a:r>
              <a:rPr lang="en-US" sz="2400" b="0" i="1" u="none" strike="noStrike" cap="none" dirty="0">
                <a:solidFill>
                  <a:schemeClr val="dk1"/>
                </a:solidFill>
                <a:latin typeface="Calibri"/>
                <a:ea typeface="Calibri"/>
                <a:cs typeface="Calibri"/>
                <a:sym typeface="Calibri"/>
              </a:rPr>
              <a:t>fmr1</a:t>
            </a:r>
            <a:r>
              <a:rPr lang="en-US" sz="2400" b="0" i="0" u="none" strike="noStrike" cap="none" dirty="0">
                <a:solidFill>
                  <a:schemeClr val="dk1"/>
                </a:solidFill>
                <a:latin typeface="Calibri"/>
                <a:ea typeface="Calibri"/>
                <a:cs typeface="Calibri"/>
                <a:sym typeface="Calibri"/>
              </a:rPr>
              <a:t>-KO and WT mice of the FVB strain were used to breed 40 male mice in accordance with the figure. Parenthetical information notes maternal genotype. </a:t>
            </a:r>
            <a:r>
              <a:rPr lang="en-US" sz="2400" b="0" i="0" u="none" strike="noStrike" cap="none" dirty="0">
                <a:solidFill>
                  <a:srgbClr val="000000"/>
                </a:solidFill>
                <a:latin typeface="Calibri"/>
                <a:ea typeface="Calibri"/>
                <a:cs typeface="Calibri"/>
                <a:sym typeface="Calibri"/>
              </a:rPr>
              <a:t>All animals were housed in groups of up to five per cage with a 12 h light/dark cycle and </a:t>
            </a:r>
            <a:r>
              <a:rPr lang="en-US" sz="2400" b="0" i="1" u="none" strike="noStrike" cap="none" dirty="0">
                <a:solidFill>
                  <a:srgbClr val="000000"/>
                </a:solidFill>
                <a:latin typeface="Calibri"/>
                <a:ea typeface="Calibri"/>
                <a:cs typeface="Calibri"/>
                <a:sym typeface="Calibri"/>
              </a:rPr>
              <a:t>ad libitum</a:t>
            </a:r>
            <a:r>
              <a:rPr lang="en-US" sz="2400" b="0" i="0" u="none" strike="noStrike" cap="none" dirty="0">
                <a:solidFill>
                  <a:srgbClr val="000000"/>
                </a:solidFill>
                <a:latin typeface="Calibri"/>
                <a:ea typeface="Calibri"/>
                <a:cs typeface="Calibri"/>
                <a:sym typeface="Calibri"/>
              </a:rPr>
              <a:t> access to water. </a:t>
            </a:r>
          </a:p>
        </p:txBody>
      </p:sp>
      <p:sp>
        <p:nvSpPr>
          <p:cNvPr id="465" name="Shape 465"/>
          <p:cNvSpPr txBox="1"/>
          <p:nvPr/>
        </p:nvSpPr>
        <p:spPr>
          <a:xfrm>
            <a:off x="803574" y="3382178"/>
            <a:ext cx="10273494" cy="1028972"/>
          </a:xfrm>
          <a:prstGeom prst="rect">
            <a:avLst/>
          </a:prstGeom>
          <a:noFill/>
          <a:ln>
            <a:noFill/>
          </a:ln>
        </p:spPr>
        <p:txBody>
          <a:bodyPr lIns="407550" tIns="203775" rIns="407550" bIns="203775"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500" b="1" i="0" u="none" strike="noStrike" cap="none">
                <a:solidFill>
                  <a:schemeClr val="dk1"/>
                </a:solidFill>
                <a:latin typeface="Calibri"/>
                <a:ea typeface="Calibri"/>
                <a:cs typeface="Calibri"/>
                <a:sym typeface="Calibri"/>
              </a:rPr>
              <a:t>Introduction</a:t>
            </a:r>
            <a:r>
              <a:rPr lang="en-US" sz="4500" b="0" i="0" u="none" strike="noStrike" cap="none">
                <a:solidFill>
                  <a:schemeClr val="dk1"/>
                </a:solidFill>
                <a:latin typeface="Calibri"/>
                <a:ea typeface="Calibri"/>
                <a:cs typeface="Calibri"/>
                <a:sym typeface="Calibri"/>
              </a:rPr>
              <a:t> </a:t>
            </a:r>
          </a:p>
        </p:txBody>
      </p:sp>
      <p:sp>
        <p:nvSpPr>
          <p:cNvPr id="466" name="Shape 466"/>
          <p:cNvSpPr txBox="1"/>
          <p:nvPr/>
        </p:nvSpPr>
        <p:spPr>
          <a:xfrm>
            <a:off x="26091050" y="15338999"/>
            <a:ext cx="10856700" cy="8654743"/>
          </a:xfrm>
          <a:prstGeom prst="rect">
            <a:avLst/>
          </a:prstGeom>
          <a:solidFill>
            <a:srgbClr val="C2D59B"/>
          </a:solidFill>
          <a:ln>
            <a:noFill/>
          </a:ln>
        </p:spPr>
        <p:txBody>
          <a:bodyPr lIns="407550" tIns="203775" rIns="407550" bIns="203775" anchor="t" anchorCtr="0">
            <a:noAutofit/>
          </a:bodyPr>
          <a:lstStyle/>
          <a:p>
            <a:pPr lvl="0" algn="ctr" rtl="0">
              <a:spcBef>
                <a:spcPts val="0"/>
              </a:spcBef>
              <a:buClr>
                <a:srgbClr val="000000"/>
              </a:buClr>
              <a:buSzPct val="25000"/>
              <a:buFont typeface="Arial"/>
              <a:buNone/>
            </a:pPr>
            <a:r>
              <a:rPr lang="en-US" sz="4400" b="1" dirty="0">
                <a:solidFill>
                  <a:schemeClr val="dk1"/>
                </a:solidFill>
                <a:latin typeface="Calibri"/>
                <a:ea typeface="Calibri"/>
                <a:cs typeface="Calibri"/>
                <a:sym typeface="Calibri"/>
              </a:rPr>
              <a:t>Discussion</a:t>
            </a:r>
          </a:p>
          <a:p>
            <a:pPr lvl="0" algn="ctr" rtl="0">
              <a:spcBef>
                <a:spcPts val="0"/>
              </a:spcBef>
              <a:buClr>
                <a:srgbClr val="000000"/>
              </a:buClr>
              <a:buFont typeface="Arial"/>
              <a:buNone/>
            </a:pPr>
            <a:endParaRPr sz="1000" b="1" dirty="0">
              <a:solidFill>
                <a:schemeClr val="dk1"/>
              </a:solidFill>
              <a:latin typeface="Calibri"/>
              <a:ea typeface="Calibri"/>
              <a:cs typeface="Calibri"/>
              <a:sym typeface="Calibri"/>
            </a:endParaRPr>
          </a:p>
          <a:p>
            <a:pPr marL="457200" lvl="0" indent="-412750" rtl="0">
              <a:spcBef>
                <a:spcPts val="0"/>
              </a:spcBef>
              <a:buClr>
                <a:schemeClr val="dk1"/>
              </a:buClr>
              <a:buSzPct val="100000"/>
              <a:buFont typeface="Calibri"/>
              <a:buChar char="●"/>
            </a:pPr>
            <a:r>
              <a:rPr lang="en-US" sz="2700" dirty="0">
                <a:solidFill>
                  <a:schemeClr val="dk1"/>
                </a:solidFill>
                <a:latin typeface="Calibri"/>
                <a:ea typeface="Calibri"/>
                <a:cs typeface="Calibri"/>
                <a:sym typeface="Calibri"/>
              </a:rPr>
              <a:t>A series of modified sucrose conditioned flavor preference </a:t>
            </a:r>
            <a:r>
              <a:rPr lang="en-US" sz="2700" dirty="0" smtClean="0">
                <a:solidFill>
                  <a:schemeClr val="dk1"/>
                </a:solidFill>
                <a:latin typeface="Calibri"/>
                <a:ea typeface="Calibri"/>
                <a:cs typeface="Calibri"/>
                <a:sym typeface="Calibri"/>
              </a:rPr>
              <a:t>acquisition </a:t>
            </a:r>
            <a:r>
              <a:rPr lang="en-US" sz="2700" dirty="0">
                <a:solidFill>
                  <a:schemeClr val="dk1"/>
                </a:solidFill>
                <a:latin typeface="Calibri"/>
                <a:ea typeface="Calibri"/>
                <a:cs typeface="Calibri"/>
                <a:sym typeface="Calibri"/>
              </a:rPr>
              <a:t>experiments could not successfully achieve an acquisition curve.</a:t>
            </a:r>
          </a:p>
          <a:p>
            <a:pPr lvl="0" rtl="0">
              <a:spcBef>
                <a:spcPts val="0"/>
              </a:spcBef>
              <a:buClr>
                <a:srgbClr val="000000"/>
              </a:buClr>
              <a:buFont typeface="Arial"/>
              <a:buNone/>
            </a:pPr>
            <a:endParaRPr sz="1000" dirty="0">
              <a:solidFill>
                <a:schemeClr val="dk1"/>
              </a:solidFill>
              <a:latin typeface="Calibri"/>
              <a:ea typeface="Calibri"/>
              <a:cs typeface="Calibri"/>
              <a:sym typeface="Calibri"/>
            </a:endParaRPr>
          </a:p>
          <a:p>
            <a:pPr marL="457200" lvl="0" indent="-412750" rtl="0">
              <a:spcBef>
                <a:spcPts val="0"/>
              </a:spcBef>
              <a:buClr>
                <a:schemeClr val="dk1"/>
              </a:buClr>
              <a:buSzPct val="100000"/>
              <a:buFont typeface="Calibri"/>
              <a:buChar char="●"/>
            </a:pPr>
            <a:r>
              <a:rPr lang="en-US" sz="2700" dirty="0">
                <a:solidFill>
                  <a:schemeClr val="dk1"/>
                </a:solidFill>
                <a:latin typeface="Calibri"/>
                <a:ea typeface="Calibri"/>
                <a:cs typeface="Calibri"/>
                <a:sym typeface="Calibri"/>
              </a:rPr>
              <a:t>We therefore conducted control experiments and found that our materials and methods were in fact producing the expected effects.</a:t>
            </a:r>
          </a:p>
          <a:p>
            <a:pPr lvl="0" rtl="0">
              <a:spcBef>
                <a:spcPts val="0"/>
              </a:spcBef>
              <a:buClr>
                <a:srgbClr val="000000"/>
              </a:buClr>
              <a:buFont typeface="Arial"/>
              <a:buNone/>
            </a:pPr>
            <a:endParaRPr sz="1000" dirty="0">
              <a:solidFill>
                <a:schemeClr val="dk1"/>
              </a:solidFill>
              <a:latin typeface="Calibri"/>
              <a:ea typeface="Calibri"/>
              <a:cs typeface="Calibri"/>
              <a:sym typeface="Calibri"/>
            </a:endParaRPr>
          </a:p>
          <a:p>
            <a:pPr marL="457200" lvl="0" indent="-412750" rtl="0">
              <a:spcBef>
                <a:spcPts val="0"/>
              </a:spcBef>
              <a:buClr>
                <a:schemeClr val="dk1"/>
              </a:buClr>
              <a:buSzPct val="100000"/>
              <a:buFont typeface="Calibri"/>
              <a:buChar char="●"/>
            </a:pPr>
            <a:r>
              <a:rPr lang="en-US" sz="2700" dirty="0">
                <a:solidFill>
                  <a:schemeClr val="dk1"/>
                </a:solidFill>
                <a:latin typeface="Calibri"/>
                <a:ea typeface="Calibri"/>
                <a:cs typeface="Calibri"/>
                <a:sym typeface="Calibri"/>
              </a:rPr>
              <a:t>We concluded that the difficulties in creating a learning curve modeling SCFP acquisition are likely due to the highly concentrated sucrose solution</a:t>
            </a:r>
          </a:p>
          <a:p>
            <a:pPr lvl="0" rtl="0">
              <a:spcBef>
                <a:spcPts val="0"/>
              </a:spcBef>
              <a:buClr>
                <a:srgbClr val="000000"/>
              </a:buClr>
              <a:buFont typeface="Arial"/>
              <a:buNone/>
            </a:pPr>
            <a:endParaRPr sz="1000" dirty="0">
              <a:solidFill>
                <a:schemeClr val="dk1"/>
              </a:solidFill>
              <a:latin typeface="Calibri"/>
              <a:ea typeface="Calibri"/>
              <a:cs typeface="Calibri"/>
              <a:sym typeface="Calibri"/>
            </a:endParaRPr>
          </a:p>
          <a:p>
            <a:pPr marL="457200" lvl="0" indent="-412750" rtl="0">
              <a:spcBef>
                <a:spcPts val="0"/>
              </a:spcBef>
              <a:buClr>
                <a:schemeClr val="dk1"/>
              </a:buClr>
              <a:buSzPct val="100000"/>
              <a:buFont typeface="Calibri"/>
              <a:buChar char="●"/>
            </a:pPr>
            <a:r>
              <a:rPr lang="en-US" sz="2700" dirty="0">
                <a:solidFill>
                  <a:schemeClr val="dk1"/>
                </a:solidFill>
                <a:latin typeface="Calibri"/>
                <a:ea typeface="Calibri"/>
                <a:cs typeface="Calibri"/>
                <a:sym typeface="Calibri"/>
              </a:rPr>
              <a:t>Zukerman et al. (2009) found that at 8% sucrose concentration mice displayed 100% sucrose preference</a:t>
            </a:r>
          </a:p>
          <a:p>
            <a:pPr lvl="0" rtl="0">
              <a:spcBef>
                <a:spcPts val="0"/>
              </a:spcBef>
              <a:buClr>
                <a:srgbClr val="000000"/>
              </a:buClr>
              <a:buFont typeface="Arial"/>
              <a:buNone/>
            </a:pPr>
            <a:endParaRPr sz="1000" dirty="0">
              <a:solidFill>
                <a:schemeClr val="dk1"/>
              </a:solidFill>
              <a:latin typeface="Calibri"/>
              <a:ea typeface="Calibri"/>
              <a:cs typeface="Calibri"/>
              <a:sym typeface="Calibri"/>
            </a:endParaRPr>
          </a:p>
          <a:p>
            <a:pPr marL="457200" lvl="0" indent="-412750" rtl="0">
              <a:spcBef>
                <a:spcPts val="0"/>
              </a:spcBef>
              <a:buClr>
                <a:schemeClr val="dk1"/>
              </a:buClr>
              <a:buSzPct val="100000"/>
              <a:buFont typeface="Calibri"/>
              <a:buChar char="●"/>
            </a:pPr>
            <a:r>
              <a:rPr lang="en-US" sz="2700" dirty="0">
                <a:solidFill>
                  <a:schemeClr val="dk1"/>
                </a:solidFill>
                <a:latin typeface="Calibri"/>
                <a:ea typeface="Calibri"/>
                <a:cs typeface="Calibri"/>
                <a:sym typeface="Calibri"/>
              </a:rPr>
              <a:t>In future experiments, we will utilize a lower concentration of sucrose in testing sucrose mediated flavor preference. </a:t>
            </a:r>
          </a:p>
          <a:p>
            <a:pPr lvl="0" rtl="0">
              <a:spcBef>
                <a:spcPts val="0"/>
              </a:spcBef>
              <a:buClr>
                <a:srgbClr val="000000"/>
              </a:buClr>
              <a:buFont typeface="Arial"/>
              <a:buNone/>
            </a:pPr>
            <a:endParaRPr sz="1000" dirty="0">
              <a:solidFill>
                <a:schemeClr val="dk1"/>
              </a:solidFill>
              <a:latin typeface="Calibri"/>
              <a:ea typeface="Calibri"/>
              <a:cs typeface="Calibri"/>
              <a:sym typeface="Calibri"/>
            </a:endParaRPr>
          </a:p>
          <a:p>
            <a:pPr marL="914400" lvl="1" indent="-412750" rtl="0">
              <a:spcBef>
                <a:spcPts val="0"/>
              </a:spcBef>
              <a:buClr>
                <a:schemeClr val="dk1"/>
              </a:buClr>
              <a:buSzPct val="100000"/>
              <a:buFont typeface="Calibri"/>
              <a:buChar char="○"/>
            </a:pPr>
            <a:r>
              <a:rPr lang="en-US" sz="2700" dirty="0">
                <a:solidFill>
                  <a:schemeClr val="dk1"/>
                </a:solidFill>
                <a:latin typeface="Calibri"/>
                <a:ea typeface="Calibri"/>
                <a:cs typeface="Calibri"/>
                <a:sym typeface="Calibri"/>
              </a:rPr>
              <a:t>In our control experiment we utilized a 1.5% concentration of sucrose and mice did not display a learning curve. However, the sucrose preference was very low--mice rarely showed more than 60% preference of sucrose. </a:t>
            </a:r>
          </a:p>
          <a:p>
            <a:pPr marL="457200" marR="0" lvl="0" indent="0" algn="l" rtl="0">
              <a:lnSpc>
                <a:spcPct val="100000"/>
              </a:lnSpc>
              <a:spcBef>
                <a:spcPts val="0"/>
              </a:spcBef>
              <a:spcAft>
                <a:spcPts val="0"/>
              </a:spcAft>
              <a:buNone/>
            </a:pPr>
            <a:endParaRPr sz="4400" b="1" dirty="0">
              <a:solidFill>
                <a:schemeClr val="dk1"/>
              </a:solidFill>
              <a:latin typeface="Calibri"/>
              <a:ea typeface="Calibri"/>
              <a:cs typeface="Calibri"/>
              <a:sym typeface="Calibri"/>
            </a:endParaRPr>
          </a:p>
        </p:txBody>
      </p:sp>
      <p:sp>
        <p:nvSpPr>
          <p:cNvPr id="467" name="Shape 467"/>
          <p:cNvSpPr txBox="1"/>
          <p:nvPr/>
        </p:nvSpPr>
        <p:spPr>
          <a:xfrm>
            <a:off x="5392178" y="1802233"/>
            <a:ext cx="26786971" cy="1642642"/>
          </a:xfrm>
          <a:prstGeom prst="rect">
            <a:avLst/>
          </a:prstGeom>
          <a:noFill/>
          <a:ln>
            <a:noFill/>
          </a:ln>
        </p:spPr>
        <p:txBody>
          <a:bodyPr lIns="407550" tIns="203775" rIns="407550" bIns="203775"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Sophie R.M. Dewil, Michelle A. Morochnik and Bojana Zupan</a:t>
            </a:r>
          </a:p>
          <a:p>
            <a:pPr marL="0" marR="0" lvl="0" indent="0" algn="ctr" rtl="0">
              <a:lnSpc>
                <a:spcPct val="100000"/>
              </a:lnSpc>
              <a:spcBef>
                <a:spcPts val="0"/>
              </a:spcBef>
              <a:spcAft>
                <a:spcPts val="0"/>
              </a:spcAft>
              <a:buClr>
                <a:schemeClr val="dk1"/>
              </a:buClr>
              <a:buSzPct val="25000"/>
              <a:buFont typeface="Calibri"/>
              <a:buNone/>
            </a:pPr>
            <a:r>
              <a:rPr lang="en-US" sz="3600" b="0" i="0" u="none" strike="noStrike" cap="none">
                <a:solidFill>
                  <a:schemeClr val="dk1"/>
                </a:solidFill>
                <a:latin typeface="Calibri"/>
                <a:ea typeface="Calibri"/>
                <a:cs typeface="Calibri"/>
                <a:sym typeface="Calibri"/>
              </a:rPr>
              <a:t>Psychology Department, Neuroscience and Behavior Program, Vassar College, 124 Raymond St. Poughkeepsie, NY, 12604 </a:t>
            </a:r>
          </a:p>
        </p:txBody>
      </p:sp>
      <p:sp>
        <p:nvSpPr>
          <p:cNvPr id="468" name="Shape 468"/>
          <p:cNvSpPr/>
          <p:nvPr/>
        </p:nvSpPr>
        <p:spPr>
          <a:xfrm>
            <a:off x="24975475" y="23648500"/>
            <a:ext cx="13118400" cy="4852800"/>
          </a:xfrm>
          <a:prstGeom prst="rect">
            <a:avLst/>
          </a:prstGeom>
          <a:noFill/>
          <a:ln>
            <a:noFill/>
          </a:ln>
        </p:spPr>
        <p:txBody>
          <a:bodyPr lIns="407550" tIns="203775" rIns="407550" bIns="20377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800" b="0" i="0" u="none" strike="noStrike" cap="none">
                <a:solidFill>
                  <a:schemeClr val="dk1"/>
                </a:solidFill>
                <a:latin typeface="Calibri"/>
                <a:ea typeface="Calibri"/>
                <a:cs typeface="Calibri"/>
                <a:sym typeface="Calibri"/>
              </a:rPr>
              <a:t>References</a:t>
            </a:r>
          </a:p>
          <a:p>
            <a:pPr marL="0" marR="0" lvl="0" indent="0" algn="l" rtl="0">
              <a:lnSpc>
                <a:spcPct val="100000"/>
              </a:lnSpc>
              <a:spcBef>
                <a:spcPts val="0"/>
              </a:spcBef>
              <a:spcAft>
                <a:spcPts val="0"/>
              </a:spcAft>
              <a:buClr>
                <a:schemeClr val="dk1"/>
              </a:buClr>
              <a:buSzPct val="25000"/>
              <a:buFont typeface="Arial"/>
              <a:buNone/>
            </a:pPr>
            <a:r>
              <a:rPr lang="en-US" sz="1500" b="0" i="0" u="none" strike="noStrike" cap="none">
                <a:solidFill>
                  <a:schemeClr val="dk1"/>
                </a:solidFill>
                <a:latin typeface="Calibri"/>
                <a:ea typeface="Calibri"/>
                <a:cs typeface="Calibri"/>
                <a:sym typeface="Calibri"/>
              </a:rPr>
              <a:t>Chonchaiya, W., Schneider, A., &amp; Hagerman, R. J. (2009). Fragile X: a family of disorders. </a:t>
            </a:r>
            <a:r>
              <a:rPr lang="en-US" sz="1500" b="0" i="1" u="none" strike="noStrike" cap="none">
                <a:solidFill>
                  <a:schemeClr val="dk1"/>
                </a:solidFill>
                <a:latin typeface="Calibri"/>
                <a:ea typeface="Calibri"/>
                <a:cs typeface="Calibri"/>
                <a:sym typeface="Calibri"/>
              </a:rPr>
              <a:t>Advances in pediatrics</a:t>
            </a:r>
            <a:r>
              <a:rPr lang="en-US" sz="1500" b="0" i="0" u="none" strike="noStrike" cap="none">
                <a:solidFill>
                  <a:schemeClr val="dk1"/>
                </a:solidFill>
                <a:latin typeface="Calibri"/>
                <a:ea typeface="Calibri"/>
                <a:cs typeface="Calibri"/>
                <a:sym typeface="Calibri"/>
              </a:rPr>
              <a:t>, </a:t>
            </a:r>
            <a:r>
              <a:rPr lang="en-US" sz="1500" b="0" i="1" u="none" strike="noStrike" cap="none">
                <a:solidFill>
                  <a:schemeClr val="dk1"/>
                </a:solidFill>
                <a:latin typeface="Calibri"/>
                <a:ea typeface="Calibri"/>
                <a:cs typeface="Calibri"/>
                <a:sym typeface="Calibri"/>
              </a:rPr>
              <a:t>56</a:t>
            </a:r>
            <a:r>
              <a:rPr lang="en-US" sz="1500" b="0" i="0" u="none" strike="noStrike" cap="none">
                <a:solidFill>
                  <a:schemeClr val="dk1"/>
                </a:solidFill>
                <a:latin typeface="Calibri"/>
                <a:ea typeface="Calibri"/>
                <a:cs typeface="Calibri"/>
                <a:sym typeface="Calibri"/>
              </a:rPr>
              <a:t>(1), 165-186.</a:t>
            </a:r>
          </a:p>
          <a:p>
            <a:pPr marL="0" marR="0" lvl="0" indent="0" algn="l" rtl="0">
              <a:lnSpc>
                <a:spcPct val="115000"/>
              </a:lnSpc>
              <a:spcBef>
                <a:spcPts val="0"/>
              </a:spcBef>
              <a:spcAft>
                <a:spcPts val="0"/>
              </a:spcAft>
              <a:buClr>
                <a:schemeClr val="dk1"/>
              </a:buClr>
              <a:buSzPct val="25000"/>
              <a:buFont typeface="Arial"/>
              <a:buNone/>
            </a:pPr>
            <a:r>
              <a:rPr lang="en-US" sz="1500">
                <a:solidFill>
                  <a:srgbClr val="222222"/>
                </a:solidFill>
                <a:highlight>
                  <a:srgbClr val="FFFFFF"/>
                </a:highlight>
                <a:latin typeface="Calibri"/>
                <a:ea typeface="Calibri"/>
                <a:cs typeface="Calibri"/>
                <a:sym typeface="Calibri"/>
              </a:rPr>
              <a:t>Fulks, J. L., Obryhim, B. E., Wenzel, S. K., Fowler, S. C., Vorontsova, E., Pinkston, J. W., … Johnson, M.(2010). Dopamine release and uptake impairments and behavioral alterations observed in mice that model fragile X mental retardation syndrome. </a:t>
            </a:r>
            <a:r>
              <a:rPr lang="en-US" sz="1500" i="1">
                <a:solidFill>
                  <a:srgbClr val="222222"/>
                </a:solidFill>
                <a:highlight>
                  <a:srgbClr val="FFFFFF"/>
                </a:highlight>
                <a:latin typeface="Calibri"/>
                <a:ea typeface="Calibri"/>
                <a:cs typeface="Calibri"/>
                <a:sym typeface="Calibri"/>
              </a:rPr>
              <a:t>ACS Chemical Neuroscience</a:t>
            </a:r>
            <a:r>
              <a:rPr lang="en-US" sz="1500">
                <a:solidFill>
                  <a:srgbClr val="222222"/>
                </a:solidFill>
                <a:highlight>
                  <a:srgbClr val="FFFFFF"/>
                </a:highlight>
                <a:latin typeface="Calibri"/>
                <a:ea typeface="Calibri"/>
                <a:cs typeface="Calibri"/>
                <a:sym typeface="Calibri"/>
              </a:rPr>
              <a:t>, 1(10), 679–690.</a:t>
            </a:r>
          </a:p>
          <a:p>
            <a:pPr marL="0" marR="0" lvl="0" indent="0" algn="l" rtl="0">
              <a:lnSpc>
                <a:spcPct val="115000"/>
              </a:lnSpc>
              <a:spcBef>
                <a:spcPts val="0"/>
              </a:spcBef>
              <a:spcAft>
                <a:spcPts val="0"/>
              </a:spcAft>
              <a:buClr>
                <a:schemeClr val="dk1"/>
              </a:buClr>
              <a:buSzPct val="25000"/>
              <a:buFont typeface="Arial"/>
              <a:buNone/>
            </a:pPr>
            <a:r>
              <a:rPr lang="en-US" sz="1500" b="0" i="0" u="none" strike="noStrike" cap="none">
                <a:solidFill>
                  <a:srgbClr val="222222"/>
                </a:solidFill>
                <a:highlight>
                  <a:srgbClr val="FFFFFF"/>
                </a:highlight>
                <a:latin typeface="Calibri"/>
                <a:ea typeface="Calibri"/>
                <a:cs typeface="Calibri"/>
                <a:sym typeface="Calibri"/>
              </a:rPr>
              <a:t>Gale J, Chu D and Zupan B (2015). Maternal Fmr1 mutation reduces D2S expression in offspring VTA but not SN. Poster presented at Hudson Valley Life Sciences Group Spring Research Symposium, Bard College, April 30, 2015 and Vassar College Neuroscience and Behavior Symposium, Poughkeepsie, NY, May 7, 2015.</a:t>
            </a:r>
          </a:p>
          <a:p>
            <a:pPr marL="0" marR="0" lvl="0" indent="0" algn="l" rtl="0">
              <a:lnSpc>
                <a:spcPct val="115000"/>
              </a:lnSpc>
              <a:spcBef>
                <a:spcPts val="0"/>
              </a:spcBef>
              <a:spcAft>
                <a:spcPts val="0"/>
              </a:spcAft>
              <a:buClr>
                <a:schemeClr val="dk1"/>
              </a:buClr>
              <a:buSzPct val="25000"/>
              <a:buFont typeface="Arial"/>
              <a:buNone/>
            </a:pPr>
            <a:r>
              <a:rPr lang="en-US" sz="1500" b="0" i="0" u="none" strike="noStrike" cap="none">
                <a:solidFill>
                  <a:srgbClr val="222222"/>
                </a:solidFill>
                <a:highlight>
                  <a:srgbClr val="FFFFFF"/>
                </a:highlight>
                <a:latin typeface="Calibri"/>
                <a:ea typeface="Calibri"/>
                <a:cs typeface="Calibri"/>
                <a:sym typeface="Calibri"/>
              </a:rPr>
              <a:t>Muscat, R., &amp; Willner, P. (1989). Effects of dopamine receptor antagonists on sucrose consumption and preference. </a:t>
            </a:r>
            <a:r>
              <a:rPr lang="en-US" sz="1500" b="0" i="1" u="none" strike="noStrike" cap="none">
                <a:solidFill>
                  <a:srgbClr val="222222"/>
                </a:solidFill>
                <a:highlight>
                  <a:srgbClr val="FFFFFF"/>
                </a:highlight>
                <a:latin typeface="Calibri"/>
                <a:ea typeface="Calibri"/>
                <a:cs typeface="Calibri"/>
                <a:sym typeface="Calibri"/>
              </a:rPr>
              <a:t>Psychopharmacology,</a:t>
            </a:r>
            <a:r>
              <a:rPr lang="en-US" sz="1500" b="0" i="0" u="none" strike="noStrike" cap="none">
                <a:solidFill>
                  <a:srgbClr val="222222"/>
                </a:solidFill>
                <a:highlight>
                  <a:srgbClr val="FFFFFF"/>
                </a:highlight>
                <a:latin typeface="Calibri"/>
                <a:ea typeface="Calibri"/>
                <a:cs typeface="Calibri"/>
                <a:sym typeface="Calibri"/>
              </a:rPr>
              <a:t> </a:t>
            </a:r>
            <a:r>
              <a:rPr lang="en-US" sz="1500" b="0" i="1" u="none" strike="noStrike" cap="none">
                <a:solidFill>
                  <a:srgbClr val="222222"/>
                </a:solidFill>
                <a:highlight>
                  <a:srgbClr val="FFFFFF"/>
                </a:highlight>
                <a:latin typeface="Calibri"/>
                <a:ea typeface="Calibri"/>
                <a:cs typeface="Calibri"/>
                <a:sym typeface="Calibri"/>
              </a:rPr>
              <a:t>99</a:t>
            </a:r>
            <a:r>
              <a:rPr lang="en-US" sz="1500" b="0" i="0" u="none" strike="noStrike" cap="none">
                <a:solidFill>
                  <a:srgbClr val="222222"/>
                </a:solidFill>
                <a:highlight>
                  <a:srgbClr val="FFFFFF"/>
                </a:highlight>
                <a:latin typeface="Calibri"/>
                <a:ea typeface="Calibri"/>
                <a:cs typeface="Calibri"/>
                <a:sym typeface="Calibri"/>
              </a:rPr>
              <a:t>(1), 98-102. </a:t>
            </a:r>
          </a:p>
          <a:p>
            <a:pPr lvl="0" rtl="0">
              <a:lnSpc>
                <a:spcPct val="115000"/>
              </a:lnSpc>
              <a:spcBef>
                <a:spcPts val="0"/>
              </a:spcBef>
              <a:buClr>
                <a:schemeClr val="dk1"/>
              </a:buClr>
              <a:buSzPct val="25000"/>
              <a:buFont typeface="Arial"/>
              <a:buNone/>
            </a:pPr>
            <a:r>
              <a:rPr lang="en-US" sz="1500">
                <a:solidFill>
                  <a:srgbClr val="222222"/>
                </a:solidFill>
                <a:latin typeface="Calibri"/>
                <a:ea typeface="Calibri"/>
                <a:cs typeface="Calibri"/>
                <a:sym typeface="Calibri"/>
              </a:rPr>
              <a:t>Smith, L. et al. (2014). Fragile X Mental Retardation Protein Regulates Synaptic and Behavioral Plasticity to Repeated Cocaine Administration. </a:t>
            </a:r>
            <a:r>
              <a:rPr lang="en-US" sz="1500" i="1">
                <a:solidFill>
                  <a:srgbClr val="222222"/>
                </a:solidFill>
                <a:latin typeface="Calibri"/>
                <a:ea typeface="Calibri"/>
                <a:cs typeface="Calibri"/>
                <a:sym typeface="Calibri"/>
              </a:rPr>
              <a:t>Neuron,</a:t>
            </a:r>
            <a:r>
              <a:rPr lang="en-US" sz="1500">
                <a:solidFill>
                  <a:srgbClr val="222222"/>
                </a:solidFill>
                <a:latin typeface="Calibri"/>
                <a:ea typeface="Calibri"/>
                <a:cs typeface="Calibri"/>
                <a:sym typeface="Calibri"/>
              </a:rPr>
              <a:t> </a:t>
            </a:r>
            <a:r>
              <a:rPr lang="en-US" sz="1500" i="1">
                <a:solidFill>
                  <a:srgbClr val="222222"/>
                </a:solidFill>
                <a:latin typeface="Calibri"/>
                <a:ea typeface="Calibri"/>
                <a:cs typeface="Calibri"/>
                <a:sym typeface="Calibri"/>
              </a:rPr>
              <a:t>82</a:t>
            </a:r>
            <a:r>
              <a:rPr lang="en-US" sz="1500">
                <a:solidFill>
                  <a:srgbClr val="222222"/>
                </a:solidFill>
                <a:latin typeface="Calibri"/>
                <a:ea typeface="Calibri"/>
                <a:cs typeface="Calibri"/>
                <a:sym typeface="Calibri"/>
              </a:rPr>
              <a:t>(3), 645-658. </a:t>
            </a:r>
          </a:p>
          <a:p>
            <a:pPr marL="0" marR="0" lvl="0" indent="0" algn="l" rtl="0">
              <a:lnSpc>
                <a:spcPct val="115000"/>
              </a:lnSpc>
              <a:spcBef>
                <a:spcPts val="0"/>
              </a:spcBef>
              <a:spcAft>
                <a:spcPts val="0"/>
              </a:spcAft>
              <a:buClr>
                <a:schemeClr val="dk1"/>
              </a:buClr>
              <a:buSzPct val="25000"/>
              <a:buFont typeface="Calibri"/>
              <a:buNone/>
            </a:pPr>
            <a:r>
              <a:rPr lang="en-US" sz="1500" b="0" i="0" u="none" strike="noStrike" cap="none">
                <a:solidFill>
                  <a:srgbClr val="000000"/>
                </a:solidFill>
                <a:latin typeface="Calibri"/>
                <a:ea typeface="Calibri"/>
                <a:cs typeface="Calibri"/>
                <a:sym typeface="Calibri"/>
              </a:rPr>
              <a:t>Starke, K., Gothert, M., Kilbinger, H. (1989).Modulation of neurotransmitter release by presynaptic autoreceptors. </a:t>
            </a:r>
            <a:r>
              <a:rPr lang="en-US" sz="1500" b="0" i="1" u="none" strike="noStrike" cap="none">
                <a:solidFill>
                  <a:srgbClr val="000000"/>
                </a:solidFill>
                <a:latin typeface="Calibri"/>
                <a:ea typeface="Calibri"/>
                <a:cs typeface="Calibri"/>
                <a:sym typeface="Calibri"/>
              </a:rPr>
              <a:t>Physiological Reviews</a:t>
            </a:r>
            <a:r>
              <a:rPr lang="en-US" sz="1500" b="0" i="0" u="none" strike="noStrike" cap="none">
                <a:solidFill>
                  <a:srgbClr val="000000"/>
                </a:solidFill>
                <a:latin typeface="Calibri"/>
                <a:ea typeface="Calibri"/>
                <a:cs typeface="Calibri"/>
                <a:sym typeface="Calibri"/>
              </a:rPr>
              <a:t>, 69 (3), pp. 864-989.</a:t>
            </a:r>
          </a:p>
          <a:p>
            <a:pPr lvl="0" rtl="0">
              <a:lnSpc>
                <a:spcPct val="115000"/>
              </a:lnSpc>
              <a:spcBef>
                <a:spcPts val="0"/>
              </a:spcBef>
              <a:buClr>
                <a:schemeClr val="dk1"/>
              </a:buClr>
              <a:buSzPct val="25000"/>
              <a:buFont typeface="Arial"/>
              <a:buNone/>
            </a:pPr>
            <a:r>
              <a:rPr lang="en-US" sz="1500">
                <a:solidFill>
                  <a:schemeClr val="dk1"/>
                </a:solidFill>
                <a:latin typeface="Calibri"/>
                <a:ea typeface="Calibri"/>
                <a:cs typeface="Calibri"/>
                <a:sym typeface="Calibri"/>
              </a:rPr>
              <a:t>Zukerman, S., Touzani, K., Margolskee, R. F., &amp; Sclafani, A. (2009). Role of Olfaction in the Conditioned Sucrose Preference of Sweet-Ageusic T1R3 Knockout Mice. </a:t>
            </a:r>
            <a:r>
              <a:rPr lang="en-US" sz="1500" i="1">
                <a:solidFill>
                  <a:schemeClr val="dk1"/>
                </a:solidFill>
                <a:latin typeface="Calibri"/>
                <a:ea typeface="Calibri"/>
                <a:cs typeface="Calibri"/>
                <a:sym typeface="Calibri"/>
              </a:rPr>
              <a:t>Chemical Senses,</a:t>
            </a:r>
            <a:r>
              <a:rPr lang="en-US" sz="1500">
                <a:solidFill>
                  <a:schemeClr val="dk1"/>
                </a:solidFill>
                <a:latin typeface="Calibri"/>
                <a:ea typeface="Calibri"/>
                <a:cs typeface="Calibri"/>
                <a:sym typeface="Calibri"/>
              </a:rPr>
              <a:t> </a:t>
            </a:r>
            <a:r>
              <a:rPr lang="en-US" sz="1500" i="1">
                <a:solidFill>
                  <a:schemeClr val="dk1"/>
                </a:solidFill>
                <a:latin typeface="Calibri"/>
                <a:ea typeface="Calibri"/>
                <a:cs typeface="Calibri"/>
                <a:sym typeface="Calibri"/>
              </a:rPr>
              <a:t>34</a:t>
            </a:r>
            <a:r>
              <a:rPr lang="en-US" sz="1500">
                <a:solidFill>
                  <a:schemeClr val="dk1"/>
                </a:solidFill>
                <a:latin typeface="Calibri"/>
                <a:ea typeface="Calibri"/>
                <a:cs typeface="Calibri"/>
                <a:sym typeface="Calibri"/>
              </a:rPr>
              <a:t>(8), 685-694.</a:t>
            </a:r>
          </a:p>
          <a:p>
            <a:pPr marL="0" marR="0" lvl="0" indent="0" algn="l" rtl="0">
              <a:lnSpc>
                <a:spcPct val="100000"/>
              </a:lnSpc>
              <a:spcBef>
                <a:spcPts val="0"/>
              </a:spcBef>
              <a:spcAft>
                <a:spcPts val="0"/>
              </a:spcAft>
              <a:buClr>
                <a:schemeClr val="dk1"/>
              </a:buClr>
              <a:buSzPct val="25000"/>
              <a:buFont typeface="Arial"/>
              <a:buNone/>
            </a:pPr>
            <a:r>
              <a:rPr lang="en-US" sz="1500" b="0" i="0" u="none" strike="noStrike" cap="none">
                <a:solidFill>
                  <a:schemeClr val="dk1"/>
                </a:solidFill>
                <a:latin typeface="Calibri"/>
                <a:ea typeface="Calibri"/>
                <a:cs typeface="Calibri"/>
                <a:sym typeface="Calibri"/>
              </a:rPr>
              <a:t>Zupan, B &amp; Toth, M. (2008) Wild-Type Male Offspring of fmr-1(+/−) Mothers Exhibit Characteristics of the Fragile X Phenotype. </a:t>
            </a:r>
            <a:r>
              <a:rPr lang="en-US" sz="1500" b="0" i="1" u="none" strike="noStrike" cap="none">
                <a:solidFill>
                  <a:schemeClr val="dk1"/>
                </a:solidFill>
                <a:latin typeface="Calibri"/>
                <a:ea typeface="Calibri"/>
                <a:cs typeface="Calibri"/>
                <a:sym typeface="Calibri"/>
              </a:rPr>
              <a:t>Neuropsychopharmacology, 11</a:t>
            </a:r>
            <a:r>
              <a:rPr lang="en-US" sz="1500" b="0" i="0" u="none" strike="noStrike" cap="none">
                <a:solidFill>
                  <a:schemeClr val="dk1"/>
                </a:solidFill>
                <a:latin typeface="Calibri"/>
                <a:ea typeface="Calibri"/>
                <a:cs typeface="Calibri"/>
                <a:sym typeface="Calibri"/>
              </a:rPr>
              <a:t>, 2667-2675. </a:t>
            </a:r>
          </a:p>
          <a:p>
            <a:pPr marL="0" marR="0" lvl="0" indent="0" algn="l" rtl="0">
              <a:lnSpc>
                <a:spcPct val="100000"/>
              </a:lnSpc>
              <a:spcBef>
                <a:spcPts val="0"/>
              </a:spcBef>
              <a:spcAft>
                <a:spcPts val="0"/>
              </a:spcAft>
              <a:buClr>
                <a:schemeClr val="dk1"/>
              </a:buClr>
              <a:buSzPct val="25000"/>
              <a:buFont typeface="Arial"/>
              <a:buNone/>
            </a:pPr>
            <a:r>
              <a:rPr lang="en-US" sz="1500" b="0" i="0" u="none" strike="noStrike" cap="none">
                <a:solidFill>
                  <a:schemeClr val="dk1"/>
                </a:solidFill>
                <a:latin typeface="Calibri"/>
                <a:ea typeface="Calibri"/>
                <a:cs typeface="Calibri"/>
                <a:sym typeface="Calibri"/>
              </a:rPr>
              <a:t>Zupan, B., &amp; Toth, M. (2012). Fmr-1 as an offspring genetic and a maternal environmental factor in neurodevelopmental disease. In </a:t>
            </a:r>
            <a:r>
              <a:rPr lang="en-US" sz="1500" b="0" i="1" u="none" strike="noStrike" cap="none">
                <a:solidFill>
                  <a:schemeClr val="dk1"/>
                </a:solidFill>
                <a:latin typeface="Calibri"/>
                <a:ea typeface="Calibri"/>
                <a:cs typeface="Calibri"/>
                <a:sym typeface="Calibri"/>
              </a:rPr>
              <a:t>Modeling Fragile X Syndrome</a:t>
            </a:r>
            <a:r>
              <a:rPr lang="en-US" sz="1500" b="0" i="0" u="none" strike="noStrike" cap="none">
                <a:solidFill>
                  <a:schemeClr val="dk1"/>
                </a:solidFill>
                <a:latin typeface="Calibri"/>
                <a:ea typeface="Calibri"/>
                <a:cs typeface="Calibri"/>
                <a:sym typeface="Calibri"/>
              </a:rPr>
              <a:t> (pp. 243-253). Springer Berlin Heidelberg.</a:t>
            </a:r>
          </a:p>
          <a:p>
            <a:pPr marL="0" marR="0" lvl="0" indent="0" algn="l" rtl="0">
              <a:lnSpc>
                <a:spcPct val="100000"/>
              </a:lnSpc>
              <a:spcBef>
                <a:spcPts val="0"/>
              </a:spcBef>
              <a:spcAft>
                <a:spcPts val="0"/>
              </a:spcAft>
              <a:buClr>
                <a:schemeClr val="dk1"/>
              </a:buClr>
              <a:buSzPct val="25000"/>
              <a:buFont typeface="Arial"/>
              <a:buNone/>
            </a:pPr>
            <a:r>
              <a:rPr lang="en-US" sz="1500" b="0" i="0" u="none" strike="noStrike" cap="none">
                <a:solidFill>
                  <a:schemeClr val="dk1"/>
                </a:solidFill>
                <a:latin typeface="Calibri"/>
                <a:ea typeface="Calibri"/>
                <a:cs typeface="Calibri"/>
                <a:sym typeface="Calibri"/>
              </a:rPr>
              <a:t>Zupan, B., Choe, M., DiPace, C., Toth, M. (2015). Non-genetic transmission of abnormal social phenotype in a mouse model of FXS. </a:t>
            </a:r>
            <a:r>
              <a:rPr lang="en-US" sz="1500" b="0" i="1" u="none" strike="noStrike" cap="none">
                <a:solidFill>
                  <a:schemeClr val="dk1"/>
                </a:solidFill>
                <a:latin typeface="Calibri"/>
                <a:ea typeface="Calibri"/>
                <a:cs typeface="Calibri"/>
                <a:sym typeface="Calibri"/>
              </a:rPr>
              <a:t>Int J Dev Neurosci</a:t>
            </a:r>
            <a:r>
              <a:rPr lang="en-US" sz="1500" b="0" i="0" u="none" strike="noStrike" cap="none">
                <a:solidFill>
                  <a:schemeClr val="dk1"/>
                </a:solidFill>
                <a:latin typeface="Calibri"/>
                <a:ea typeface="Calibri"/>
                <a:cs typeface="Calibri"/>
                <a:sym typeface="Calibri"/>
              </a:rPr>
              <a:t>. 47(Pt A):99-100.</a:t>
            </a:r>
          </a:p>
          <a:p>
            <a:pPr marL="0" marR="0" lvl="0" indent="0" algn="l" rtl="0">
              <a:lnSpc>
                <a:spcPct val="100000"/>
              </a:lnSpc>
              <a:spcBef>
                <a:spcPts val="0"/>
              </a:spcBef>
              <a:spcAft>
                <a:spcPts val="0"/>
              </a:spcAft>
              <a:buClr>
                <a:schemeClr val="dk1"/>
              </a:buClr>
              <a:buFont typeface="Arial"/>
              <a:buNone/>
            </a:pPr>
            <a:endParaRPr sz="1500" b="0" i="0" u="none" strike="noStrike" cap="none">
              <a:solidFill>
                <a:schemeClr val="dk1"/>
              </a:solidFill>
              <a:latin typeface="Calibri"/>
              <a:ea typeface="Calibri"/>
              <a:cs typeface="Calibri"/>
              <a:sym typeface="Calibri"/>
            </a:endParaRPr>
          </a:p>
        </p:txBody>
      </p:sp>
      <p:sp>
        <p:nvSpPr>
          <p:cNvPr id="469" name="Shape 469"/>
          <p:cNvSpPr txBox="1"/>
          <p:nvPr/>
        </p:nvSpPr>
        <p:spPr>
          <a:xfrm>
            <a:off x="34440390" y="2768508"/>
            <a:ext cx="3420845" cy="1642642"/>
          </a:xfrm>
          <a:prstGeom prst="rect">
            <a:avLst/>
          </a:prstGeom>
          <a:noFill/>
          <a:ln>
            <a:noFill/>
          </a:ln>
        </p:spPr>
        <p:txBody>
          <a:bodyPr lIns="407550" tIns="203775" rIns="407550" bIns="20377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8000" b="0" i="0" u="none" strike="noStrike" cap="none">
                <a:solidFill>
                  <a:schemeClr val="dk1"/>
                </a:solidFill>
                <a:latin typeface="Calibri"/>
                <a:ea typeface="Calibri"/>
                <a:cs typeface="Calibri"/>
                <a:sym typeface="Calibri"/>
              </a:rPr>
              <a:t> </a:t>
            </a:r>
          </a:p>
        </p:txBody>
      </p:sp>
      <p:pic>
        <p:nvPicPr>
          <p:cNvPr id="470" name="Shape 470"/>
          <p:cNvPicPr preferRelativeResize="0"/>
          <p:nvPr/>
        </p:nvPicPr>
        <p:blipFill rotWithShape="1">
          <a:blip r:embed="rId3">
            <a:alphaModFix/>
          </a:blip>
          <a:srcRect/>
          <a:stretch/>
        </p:blipFill>
        <p:spPr>
          <a:xfrm>
            <a:off x="35125168" y="484297"/>
            <a:ext cx="2736069" cy="2768511"/>
          </a:xfrm>
          <a:prstGeom prst="rect">
            <a:avLst/>
          </a:prstGeom>
          <a:noFill/>
          <a:ln>
            <a:noFill/>
          </a:ln>
        </p:spPr>
      </p:pic>
      <p:sp>
        <p:nvSpPr>
          <p:cNvPr id="471" name="Shape 471"/>
          <p:cNvSpPr txBox="1"/>
          <p:nvPr/>
        </p:nvSpPr>
        <p:spPr>
          <a:xfrm>
            <a:off x="9613617" y="3356778"/>
            <a:ext cx="16581900" cy="734100"/>
          </a:xfrm>
          <a:prstGeom prst="rect">
            <a:avLst/>
          </a:prstGeom>
          <a:noFill/>
          <a:ln>
            <a:noFill/>
          </a:ln>
        </p:spPr>
        <p:txBody>
          <a:bodyPr lIns="407550" tIns="203775" rIns="407550" bIns="203775"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1" i="0" u="none" strike="noStrike" cap="none">
                <a:solidFill>
                  <a:schemeClr val="dk1"/>
                </a:solidFill>
                <a:latin typeface="Calibri"/>
                <a:ea typeface="Calibri"/>
                <a:cs typeface="Calibri"/>
                <a:sym typeface="Calibri"/>
              </a:rPr>
              <a:t>1. Effect of reinforcement schedule on acquisition rate</a:t>
            </a:r>
          </a:p>
        </p:txBody>
      </p:sp>
      <p:sp>
        <p:nvSpPr>
          <p:cNvPr id="472" name="Shape 472"/>
          <p:cNvSpPr txBox="1"/>
          <p:nvPr/>
        </p:nvSpPr>
        <p:spPr>
          <a:xfrm>
            <a:off x="24343800" y="3356775"/>
            <a:ext cx="14061000" cy="2220300"/>
          </a:xfrm>
          <a:prstGeom prst="rect">
            <a:avLst/>
          </a:prstGeom>
          <a:noFill/>
          <a:ln>
            <a:noFill/>
          </a:ln>
        </p:spPr>
        <p:txBody>
          <a:bodyPr lIns="407550" tIns="203775" rIns="407550" bIns="203775"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1" i="0" u="none" strike="noStrike" cap="none">
                <a:solidFill>
                  <a:schemeClr val="dk1"/>
                </a:solidFill>
                <a:latin typeface="Calibri"/>
                <a:ea typeface="Calibri"/>
                <a:cs typeface="Calibri"/>
                <a:sym typeface="Calibri"/>
              </a:rPr>
              <a:t>2. Is there a difference in baseline preference for sucrose between genotypes?</a:t>
            </a:r>
            <a:r>
              <a:rPr lang="en-US" sz="4400" b="1">
                <a:solidFill>
                  <a:schemeClr val="dk1"/>
                </a:solidFill>
                <a:latin typeface="Calibri"/>
                <a:ea typeface="Calibri"/>
                <a:cs typeface="Calibri"/>
                <a:sym typeface="Calibri"/>
              </a:rPr>
              <a:t> -- </a:t>
            </a:r>
            <a:r>
              <a:rPr lang="en-US" sz="4400" b="1" i="0" u="none" strike="noStrike" cap="none">
                <a:solidFill>
                  <a:schemeClr val="dk1"/>
                </a:solidFill>
                <a:latin typeface="Calibri"/>
                <a:ea typeface="Calibri"/>
                <a:cs typeface="Calibri"/>
                <a:sym typeface="Calibri"/>
              </a:rPr>
              <a:t>Sucrose </a:t>
            </a:r>
            <a:r>
              <a:rPr lang="en-US" sz="4400" b="1">
                <a:solidFill>
                  <a:schemeClr val="dk1"/>
                </a:solidFill>
                <a:latin typeface="Calibri"/>
                <a:ea typeface="Calibri"/>
                <a:cs typeface="Calibri"/>
                <a:sym typeface="Calibri"/>
              </a:rPr>
              <a:t>Preference C</a:t>
            </a:r>
            <a:r>
              <a:rPr lang="en-US" sz="4400" b="1" i="0" u="none" strike="noStrike" cap="none">
                <a:solidFill>
                  <a:schemeClr val="dk1"/>
                </a:solidFill>
                <a:latin typeface="Calibri"/>
                <a:ea typeface="Calibri"/>
                <a:cs typeface="Calibri"/>
                <a:sym typeface="Calibri"/>
              </a:rPr>
              <a:t>ontrol</a:t>
            </a:r>
          </a:p>
        </p:txBody>
      </p:sp>
      <p:sp>
        <p:nvSpPr>
          <p:cNvPr id="473" name="Shape 473"/>
          <p:cNvSpPr txBox="1"/>
          <p:nvPr/>
        </p:nvSpPr>
        <p:spPr>
          <a:xfrm>
            <a:off x="11795475" y="15632575"/>
            <a:ext cx="14061000" cy="1386900"/>
          </a:xfrm>
          <a:prstGeom prst="rect">
            <a:avLst/>
          </a:prstGeom>
          <a:noFill/>
          <a:ln>
            <a:noFill/>
          </a:ln>
        </p:spPr>
        <p:txBody>
          <a:bodyPr lIns="407550" tIns="203775" rIns="407550" bIns="203775" anchor="t" anchorCtr="0">
            <a:noAutofit/>
          </a:bodyPr>
          <a:lstStyle/>
          <a:p>
            <a:pPr marL="0" marR="0" lvl="0" indent="0" rtl="0">
              <a:lnSpc>
                <a:spcPct val="100000"/>
              </a:lnSpc>
              <a:spcBef>
                <a:spcPts val="0"/>
              </a:spcBef>
              <a:spcAft>
                <a:spcPts val="0"/>
              </a:spcAft>
              <a:buClr>
                <a:schemeClr val="dk1"/>
              </a:buClr>
              <a:buSzPct val="25000"/>
              <a:buFont typeface="Calibri"/>
              <a:buNone/>
            </a:pPr>
            <a:r>
              <a:rPr lang="en-US" sz="4400" b="1" i="0" u="none" strike="noStrike" cap="none">
                <a:solidFill>
                  <a:schemeClr val="dk1"/>
                </a:solidFill>
                <a:latin typeface="Calibri"/>
                <a:ea typeface="Calibri"/>
                <a:cs typeface="Calibri"/>
                <a:sym typeface="Calibri"/>
              </a:rPr>
              <a:t>3.  Is our current dose of </a:t>
            </a:r>
            <a:r>
              <a:rPr lang="en-US" sz="4400" b="1">
                <a:solidFill>
                  <a:schemeClr val="dk1"/>
                </a:solidFill>
                <a:latin typeface="Calibri"/>
                <a:ea typeface="Calibri"/>
                <a:cs typeface="Calibri"/>
                <a:sym typeface="Calibri"/>
              </a:rPr>
              <a:t>q</a:t>
            </a:r>
            <a:r>
              <a:rPr lang="en-US" sz="4400" b="1" i="0" u="none" strike="noStrike" cap="none">
                <a:solidFill>
                  <a:schemeClr val="dk1"/>
                </a:solidFill>
                <a:latin typeface="Calibri"/>
                <a:ea typeface="Calibri"/>
                <a:cs typeface="Calibri"/>
                <a:sym typeface="Calibri"/>
              </a:rPr>
              <a:t>uinpirole successfully suppressing D</a:t>
            </a:r>
            <a:r>
              <a:rPr lang="en-US" sz="4400" b="1">
                <a:solidFill>
                  <a:schemeClr val="dk1"/>
                </a:solidFill>
                <a:latin typeface="Calibri"/>
                <a:ea typeface="Calibri"/>
                <a:cs typeface="Calibri"/>
                <a:sym typeface="Calibri"/>
              </a:rPr>
              <a:t>A release? -- Quinpirole</a:t>
            </a:r>
            <a:r>
              <a:rPr lang="en-US" sz="4400" b="1" i="0" u="none" strike="noStrike" cap="none">
                <a:solidFill>
                  <a:schemeClr val="dk1"/>
                </a:solidFill>
                <a:latin typeface="Calibri"/>
                <a:ea typeface="Calibri"/>
                <a:cs typeface="Calibri"/>
                <a:sym typeface="Calibri"/>
              </a:rPr>
              <a:t> </a:t>
            </a:r>
            <a:r>
              <a:rPr lang="en-US" sz="4400" b="1">
                <a:solidFill>
                  <a:schemeClr val="dk1"/>
                </a:solidFill>
                <a:latin typeface="Calibri"/>
                <a:ea typeface="Calibri"/>
                <a:cs typeface="Calibri"/>
                <a:sym typeface="Calibri"/>
              </a:rPr>
              <a:t>L</a:t>
            </a:r>
            <a:r>
              <a:rPr lang="en-US" sz="4400" b="1" i="0" u="none" strike="noStrike" cap="none">
                <a:solidFill>
                  <a:schemeClr val="dk1"/>
                </a:solidFill>
                <a:latin typeface="Calibri"/>
                <a:ea typeface="Calibri"/>
                <a:cs typeface="Calibri"/>
                <a:sym typeface="Calibri"/>
              </a:rPr>
              <a:t>ocomotor </a:t>
            </a:r>
            <a:r>
              <a:rPr lang="en-US" sz="4400" b="1">
                <a:solidFill>
                  <a:schemeClr val="dk1"/>
                </a:solidFill>
                <a:latin typeface="Calibri"/>
                <a:ea typeface="Calibri"/>
                <a:cs typeface="Calibri"/>
                <a:sym typeface="Calibri"/>
              </a:rPr>
              <a:t>C</a:t>
            </a:r>
            <a:r>
              <a:rPr lang="en-US" sz="4400" b="1" i="0" u="none" strike="noStrike" cap="none">
                <a:solidFill>
                  <a:schemeClr val="dk1"/>
                </a:solidFill>
                <a:latin typeface="Calibri"/>
                <a:ea typeface="Calibri"/>
                <a:cs typeface="Calibri"/>
                <a:sym typeface="Calibri"/>
              </a:rPr>
              <a:t>ontrol </a:t>
            </a:r>
          </a:p>
          <a:p>
            <a:pPr marL="0" marR="0" lvl="0" indent="0" algn="l" rtl="0">
              <a:lnSpc>
                <a:spcPct val="100000"/>
              </a:lnSpc>
              <a:spcBef>
                <a:spcPts val="0"/>
              </a:spcBef>
              <a:spcAft>
                <a:spcPts val="0"/>
              </a:spcAft>
              <a:buClr>
                <a:srgbClr val="000000"/>
              </a:buClr>
              <a:buFont typeface="Arial"/>
              <a:buNone/>
            </a:pPr>
            <a:endParaRPr sz="4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b="0" i="0" u="none" strike="noStrike" cap="none">
              <a:solidFill>
                <a:schemeClr val="dk1"/>
              </a:solidFill>
              <a:latin typeface="Calibri"/>
              <a:ea typeface="Calibri"/>
              <a:cs typeface="Calibri"/>
              <a:sym typeface="Calibri"/>
            </a:endParaRPr>
          </a:p>
        </p:txBody>
      </p:sp>
      <p:pic>
        <p:nvPicPr>
          <p:cNvPr id="474" name="Shape 474"/>
          <p:cNvPicPr preferRelativeResize="0"/>
          <p:nvPr/>
        </p:nvPicPr>
        <p:blipFill rotWithShape="1">
          <a:blip r:embed="rId4">
            <a:alphaModFix/>
          </a:blip>
          <a:srcRect/>
          <a:stretch/>
        </p:blipFill>
        <p:spPr>
          <a:xfrm>
            <a:off x="406489" y="828025"/>
            <a:ext cx="2908697" cy="1940485"/>
          </a:xfrm>
          <a:prstGeom prst="rect">
            <a:avLst/>
          </a:prstGeom>
          <a:noFill/>
          <a:ln>
            <a:noFill/>
          </a:ln>
        </p:spPr>
      </p:pic>
      <p:sp>
        <p:nvSpPr>
          <p:cNvPr id="475" name="Shape 475"/>
          <p:cNvSpPr txBox="1"/>
          <p:nvPr/>
        </p:nvSpPr>
        <p:spPr>
          <a:xfrm>
            <a:off x="11920950" y="12727014"/>
            <a:ext cx="13326300" cy="2677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700" b="0" i="0" u="none" strike="noStrike" cap="none">
                <a:solidFill>
                  <a:schemeClr val="dk1"/>
                </a:solidFill>
                <a:latin typeface="Calibri"/>
                <a:ea typeface="Calibri"/>
                <a:cs typeface="Calibri"/>
                <a:sym typeface="Calibri"/>
              </a:rPr>
              <a:t>Previous experiments conducted in order to study conditioned mediated flavor preference acquisition. CS+ consisted of water infused with either grape or cherry Kool Aid flavoring and 10% sucrose. CS- was the flavor not used as CS+ with no sucrose added.  a. Experiment 1 creating a 50% reinforcement schedule. Mice showed no SCFP. b. Experiment 2 creating a 75% reinforcement schedule. Mice showed SCFP on testing day 1. c. Experiment 3 creating a 67% reinforcement schedule. Mice showed SCFP on testing day 1. </a:t>
            </a:r>
          </a:p>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Calibri"/>
              <a:ea typeface="Calibri"/>
              <a:cs typeface="Calibri"/>
              <a:sym typeface="Calibri"/>
            </a:endParaRPr>
          </a:p>
        </p:txBody>
      </p:sp>
      <p:sp>
        <p:nvSpPr>
          <p:cNvPr id="476" name="Shape 476"/>
          <p:cNvSpPr txBox="1"/>
          <p:nvPr/>
        </p:nvSpPr>
        <p:spPr>
          <a:xfrm>
            <a:off x="25239448" y="12534287"/>
            <a:ext cx="12269700" cy="2804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700" b="0" i="0" u="none" strike="noStrike" cap="none">
                <a:solidFill>
                  <a:schemeClr val="dk1"/>
                </a:solidFill>
                <a:latin typeface="Calibri"/>
                <a:ea typeface="Calibri"/>
                <a:cs typeface="Calibri"/>
                <a:sym typeface="Calibri"/>
              </a:rPr>
              <a:t>No effect of genotype on % sucrose intake (p &gt; 0.05). Subjects significantly preferred sucrose to water (</a:t>
            </a:r>
            <a:r>
              <a:rPr lang="en-US" sz="2700" b="0" i="1" u="none" strike="noStrike" cap="none">
                <a:solidFill>
                  <a:schemeClr val="dk1"/>
                </a:solidFill>
                <a:latin typeface="Calibri"/>
                <a:ea typeface="Calibri"/>
                <a:cs typeface="Calibri"/>
                <a:sym typeface="Calibri"/>
              </a:rPr>
              <a:t>F</a:t>
            </a:r>
            <a:r>
              <a:rPr lang="en-US" sz="2700" b="0" i="0" u="none" strike="noStrike" cap="none">
                <a:solidFill>
                  <a:schemeClr val="dk1"/>
                </a:solidFill>
                <a:latin typeface="Calibri"/>
                <a:ea typeface="Calibri"/>
                <a:cs typeface="Calibri"/>
                <a:sym typeface="Calibri"/>
              </a:rPr>
              <a:t>(1,29) = 4.336, </a:t>
            </a:r>
            <a:r>
              <a:rPr lang="en-US" sz="2700" b="0" i="1" u="none" strike="noStrike" cap="none">
                <a:solidFill>
                  <a:schemeClr val="dk1"/>
                </a:solidFill>
                <a:latin typeface="Calibri"/>
                <a:ea typeface="Calibri"/>
                <a:cs typeface="Calibri"/>
                <a:sym typeface="Calibri"/>
              </a:rPr>
              <a:t>p</a:t>
            </a:r>
            <a:r>
              <a:rPr lang="en-US" sz="2700" b="0" i="0" u="none" strike="noStrike" cap="none">
                <a:solidFill>
                  <a:schemeClr val="dk1"/>
                </a:solidFill>
                <a:latin typeface="Calibri"/>
                <a:ea typeface="Calibri"/>
                <a:cs typeface="Calibri"/>
                <a:sym typeface="Calibri"/>
              </a:rPr>
              <a:t> = 0.046) regardless of genotype. WT(H) mice consumed significantly more overall than WT(WT) mice (</a:t>
            </a:r>
            <a:r>
              <a:rPr lang="en-US" sz="2700" b="0" i="1" u="none" strike="noStrike" cap="none">
                <a:solidFill>
                  <a:schemeClr val="dk1"/>
                </a:solidFill>
                <a:latin typeface="Calibri"/>
                <a:ea typeface="Calibri"/>
                <a:cs typeface="Calibri"/>
                <a:sym typeface="Calibri"/>
              </a:rPr>
              <a:t>F</a:t>
            </a:r>
            <a:r>
              <a:rPr lang="en-US" sz="2700" b="0" i="0" u="none" strike="noStrike" cap="none">
                <a:solidFill>
                  <a:schemeClr val="dk1"/>
                </a:solidFill>
                <a:latin typeface="Calibri"/>
                <a:ea typeface="Calibri"/>
                <a:cs typeface="Calibri"/>
                <a:sym typeface="Calibri"/>
              </a:rPr>
              <a:t>(2,31) = 4.918, </a:t>
            </a:r>
            <a:r>
              <a:rPr lang="en-US" sz="2700" b="0" i="1" u="none" strike="noStrike" cap="none">
                <a:solidFill>
                  <a:schemeClr val="dk1"/>
                </a:solidFill>
                <a:latin typeface="Calibri"/>
                <a:ea typeface="Calibri"/>
                <a:cs typeface="Calibri"/>
                <a:sym typeface="Calibri"/>
              </a:rPr>
              <a:t>p</a:t>
            </a:r>
            <a:r>
              <a:rPr lang="en-US" sz="2700" b="0" i="0" u="none" strike="noStrike" cap="none">
                <a:solidFill>
                  <a:schemeClr val="dk1"/>
                </a:solidFill>
                <a:latin typeface="Calibri"/>
                <a:ea typeface="Calibri"/>
                <a:cs typeface="Calibri"/>
                <a:sym typeface="Calibri"/>
              </a:rPr>
              <a:t> = 0.014). The slight decrease in sucrose preference in WT(H) (not sig) is likely due to the overall increase in water consumption in WT(H). This lack of a genotype effect confirms findings by Smith, L. et al. (2014).</a:t>
            </a:r>
          </a:p>
        </p:txBody>
      </p:sp>
      <p:sp>
        <p:nvSpPr>
          <p:cNvPr id="477" name="Shape 477"/>
          <p:cNvSpPr txBox="1"/>
          <p:nvPr/>
        </p:nvSpPr>
        <p:spPr>
          <a:xfrm>
            <a:off x="11891286" y="26880765"/>
            <a:ext cx="12694199" cy="965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700" b="0" i="0" u="none" strike="noStrike" cap="none">
                <a:solidFill>
                  <a:schemeClr val="dk1"/>
                </a:solidFill>
                <a:latin typeface="Calibri"/>
                <a:ea typeface="Calibri"/>
                <a:cs typeface="Calibri"/>
                <a:sym typeface="Calibri"/>
              </a:rPr>
              <a:t>There is a decrease in movement in quinpirole injected mice 20-40 minutes after injection compared to saline control (</a:t>
            </a:r>
            <a:r>
              <a:rPr lang="en-US" sz="2700" b="0" i="1" u="none" strike="noStrike" cap="none">
                <a:solidFill>
                  <a:schemeClr val="dk1"/>
                </a:solidFill>
                <a:latin typeface="Calibri"/>
                <a:ea typeface="Calibri"/>
                <a:cs typeface="Calibri"/>
                <a:sym typeface="Calibri"/>
              </a:rPr>
              <a:t>F</a:t>
            </a:r>
            <a:r>
              <a:rPr lang="en-US" sz="2700" b="0" i="0" u="none" strike="noStrike" cap="none">
                <a:solidFill>
                  <a:schemeClr val="dk1"/>
                </a:solidFill>
                <a:latin typeface="Calibri"/>
                <a:ea typeface="Calibri"/>
                <a:cs typeface="Calibri"/>
                <a:sym typeface="Calibri"/>
              </a:rPr>
              <a:t>(1,12) = 5.033, p = 0.045). *  p &lt; 0.05</a:t>
            </a:r>
          </a:p>
        </p:txBody>
      </p:sp>
      <p:sp>
        <p:nvSpPr>
          <p:cNvPr id="478" name="Shape 478"/>
          <p:cNvSpPr txBox="1"/>
          <p:nvPr/>
        </p:nvSpPr>
        <p:spPr>
          <a:xfrm>
            <a:off x="6553750" y="13133650"/>
            <a:ext cx="4523400" cy="5724786"/>
          </a:xfrm>
          <a:prstGeom prst="rect">
            <a:avLst/>
          </a:prstGeom>
          <a:solidFill>
            <a:srgbClr val="C2D59B"/>
          </a:solid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Font typeface="Arial"/>
              <a:buNone/>
            </a:pPr>
            <a:endParaRPr sz="2700" b="1"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Font typeface="Arial"/>
              <a:buNone/>
            </a:pPr>
            <a:endParaRPr sz="2700" b="1"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Font typeface="Arial"/>
              <a:buNone/>
            </a:pPr>
            <a:endParaRPr sz="2700" b="1"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Font typeface="Calibri"/>
              <a:buNone/>
            </a:pPr>
            <a:endParaRPr sz="2400" b="0" i="0" u="none" strike="noStrike" cap="none">
              <a:solidFill>
                <a:schemeClr val="dk1"/>
              </a:solidFill>
              <a:latin typeface="Calibri"/>
              <a:ea typeface="Calibri"/>
              <a:cs typeface="Calibri"/>
              <a:sym typeface="Calibri"/>
            </a:endParaRPr>
          </a:p>
        </p:txBody>
      </p:sp>
      <p:sp>
        <p:nvSpPr>
          <p:cNvPr id="479" name="Shape 479"/>
          <p:cNvSpPr txBox="1"/>
          <p:nvPr/>
        </p:nvSpPr>
        <p:spPr>
          <a:xfrm>
            <a:off x="761925" y="18858436"/>
            <a:ext cx="10315200" cy="10402364"/>
          </a:xfrm>
          <a:prstGeom prst="rect">
            <a:avLst/>
          </a:prstGeom>
          <a:solidFill>
            <a:srgbClr val="C2D59B"/>
          </a:solidFill>
          <a:ln>
            <a:noFill/>
          </a:ln>
        </p:spPr>
        <p:txBody>
          <a:bodyPr lIns="407550" tIns="203775" rIns="407550" bIns="203775" anchor="t" anchorCtr="0">
            <a:noAutofit/>
          </a:bodyPr>
          <a:lstStyle/>
          <a:p>
            <a:pPr marL="0" marR="0" lvl="0" indent="0" algn="l" rtl="0">
              <a:lnSpc>
                <a:spcPct val="115000"/>
              </a:lnSpc>
              <a:spcBef>
                <a:spcPts val="0"/>
              </a:spcBef>
              <a:spcAft>
                <a:spcPts val="0"/>
              </a:spcAft>
              <a:buClr>
                <a:srgbClr val="222222"/>
              </a:buClr>
              <a:buSzPct val="25000"/>
              <a:buFont typeface="Calibri"/>
              <a:buNone/>
            </a:pPr>
            <a:r>
              <a:rPr lang="en-US" sz="2400" b="1" i="0" u="none" strike="noStrike" cap="none" dirty="0" smtClean="0">
                <a:solidFill>
                  <a:srgbClr val="222222"/>
                </a:solidFill>
                <a:latin typeface="Calibri"/>
                <a:ea typeface="Calibri"/>
                <a:cs typeface="Calibri"/>
                <a:sym typeface="Calibri"/>
              </a:rPr>
              <a:t>Sucrose </a:t>
            </a:r>
            <a:r>
              <a:rPr lang="en-US" sz="2400" b="1" i="0" u="none" strike="noStrike" cap="none" dirty="0">
                <a:solidFill>
                  <a:srgbClr val="222222"/>
                </a:solidFill>
                <a:latin typeface="Calibri"/>
                <a:ea typeface="Calibri"/>
                <a:cs typeface="Calibri"/>
                <a:sym typeface="Calibri"/>
              </a:rPr>
              <a:t>conditioned  flavor preference acquisition: </a:t>
            </a:r>
          </a:p>
          <a:p>
            <a:pPr marL="457200" marR="0" lvl="0" indent="-406400" algn="l" rtl="0">
              <a:lnSpc>
                <a:spcPct val="115000"/>
              </a:lnSpc>
              <a:spcBef>
                <a:spcPts val="0"/>
              </a:spcBef>
              <a:spcAft>
                <a:spcPts val="0"/>
              </a:spcAft>
              <a:buClr>
                <a:srgbClr val="222222"/>
              </a:buClr>
              <a:buSzPct val="100000"/>
              <a:buFont typeface="Calibri"/>
              <a:buChar char="●"/>
            </a:pPr>
            <a:r>
              <a:rPr lang="en-US" sz="2400" dirty="0">
                <a:solidFill>
                  <a:srgbClr val="222222"/>
                </a:solidFill>
                <a:latin typeface="Calibri"/>
                <a:ea typeface="Calibri"/>
                <a:cs typeface="Calibri"/>
                <a:sym typeface="Calibri"/>
              </a:rPr>
              <a:t>Over a training period mice were </a:t>
            </a:r>
            <a:r>
              <a:rPr lang="en-US" sz="2400" dirty="0">
                <a:solidFill>
                  <a:schemeClr val="dk1"/>
                </a:solidFill>
                <a:latin typeface="Calibri"/>
                <a:ea typeface="Calibri"/>
                <a:cs typeface="Calibri"/>
                <a:sym typeface="Calibri"/>
              </a:rPr>
              <a:t>presented with two flavors (cherry and grape </a:t>
            </a:r>
            <a:r>
              <a:rPr lang="en-US" sz="2400" dirty="0" err="1">
                <a:solidFill>
                  <a:schemeClr val="dk1"/>
                </a:solidFill>
                <a:latin typeface="Calibri"/>
                <a:ea typeface="Calibri"/>
                <a:cs typeface="Calibri"/>
                <a:sym typeface="Calibri"/>
              </a:rPr>
              <a:t>Kool</a:t>
            </a:r>
            <a:r>
              <a:rPr lang="en-US" sz="2400" dirty="0">
                <a:solidFill>
                  <a:schemeClr val="dk1"/>
                </a:solidFill>
                <a:latin typeface="Calibri"/>
                <a:ea typeface="Calibri"/>
                <a:cs typeface="Calibri"/>
                <a:sym typeface="Calibri"/>
              </a:rPr>
              <a:t> Aid), one of which was positively reinforced by a 10% sucrose additive (CS+).</a:t>
            </a:r>
          </a:p>
          <a:p>
            <a:pPr marL="457200" marR="0" lvl="0" indent="-406400" algn="l" rtl="0">
              <a:lnSpc>
                <a:spcPct val="115000"/>
              </a:lnSpc>
              <a:spcBef>
                <a:spcPts val="0"/>
              </a:spcBef>
              <a:spcAft>
                <a:spcPts val="0"/>
              </a:spcAft>
              <a:buClr>
                <a:srgbClr val="222222"/>
              </a:buClr>
              <a:buSzPct val="100000"/>
              <a:buFont typeface="Calibri"/>
              <a:buChar char="●"/>
            </a:pPr>
            <a:r>
              <a:rPr lang="en-US" sz="2400" b="0" i="0" u="none" strike="noStrike" cap="none" dirty="0">
                <a:solidFill>
                  <a:srgbClr val="222222"/>
                </a:solidFill>
                <a:latin typeface="Calibri"/>
                <a:ea typeface="Calibri"/>
                <a:cs typeface="Calibri"/>
                <a:sym typeface="Calibri"/>
              </a:rPr>
              <a:t>Mice were habituated in single housing cages for 30 minutes and then allowed to choose between two spouted water bottles with either cherry or grape  flavoring and a .2% saccharin additive. </a:t>
            </a:r>
          </a:p>
          <a:p>
            <a:pPr marL="457200" marR="0" lvl="0" indent="-406400" algn="l" rtl="0">
              <a:lnSpc>
                <a:spcPct val="115000"/>
              </a:lnSpc>
              <a:spcBef>
                <a:spcPts val="0"/>
              </a:spcBef>
              <a:spcAft>
                <a:spcPts val="0"/>
              </a:spcAft>
              <a:buClr>
                <a:srgbClr val="222222"/>
              </a:buClr>
              <a:buSzPct val="100000"/>
              <a:buFont typeface="Calibri"/>
              <a:buChar char="●"/>
            </a:pPr>
            <a:r>
              <a:rPr lang="en-US" sz="2400" b="0" i="0" u="none" strike="noStrike" cap="none" dirty="0">
                <a:solidFill>
                  <a:srgbClr val="222222"/>
                </a:solidFill>
                <a:latin typeface="Calibri"/>
                <a:ea typeface="Calibri"/>
                <a:cs typeface="Calibri"/>
                <a:sym typeface="Calibri"/>
              </a:rPr>
              <a:t>At the end of the 30 minute testing time, bottles were weighed by difference to determine amount of each solution consumed.</a:t>
            </a:r>
          </a:p>
          <a:p>
            <a:pPr marL="0" marR="0" lvl="0" indent="0" algn="l" rtl="0">
              <a:lnSpc>
                <a:spcPct val="100000"/>
              </a:lnSpc>
              <a:spcBef>
                <a:spcPts val="0"/>
              </a:spcBef>
              <a:spcAft>
                <a:spcPts val="0"/>
              </a:spcAft>
              <a:buClr>
                <a:srgbClr val="222222"/>
              </a:buClr>
              <a:buFont typeface="Calibri"/>
              <a:buNone/>
            </a:pPr>
            <a:endParaRPr sz="2400" b="1" i="0" u="none" strike="noStrike" cap="none" dirty="0">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SzPct val="25000"/>
              <a:buFont typeface="Calibri"/>
              <a:buNone/>
            </a:pPr>
            <a:r>
              <a:rPr lang="en-US" sz="2400" b="1" i="0" u="none" strike="noStrike" cap="none" dirty="0">
                <a:solidFill>
                  <a:srgbClr val="222222"/>
                </a:solidFill>
                <a:latin typeface="Calibri"/>
                <a:ea typeface="Calibri"/>
                <a:cs typeface="Calibri"/>
                <a:sym typeface="Calibri"/>
              </a:rPr>
              <a:t>Sucrose acquisition control: </a:t>
            </a:r>
          </a:p>
          <a:p>
            <a:pPr marL="457200" marR="0" lvl="0" indent="-406400" algn="l" rtl="0">
              <a:lnSpc>
                <a:spcPct val="115000"/>
              </a:lnSpc>
              <a:spcBef>
                <a:spcPts val="0"/>
              </a:spcBef>
              <a:spcAft>
                <a:spcPts val="0"/>
              </a:spcAft>
              <a:buClr>
                <a:srgbClr val="222222"/>
              </a:buClr>
              <a:buSzPct val="100000"/>
              <a:buFont typeface="Calibri"/>
              <a:buChar char="●"/>
            </a:pPr>
            <a:r>
              <a:rPr lang="en-US" sz="2400" b="0" i="0" u="none" strike="noStrike" cap="none" dirty="0">
                <a:solidFill>
                  <a:srgbClr val="222222"/>
                </a:solidFill>
                <a:latin typeface="Calibri"/>
                <a:ea typeface="Calibri"/>
                <a:cs typeface="Calibri"/>
                <a:sym typeface="Calibri"/>
              </a:rPr>
              <a:t>Mice placed in single housing with ad libitum access to two spouted water bottles and taught to drink from spout. </a:t>
            </a:r>
          </a:p>
          <a:p>
            <a:pPr marL="457200" marR="0" lvl="0" indent="-406400" algn="l" rtl="0">
              <a:lnSpc>
                <a:spcPct val="115000"/>
              </a:lnSpc>
              <a:spcBef>
                <a:spcPts val="0"/>
              </a:spcBef>
              <a:spcAft>
                <a:spcPts val="0"/>
              </a:spcAft>
              <a:buClr>
                <a:srgbClr val="222222"/>
              </a:buClr>
              <a:buSzPct val="100000"/>
              <a:buFont typeface="Calibri"/>
              <a:buChar char="●"/>
            </a:pPr>
            <a:r>
              <a:rPr lang="en-US" sz="2400" b="0" i="0" u="none" strike="noStrike" cap="none" dirty="0">
                <a:solidFill>
                  <a:srgbClr val="222222"/>
                </a:solidFill>
                <a:latin typeface="Calibri"/>
                <a:ea typeface="Calibri"/>
                <a:cs typeface="Calibri"/>
                <a:sym typeface="Calibri"/>
              </a:rPr>
              <a:t>One bottle then filled with a 1.5% sucrose solution while the other was filled with water. </a:t>
            </a:r>
          </a:p>
          <a:p>
            <a:pPr marL="457200" marR="0" lvl="0" indent="-406400" algn="l" rtl="0">
              <a:lnSpc>
                <a:spcPct val="115000"/>
              </a:lnSpc>
              <a:spcBef>
                <a:spcPts val="0"/>
              </a:spcBef>
              <a:spcAft>
                <a:spcPts val="0"/>
              </a:spcAft>
              <a:buClr>
                <a:srgbClr val="222222"/>
              </a:buClr>
              <a:buSzPct val="100000"/>
              <a:buFont typeface="Calibri"/>
              <a:buChar char="●"/>
            </a:pPr>
            <a:r>
              <a:rPr lang="en-US" sz="2400" b="0" i="0" u="none" strike="noStrike" cap="none" dirty="0">
                <a:solidFill>
                  <a:srgbClr val="222222"/>
                </a:solidFill>
                <a:latin typeface="Calibri"/>
                <a:ea typeface="Calibri"/>
                <a:cs typeface="Calibri"/>
                <a:sym typeface="Calibri"/>
              </a:rPr>
              <a:t>Bottles weighed every 24 hours and positions switched every 12 hours. </a:t>
            </a:r>
          </a:p>
          <a:p>
            <a:pPr marL="457200" marR="0" lvl="0" indent="-406400" algn="l" rtl="0">
              <a:lnSpc>
                <a:spcPct val="115000"/>
              </a:lnSpc>
              <a:spcBef>
                <a:spcPts val="0"/>
              </a:spcBef>
              <a:spcAft>
                <a:spcPts val="0"/>
              </a:spcAft>
              <a:buClr>
                <a:srgbClr val="222222"/>
              </a:buClr>
              <a:buSzPct val="100000"/>
              <a:buFont typeface="Calibri"/>
              <a:buChar char="●"/>
            </a:pPr>
            <a:r>
              <a:rPr lang="en-US" sz="2400" b="0" i="0" u="none" strike="noStrike" cap="none" dirty="0">
                <a:solidFill>
                  <a:srgbClr val="222222"/>
                </a:solidFill>
                <a:latin typeface="Calibri"/>
                <a:ea typeface="Calibri"/>
                <a:cs typeface="Calibri"/>
                <a:sym typeface="Calibri"/>
              </a:rPr>
              <a:t>After 4 days of testing mice were returned to group housing.</a:t>
            </a:r>
          </a:p>
          <a:p>
            <a:pPr marL="0" marR="0" lvl="0" indent="0" algn="l" rtl="0">
              <a:lnSpc>
                <a:spcPct val="115000"/>
              </a:lnSpc>
              <a:spcBef>
                <a:spcPts val="0"/>
              </a:spcBef>
              <a:spcAft>
                <a:spcPts val="0"/>
              </a:spcAft>
              <a:buClr>
                <a:schemeClr val="dk1"/>
              </a:buClr>
              <a:buFont typeface="Arial"/>
              <a:buNone/>
            </a:pPr>
            <a:endParaRPr sz="2400" b="1" i="0" u="none" strike="noStrike" cap="none" dirty="0">
              <a:solidFill>
                <a:srgbClr val="222222"/>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ct val="25000"/>
              <a:buFont typeface="Calibri"/>
              <a:buNone/>
            </a:pPr>
            <a:r>
              <a:rPr lang="en-US" sz="2400" b="1" i="0" u="none" strike="noStrike" cap="none" dirty="0" err="1">
                <a:solidFill>
                  <a:srgbClr val="222222"/>
                </a:solidFill>
                <a:latin typeface="Calibri"/>
                <a:ea typeface="Calibri"/>
                <a:cs typeface="Calibri"/>
                <a:sym typeface="Calibri"/>
              </a:rPr>
              <a:t>Quinpirole</a:t>
            </a:r>
            <a:r>
              <a:rPr lang="en-US" sz="2400" b="1" i="0" u="none" strike="noStrike" cap="none" dirty="0">
                <a:solidFill>
                  <a:srgbClr val="222222"/>
                </a:solidFill>
                <a:latin typeface="Calibri"/>
                <a:ea typeface="Calibri"/>
                <a:cs typeface="Calibri"/>
                <a:sym typeface="Calibri"/>
              </a:rPr>
              <a:t> </a:t>
            </a:r>
            <a:r>
              <a:rPr lang="en-US" sz="2400" b="1" i="0" u="none" strike="noStrike" cap="none" dirty="0" err="1">
                <a:solidFill>
                  <a:srgbClr val="222222"/>
                </a:solidFill>
                <a:latin typeface="Calibri"/>
                <a:ea typeface="Calibri"/>
                <a:cs typeface="Calibri"/>
                <a:sym typeface="Calibri"/>
              </a:rPr>
              <a:t>locomotor</a:t>
            </a:r>
            <a:r>
              <a:rPr lang="en-US" sz="2400" b="1" i="0" u="none" strike="noStrike" cap="none" dirty="0">
                <a:solidFill>
                  <a:srgbClr val="222222"/>
                </a:solidFill>
                <a:latin typeface="Calibri"/>
                <a:ea typeface="Calibri"/>
                <a:cs typeface="Calibri"/>
                <a:sym typeface="Calibri"/>
              </a:rPr>
              <a:t> control:</a:t>
            </a:r>
            <a:r>
              <a:rPr lang="en-US" sz="2400" b="0" i="0" u="none" strike="noStrike" cap="none" dirty="0">
                <a:solidFill>
                  <a:srgbClr val="222222"/>
                </a:solidFill>
                <a:latin typeface="Calibri"/>
                <a:ea typeface="Calibri"/>
                <a:cs typeface="Calibri"/>
                <a:sym typeface="Calibri"/>
              </a:rPr>
              <a:t> </a:t>
            </a:r>
          </a:p>
          <a:p>
            <a:pPr marL="457200" marR="0" lvl="0" indent="-406400" algn="l" rtl="0">
              <a:lnSpc>
                <a:spcPct val="115000"/>
              </a:lnSpc>
              <a:spcBef>
                <a:spcPts val="0"/>
              </a:spcBef>
              <a:spcAft>
                <a:spcPts val="0"/>
              </a:spcAft>
              <a:buClr>
                <a:srgbClr val="222222"/>
              </a:buClr>
              <a:buSzPct val="100000"/>
              <a:buFont typeface="Calibri"/>
              <a:buChar char="●"/>
            </a:pPr>
            <a:r>
              <a:rPr lang="en-US" sz="2400" b="0" i="0" u="none" strike="noStrike" cap="none" dirty="0">
                <a:solidFill>
                  <a:srgbClr val="222222"/>
                </a:solidFill>
                <a:latin typeface="Calibri"/>
                <a:ea typeface="Calibri"/>
                <a:cs typeface="Calibri"/>
                <a:sym typeface="Calibri"/>
              </a:rPr>
              <a:t>Mice placed into a corner of a rectangular Plexiglas enclosure and allowed to freely explore for 20 minutes, injected with </a:t>
            </a:r>
            <a:r>
              <a:rPr lang="en-US" sz="2400" b="0" i="0" u="none" strike="noStrike" cap="none" dirty="0" err="1">
                <a:solidFill>
                  <a:srgbClr val="222222"/>
                </a:solidFill>
                <a:latin typeface="Calibri"/>
                <a:ea typeface="Calibri"/>
                <a:cs typeface="Calibri"/>
                <a:sym typeface="Calibri"/>
              </a:rPr>
              <a:t>quinpirole</a:t>
            </a:r>
            <a:r>
              <a:rPr lang="en-US" sz="2400" b="0" i="0" u="none" strike="noStrike" cap="none" dirty="0">
                <a:solidFill>
                  <a:srgbClr val="222222"/>
                </a:solidFill>
                <a:latin typeface="Calibri"/>
                <a:ea typeface="Calibri"/>
                <a:cs typeface="Calibri"/>
                <a:sym typeface="Calibri"/>
              </a:rPr>
              <a:t> or saline and allowed to freely explore for another 40 minutes  </a:t>
            </a:r>
          </a:p>
          <a:p>
            <a:pPr marL="457200" marR="0" lvl="0" indent="-406400" algn="l" rtl="0">
              <a:lnSpc>
                <a:spcPct val="115000"/>
              </a:lnSpc>
              <a:spcBef>
                <a:spcPts val="0"/>
              </a:spcBef>
              <a:spcAft>
                <a:spcPts val="0"/>
              </a:spcAft>
              <a:buClr>
                <a:srgbClr val="222222"/>
              </a:buClr>
              <a:buSzPct val="100000"/>
              <a:buFont typeface="Calibri"/>
              <a:buChar char="●"/>
            </a:pPr>
            <a:r>
              <a:rPr lang="en-US" sz="2400" b="0" i="0" u="none" strike="noStrike" cap="none" dirty="0">
                <a:solidFill>
                  <a:srgbClr val="222222"/>
                </a:solidFill>
                <a:latin typeface="Calibri"/>
                <a:ea typeface="Calibri"/>
                <a:cs typeface="Calibri"/>
                <a:sym typeface="Calibri"/>
              </a:rPr>
              <a:t>Animals’ movement tracked by a camera and </a:t>
            </a:r>
            <a:r>
              <a:rPr lang="en-US" sz="2400" dirty="0">
                <a:solidFill>
                  <a:srgbClr val="222222"/>
                </a:solidFill>
                <a:latin typeface="Calibri"/>
                <a:ea typeface="Calibri"/>
                <a:cs typeface="Calibri"/>
                <a:sym typeface="Calibri"/>
              </a:rPr>
              <a:t>Smart v3</a:t>
            </a:r>
            <a:r>
              <a:rPr lang="en-US" sz="2400" b="0" i="0" u="none" strike="noStrike" cap="none" dirty="0">
                <a:solidFill>
                  <a:srgbClr val="222222"/>
                </a:solidFill>
                <a:latin typeface="Calibri"/>
                <a:ea typeface="Calibri"/>
                <a:cs typeface="Calibri"/>
                <a:sym typeface="Calibri"/>
              </a:rPr>
              <a:t> software.</a:t>
            </a:r>
          </a:p>
          <a:p>
            <a:pPr marL="457200" marR="0" lvl="0" indent="-406400" algn="ctr" rtl="0">
              <a:lnSpc>
                <a:spcPct val="100000"/>
              </a:lnSpc>
              <a:spcBef>
                <a:spcPts val="0"/>
              </a:spcBef>
              <a:spcAft>
                <a:spcPts val="0"/>
              </a:spcAft>
              <a:buClr>
                <a:srgbClr val="222222"/>
              </a:buClr>
              <a:buSzPct val="25000"/>
              <a:buFont typeface="Calibri"/>
              <a:buNone/>
            </a:pPr>
            <a:r>
              <a:rPr lang="en-US" sz="2400" b="0" i="0" u="none" strike="noStrike" cap="none" dirty="0" smtClean="0">
                <a:solidFill>
                  <a:schemeClr val="dk1"/>
                </a:solidFill>
                <a:latin typeface="Calibri"/>
                <a:ea typeface="Calibri"/>
                <a:cs typeface="Calibri"/>
                <a:sym typeface="Calibri"/>
              </a:rPr>
              <a:t>All </a:t>
            </a:r>
            <a:r>
              <a:rPr lang="en-US" sz="2400" b="0" i="0" u="none" strike="noStrike" cap="none" dirty="0">
                <a:solidFill>
                  <a:schemeClr val="dk1"/>
                </a:solidFill>
                <a:latin typeface="Calibri"/>
                <a:ea typeface="Calibri"/>
                <a:cs typeface="Calibri"/>
                <a:sym typeface="Calibri"/>
              </a:rPr>
              <a:t>procedures were carried out in accordance with the Vassar College IACUC guidelines.</a:t>
            </a:r>
          </a:p>
          <a:p>
            <a:pPr marL="457200" marR="0" lvl="0" indent="-406400" algn="l" rtl="0">
              <a:lnSpc>
                <a:spcPct val="115000"/>
              </a:lnSpc>
              <a:spcBef>
                <a:spcPts val="0"/>
              </a:spcBef>
              <a:spcAft>
                <a:spcPts val="0"/>
              </a:spcAft>
              <a:buClr>
                <a:srgbClr val="222222"/>
              </a:buClr>
              <a:buFont typeface="Arial"/>
              <a:buNone/>
            </a:pPr>
            <a:endParaRPr sz="2400" b="0" i="0" u="none" strike="noStrike" cap="none" dirty="0">
              <a:solidFill>
                <a:srgbClr val="222222"/>
              </a:solidFill>
              <a:latin typeface="Calibri"/>
              <a:ea typeface="Calibri"/>
              <a:cs typeface="Calibri"/>
              <a:sym typeface="Calibri"/>
            </a:endParaRPr>
          </a:p>
        </p:txBody>
      </p:sp>
      <p:pic>
        <p:nvPicPr>
          <p:cNvPr id="481" name="Shape 481"/>
          <p:cNvPicPr preferRelativeResize="0"/>
          <p:nvPr/>
        </p:nvPicPr>
        <p:blipFill rotWithShape="1">
          <a:blip r:embed="rId5">
            <a:alphaModFix/>
          </a:blip>
          <a:srcRect/>
          <a:stretch/>
        </p:blipFill>
        <p:spPr>
          <a:xfrm>
            <a:off x="12073349" y="17523809"/>
            <a:ext cx="12475799" cy="9357000"/>
          </a:xfrm>
          <a:prstGeom prst="rect">
            <a:avLst/>
          </a:prstGeom>
          <a:noFill/>
          <a:ln>
            <a:noFill/>
          </a:ln>
        </p:spPr>
      </p:pic>
      <p:pic>
        <p:nvPicPr>
          <p:cNvPr id="482" name="Shape 482"/>
          <p:cNvPicPr preferRelativeResize="0"/>
          <p:nvPr/>
        </p:nvPicPr>
        <p:blipFill rotWithShape="1">
          <a:blip r:embed="rId6">
            <a:alphaModFix/>
          </a:blip>
          <a:srcRect l="7704" t="5905" r="3751" b="5895"/>
          <a:stretch/>
        </p:blipFill>
        <p:spPr>
          <a:xfrm>
            <a:off x="26091026" y="4925962"/>
            <a:ext cx="10087500" cy="7536300"/>
          </a:xfrm>
          <a:prstGeom prst="rect">
            <a:avLst/>
          </a:prstGeom>
          <a:noFill/>
          <a:ln>
            <a:noFill/>
          </a:ln>
        </p:spPr>
      </p:pic>
      <p:pic>
        <p:nvPicPr>
          <p:cNvPr id="483" name="Shape 483"/>
          <p:cNvPicPr preferRelativeResize="0"/>
          <p:nvPr/>
        </p:nvPicPr>
        <p:blipFill rotWithShape="1">
          <a:blip r:embed="rId7">
            <a:alphaModFix/>
          </a:blip>
          <a:srcRect/>
          <a:stretch/>
        </p:blipFill>
        <p:spPr>
          <a:xfrm>
            <a:off x="6786325" y="14818778"/>
            <a:ext cx="3872100" cy="3167700"/>
          </a:xfrm>
          <a:prstGeom prst="rect">
            <a:avLst/>
          </a:prstGeom>
          <a:noFill/>
          <a:ln>
            <a:noFill/>
          </a:ln>
        </p:spPr>
      </p:pic>
      <p:pic>
        <p:nvPicPr>
          <p:cNvPr id="484" name="Shape 484"/>
          <p:cNvPicPr preferRelativeResize="0"/>
          <p:nvPr/>
        </p:nvPicPr>
        <p:blipFill rotWithShape="1">
          <a:blip r:embed="rId8">
            <a:alphaModFix/>
          </a:blip>
          <a:srcRect/>
          <a:stretch/>
        </p:blipFill>
        <p:spPr>
          <a:xfrm>
            <a:off x="12956550" y="4945537"/>
            <a:ext cx="11255099" cy="7536300"/>
          </a:xfrm>
          <a:prstGeom prst="rect">
            <a:avLst/>
          </a:prstGeom>
          <a:noFill/>
          <a:ln>
            <a:noFill/>
          </a:ln>
        </p:spPr>
      </p:pic>
      <p:sp>
        <p:nvSpPr>
          <p:cNvPr id="485" name="Shape 485"/>
          <p:cNvSpPr txBox="1"/>
          <p:nvPr/>
        </p:nvSpPr>
        <p:spPr>
          <a:xfrm>
            <a:off x="4423225" y="12984862"/>
            <a:ext cx="2363100" cy="1504200"/>
          </a:xfrm>
          <a:prstGeom prst="rect">
            <a:avLst/>
          </a:prstGeom>
          <a:noFill/>
          <a:ln>
            <a:noFill/>
          </a:ln>
        </p:spPr>
        <p:txBody>
          <a:bodyPr lIns="91425" tIns="91425" rIns="91425" bIns="91425" anchor="ctr" anchorCtr="0">
            <a:noAutofit/>
          </a:bodyPr>
          <a:lstStyle/>
          <a:p>
            <a:pPr lvl="0" algn="r" rtl="0">
              <a:spcBef>
                <a:spcPts val="0"/>
              </a:spcBef>
              <a:buNone/>
            </a:pPr>
            <a:r>
              <a:rPr lang="en-US" sz="4500" b="1">
                <a:solidFill>
                  <a:schemeClr val="dk1"/>
                </a:solidFill>
                <a:latin typeface="Calibri"/>
                <a:ea typeface="Calibri"/>
                <a:cs typeface="Calibri"/>
                <a:sym typeface="Calibri"/>
              </a:rPr>
              <a:t>Methods</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1210</Words>
  <Application>Microsoft Macintosh PowerPoint</Application>
  <PresentationFormat>Custom</PresentationFormat>
  <Paragraphs>77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Sophie Dewil</cp:lastModifiedBy>
  <cp:revision>5</cp:revision>
  <dcterms:modified xsi:type="dcterms:W3CDTF">2016-04-28T19:46:18Z</dcterms:modified>
</cp:coreProperties>
</file>