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143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ophi529:Documents:College:Junior%20semester%202:Lab:sucrose:Sucrose%20control%20spring%202016.xlsx" TargetMode="External"/><Relationship Id="rId2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ophi529:Documents:College:Junior%20semester%202:Lab:sucrose:Sucrose%20control%20spring%202016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ophi529:Documents:College:Junior%20semester%202:Lab:Quin%20control:QuinControl.xlsx" TargetMode="External"/><Relationship Id="rId2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'total volume '!$C$1</c:f>
              <c:strCache>
                <c:ptCount val="1"/>
                <c:pt idx="0">
                  <c:v>sucrose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'total volume '!$G$2:$G$4</c:f>
                <c:numCache>
                  <c:formatCode>General</c:formatCode>
                  <c:ptCount val="3"/>
                  <c:pt idx="0">
                    <c:v>1.194695369</c:v>
                  </c:pt>
                  <c:pt idx="1">
                    <c:v>2.182267144</c:v>
                  </c:pt>
                  <c:pt idx="2">
                    <c:v>1.497450174</c:v>
                  </c:pt>
                </c:numCache>
              </c:numRef>
            </c:plus>
            <c:minus>
              <c:numRef>
                <c:f>'total volume '!$G$2:$G$4</c:f>
                <c:numCache>
                  <c:formatCode>General</c:formatCode>
                  <c:ptCount val="3"/>
                  <c:pt idx="0">
                    <c:v>1.194695369</c:v>
                  </c:pt>
                  <c:pt idx="1">
                    <c:v>2.182267144</c:v>
                  </c:pt>
                  <c:pt idx="2">
                    <c:v>1.497450174</c:v>
                  </c:pt>
                </c:numCache>
              </c:numRef>
            </c:minus>
          </c:errBars>
          <c:cat>
            <c:strRef>
              <c:f>'total volume '!$A$2:$A$4</c:f>
              <c:strCache>
                <c:ptCount val="3"/>
                <c:pt idx="0">
                  <c:v>WT(WT)</c:v>
                </c:pt>
                <c:pt idx="1">
                  <c:v>WT(H)</c:v>
                </c:pt>
                <c:pt idx="2">
                  <c:v>KO(H)</c:v>
                </c:pt>
              </c:strCache>
            </c:strRef>
          </c:cat>
          <c:val>
            <c:numRef>
              <c:f>'total volume '!$C$2:$C$4</c:f>
              <c:numCache>
                <c:formatCode>General</c:formatCode>
                <c:ptCount val="3"/>
                <c:pt idx="0">
                  <c:v>8.784545455</c:v>
                </c:pt>
                <c:pt idx="1">
                  <c:v>10.421</c:v>
                </c:pt>
                <c:pt idx="2">
                  <c:v>10.38545455</c:v>
                </c:pt>
              </c:numCache>
            </c:numRef>
          </c:val>
        </c:ser>
        <c:ser>
          <c:idx val="1"/>
          <c:order val="1"/>
          <c:tx>
            <c:strRef>
              <c:f>'total volume '!$D$1</c:f>
              <c:strCache>
                <c:ptCount val="1"/>
                <c:pt idx="0">
                  <c:v>water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'total volume '!$H$2:$H$4</c:f>
                <c:numCache>
                  <c:formatCode>General</c:formatCode>
                  <c:ptCount val="3"/>
                  <c:pt idx="0">
                    <c:v>1.280265597</c:v>
                  </c:pt>
                  <c:pt idx="1">
                    <c:v>1.324240831</c:v>
                  </c:pt>
                  <c:pt idx="2">
                    <c:v>1.304073529</c:v>
                  </c:pt>
                </c:numCache>
              </c:numRef>
            </c:plus>
            <c:minus>
              <c:numRef>
                <c:f>'total volume '!$H$2:$H$4</c:f>
                <c:numCache>
                  <c:formatCode>General</c:formatCode>
                  <c:ptCount val="3"/>
                  <c:pt idx="0">
                    <c:v>1.280265597</c:v>
                  </c:pt>
                  <c:pt idx="1">
                    <c:v>1.324240831</c:v>
                  </c:pt>
                  <c:pt idx="2">
                    <c:v>1.304073529</c:v>
                  </c:pt>
                </c:numCache>
              </c:numRef>
            </c:minus>
          </c:errBars>
          <c:cat>
            <c:strRef>
              <c:f>'total volume '!$A$2:$A$4</c:f>
              <c:strCache>
                <c:ptCount val="3"/>
                <c:pt idx="0">
                  <c:v>WT(WT)</c:v>
                </c:pt>
                <c:pt idx="1">
                  <c:v>WT(H)</c:v>
                </c:pt>
                <c:pt idx="2">
                  <c:v>KO(H)</c:v>
                </c:pt>
              </c:strCache>
            </c:strRef>
          </c:cat>
          <c:val>
            <c:numRef>
              <c:f>'total volume '!$D$2:$D$4</c:f>
              <c:numCache>
                <c:formatCode>General</c:formatCode>
                <c:ptCount val="3"/>
                <c:pt idx="0">
                  <c:v>5.39</c:v>
                </c:pt>
                <c:pt idx="1">
                  <c:v>8.686</c:v>
                </c:pt>
                <c:pt idx="2">
                  <c:v>6.143636364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2111559112"/>
        <c:axId val="2111562088"/>
      </c:barChart>
      <c:catAx>
        <c:axId val="2111559112"/>
        <c:scaling>
          <c:orientation val="minMax"/>
        </c:scaling>
        <c:delete val="0"/>
        <c:axPos val="b"/>
        <c:majorTickMark val="none"/>
        <c:minorTickMark val="none"/>
        <c:tickLblPos val="nextTo"/>
        <c:crossAx val="2111562088"/>
        <c:crosses val="autoZero"/>
        <c:auto val="1"/>
        <c:lblAlgn val="ctr"/>
        <c:lblOffset val="100"/>
        <c:noMultiLvlLbl val="0"/>
      </c:catAx>
      <c:valAx>
        <c:axId val="211156208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Total</a:t>
                </a:r>
                <a:r>
                  <a:rPr lang="en-US" baseline="0"/>
                  <a:t> Volume Consumed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15591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75158786431317"/>
          <c:y val="0.419230300348193"/>
          <c:w val="0.112202982920974"/>
          <c:h val="0.123363365369361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'total volume '!$C$1</c:f>
              <c:strCache>
                <c:ptCount val="1"/>
                <c:pt idx="0">
                  <c:v>sucrose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invertIfNegative val="0"/>
          <c:errBars>
            <c:errBarType val="both"/>
            <c:errValType val="cust"/>
            <c:noEndCap val="0"/>
            <c:plus>
              <c:numRef>
                <c:f>'total volume '!$G$2:$G$4</c:f>
                <c:numCache>
                  <c:formatCode>General</c:formatCode>
                  <c:ptCount val="3"/>
                  <c:pt idx="0">
                    <c:v>1.194695369</c:v>
                  </c:pt>
                  <c:pt idx="1">
                    <c:v>2.182267144</c:v>
                  </c:pt>
                  <c:pt idx="2">
                    <c:v>1.497450174</c:v>
                  </c:pt>
                </c:numCache>
              </c:numRef>
            </c:plus>
            <c:minus>
              <c:numRef>
                <c:f>'total volume '!$G$2:$G$4</c:f>
                <c:numCache>
                  <c:formatCode>General</c:formatCode>
                  <c:ptCount val="3"/>
                  <c:pt idx="0">
                    <c:v>1.194695369</c:v>
                  </c:pt>
                  <c:pt idx="1">
                    <c:v>2.182267144</c:v>
                  </c:pt>
                  <c:pt idx="2">
                    <c:v>1.497450174</c:v>
                  </c:pt>
                </c:numCache>
              </c:numRef>
            </c:minus>
          </c:errBars>
          <c:cat>
            <c:strRef>
              <c:f>'total volume '!$A$2:$A$4</c:f>
              <c:strCache>
                <c:ptCount val="3"/>
                <c:pt idx="0">
                  <c:v>WT(WT)</c:v>
                </c:pt>
                <c:pt idx="1">
                  <c:v>WT(H)</c:v>
                </c:pt>
                <c:pt idx="2">
                  <c:v>KO(H)</c:v>
                </c:pt>
              </c:strCache>
            </c:strRef>
          </c:cat>
          <c:val>
            <c:numRef>
              <c:f>'total volume '!$C$2:$C$4</c:f>
              <c:numCache>
                <c:formatCode>General</c:formatCode>
                <c:ptCount val="3"/>
                <c:pt idx="0">
                  <c:v>8.784545455</c:v>
                </c:pt>
                <c:pt idx="1">
                  <c:v>10.421</c:v>
                </c:pt>
                <c:pt idx="2">
                  <c:v>10.38545455</c:v>
                </c:pt>
              </c:numCache>
            </c:numRef>
          </c:val>
        </c:ser>
        <c:ser>
          <c:idx val="1"/>
          <c:order val="1"/>
          <c:tx>
            <c:strRef>
              <c:f>'total volume '!$D$1</c:f>
              <c:strCache>
                <c:ptCount val="1"/>
                <c:pt idx="0">
                  <c:v>water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errBars>
            <c:errBarType val="both"/>
            <c:errValType val="cust"/>
            <c:noEndCap val="0"/>
            <c:plus>
              <c:numRef>
                <c:f>'total volume '!$H$2:$H$4</c:f>
                <c:numCache>
                  <c:formatCode>General</c:formatCode>
                  <c:ptCount val="3"/>
                  <c:pt idx="0">
                    <c:v>1.280265597</c:v>
                  </c:pt>
                  <c:pt idx="1">
                    <c:v>1.324240831</c:v>
                  </c:pt>
                  <c:pt idx="2">
                    <c:v>1.304073529</c:v>
                  </c:pt>
                </c:numCache>
              </c:numRef>
            </c:plus>
            <c:minus>
              <c:numRef>
                <c:f>'total volume '!$H$2:$H$4</c:f>
                <c:numCache>
                  <c:formatCode>General</c:formatCode>
                  <c:ptCount val="3"/>
                  <c:pt idx="0">
                    <c:v>1.280265597</c:v>
                  </c:pt>
                  <c:pt idx="1">
                    <c:v>1.324240831</c:v>
                  </c:pt>
                  <c:pt idx="2">
                    <c:v>1.304073529</c:v>
                  </c:pt>
                </c:numCache>
              </c:numRef>
            </c:minus>
          </c:errBars>
          <c:cat>
            <c:strRef>
              <c:f>'total volume '!$A$2:$A$4</c:f>
              <c:strCache>
                <c:ptCount val="3"/>
                <c:pt idx="0">
                  <c:v>WT(WT)</c:v>
                </c:pt>
                <c:pt idx="1">
                  <c:v>WT(H)</c:v>
                </c:pt>
                <c:pt idx="2">
                  <c:v>KO(H)</c:v>
                </c:pt>
              </c:strCache>
            </c:strRef>
          </c:cat>
          <c:val>
            <c:numRef>
              <c:f>'total volume '!$D$2:$D$4</c:f>
              <c:numCache>
                <c:formatCode>General</c:formatCode>
                <c:ptCount val="3"/>
                <c:pt idx="0">
                  <c:v>5.39</c:v>
                </c:pt>
                <c:pt idx="1">
                  <c:v>8.686</c:v>
                </c:pt>
                <c:pt idx="2">
                  <c:v>6.143636364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2132558376"/>
        <c:axId val="-2115369832"/>
      </c:barChart>
      <c:catAx>
        <c:axId val="-2132558376"/>
        <c:scaling>
          <c:orientation val="minMax"/>
        </c:scaling>
        <c:delete val="0"/>
        <c:axPos val="b"/>
        <c:majorTickMark val="none"/>
        <c:minorTickMark val="none"/>
        <c:tickLblPos val="nextTo"/>
        <c:crossAx val="-2115369832"/>
        <c:crosses val="autoZero"/>
        <c:auto val="1"/>
        <c:lblAlgn val="ctr"/>
        <c:lblOffset val="100"/>
        <c:noMultiLvlLbl val="0"/>
      </c:catAx>
      <c:valAx>
        <c:axId val="-211536983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Total</a:t>
                </a:r>
                <a:r>
                  <a:rPr lang="en-US" baseline="0"/>
                  <a:t> Volume Consumed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25583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8002405949256"/>
          <c:y val="0.0601851851851852"/>
          <c:w val="0.795773403324584"/>
          <c:h val="0.822469378827647"/>
        </c:manualLayout>
      </c:layout>
      <c:barChart>
        <c:barDir val="col"/>
        <c:grouping val="clustered"/>
        <c:varyColors val="0"/>
        <c:ser>
          <c:idx val="2"/>
          <c:order val="0"/>
          <c:tx>
            <c:v>0.1mpkQuin:</c:v>
          </c:tx>
          <c:invertIfNegative val="0"/>
          <c:errBars>
            <c:errBarType val="both"/>
            <c:errValType val="cust"/>
            <c:noEndCap val="0"/>
            <c:plus>
              <c:numRef>
                <c:f>(Sheet1!$M$16,Sheet1!$O$16)</c:f>
                <c:numCache>
                  <c:formatCode>General</c:formatCode>
                  <c:ptCount val="2"/>
                  <c:pt idx="0">
                    <c:v>23.49929588720468</c:v>
                  </c:pt>
                  <c:pt idx="1">
                    <c:v>10.03503060515462</c:v>
                  </c:pt>
                </c:numCache>
              </c:numRef>
            </c:plus>
            <c:minus>
              <c:numRef>
                <c:f>(Sheet1!$M$16,Sheet1!$O$16)</c:f>
                <c:numCache>
                  <c:formatCode>General</c:formatCode>
                  <c:ptCount val="2"/>
                  <c:pt idx="0">
                    <c:v>23.49929588720468</c:v>
                  </c:pt>
                  <c:pt idx="1">
                    <c:v>10.03503060515462</c:v>
                  </c:pt>
                </c:numCache>
              </c:numRef>
            </c:minus>
          </c:errBars>
          <c:cat>
            <c:strRef>
              <c:f>(Sheet1!$F$1,Sheet1!$H$1)</c:f>
              <c:strCache>
                <c:ptCount val="2"/>
                <c:pt idx="0">
                  <c:v>Postinj(0-20)</c:v>
                </c:pt>
                <c:pt idx="1">
                  <c:v>Postinj(20-40)</c:v>
                </c:pt>
              </c:strCache>
            </c:strRef>
          </c:cat>
          <c:val>
            <c:numRef>
              <c:f>(Sheet1!$G$16,Sheet1!$I$16)</c:f>
              <c:numCache>
                <c:formatCode>0.00</c:formatCode>
                <c:ptCount val="2"/>
                <c:pt idx="0">
                  <c:v>53.85710989861142</c:v>
                </c:pt>
                <c:pt idx="1">
                  <c:v>40.71701239635457</c:v>
                </c:pt>
              </c:numCache>
            </c:numRef>
          </c:val>
        </c:ser>
        <c:ser>
          <c:idx val="3"/>
          <c:order val="1"/>
          <c:tx>
            <c:strRef>
              <c:f>Sheet1!$D$17</c:f>
              <c:strCache>
                <c:ptCount val="1"/>
                <c:pt idx="0">
                  <c:v>Saline: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(Sheet1!$M$17,Sheet1!$O$17)</c:f>
                <c:numCache>
                  <c:formatCode>General</c:formatCode>
                  <c:ptCount val="2"/>
                  <c:pt idx="0">
                    <c:v>17.78925491301863</c:v>
                  </c:pt>
                  <c:pt idx="1">
                    <c:v>21.88902612706141</c:v>
                  </c:pt>
                </c:numCache>
              </c:numRef>
            </c:plus>
            <c:minus>
              <c:numRef>
                <c:f>(Sheet1!$M$17,Sheet1!$O$17)</c:f>
                <c:numCache>
                  <c:formatCode>General</c:formatCode>
                  <c:ptCount val="2"/>
                  <c:pt idx="0">
                    <c:v>17.78925491301863</c:v>
                  </c:pt>
                  <c:pt idx="1">
                    <c:v>21.88902612706141</c:v>
                  </c:pt>
                </c:numCache>
              </c:numRef>
            </c:minus>
          </c:errBars>
          <c:cat>
            <c:strRef>
              <c:f>(Sheet1!$F$1,Sheet1!$H$1)</c:f>
              <c:strCache>
                <c:ptCount val="2"/>
                <c:pt idx="0">
                  <c:v>Postinj(0-20)</c:v>
                </c:pt>
                <c:pt idx="1">
                  <c:v>Postinj(20-40)</c:v>
                </c:pt>
              </c:strCache>
            </c:strRef>
          </c:cat>
          <c:val>
            <c:numRef>
              <c:f>(Sheet1!$G$17,Sheet1!$I$17)</c:f>
              <c:numCache>
                <c:formatCode>0.00</c:formatCode>
                <c:ptCount val="2"/>
                <c:pt idx="0">
                  <c:v>100.0</c:v>
                </c:pt>
                <c:pt idx="1">
                  <c:v>100.0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3319768"/>
        <c:axId val="-2114876136"/>
      </c:barChart>
      <c:catAx>
        <c:axId val="-2123319768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4876136"/>
        <c:crosses val="autoZero"/>
        <c:auto val="1"/>
        <c:lblAlgn val="ctr"/>
        <c:lblOffset val="100"/>
        <c:noMultiLvlLbl val="0"/>
      </c:catAx>
      <c:valAx>
        <c:axId val="-2114876136"/>
        <c:scaling>
          <c:orientation val="minMax"/>
          <c:max val="16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200" b="0"/>
                  <a:t>Activity (% saline)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crossAx val="-21233197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09331364829396"/>
          <c:y val="0.0135050306211724"/>
          <c:w val="0.199001968503937"/>
          <c:h val="0.185952901720618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0.42133</cdr:x>
      <cdr:y>0.11601</cdr:y>
    </cdr:from>
    <cdr:to>
      <cdr:x>0.53923</cdr:x>
      <cdr:y>0.17769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387093" y="694673"/>
          <a:ext cx="94781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51.75%</a:t>
          </a:r>
          <a:endParaRPr lang="en-US" dirty="0"/>
        </a:p>
      </cdr:txBody>
    </cdr:sp>
  </cdr:relSizeAnchor>
  <cdr:relSizeAnchor xmlns:cdr="http://schemas.openxmlformats.org/drawingml/2006/chartDrawing">
    <cdr:from>
      <cdr:x>0.70193</cdr:x>
      <cdr:y>0.19832</cdr:y>
    </cdr:from>
    <cdr:to>
      <cdr:x>0.81983</cdr:x>
      <cdr:y>0.26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642881" y="1187577"/>
          <a:ext cx="94781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62.37%</a:t>
          </a:r>
          <a:endParaRPr lang="en-US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0.68316</cdr:x>
      <cdr:y>0.57295</cdr:y>
    </cdr:from>
    <cdr:to>
      <cdr:x>0.73262</cdr:x>
      <cdr:y>0.621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489700" y="4089400"/>
          <a:ext cx="469900" cy="34290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*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5384-F17A-8543-A883-FE8D27614941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7882-9F85-F446-A544-A6CD222C1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1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5384-F17A-8543-A883-FE8D27614941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7882-9F85-F446-A544-A6CD222C1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5384-F17A-8543-A883-FE8D27614941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7882-9F85-F446-A544-A6CD222C1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9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5384-F17A-8543-A883-FE8D27614941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7882-9F85-F446-A544-A6CD222C1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0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5384-F17A-8543-A883-FE8D27614941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7882-9F85-F446-A544-A6CD222C1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7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5384-F17A-8543-A883-FE8D27614941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7882-9F85-F446-A544-A6CD222C1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3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5384-F17A-8543-A883-FE8D27614941}" type="datetimeFigureOut">
              <a:rPr lang="en-US" smtClean="0"/>
              <a:t>4/25/16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7882-9F85-F446-A544-A6CD222C1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0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5384-F17A-8543-A883-FE8D27614941}" type="datetimeFigureOut">
              <a:rPr lang="en-US" smtClean="0"/>
              <a:t>4/25/16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7882-9F85-F446-A544-A6CD222C1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1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5384-F17A-8543-A883-FE8D27614941}" type="datetimeFigureOut">
              <a:rPr lang="en-US" smtClean="0"/>
              <a:t>4/25/16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7882-9F85-F446-A544-A6CD222C1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6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5384-F17A-8543-A883-FE8D27614941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7882-9F85-F446-A544-A6CD222C1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9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5384-F17A-8543-A883-FE8D27614941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7882-9F85-F446-A544-A6CD222C1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7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C5384-F17A-8543-A883-FE8D27614941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27882-9F85-F446-A544-A6CD222C1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0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5228883"/>
              </p:ext>
            </p:extLst>
          </p:nvPr>
        </p:nvGraphicFramePr>
        <p:xfrm>
          <a:off x="412224" y="556784"/>
          <a:ext cx="8039100" cy="5988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43972" y="2331121"/>
            <a:ext cx="94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67.80%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6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8414048"/>
              </p:ext>
            </p:extLst>
          </p:nvPr>
        </p:nvGraphicFramePr>
        <p:xfrm>
          <a:off x="552450" y="434974"/>
          <a:ext cx="8039100" cy="5988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22732" y="2169862"/>
            <a:ext cx="98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67.80%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584" y="1140305"/>
            <a:ext cx="99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51.75%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08274" y="1648164"/>
            <a:ext cx="99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62.37%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6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161002" y="285659"/>
            <a:ext cx="853030" cy="50783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/>
              <a:t>Test</a:t>
            </a:r>
            <a:endParaRPr lang="en-US" sz="2700" dirty="0"/>
          </a:p>
        </p:txBody>
      </p:sp>
      <p:sp>
        <p:nvSpPr>
          <p:cNvPr id="48" name="TextBox 47"/>
          <p:cNvSpPr txBox="1"/>
          <p:nvPr/>
        </p:nvSpPr>
        <p:spPr>
          <a:xfrm>
            <a:off x="1307972" y="281351"/>
            <a:ext cx="853030" cy="50783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/>
              <a:t>CS-</a:t>
            </a:r>
            <a:endParaRPr lang="en-US" sz="2700" dirty="0"/>
          </a:p>
        </p:txBody>
      </p:sp>
      <p:sp>
        <p:nvSpPr>
          <p:cNvPr id="47" name="TextBox 46"/>
          <p:cNvSpPr txBox="1"/>
          <p:nvPr/>
        </p:nvSpPr>
        <p:spPr>
          <a:xfrm>
            <a:off x="454942" y="277043"/>
            <a:ext cx="853030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/>
              <a:t>CS+</a:t>
            </a:r>
            <a:endParaRPr lang="en-US" sz="2700" dirty="0"/>
          </a:p>
        </p:txBody>
      </p:sp>
      <p:sp>
        <p:nvSpPr>
          <p:cNvPr id="8" name="Rounded Rectangle 7"/>
          <p:cNvSpPr/>
          <p:nvPr/>
        </p:nvSpPr>
        <p:spPr>
          <a:xfrm>
            <a:off x="454942" y="227494"/>
            <a:ext cx="853030" cy="72039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307972" y="227494"/>
            <a:ext cx="853030" cy="72039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161002" y="227494"/>
            <a:ext cx="853030" cy="72039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454940" y="6199215"/>
            <a:ext cx="597121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307970" y="6047552"/>
            <a:ext cx="0" cy="379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61000" y="6047552"/>
            <a:ext cx="0" cy="379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014032" y="6047552"/>
            <a:ext cx="0" cy="379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67060" y="6047552"/>
            <a:ext cx="0" cy="379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720090" y="6047552"/>
            <a:ext cx="0" cy="379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573122" y="6048289"/>
            <a:ext cx="0" cy="379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426158" y="6047552"/>
            <a:ext cx="0" cy="379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4940" y="5592564"/>
            <a:ext cx="853030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307970" y="5592564"/>
            <a:ext cx="853030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61000" y="5612997"/>
            <a:ext cx="853030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Day 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14030" y="5594038"/>
            <a:ext cx="853030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Day 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867060" y="5584906"/>
            <a:ext cx="853030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Day 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720090" y="5584906"/>
            <a:ext cx="853030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Day 6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3128" y="5594038"/>
            <a:ext cx="853030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Day 7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454940" y="1801731"/>
            <a:ext cx="853030" cy="72039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1307972" y="1801732"/>
            <a:ext cx="853030" cy="72039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2161002" y="1806039"/>
            <a:ext cx="853030" cy="71609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3014032" y="1806039"/>
            <a:ext cx="853030" cy="71609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3867062" y="1806039"/>
            <a:ext cx="853030" cy="71609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4720092" y="1801732"/>
            <a:ext cx="853030" cy="72039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5573122" y="1801731"/>
            <a:ext cx="853030" cy="72039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75392" y="1847986"/>
            <a:ext cx="853030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/>
              <a:t>CS+</a:t>
            </a:r>
            <a:endParaRPr lang="en-US" sz="2700" dirty="0"/>
          </a:p>
        </p:txBody>
      </p:sp>
      <p:sp>
        <p:nvSpPr>
          <p:cNvPr id="71" name="TextBox 70"/>
          <p:cNvSpPr txBox="1"/>
          <p:nvPr/>
        </p:nvSpPr>
        <p:spPr>
          <a:xfrm>
            <a:off x="1307970" y="1847986"/>
            <a:ext cx="853030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/>
              <a:t>CS-</a:t>
            </a:r>
            <a:endParaRPr lang="en-US" sz="2700" dirty="0"/>
          </a:p>
        </p:txBody>
      </p:sp>
      <p:sp>
        <p:nvSpPr>
          <p:cNvPr id="72" name="TextBox 71"/>
          <p:cNvSpPr txBox="1"/>
          <p:nvPr/>
        </p:nvSpPr>
        <p:spPr>
          <a:xfrm>
            <a:off x="2161000" y="1847986"/>
            <a:ext cx="853030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/>
              <a:t>CS+</a:t>
            </a:r>
            <a:endParaRPr lang="en-US" sz="2700" dirty="0"/>
          </a:p>
        </p:txBody>
      </p:sp>
      <p:sp>
        <p:nvSpPr>
          <p:cNvPr id="73" name="TextBox 72"/>
          <p:cNvSpPr txBox="1"/>
          <p:nvPr/>
        </p:nvSpPr>
        <p:spPr>
          <a:xfrm>
            <a:off x="3014032" y="1847986"/>
            <a:ext cx="853030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/>
              <a:t>CS-</a:t>
            </a:r>
            <a:endParaRPr lang="en-US" sz="2700" dirty="0"/>
          </a:p>
        </p:txBody>
      </p:sp>
      <p:sp>
        <p:nvSpPr>
          <p:cNvPr id="74" name="TextBox 73"/>
          <p:cNvSpPr txBox="1"/>
          <p:nvPr/>
        </p:nvSpPr>
        <p:spPr>
          <a:xfrm>
            <a:off x="3867062" y="1847986"/>
            <a:ext cx="853030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/>
              <a:t>CS+</a:t>
            </a:r>
            <a:endParaRPr lang="en-US" sz="2700" dirty="0"/>
          </a:p>
        </p:txBody>
      </p:sp>
      <p:sp>
        <p:nvSpPr>
          <p:cNvPr id="75" name="TextBox 74"/>
          <p:cNvSpPr txBox="1"/>
          <p:nvPr/>
        </p:nvSpPr>
        <p:spPr>
          <a:xfrm>
            <a:off x="4720092" y="1847986"/>
            <a:ext cx="853030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/>
              <a:t>CS-</a:t>
            </a:r>
            <a:endParaRPr lang="en-US" sz="2700" dirty="0"/>
          </a:p>
        </p:txBody>
      </p:sp>
      <p:sp>
        <p:nvSpPr>
          <p:cNvPr id="76" name="TextBox 75"/>
          <p:cNvSpPr txBox="1"/>
          <p:nvPr/>
        </p:nvSpPr>
        <p:spPr>
          <a:xfrm>
            <a:off x="5573122" y="1847986"/>
            <a:ext cx="853030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/>
              <a:t>Test</a:t>
            </a:r>
            <a:endParaRPr lang="en-US" sz="2700" dirty="0"/>
          </a:p>
        </p:txBody>
      </p:sp>
      <p:sp>
        <p:nvSpPr>
          <p:cNvPr id="79" name="Rounded Rectangle 78"/>
          <p:cNvSpPr/>
          <p:nvPr/>
        </p:nvSpPr>
        <p:spPr>
          <a:xfrm>
            <a:off x="454940" y="3344688"/>
            <a:ext cx="853030" cy="72039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3014030" y="3344688"/>
            <a:ext cx="853030" cy="72039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3867062" y="3344688"/>
            <a:ext cx="853030" cy="72039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2161000" y="3346899"/>
            <a:ext cx="853030" cy="72039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1307970" y="3344688"/>
            <a:ext cx="853030" cy="72039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3867060" y="3473501"/>
            <a:ext cx="853030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/>
              <a:t>Test</a:t>
            </a:r>
            <a:endParaRPr lang="en-US" sz="2700" dirty="0"/>
          </a:p>
        </p:txBody>
      </p:sp>
      <p:sp>
        <p:nvSpPr>
          <p:cNvPr id="93" name="TextBox 92"/>
          <p:cNvSpPr txBox="1"/>
          <p:nvPr/>
        </p:nvSpPr>
        <p:spPr>
          <a:xfrm>
            <a:off x="3014032" y="3473501"/>
            <a:ext cx="853030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/>
              <a:t>CS-</a:t>
            </a:r>
            <a:endParaRPr lang="en-US" sz="2700" dirty="0"/>
          </a:p>
        </p:txBody>
      </p:sp>
      <p:sp>
        <p:nvSpPr>
          <p:cNvPr id="94" name="TextBox 93"/>
          <p:cNvSpPr txBox="1"/>
          <p:nvPr/>
        </p:nvSpPr>
        <p:spPr>
          <a:xfrm>
            <a:off x="2161000" y="3473501"/>
            <a:ext cx="853030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/>
              <a:t>CS+</a:t>
            </a:r>
            <a:endParaRPr lang="en-US" sz="2700" dirty="0"/>
          </a:p>
        </p:txBody>
      </p:sp>
      <p:sp>
        <p:nvSpPr>
          <p:cNvPr id="95" name="TextBox 94"/>
          <p:cNvSpPr txBox="1"/>
          <p:nvPr/>
        </p:nvSpPr>
        <p:spPr>
          <a:xfrm>
            <a:off x="1359107" y="3473501"/>
            <a:ext cx="853030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/>
              <a:t>CS-</a:t>
            </a:r>
            <a:endParaRPr lang="en-US" sz="2700" dirty="0"/>
          </a:p>
        </p:txBody>
      </p:sp>
      <p:sp>
        <p:nvSpPr>
          <p:cNvPr id="96" name="TextBox 95"/>
          <p:cNvSpPr txBox="1"/>
          <p:nvPr/>
        </p:nvSpPr>
        <p:spPr>
          <a:xfrm>
            <a:off x="454942" y="3473501"/>
            <a:ext cx="853030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/>
              <a:t>CS+</a:t>
            </a:r>
            <a:endParaRPr lang="en-US" sz="2700" dirty="0"/>
          </a:p>
        </p:txBody>
      </p:sp>
      <p:sp>
        <p:nvSpPr>
          <p:cNvPr id="97" name="TextBox 96"/>
          <p:cNvSpPr txBox="1"/>
          <p:nvPr/>
        </p:nvSpPr>
        <p:spPr>
          <a:xfrm>
            <a:off x="3468986" y="285659"/>
            <a:ext cx="9288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50%</a:t>
            </a:r>
            <a:endParaRPr lang="en-US" sz="2700" dirty="0"/>
          </a:p>
        </p:txBody>
      </p:sp>
      <p:sp>
        <p:nvSpPr>
          <p:cNvPr id="98" name="TextBox 97"/>
          <p:cNvSpPr txBox="1"/>
          <p:nvPr/>
        </p:nvSpPr>
        <p:spPr>
          <a:xfrm>
            <a:off x="6673335" y="1822995"/>
            <a:ext cx="9288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75%</a:t>
            </a:r>
            <a:endParaRPr lang="en-US" sz="2700" dirty="0"/>
          </a:p>
        </p:txBody>
      </p:sp>
      <p:sp>
        <p:nvSpPr>
          <p:cNvPr id="99" name="TextBox 98"/>
          <p:cNvSpPr txBox="1"/>
          <p:nvPr/>
        </p:nvSpPr>
        <p:spPr>
          <a:xfrm>
            <a:off x="5175046" y="3473501"/>
            <a:ext cx="9288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67%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26706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revious experiments timeli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8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-177800" y="-139700"/>
          <a:ext cx="9499600" cy="713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917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71</Words>
  <Application>Microsoft Macintosh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 Dewil</dc:creator>
  <cp:lastModifiedBy>Sophie Dewil</cp:lastModifiedBy>
  <cp:revision>13</cp:revision>
  <dcterms:created xsi:type="dcterms:W3CDTF">2016-04-26T00:12:26Z</dcterms:created>
  <dcterms:modified xsi:type="dcterms:W3CDTF">2016-04-26T03:58:06Z</dcterms:modified>
</cp:coreProperties>
</file>