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6" r:id="rId3"/>
    <p:sldId id="295" r:id="rId4"/>
    <p:sldId id="291" r:id="rId5"/>
    <p:sldId id="280" r:id="rId6"/>
    <p:sldId id="274" r:id="rId7"/>
    <p:sldId id="292" r:id="rId8"/>
    <p:sldId id="297" r:id="rId9"/>
    <p:sldId id="284" r:id="rId10"/>
    <p:sldId id="301" r:id="rId11"/>
    <p:sldId id="293" r:id="rId12"/>
    <p:sldId id="285" r:id="rId13"/>
    <p:sldId id="286" r:id="rId14"/>
    <p:sldId id="299" r:id="rId15"/>
    <p:sldId id="294" r:id="rId16"/>
    <p:sldId id="287" r:id="rId17"/>
    <p:sldId id="290" r:id="rId18"/>
    <p:sldId id="300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ACA378-10FB-4E50-9423-A89CA7DA6E5D}">
          <p14:sldIdLst>
            <p14:sldId id="256"/>
            <p14:sldId id="296"/>
            <p14:sldId id="295"/>
            <p14:sldId id="291"/>
            <p14:sldId id="280"/>
            <p14:sldId id="274"/>
            <p14:sldId id="292"/>
            <p14:sldId id="297"/>
            <p14:sldId id="284"/>
            <p14:sldId id="301"/>
            <p14:sldId id="293"/>
            <p14:sldId id="285"/>
            <p14:sldId id="286"/>
            <p14:sldId id="299"/>
            <p14:sldId id="294"/>
            <p14:sldId id="287"/>
            <p14:sldId id="290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3E0"/>
    <a:srgbClr val="B073C9"/>
    <a:srgbClr val="DC582A"/>
    <a:srgbClr val="514689"/>
    <a:srgbClr val="00685E"/>
    <a:srgbClr val="C8102E"/>
    <a:srgbClr val="007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D784A-04D1-BF52-6FFD-05F8AAEF0191}" v="465" dt="2021-11-29T23:54:02.932"/>
    <p1510:client id="{2AC2FC68-13EA-7CA0-2C60-6046764713A9}" v="11" dt="2021-11-30T20:33:30.052"/>
    <p1510:client id="{4C6980C7-86EF-4B52-CA0B-7209075ABB39}" v="29" dt="2021-11-30T20:30:36.717"/>
    <p1510:client id="{5131013D-93C7-6DFA-EFD9-9D721619FAB7}" v="1" dt="2021-11-30T22:51:39.453"/>
    <p1510:client id="{557D839C-DFC1-414B-9511-86E5A5B68290}" v="5285" dt="2021-12-01T00:21:38.474"/>
    <p1510:client id="{570A18E6-783C-8ED7-D30B-88A40FDF2911}" v="80" dt="2021-11-30T21:08:13.210"/>
    <p1510:client id="{88796C06-A56D-B0BB-23B8-D2450C00F533}" v="666" dt="2021-11-30T23:02:41.153"/>
    <p1510:client id="{91D5D69D-27B5-850F-D307-7135459F506A}" v="297" dt="2021-12-01T00:08:24.199"/>
    <p1510:client id="{AAD1FFB8-9B56-421E-951B-E52ADF629FD5}" v="52" dt="2021-11-30T19:55:14.999"/>
    <p1510:client id="{BB83C304-2CC9-490F-A198-D63BDDCD5481}" v="16" dt="2021-11-30T00:01:00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8"/>
    <p:restoredTop sz="79012"/>
  </p:normalViewPr>
  <p:slideViewPr>
    <p:cSldViewPr snapToGrid="0">
      <p:cViewPr>
        <p:scale>
          <a:sx n="84" d="100"/>
          <a:sy n="84" d="100"/>
        </p:scale>
        <p:origin x="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1CDFE-1060-9644-B3F9-C4838E64F46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E634-D890-1041-AF39-141A2CE2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2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Good morning everyone and welcome to our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our presentation we decided to take a loot at wine consumptions and wine consumers in the 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without further due, let us get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7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look at the premium wine market specifically, we can confirm the results from before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general, wine appears to be growing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 in times of crisis, the demand for premium wine goes down and people tend to substitute quality for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2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wanted to learn more about the actual wine consumer.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Hence we used a dataset of a retailer including wine spending which we used to identify high spenders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8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Given that the dataset was from an anonymous retailer, we first had to test its applicability to our analysis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looked at all customers food baskets and calculated the proportion spending per category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see that wine dominates the food baskets by proportion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Hence, we concluded that we are not dealing with a discounter but more likely with a specialized vendor focused on wine and delicatessen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believe that for that exact reason, we can actually use the data to learn more about high wine spenders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40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continued to explore the data set to identify characteristics that actually influences high wine spending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education, number of children and number of children had an impact on spending, age and annual income had the strongest relationship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66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take a more thorough approach, we conducted a cluster analysis of customers to identify high spenders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became visible that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Hence, we want to focus on customers with similar characteristics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finally, what is our final recommendation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81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learned that income and age is important for wine consumption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we look at per capita wine consumption, we see that it is relatively high in north eastern states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Moreover GDP per capita and median age is also comparatively high in new England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(click so that pink circles appear </a:t>
            </a:r>
            <a:r>
              <a:rPr lang="en-US" i="1" dirty="0">
                <a:sym typeface="Wingdings" pitchFamily="2" charset="2"/>
              </a:rPr>
              <a:t> Animation</a:t>
            </a:r>
            <a:r>
              <a:rPr lang="en-US" i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Hence, we would suggest to start the wine business in the New England region.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9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Thank you very much for your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we dive in, let me give you a 30 second summary of what we tried to do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imagined that a private vine trader wants to open a shop in the US however lacks any knowledge about the market there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Hence we wanted to answer some key questions such what factors influence wine consumption, how consumption has changed over time and how to identify and target high wine spenders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answer these questions we used different data sources but you will see that in a second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We organized the presentation in four major parts.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But without further due, let us start with the first part.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(Continue)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Economic indicator analysis…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97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we wanted to understand the economic situation in the US a little better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GDP of course is a well- known indicator or wealth but more importantly we wanted to see how it is connected to PCE-Personal consumption expenditure to get a feeling of how consumer spending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see that GDP and PCE largely more in sync and grow approximately at the same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 are slowed down during crisis and hence personal spending is correlated with GDP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just because a nation is wealthy, does not mean that every region is equally lucrative for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going a little deeper, we can see that the per capita GDP greatly differs by state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Moreover, also the growth significantly differs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for example, north easters state have comparatively high GDP per capita, the western states have actually experiences much higher GDP growth over the last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differences in wealth or in growth of wealth are important to keep in mind when deciding which customers or region to target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3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continue to take a closer look at wine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6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we started to look at the alcohol spending in general as a proportion of total consumer expenditure.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compare the proportion of alcohol spending growth with annual GDP growth we can see that they tend to move in opposite directions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quite interesting, so in times of crisis, although GDP is going down, consumers tend to spend a higher percentage of their total spending on alcohol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Especially if we look at the data points of 2020, we see that Covid appears to have had a significant impact on the proportion of alcohol spending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6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general wine consumption has significantly grown over the last years in the 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last 15 years wine consumption grew over 45%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interestingly, especially last year, the retail value of wine consumed actually sunk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means that during the Covid-19 lockdown people tend to consume more but cheaper wine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1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6.jpe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Title slide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6A837B-F77B-44AA-9492-374B857C82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2699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6" imgW="359" imgH="355" progId="TCLayout.ActiveDocument.1">
                  <p:embed/>
                </p:oleObj>
              </mc:Choice>
              <mc:Fallback>
                <p:oleObj name="think-cell Slide" r:id="rId6" imgW="359" imgH="35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6A837B-F77B-44AA-9492-374B857C82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37BB5B5-1375-4580-BC78-87C6382D72E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A3187-68B4-DC4E-8270-F8C9982E2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2" y="2060575"/>
            <a:ext cx="8713787" cy="223729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r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93A6C-FEA1-1244-999B-550BF5584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2" y="4450104"/>
            <a:ext cx="8713788" cy="930244"/>
          </a:xfrm>
        </p:spPr>
        <p:txBody>
          <a:bodyPr>
            <a:noAutofit/>
          </a:bodyPr>
          <a:lstStyle>
            <a:lvl1pPr marL="0" indent="0" algn="r">
              <a:buNone/>
              <a:defRPr sz="2800" b="0" i="0">
                <a:ln>
                  <a:noFill/>
                </a:ln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2B1FC95-0CE2-064A-986C-6BD9547F98FC}"/>
              </a:ext>
            </a:extLst>
          </p:cNvPr>
          <p:cNvSpPr txBox="1">
            <a:spLocks/>
          </p:cNvSpPr>
          <p:nvPr userDrawn="1"/>
        </p:nvSpPr>
        <p:spPr>
          <a:xfrm>
            <a:off x="435420" y="6165850"/>
            <a:ext cx="2232025" cy="421530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bg1"/>
                </a:solidFill>
              </a:rPr>
              <a:t>london.edu</a:t>
            </a:r>
          </a:p>
        </p:txBody>
      </p:sp>
    </p:spTree>
    <p:extLst>
      <p:ext uri="{BB962C8B-B14F-4D97-AF65-F5344CB8AC3E}">
        <p14:creationId xmlns:p14="http://schemas.microsoft.com/office/powerpoint/2010/main" val="2476489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irst Level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FC8532C-18ED-4149-AA09-6188AAC4CA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4931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FC8532C-18ED-4149-AA09-6188AAC4CA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2FA2269-2C39-4C45-810D-3C6B9ADB516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85294-ADB8-4D93-BE0B-E025C359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65F7CB-3EC2-4633-9A7F-1E690CAA1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376363"/>
            <a:ext cx="10944225" cy="4500562"/>
          </a:xfrm>
        </p:spPr>
        <p:txBody>
          <a:bodyPr/>
          <a:lstStyle>
            <a:lvl1pPr marL="0" indent="0">
              <a:buNone/>
              <a:defRPr/>
            </a:lvl1pPr>
            <a:lvl2pPr marL="361950" indent="-361950">
              <a:defRPr sz="2400"/>
            </a:lvl2pPr>
            <a:lvl3pPr marL="715963" indent="-354013">
              <a:defRPr sz="2000"/>
            </a:lvl3pPr>
            <a:lvl4pPr marL="1077913" indent="-361950">
              <a:defRPr sz="1800"/>
            </a:lvl4pPr>
            <a:lvl5pPr marL="1431925" indent="-354013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2AD241-80FB-4F49-960B-4B8A2045247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72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E03980-52C1-4179-ABAF-BAE416140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8631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8E03980-52C1-4179-ABAF-BAE416140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4530924-2963-4951-B00D-76520650E9E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3790E-7B2E-4139-B746-00A54089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F2D597-F6C9-4EB0-AEA6-E658BCD24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376363"/>
            <a:ext cx="5256212" cy="4500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F5B960-FE60-4F56-8B58-D0C9BA775E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59488" y="1376363"/>
            <a:ext cx="5294312" cy="4500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EA1F05E-8C53-403C-B292-C997E425E10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564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568" userDrawn="1">
          <p15:clr>
            <a:srgbClr val="FBAE40"/>
          </p15:clr>
        </p15:guide>
        <p15:guide id="3" pos="381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D47822-8C7B-4F3D-A490-5F34337261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30549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D47822-8C7B-4F3D-A490-5F34337261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9E0A31A-CE81-4A68-8497-2D23DC00AF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3790E-7B2E-4139-B746-00A54089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F2D597-F6C9-4EB0-AEA6-E658BCD24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2133656"/>
            <a:ext cx="5256212" cy="3743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F5B960-FE60-4F56-8B58-D0C9BA775E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59488" y="2133656"/>
            <a:ext cx="5294312" cy="3743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42845F-6E8A-42C9-8E9B-1AB81294485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07988" y="1376363"/>
            <a:ext cx="5256212" cy="757237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0DF36EE-8C1C-4947-B726-FC424BAF7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59487" y="1377578"/>
            <a:ext cx="5292725" cy="756078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6F783A9-F1C7-4D01-953C-7FE1F6982CD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91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4">
          <p15:clr>
            <a:srgbClr val="FBAE40"/>
          </p15:clr>
        </p15:guide>
        <p15:guide id="2" pos="3568">
          <p15:clr>
            <a:srgbClr val="FBAE40"/>
          </p15:clr>
        </p15:guide>
        <p15:guide id="3" pos="38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C7515A7-FCE3-49E3-9403-675A35FBA1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39292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C7515A7-FCE3-49E3-9403-675A35FBA1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9BC237D-C23C-4035-A816-355040B7292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4B32B-5D7F-4431-802E-4B820C4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25BC92-FA8E-475F-B61F-78C0C9B36F1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953000" y="1376364"/>
            <a:ext cx="6402388" cy="45005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1ADC267-6B83-4585-BB7D-2EF2E6816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988" y="1376364"/>
            <a:ext cx="4364037" cy="450056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DF3F112-5537-4D95-8E82-79E227F1DFC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86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0991631-1829-4252-B8C8-301327B62A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46066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0991631-1829-4252-B8C8-301327B62A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649B2D0-8A14-4493-BE40-90D0C480BDB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023C8-6EB2-440D-BFE9-11A6675A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03D7746-1C17-4033-B26F-14FEA4F52C6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038600" y="1376364"/>
            <a:ext cx="7316788" cy="45005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145E6-3152-475D-B841-AAEE37671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3429000"/>
            <a:ext cx="5043487" cy="1944688"/>
          </a:xfrm>
          <a:solidFill>
            <a:schemeClr val="tx1"/>
          </a:solidFill>
        </p:spPr>
        <p:txBody>
          <a:bodyPr lIns="180000" tIns="180000" rIns="216000" bIns="18000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1800" b="0">
                <a:solidFill>
                  <a:schemeClr val="bg1"/>
                </a:solidFill>
              </a:defRPr>
            </a:lvl2pPr>
            <a:lvl3pPr marL="914400" indent="0">
              <a:buNone/>
              <a:defRPr sz="1400" b="0">
                <a:solidFill>
                  <a:schemeClr val="bg1"/>
                </a:solidFill>
              </a:defRPr>
            </a:lvl3pPr>
            <a:lvl4pPr marL="1371600" indent="0">
              <a:buNone/>
              <a:defRPr sz="1400" b="0">
                <a:solidFill>
                  <a:schemeClr val="bg1"/>
                </a:solidFill>
              </a:defRPr>
            </a:lvl4pPr>
            <a:lvl5pPr marL="18288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B0EBA36-90A0-4148-BC1C-5470CA1B4F2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8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D7D6CB0-3E10-49EA-83AC-B6135A3C8C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31541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D7D6CB0-3E10-49EA-83AC-B6135A3C8C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083F342-E541-45FD-AE1B-4BDC3046B66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43714-5E99-419F-BBE2-6F705451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E3D7CE2-D319-4797-9285-539C8074BE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8" y="1376364"/>
            <a:ext cx="3629024" cy="4500562"/>
          </a:xfrm>
          <a:solidFill>
            <a:schemeClr val="bg2"/>
          </a:solidFill>
        </p:spPr>
        <p:txBody>
          <a:bodyPr lIns="180000" tIns="180000" rIns="216000" bIns="18000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1800" b="0">
                <a:solidFill>
                  <a:schemeClr val="bg1"/>
                </a:solidFill>
              </a:defRPr>
            </a:lvl2pPr>
            <a:lvl3pPr marL="914400" indent="0">
              <a:buNone/>
              <a:defRPr sz="1400" b="0">
                <a:solidFill>
                  <a:schemeClr val="bg1"/>
                </a:solidFill>
              </a:defRPr>
            </a:lvl3pPr>
            <a:lvl4pPr marL="1371600" indent="0">
              <a:buNone/>
              <a:defRPr sz="1400" b="0">
                <a:solidFill>
                  <a:schemeClr val="bg1"/>
                </a:solidFill>
              </a:defRPr>
            </a:lvl4pPr>
            <a:lvl5pPr marL="18288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6EBB418-9610-4401-B8DA-34CC59F4C6D8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038600" y="1376364"/>
            <a:ext cx="7316788" cy="45005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B9C107-E909-4345-82E5-4E48EDC703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708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223F12B-98BD-4F5D-84BA-D636F5A455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33384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223F12B-98BD-4F5D-84BA-D636F5A45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479D167-0DC9-4BA6-BD9E-DBE1A301155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AAD2F-0D26-44B0-9736-92939927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4F2CFE2-4F2E-4D04-A7A6-0EA3938DD048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07988" y="2060574"/>
            <a:ext cx="10947400" cy="41052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D7CA5-44D3-45F4-99BD-0CE54BACD7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9588" y="1376362"/>
            <a:ext cx="2743200" cy="4500563"/>
          </a:xfrm>
          <a:solidFill>
            <a:schemeClr val="tx1"/>
          </a:solidFill>
        </p:spPr>
        <p:txBody>
          <a:bodyPr lIns="180000" tIns="180000" rIns="216000" bIns="18000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2pPr>
            <a:lvl3pPr marL="914400" indent="0">
              <a:buNone/>
              <a:defRPr sz="1400" b="0">
                <a:solidFill>
                  <a:schemeClr val="bg1"/>
                </a:solidFill>
              </a:defRPr>
            </a:lvl3pPr>
            <a:lvl4pPr marL="1371600" indent="0">
              <a:buNone/>
              <a:defRPr sz="1400" b="0">
                <a:solidFill>
                  <a:schemeClr val="bg1"/>
                </a:solidFill>
              </a:defRPr>
            </a:lvl4pPr>
            <a:lvl5pPr marL="18288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2E1CD6-03F1-42C4-A6D2-110E3A20761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68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Title slide white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8EA3032-B2E3-44AC-8FED-E4D8578C46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8939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6" imgW="359" imgH="355" progId="TCLayout.ActiveDocument.1">
                  <p:embed/>
                </p:oleObj>
              </mc:Choice>
              <mc:Fallback>
                <p:oleObj name="think-cell Slide" r:id="rId6" imgW="359" imgH="35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8EA3032-B2E3-44AC-8FED-E4D8578C4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EB88C0C-70ED-4B7C-9906-6A1641342A3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A3187-68B4-DC4E-8270-F8C9982E2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2" y="2060575"/>
            <a:ext cx="8713787" cy="223729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93A6C-FEA1-1244-999B-550BF5584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2" y="4450104"/>
            <a:ext cx="8713787" cy="930244"/>
          </a:xfrm>
        </p:spPr>
        <p:txBody>
          <a:bodyPr>
            <a:noAutofit/>
          </a:bodyPr>
          <a:lstStyle>
            <a:lvl1pPr marL="0" indent="0" algn="r">
              <a:buNone/>
              <a:defRPr sz="2800" b="0" i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069CAA-4A85-044C-B26A-0430E8AFFD7F}"/>
              </a:ext>
            </a:extLst>
          </p:cNvPr>
          <p:cNvSpPr txBox="1">
            <a:spLocks/>
          </p:cNvSpPr>
          <p:nvPr userDrawn="1"/>
        </p:nvSpPr>
        <p:spPr>
          <a:xfrm>
            <a:off x="435420" y="6165850"/>
            <a:ext cx="2232025" cy="421530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</a:rPr>
              <a:t>london.edu</a:t>
            </a:r>
          </a:p>
        </p:txBody>
      </p:sp>
    </p:spTree>
    <p:extLst>
      <p:ext uri="{BB962C8B-B14F-4D97-AF65-F5344CB8AC3E}">
        <p14:creationId xmlns:p14="http://schemas.microsoft.com/office/powerpoint/2010/main" val="4168355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Section divider smal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39EBF3-A304-F04E-8342-F357FC8743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1924" y="2060575"/>
            <a:ext cx="7380287" cy="1992951"/>
          </a:xfrm>
        </p:spPr>
        <p:txBody>
          <a:bodyPr>
            <a:noAutofit/>
          </a:bodyPr>
          <a:lstStyle>
            <a:lvl1pPr marL="0" indent="0" algn="r">
              <a:buNone/>
              <a:defRPr sz="4800" b="1">
                <a:latin typeface="+mj-lt"/>
              </a:defRPr>
            </a:lvl1pPr>
          </a:lstStyle>
          <a:p>
            <a:pPr lvl="0"/>
            <a:r>
              <a:rPr lang="en-US"/>
              <a:t>Section divider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F027CF-36A4-7546-9746-B0EB00F2F8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71924" y="4437063"/>
            <a:ext cx="7380288" cy="738187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1CB1-5799-2145-831E-14862F87939D}"/>
              </a:ext>
            </a:extLst>
          </p:cNvPr>
          <p:cNvSpPr txBox="1">
            <a:spLocks/>
          </p:cNvSpPr>
          <p:nvPr userDrawn="1"/>
        </p:nvSpPr>
        <p:spPr>
          <a:xfrm>
            <a:off x="435420" y="6165850"/>
            <a:ext cx="2232025" cy="421530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bg1"/>
                </a:solidFill>
              </a:rPr>
              <a:t>london.edu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A55CE-DFD3-45E3-B32B-77B207BE2E3F}"/>
              </a:ext>
            </a:extLst>
          </p:cNvPr>
          <p:cNvSpPr txBox="1"/>
          <p:nvPr userDrawn="1"/>
        </p:nvSpPr>
        <p:spPr>
          <a:xfrm>
            <a:off x="10884213" y="6357670"/>
            <a:ext cx="468000" cy="235818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fld id="{7E972FC3-BBA0-45DD-BA6A-CA75EEE08A55}" type="slidenum">
              <a:rPr lang="en-GB" sz="1100" noProof="0" smtClean="0"/>
              <a:pPr lvl="0"/>
              <a:t>‹#›</a:t>
            </a:fld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2976126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8EA3032-B2E3-44AC-8FED-E4D8578C46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1864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8EA3032-B2E3-44AC-8FED-E4D8578C4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EB88C0C-70ED-4B7C-9906-6A1641342A3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3830340-4686-476E-9239-FF1C38993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1924" y="2060575"/>
            <a:ext cx="7380287" cy="1992951"/>
          </a:xfrm>
        </p:spPr>
        <p:txBody>
          <a:bodyPr>
            <a:noAutofit/>
          </a:bodyPr>
          <a:lstStyle>
            <a:lvl1pPr marL="0" indent="0" algn="r">
              <a:buNone/>
              <a:defRPr sz="4800" b="1">
                <a:latin typeface="+mj-lt"/>
              </a:defRPr>
            </a:lvl1pPr>
          </a:lstStyle>
          <a:p>
            <a:pPr lvl="0"/>
            <a:r>
              <a:rPr lang="en-US"/>
              <a:t>Section divider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A15796C-8074-4196-A568-94DD107AF1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71924" y="4437063"/>
            <a:ext cx="7380288" cy="738187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F664B-D04E-4D72-B5B1-C0F595DE98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1148" y="283687"/>
            <a:ext cx="1364138" cy="13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0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52939BA-0151-438C-B2E7-1D87B127AA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2961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52939BA-0151-438C-B2E7-1D87B127AA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E79EA5-A9AA-495B-A959-C19B9225E1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FCB8B-F596-4765-A09C-471EAF3A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638" y="365126"/>
            <a:ext cx="8791575" cy="471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AB7E3E-E213-48CB-94F4-6C60A23E0C3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29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52939BA-0151-438C-B2E7-1D87B127AA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52939BA-0151-438C-B2E7-1D87B127AA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E79EA5-A9AA-495B-A959-C19B9225E1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FCB8B-F596-4765-A09C-471EAF3A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638" y="365126"/>
            <a:ext cx="8791575" cy="471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98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52939BA-0151-438C-B2E7-1D87B127AA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0685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52939BA-0151-438C-B2E7-1D87B127AA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E79EA5-A9AA-495B-A959-C19B9225E1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54CA60-4B9B-4455-BE07-FA29D12333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5166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54CA60-4B9B-4455-BE07-FA29D12333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92350E6-4203-41A1-AFDA-00A28C2C080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85294-ADB8-4D93-BE0B-E025C359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24" y="365126"/>
            <a:ext cx="8791575" cy="4702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65F7CB-3EC2-4633-9A7F-1E690CAA1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376363"/>
            <a:ext cx="10944225" cy="4500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96B07F-DAA8-4D29-8544-03DFBEFCB48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2865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5 wor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54CA60-4B9B-4455-BE07-FA29D12333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54CA60-4B9B-4455-BE07-FA29D12333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92350E6-4203-41A1-AFDA-00A28C2C080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85294-ADB8-4D93-BE0B-E025C359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24" y="365126"/>
            <a:ext cx="8791575" cy="4702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65F7CB-3EC2-4633-9A7F-1E690CAA1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376363"/>
            <a:ext cx="10944225" cy="4500562"/>
          </a:xfrm>
        </p:spPr>
        <p:txBody>
          <a:bodyPr anchor="ctr" anchorCtr="0"/>
          <a:lstStyle>
            <a:lvl1pPr marL="0" indent="0" algn="ctr">
              <a:buNone/>
              <a:defRPr sz="4000"/>
            </a:lvl1pPr>
            <a:lvl2pPr marL="361950" indent="0">
              <a:buNone/>
              <a:defRPr/>
            </a:lvl2pPr>
            <a:lvl3pPr marL="715963" indent="0">
              <a:buNone/>
              <a:defRPr/>
            </a:lvl3pPr>
            <a:lvl4pPr marL="1077912" indent="0">
              <a:buNone/>
              <a:defRPr/>
            </a:lvl4pPr>
            <a:lvl5pPr marL="14319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96B07F-DAA8-4D29-8544-03DFBEFCB48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639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ADC7B8B-7FBC-4A8B-BF78-9F8FA03662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4381449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2" imgW="359" imgH="355" progId="TCLayout.ActiveDocument.1">
                  <p:embed/>
                </p:oleObj>
              </mc:Choice>
              <mc:Fallback>
                <p:oleObj name="think-cell Slide" r:id="rId22" imgW="359" imgH="35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ADC7B8B-7FBC-4A8B-BF78-9F8FA03662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E636C95-A2F8-4D89-8FF8-8C014F39D5F2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43397-C7B5-4428-8513-2450FC985389}"/>
              </a:ext>
            </a:extLst>
          </p:cNvPr>
          <p:cNvSpPr txBox="1"/>
          <p:nvPr userDrawn="1"/>
        </p:nvSpPr>
        <p:spPr>
          <a:xfrm>
            <a:off x="10884213" y="6357670"/>
            <a:ext cx="468000" cy="235818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fld id="{7E972FC3-BBA0-45DD-BA6A-CA75EEE08A55}" type="slidenum">
              <a:rPr lang="en-GB" sz="1100" noProof="0" smtClean="0"/>
              <a:pPr lvl="0"/>
              <a:t>‹#›</a:t>
            </a:fld>
            <a:endParaRPr lang="en-GB" sz="11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1AF07-C2D7-B04F-9930-63B44BDE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1" y="1376362"/>
            <a:ext cx="10945812" cy="4500563"/>
          </a:xfrm>
          <a:prstGeom prst="rect">
            <a:avLst/>
          </a:prstGeom>
        </p:spPr>
        <p:txBody>
          <a:bodyPr vert="horz" lIns="0" tIns="72000" rIns="0" bIns="72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7AFB064-0CE3-4542-96E0-1B4C54BB2C07}"/>
              </a:ext>
            </a:extLst>
          </p:cNvPr>
          <p:cNvSpPr txBox="1">
            <a:spLocks/>
          </p:cNvSpPr>
          <p:nvPr userDrawn="1"/>
        </p:nvSpPr>
        <p:spPr>
          <a:xfrm>
            <a:off x="433833" y="6165850"/>
            <a:ext cx="2232025" cy="421530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accent3">
                    <a:lumMod val="60000"/>
                    <a:lumOff val="40000"/>
                  </a:schemeClr>
                </a:solidFill>
              </a:rPr>
              <a:t>london.edu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7588B-936C-4AA8-BAC5-20CF1F8FC937}"/>
              </a:ext>
            </a:extLst>
          </p:cNvPr>
          <p:cNvSpPr txBox="1"/>
          <p:nvPr userDrawn="1"/>
        </p:nvSpPr>
        <p:spPr>
          <a:xfrm>
            <a:off x="3815638" y="6309003"/>
            <a:ext cx="4125750" cy="32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GB" sz="1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AM 10 – Final Project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08670A8D-D1C4-4298-A320-2E0CB121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24" y="365126"/>
            <a:ext cx="8791575" cy="470202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8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2" r:id="rId3"/>
    <p:sldLayoutId id="2147483681" r:id="rId4"/>
    <p:sldLayoutId id="2147483669" r:id="rId5"/>
    <p:sldLayoutId id="2147483682" r:id="rId6"/>
    <p:sldLayoutId id="2147483678" r:id="rId7"/>
    <p:sldLayoutId id="2147483670" r:id="rId8"/>
    <p:sldLayoutId id="2147483683" r:id="rId9"/>
    <p:sldLayoutId id="2147483677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4013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151" userDrawn="1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6" orient="horz" pos="4110" userDrawn="1">
          <p15:clr>
            <a:srgbClr val="F26B43"/>
          </p15:clr>
        </p15:guide>
        <p15:guide id="8" orient="horz" pos="3884" userDrawn="1">
          <p15:clr>
            <a:srgbClr val="F26B43"/>
          </p15:clr>
        </p15:guide>
        <p15:guide id="9" orient="horz" pos="867" userDrawn="1">
          <p15:clr>
            <a:srgbClr val="F26B43"/>
          </p15:clr>
        </p15:guide>
        <p15:guide id="10" orient="horz" pos="3702" userDrawn="1">
          <p15:clr>
            <a:srgbClr val="F26B43"/>
          </p15:clr>
        </p15:guide>
        <p15:guide id="12" orient="horz" pos="4320" userDrawn="1">
          <p15:clr>
            <a:srgbClr val="F26B43"/>
          </p15:clr>
        </p15:guide>
        <p15:guide id="13" pos="3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87DD-1299-154C-937C-2D57F3737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cs typeface="Arial"/>
              </a:rPr>
              <a:t>Wine consumption and consumer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2CBE6-1B72-6846-AC47-BE55EA506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AM10 - Data Visualization and Storytelling</a:t>
            </a:r>
          </a:p>
          <a:p>
            <a:r>
              <a:rPr lang="en-US" dirty="0"/>
              <a:t>MAM2022 Study Group 12  </a:t>
            </a:r>
          </a:p>
        </p:txBody>
      </p:sp>
    </p:spTree>
    <p:extLst>
      <p:ext uri="{BB962C8B-B14F-4D97-AF65-F5344CB8AC3E}">
        <p14:creationId xmlns:p14="http://schemas.microsoft.com/office/powerpoint/2010/main" val="348455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63A8-87EA-4DB5-B929-AB2982D8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024" y="365126"/>
            <a:ext cx="9151775" cy="47020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Demand for premium wine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6FE4A-3D1F-4DFE-9A39-29CEA95578A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Growing trend of high-end wine is reversed during times of crisis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126A7-D30F-954F-A43A-164AF9C4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5" y="1467907"/>
            <a:ext cx="8103849" cy="45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7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93FED-E51A-BD42-B0CE-F0887318C2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72000" rIns="0" bIns="72000" rtlCol="0" anchor="t">
            <a:noAutofit/>
          </a:bodyPr>
          <a:lstStyle/>
          <a:p>
            <a:r>
              <a:rPr lang="en-US" dirty="0"/>
              <a:t>Customer </a:t>
            </a:r>
            <a:r>
              <a:rPr lang="en-US"/>
              <a:t>Data Analysis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95F0-BC43-2241-8922-4EBBB8DE6B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  <p:pic>
        <p:nvPicPr>
          <p:cNvPr id="5" name="Graphic 4" descr="Target Audience with solid fill">
            <a:extLst>
              <a:ext uri="{FF2B5EF4-FFF2-40B4-BE49-F238E27FC236}">
                <a16:creationId xmlns:a16="http://schemas.microsoft.com/office/drawing/2014/main" id="{1DEC9FAC-D133-044B-87AA-9ABE88C82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788" y="387985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2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63A8-87EA-4DB5-B929-AB2982D8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30" y="365126"/>
            <a:ext cx="9089570" cy="47020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Wine as highest median spending category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6FE4A-3D1F-4DFE-9A39-29CEA95578A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Retailer appears to offer high price or quality wine</a:t>
            </a:r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5DA2A8-6434-5D49-A597-5F250B8C8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4" r="3011" b="3215"/>
          <a:stretch/>
        </p:blipFill>
        <p:spPr>
          <a:xfrm>
            <a:off x="452868" y="1874792"/>
            <a:ext cx="7155543" cy="36309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A44672-A3C8-7E42-A613-387D0AAB73C3}"/>
              </a:ext>
            </a:extLst>
          </p:cNvPr>
          <p:cNvSpPr/>
          <p:nvPr/>
        </p:nvSpPr>
        <p:spPr>
          <a:xfrm>
            <a:off x="8161361" y="1719618"/>
            <a:ext cx="3070746" cy="3941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Insights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customers appear to spend most of their money on wine 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Hence customers either purchase expensive wine or purposefully go to this specific retailer to buy wine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AD9D59-AED2-6347-AA89-522E16D1FCB0}"/>
              </a:ext>
            </a:extLst>
          </p:cNvPr>
          <p:cNvCxnSpPr>
            <a:cxnSpLocks/>
          </p:cNvCxnSpPr>
          <p:nvPr/>
        </p:nvCxnSpPr>
        <p:spPr>
          <a:xfrm>
            <a:off x="8161361" y="2183641"/>
            <a:ext cx="3070746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0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63A8-87EA-4DB5-B929-AB2982D8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Characteristics influencing wine spending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6FE4A-3D1F-4DFE-9A39-29CEA95578A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Age and income positively affects median wine spending </a:t>
            </a:r>
            <a:endParaRPr lang="en-US" dirty="0"/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7D879AF0-985F-2D4E-A32F-032750244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0" r="15691"/>
          <a:stretch/>
        </p:blipFill>
        <p:spPr>
          <a:xfrm>
            <a:off x="407988" y="1676555"/>
            <a:ext cx="5193822" cy="400921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30AE187-5FEE-AF4F-B306-F13EF8D361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0" r="11581"/>
          <a:stretch/>
        </p:blipFill>
        <p:spPr>
          <a:xfrm>
            <a:off x="6095999" y="1703896"/>
            <a:ext cx="5193821" cy="39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1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63A8-87EA-4DB5-B929-AB2982D8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Consumer clusters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6FE4A-3D1F-4DFE-9A39-29CEA95578A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There appears to be 2 major groups of customers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A0710F9-1D98-CC4F-90E3-352ADF94B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1" r="14284"/>
          <a:stretch/>
        </p:blipFill>
        <p:spPr>
          <a:xfrm>
            <a:off x="1001110" y="1484716"/>
            <a:ext cx="4729954" cy="326736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3A59D1A-3A6B-F649-A45F-95B7398E8D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9" r="10355"/>
          <a:stretch/>
        </p:blipFill>
        <p:spPr>
          <a:xfrm>
            <a:off x="6309260" y="1484716"/>
            <a:ext cx="4603530" cy="3379299"/>
          </a:xfrm>
          <a:prstGeom prst="rect">
            <a:avLst/>
          </a:prstGeom>
        </p:spPr>
      </p:pic>
      <p:sp>
        <p:nvSpPr>
          <p:cNvPr id="9" name="Chevron 8">
            <a:extLst>
              <a:ext uri="{FF2B5EF4-FFF2-40B4-BE49-F238E27FC236}">
                <a16:creationId xmlns:a16="http://schemas.microsoft.com/office/drawing/2014/main" id="{353037B4-8414-FB4D-911D-0827278419BB}"/>
              </a:ext>
            </a:extLst>
          </p:cNvPr>
          <p:cNvSpPr/>
          <p:nvPr/>
        </p:nvSpPr>
        <p:spPr>
          <a:xfrm>
            <a:off x="1483243" y="4992886"/>
            <a:ext cx="677917" cy="816194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510F62-218C-6148-9AA4-96DD6AB0BD8A}"/>
              </a:ext>
            </a:extLst>
          </p:cNvPr>
          <p:cNvSpPr/>
          <p:nvPr/>
        </p:nvSpPr>
        <p:spPr>
          <a:xfrm>
            <a:off x="2271702" y="4938411"/>
            <a:ext cx="7749374" cy="86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We identified 2 clusters: consumers with higher (red) and  lower (blue) spending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Arial"/>
              </a:rPr>
              <a:t>Amount spent on wine is correlated with income, age, not having small kids at home</a:t>
            </a:r>
            <a:endParaRPr lang="en-US" sz="14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173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93FED-E51A-BD42-B0CE-F0887318C2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95F0-BC43-2241-8922-4EBBB8DE6B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57530838-FEA5-DA43-A9E2-6DFEF5637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666" y="3856567"/>
            <a:ext cx="1992951" cy="19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9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63A8-87EA-4DB5-B929-AB2982D8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Geographic focus on New England 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6FE4A-3D1F-4DFE-9A39-29CEA95578A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164466" y="835327"/>
            <a:ext cx="9187747" cy="37773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GDP per capita, wine consumption per capita and age is highest in New England</a:t>
            </a:r>
            <a:endParaRPr lang="en-US" dirty="0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ABCB9B24-A8DF-4C40-A6FA-9843B7DF8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70"/>
          <a:stretch/>
        </p:blipFill>
        <p:spPr>
          <a:xfrm>
            <a:off x="8308023" y="2378631"/>
            <a:ext cx="3607845" cy="2523631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DBDBB578-4FFE-DD4A-9A9A-957A5C1C1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18" t="36374" r="2116" b="36983"/>
          <a:stretch/>
        </p:blipFill>
        <p:spPr>
          <a:xfrm>
            <a:off x="8509327" y="4028615"/>
            <a:ext cx="432019" cy="5476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85D19-81EF-2F4D-A173-41E3D7604701}"/>
              </a:ext>
            </a:extLst>
          </p:cNvPr>
          <p:cNvSpPr/>
          <p:nvPr/>
        </p:nvSpPr>
        <p:spPr>
          <a:xfrm>
            <a:off x="3711160" y="3229528"/>
            <a:ext cx="718197" cy="840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0A0E3-CC9C-C348-836D-272907D76E2F}"/>
              </a:ext>
            </a:extLst>
          </p:cNvPr>
          <p:cNvGrpSpPr/>
          <p:nvPr/>
        </p:nvGrpSpPr>
        <p:grpSpPr>
          <a:xfrm>
            <a:off x="4156901" y="2382260"/>
            <a:ext cx="4021369" cy="2395585"/>
            <a:chOff x="407988" y="2378631"/>
            <a:chExt cx="4021369" cy="2395585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EEEA58BB-986D-1545-9828-2722FD782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89" r="7850"/>
            <a:stretch/>
          </p:blipFill>
          <p:spPr>
            <a:xfrm>
              <a:off x="407988" y="2378631"/>
              <a:ext cx="4021369" cy="2395585"/>
            </a:xfrm>
            <a:prstGeom prst="rect">
              <a:avLst/>
            </a:prstGeom>
          </p:spPr>
        </p:pic>
        <p:pic>
          <p:nvPicPr>
            <p:cNvPr id="12" name="Picture 11" descr="Map&#10;&#10;Description automatically generated">
              <a:extLst>
                <a:ext uri="{FF2B5EF4-FFF2-40B4-BE49-F238E27FC236}">
                  <a16:creationId xmlns:a16="http://schemas.microsoft.com/office/drawing/2014/main" id="{D57F88CB-F98E-DF4F-A2F7-A6B364932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116" t="37642" r="7850" b="31275"/>
            <a:stretch/>
          </p:blipFill>
          <p:spPr>
            <a:xfrm>
              <a:off x="407988" y="3941805"/>
              <a:ext cx="497966" cy="547696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B73CC-07E0-4049-BD85-1FDC08DF89D6}"/>
                </a:ext>
              </a:extLst>
            </p:cNvPr>
            <p:cNvSpPr/>
            <p:nvPr/>
          </p:nvSpPr>
          <p:spPr>
            <a:xfrm>
              <a:off x="2702047" y="2809398"/>
              <a:ext cx="1009113" cy="840260"/>
            </a:xfrm>
            <a:prstGeom prst="ellipse">
              <a:avLst/>
            </a:prstGeom>
            <a:noFill/>
            <a:ln w="22225">
              <a:solidFill>
                <a:srgbClr val="F313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1AF02BF-3A6D-B24C-9B61-DB78207D5796}"/>
              </a:ext>
            </a:extLst>
          </p:cNvPr>
          <p:cNvGrpSpPr/>
          <p:nvPr/>
        </p:nvGrpSpPr>
        <p:grpSpPr>
          <a:xfrm>
            <a:off x="414931" y="2285805"/>
            <a:ext cx="3607846" cy="2808709"/>
            <a:chOff x="4590288" y="2291607"/>
            <a:chExt cx="3519099" cy="2727705"/>
          </a:xfrm>
        </p:grpSpPr>
        <p:pic>
          <p:nvPicPr>
            <p:cNvPr id="7" name="Picture 6" descr="Map&#10;&#10;Description automatically generated with medium confidence">
              <a:extLst>
                <a:ext uri="{FF2B5EF4-FFF2-40B4-BE49-F238E27FC236}">
                  <a16:creationId xmlns:a16="http://schemas.microsoft.com/office/drawing/2014/main" id="{8C18273F-3249-6242-9825-310024E94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26" r="24300"/>
            <a:stretch/>
          </p:blipFill>
          <p:spPr>
            <a:xfrm>
              <a:off x="4590288" y="2291607"/>
              <a:ext cx="3465539" cy="2727705"/>
            </a:xfrm>
            <a:prstGeom prst="rect">
              <a:avLst/>
            </a:prstGeom>
          </p:spPr>
        </p:pic>
        <p:pic>
          <p:nvPicPr>
            <p:cNvPr id="10" name="Picture 9" descr="Map&#10;&#10;Description automatically generated with medium confidence">
              <a:extLst>
                <a:ext uri="{FF2B5EF4-FFF2-40B4-BE49-F238E27FC236}">
                  <a16:creationId xmlns:a16="http://schemas.microsoft.com/office/drawing/2014/main" id="{64B9AC62-1604-EE45-BDA6-98B628746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6936" t="37216" r="2611" b="36241"/>
            <a:stretch/>
          </p:blipFill>
          <p:spPr>
            <a:xfrm>
              <a:off x="4590288" y="4026861"/>
              <a:ext cx="743213" cy="54945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7C66566-0F40-7940-BB14-8ECB70137956}"/>
                </a:ext>
              </a:extLst>
            </p:cNvPr>
            <p:cNvSpPr/>
            <p:nvPr/>
          </p:nvSpPr>
          <p:spPr>
            <a:xfrm>
              <a:off x="7100274" y="2800186"/>
              <a:ext cx="1009113" cy="840260"/>
            </a:xfrm>
            <a:prstGeom prst="ellipse">
              <a:avLst/>
            </a:prstGeom>
            <a:noFill/>
            <a:ln w="22225">
              <a:solidFill>
                <a:srgbClr val="F313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C8E7BF4-D8DD-2D44-9F5F-819D87DC8395}"/>
              </a:ext>
            </a:extLst>
          </p:cNvPr>
          <p:cNvSpPr/>
          <p:nvPr/>
        </p:nvSpPr>
        <p:spPr>
          <a:xfrm>
            <a:off x="10906755" y="2756366"/>
            <a:ext cx="1009113" cy="840260"/>
          </a:xfrm>
          <a:prstGeom prst="ellipse">
            <a:avLst/>
          </a:prstGeom>
          <a:noFill/>
          <a:ln w="22225">
            <a:solidFill>
              <a:srgbClr val="F31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63A8-87EA-4DB5-B929-AB2982D8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Provide a price competitive product for middle-high income market 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6FE4A-3D1F-4DFE-9A39-29CEA95578A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Graphic 4" descr="Target Audience with solid fill">
            <a:extLst>
              <a:ext uri="{FF2B5EF4-FFF2-40B4-BE49-F238E27FC236}">
                <a16:creationId xmlns:a16="http://schemas.microsoft.com/office/drawing/2014/main" id="{AD77E75D-D399-6947-8F70-2B888FE51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4529" y="1323868"/>
            <a:ext cx="1827638" cy="1827638"/>
          </a:xfrm>
          <a:prstGeom prst="rect">
            <a:avLst/>
          </a:prstGeom>
        </p:spPr>
      </p:pic>
      <p:pic>
        <p:nvPicPr>
          <p:cNvPr id="6" name="Graphic 5" descr="Wine with solid fill">
            <a:extLst>
              <a:ext uri="{FF2B5EF4-FFF2-40B4-BE49-F238E27FC236}">
                <a16:creationId xmlns:a16="http://schemas.microsoft.com/office/drawing/2014/main" id="{DC04AFE4-646A-6440-8C1C-AECD56671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5903" y="1376363"/>
            <a:ext cx="1661922" cy="166192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2D0C2-1C2C-3249-A67C-B843F470B413}"/>
              </a:ext>
            </a:extLst>
          </p:cNvPr>
          <p:cNvGrpSpPr/>
          <p:nvPr/>
        </p:nvGrpSpPr>
        <p:grpSpPr>
          <a:xfrm>
            <a:off x="1014578" y="2985791"/>
            <a:ext cx="3842708" cy="2743206"/>
            <a:chOff x="1126544" y="2985791"/>
            <a:chExt cx="3842708" cy="27432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F8698-EA5C-4843-A68F-78BF63A21CAB}"/>
                </a:ext>
              </a:extLst>
            </p:cNvPr>
            <p:cNvSpPr/>
            <p:nvPr/>
          </p:nvSpPr>
          <p:spPr>
            <a:xfrm>
              <a:off x="1126544" y="2985791"/>
              <a:ext cx="3842707" cy="2743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Target Customers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Focus on middle-high income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cs typeface="Arial"/>
                </a:rPr>
                <a:t>Customers in their 50s and above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cs typeface="Arial"/>
                </a:rPr>
                <a:t>No children living at home anymore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DCE998-8DB0-F248-A513-4A8BD8BBFCA2}"/>
                </a:ext>
              </a:extLst>
            </p:cNvPr>
            <p:cNvCxnSpPr>
              <a:cxnSpLocks/>
            </p:cNvCxnSpPr>
            <p:nvPr/>
          </p:nvCxnSpPr>
          <p:spPr>
            <a:xfrm>
              <a:off x="1126545" y="3449813"/>
              <a:ext cx="3842707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A25692-7514-4247-B9C4-6F3CFD4BCD4E}"/>
              </a:ext>
            </a:extLst>
          </p:cNvPr>
          <p:cNvGrpSpPr/>
          <p:nvPr/>
        </p:nvGrpSpPr>
        <p:grpSpPr>
          <a:xfrm>
            <a:off x="7081472" y="3038286"/>
            <a:ext cx="3842708" cy="2891134"/>
            <a:chOff x="7193438" y="3038286"/>
            <a:chExt cx="3842708" cy="28911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F67AFF-FD19-7744-8486-B0BDAEC0B898}"/>
                </a:ext>
              </a:extLst>
            </p:cNvPr>
            <p:cNvSpPr/>
            <p:nvPr/>
          </p:nvSpPr>
          <p:spPr>
            <a:xfrm>
              <a:off x="7193438" y="3038286"/>
              <a:ext cx="3842707" cy="289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Product specification</a:t>
              </a:r>
            </a:p>
            <a:p>
              <a:endParaRPr lang="en-US" b="1">
                <a:solidFill>
                  <a:schemeClr val="tx1"/>
                </a:solidFill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Mid-market Wine</a:t>
              </a:r>
              <a:endParaRPr lang="en-US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  <a:cs typeface="Arial"/>
                </a:rPr>
                <a:t>Price-competitive product with quality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2D26C3-9F18-4C49-82E7-CC1FF140D7D7}"/>
                </a:ext>
              </a:extLst>
            </p:cNvPr>
            <p:cNvCxnSpPr>
              <a:cxnSpLocks/>
            </p:cNvCxnSpPr>
            <p:nvPr/>
          </p:nvCxnSpPr>
          <p:spPr>
            <a:xfrm>
              <a:off x="7193439" y="3502308"/>
              <a:ext cx="3842707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7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87DD-1299-154C-937C-2D57F3737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cs typeface="Arial"/>
              </a:rPr>
              <a:t>Thank you very much for your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2CBE6-1B72-6846-AC47-BE55EA506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AM10 - Data Visualization and Storytelling</a:t>
            </a:r>
          </a:p>
          <a:p>
            <a:r>
              <a:rPr lang="en-US" dirty="0"/>
              <a:t>MAM2022 Study Group 12  </a:t>
            </a:r>
          </a:p>
        </p:txBody>
      </p:sp>
    </p:spTree>
    <p:extLst>
      <p:ext uri="{BB962C8B-B14F-4D97-AF65-F5344CB8AC3E}">
        <p14:creationId xmlns:p14="http://schemas.microsoft.com/office/powerpoint/2010/main" val="158852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4D0F-027B-E94B-99A6-0324CE69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situation and 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5F686-32CA-3E40-BF60-7F06B095131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Identify customer, product and geographic segment to enter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EA8133-6031-BE4D-BDE4-25EAF6904D6B}"/>
              </a:ext>
            </a:extLst>
          </p:cNvPr>
          <p:cNvGrpSpPr/>
          <p:nvPr/>
        </p:nvGrpSpPr>
        <p:grpSpPr>
          <a:xfrm>
            <a:off x="1014578" y="2469335"/>
            <a:ext cx="2866957" cy="3371628"/>
            <a:chOff x="1126544" y="2985791"/>
            <a:chExt cx="3842708" cy="27432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A89B8F-8D15-4149-AEB6-6C1A947A4FFB}"/>
                </a:ext>
              </a:extLst>
            </p:cNvPr>
            <p:cNvSpPr/>
            <p:nvPr/>
          </p:nvSpPr>
          <p:spPr>
            <a:xfrm>
              <a:off x="1126544" y="2985791"/>
              <a:ext cx="3842707" cy="2743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Situation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Private wine trader from Chile wants to open a wine shop in the US </a:t>
              </a:r>
              <a:endParaRPr lang="en-US" dirty="0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cs typeface="Arial"/>
                </a:rPr>
                <a:t>No prior business knowledge of US wine market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CDC2A7-5306-EF45-882F-700E0F2D5F8D}"/>
                </a:ext>
              </a:extLst>
            </p:cNvPr>
            <p:cNvCxnSpPr>
              <a:cxnSpLocks/>
            </p:cNvCxnSpPr>
            <p:nvPr/>
          </p:nvCxnSpPr>
          <p:spPr>
            <a:xfrm>
              <a:off x="1126545" y="3449813"/>
              <a:ext cx="3842707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0913B5-CDDE-0B45-BA7D-D73F2A701BE7}"/>
              </a:ext>
            </a:extLst>
          </p:cNvPr>
          <p:cNvGrpSpPr/>
          <p:nvPr/>
        </p:nvGrpSpPr>
        <p:grpSpPr>
          <a:xfrm>
            <a:off x="4662521" y="2469335"/>
            <a:ext cx="2866957" cy="3553444"/>
            <a:chOff x="7193438" y="3038286"/>
            <a:chExt cx="3842708" cy="28911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438F7F-FB9A-C041-B3E1-C706C8E290CB}"/>
                </a:ext>
              </a:extLst>
            </p:cNvPr>
            <p:cNvSpPr/>
            <p:nvPr/>
          </p:nvSpPr>
          <p:spPr>
            <a:xfrm>
              <a:off x="7193438" y="3038286"/>
              <a:ext cx="3842707" cy="289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Questions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What influences wine consumption?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How has wine consumption changed over time?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How and where can high wine spenders be targeted?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A4F65E3-0F34-7B4D-81B1-5732F40A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193439" y="3502308"/>
              <a:ext cx="3842707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C92336-BC33-9040-A5CB-575CD05A52AE}"/>
              </a:ext>
            </a:extLst>
          </p:cNvPr>
          <p:cNvGrpSpPr/>
          <p:nvPr/>
        </p:nvGrpSpPr>
        <p:grpSpPr>
          <a:xfrm>
            <a:off x="8310463" y="2469335"/>
            <a:ext cx="2866957" cy="3371628"/>
            <a:chOff x="1126544" y="2985791"/>
            <a:chExt cx="3842708" cy="274320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BEA166-8151-DE41-BA97-785B527F2569}"/>
                </a:ext>
              </a:extLst>
            </p:cNvPr>
            <p:cNvSpPr/>
            <p:nvPr/>
          </p:nvSpPr>
          <p:spPr>
            <a:xfrm>
              <a:off x="1126544" y="2985791"/>
              <a:ext cx="3842707" cy="2743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Data sources 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Bureau of Economic Analysis 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Wine Institute 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Customer Personality Analysis  Dataset 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Census data 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cs typeface="Arial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ADEB94-736D-4041-B819-6771D4AE1BB0}"/>
                </a:ext>
              </a:extLst>
            </p:cNvPr>
            <p:cNvCxnSpPr>
              <a:cxnSpLocks/>
            </p:cNvCxnSpPr>
            <p:nvPr/>
          </p:nvCxnSpPr>
          <p:spPr>
            <a:xfrm>
              <a:off x="1126545" y="3449813"/>
              <a:ext cx="3842707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Graphic 18" descr="Grapes with solid fill">
            <a:extLst>
              <a:ext uri="{FF2B5EF4-FFF2-40B4-BE49-F238E27FC236}">
                <a16:creationId xmlns:a16="http://schemas.microsoft.com/office/drawing/2014/main" id="{15C6CD80-B459-2A42-9304-AA242F835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7458" y="1598312"/>
            <a:ext cx="914400" cy="914400"/>
          </a:xfrm>
          <a:prstGeom prst="rect">
            <a:avLst/>
          </a:prstGeom>
        </p:spPr>
      </p:pic>
      <p:pic>
        <p:nvPicPr>
          <p:cNvPr id="21" name="Graphic 20" descr="Help with solid fill">
            <a:extLst>
              <a:ext uri="{FF2B5EF4-FFF2-40B4-BE49-F238E27FC236}">
                <a16:creationId xmlns:a16="http://schemas.microsoft.com/office/drawing/2014/main" id="{52D4EC78-30B7-FC4B-8716-0AB6E04F9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8007" y="1579651"/>
            <a:ext cx="914400" cy="914400"/>
          </a:xfrm>
          <a:prstGeom prst="rect">
            <a:avLst/>
          </a:prstGeom>
        </p:spPr>
      </p:pic>
      <p:pic>
        <p:nvPicPr>
          <p:cNvPr id="23" name="Graphic 22" descr="Folder Search with solid fill">
            <a:extLst>
              <a:ext uri="{FF2B5EF4-FFF2-40B4-BE49-F238E27FC236}">
                <a16:creationId xmlns:a16="http://schemas.microsoft.com/office/drawing/2014/main" id="{E373E6EF-1A7F-C347-8192-2872932EEC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44195" y="15856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5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67E876-220D-B646-8B9F-396550F6E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71924" y="1376363"/>
            <a:ext cx="7380287" cy="4500562"/>
          </a:xfrm>
        </p:spPr>
        <p:txBody>
          <a:bodyPr vert="horz" lIns="0" tIns="72000" rIns="0" bIns="72000" rtlCol="0" anchor="t">
            <a:noAutofit/>
          </a:bodyPr>
          <a:lstStyle/>
          <a:p>
            <a:pPr marL="571500" indent="-571500" algn="l">
              <a:lnSpc>
                <a:spcPct val="200000"/>
              </a:lnSpc>
              <a:buFont typeface="+mj-lt"/>
              <a:buAutoNum type="romanUcPeriod"/>
            </a:pPr>
            <a:r>
              <a:rPr lang="en-US" sz="3200"/>
              <a:t>Economic Indicator Analysis</a:t>
            </a:r>
          </a:p>
          <a:p>
            <a:pPr marL="571500" indent="-571500" algn="l">
              <a:lnSpc>
                <a:spcPct val="200000"/>
              </a:lnSpc>
              <a:buFont typeface="+mj-lt"/>
              <a:buAutoNum type="romanUcPeriod"/>
            </a:pPr>
            <a:r>
              <a:rPr lang="en-US" sz="3200"/>
              <a:t>Wine Consumption Analysis </a:t>
            </a:r>
            <a:endParaRPr lang="en-US" sz="3200">
              <a:cs typeface="Arial"/>
            </a:endParaRPr>
          </a:p>
          <a:p>
            <a:pPr marL="571500" indent="-571500" algn="l">
              <a:lnSpc>
                <a:spcPct val="200000"/>
              </a:lnSpc>
              <a:buFont typeface="+mj-lt"/>
              <a:buAutoNum type="romanUcPeriod"/>
            </a:pPr>
            <a:r>
              <a:rPr lang="en-US" sz="3200"/>
              <a:t>Customer Data Analysis </a:t>
            </a:r>
            <a:endParaRPr lang="en-US" sz="3200">
              <a:cs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+mj-lt"/>
              <a:buAutoNum type="romanUcPeriod"/>
            </a:pPr>
            <a:r>
              <a:rPr lang="en-US" sz="3200"/>
              <a:t>Recommendation</a:t>
            </a:r>
          </a:p>
        </p:txBody>
      </p:sp>
      <p:pic>
        <p:nvPicPr>
          <p:cNvPr id="4" name="Graphic 3" descr="Presentation with bar chart with solid fill">
            <a:extLst>
              <a:ext uri="{FF2B5EF4-FFF2-40B4-BE49-F238E27FC236}">
                <a16:creationId xmlns:a16="http://schemas.microsoft.com/office/drawing/2014/main" id="{4156E362-1338-DB45-BA9E-6AE118C6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7015" y="1506012"/>
            <a:ext cx="994262" cy="994262"/>
          </a:xfrm>
          <a:prstGeom prst="rect">
            <a:avLst/>
          </a:prstGeom>
        </p:spPr>
      </p:pic>
      <p:pic>
        <p:nvPicPr>
          <p:cNvPr id="5" name="Graphic 4" descr="Wine with solid fill">
            <a:extLst>
              <a:ext uri="{FF2B5EF4-FFF2-40B4-BE49-F238E27FC236}">
                <a16:creationId xmlns:a16="http://schemas.microsoft.com/office/drawing/2014/main" id="{AE0CA019-B540-6B45-9E39-AF5E754C0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7015" y="2733703"/>
            <a:ext cx="994262" cy="994262"/>
          </a:xfrm>
          <a:prstGeom prst="rect">
            <a:avLst/>
          </a:prstGeom>
        </p:spPr>
      </p:pic>
      <p:pic>
        <p:nvPicPr>
          <p:cNvPr id="6" name="Graphic 5" descr="Target Audience with solid fill">
            <a:extLst>
              <a:ext uri="{FF2B5EF4-FFF2-40B4-BE49-F238E27FC236}">
                <a16:creationId xmlns:a16="http://schemas.microsoft.com/office/drawing/2014/main" id="{C8B52C2A-C856-3049-80E3-459965968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5733" y="3961394"/>
            <a:ext cx="876826" cy="876826"/>
          </a:xfrm>
          <a:prstGeom prst="rect">
            <a:avLst/>
          </a:prstGeom>
        </p:spPr>
      </p:pic>
      <p:pic>
        <p:nvPicPr>
          <p:cNvPr id="7" name="Graphic 6" descr="Bullseye with solid fill">
            <a:extLst>
              <a:ext uri="{FF2B5EF4-FFF2-40B4-BE49-F238E27FC236}">
                <a16:creationId xmlns:a16="http://schemas.microsoft.com/office/drawing/2014/main" id="{F5799803-15A6-514A-BDB9-F64DBEBEC0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55733" y="5071650"/>
            <a:ext cx="876826" cy="87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6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93FED-E51A-BD42-B0CE-F0887318C2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72000" rIns="0" bIns="72000" rtlCol="0" anchor="t">
            <a:noAutofit/>
          </a:bodyPr>
          <a:lstStyle/>
          <a:p>
            <a:r>
              <a:rPr lang="en-US" dirty="0"/>
              <a:t>Economic </a:t>
            </a:r>
            <a:r>
              <a:rPr lang="en-US"/>
              <a:t>Indicator Analysis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95F0-BC43-2241-8922-4EBBB8DE6B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Part I</a:t>
            </a:r>
          </a:p>
        </p:txBody>
      </p:sp>
      <p:pic>
        <p:nvPicPr>
          <p:cNvPr id="5" name="Graphic 4" descr="Presentation with bar chart with solid fill">
            <a:extLst>
              <a:ext uri="{FF2B5EF4-FFF2-40B4-BE49-F238E27FC236}">
                <a16:creationId xmlns:a16="http://schemas.microsoft.com/office/drawing/2014/main" id="{AD797F40-D5A7-5E48-8FAD-A5C5BEA38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788" y="3603889"/>
            <a:ext cx="2404533" cy="24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9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C2A-C3E5-4CE2-B8AE-C35737B7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GDP and consumption expenditure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9BF54-54B2-4E9A-9A64-48164DE1453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Both indicators follow the same pattern of development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26E09AC-E43B-1542-A79B-478F12130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5" r="3794" b="3945"/>
          <a:stretch/>
        </p:blipFill>
        <p:spPr>
          <a:xfrm>
            <a:off x="660582" y="1719618"/>
            <a:ext cx="7200527" cy="4057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DA4E15-34CD-B349-9877-5DAC90F165ED}"/>
              </a:ext>
            </a:extLst>
          </p:cNvPr>
          <p:cNvSpPr/>
          <p:nvPr/>
        </p:nvSpPr>
        <p:spPr>
          <a:xfrm>
            <a:off x="8161361" y="1719618"/>
            <a:ext cx="3070746" cy="3941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>
                <a:solidFill>
                  <a:schemeClr val="tx1"/>
                </a:solidFill>
              </a:rPr>
              <a:t>Insights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GDP and PCE largely move in sync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Both are growing at approximately same rate 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Growth is slowed down in times of crisis 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Hence, wealth of a nation is correlated with personal spending 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06E674-ECE3-A444-85DC-438014A0F58E}"/>
              </a:ext>
            </a:extLst>
          </p:cNvPr>
          <p:cNvCxnSpPr>
            <a:cxnSpLocks/>
          </p:cNvCxnSpPr>
          <p:nvPr/>
        </p:nvCxnSpPr>
        <p:spPr>
          <a:xfrm>
            <a:off x="8161361" y="2183641"/>
            <a:ext cx="3070746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EA5AC84-57D8-574A-9BF0-C40092720AD8}"/>
              </a:ext>
            </a:extLst>
          </p:cNvPr>
          <p:cNvSpPr/>
          <p:nvPr/>
        </p:nvSpPr>
        <p:spPr>
          <a:xfrm>
            <a:off x="9109557" y="5876925"/>
            <a:ext cx="2242656" cy="290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*PCE: Personal consumption expenditure </a:t>
            </a:r>
          </a:p>
        </p:txBody>
      </p:sp>
    </p:spTree>
    <p:extLst>
      <p:ext uri="{BB962C8B-B14F-4D97-AF65-F5344CB8AC3E}">
        <p14:creationId xmlns:p14="http://schemas.microsoft.com/office/powerpoint/2010/main" val="248675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63A8-87EA-4DB5-B929-AB2982D8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GDP per capita and growth differs by region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6FE4A-3D1F-4DFE-9A39-29CEA95578A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09684" y="835327"/>
            <a:ext cx="10642529" cy="377736"/>
          </a:xfrm>
        </p:spPr>
        <p:txBody>
          <a:bodyPr/>
          <a:lstStyle/>
          <a:p>
            <a:r>
              <a:rPr lang="en-US" dirty="0">
                <a:cs typeface="Arial"/>
              </a:rPr>
              <a:t>While northeastern states have high GDP per capita, western states experience higher growth</a:t>
            </a:r>
            <a:endParaRPr lang="en-US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CDE71B69-9711-744F-A51C-BADEF213F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6" r="16618"/>
          <a:stretch/>
        </p:blipFill>
        <p:spPr>
          <a:xfrm>
            <a:off x="407988" y="1846034"/>
            <a:ext cx="5314493" cy="3750267"/>
          </a:xfrm>
          <a:prstGeom prst="rect">
            <a:avLst/>
          </a:prstGeom>
        </p:spPr>
      </p:pic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94BA9DA0-532D-284E-A267-B419E4CA0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8" r="1417"/>
          <a:stretch/>
        </p:blipFill>
        <p:spPr>
          <a:xfrm>
            <a:off x="5880100" y="1855459"/>
            <a:ext cx="5472113" cy="3496806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57C5487B-1F28-0343-A615-7574E8666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3" t="37070" r="922" b="38044"/>
          <a:stretch/>
        </p:blipFill>
        <p:spPr>
          <a:xfrm>
            <a:off x="496150" y="4194926"/>
            <a:ext cx="801278" cy="9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5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93FED-E51A-BD42-B0CE-F0887318C2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72000" rIns="0" bIns="72000" rtlCol="0" anchor="t">
            <a:noAutofit/>
          </a:bodyPr>
          <a:lstStyle/>
          <a:p>
            <a:r>
              <a:rPr lang="en-US" dirty="0"/>
              <a:t>Wine </a:t>
            </a:r>
            <a:r>
              <a:rPr lang="en-US"/>
              <a:t>Consumption Analysis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95F0-BC43-2241-8922-4EBBB8DE6B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pic>
        <p:nvPicPr>
          <p:cNvPr id="6" name="Graphic 5" descr="Wine with solid fill">
            <a:extLst>
              <a:ext uri="{FF2B5EF4-FFF2-40B4-BE49-F238E27FC236}">
                <a16:creationId xmlns:a16="http://schemas.microsoft.com/office/drawing/2014/main" id="{3B738FAB-E06E-A14D-AEDC-B9B50108B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8322" y="3730889"/>
            <a:ext cx="2150533" cy="21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3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63A8-87EA-4DB5-B929-AB2982D8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Alcohol spending tends to go up in times of crisis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6FE4A-3D1F-4DFE-9A39-29CEA95578A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Covid-19 marked a period of significant alcohol spending increase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479F14-8425-4F45-8C6A-83492D60AF8D}"/>
              </a:ext>
            </a:extLst>
          </p:cNvPr>
          <p:cNvSpPr/>
          <p:nvPr/>
        </p:nvSpPr>
        <p:spPr>
          <a:xfrm>
            <a:off x="8161361" y="1719618"/>
            <a:ext cx="3070746" cy="3941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Insights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GDP and alcohol expenditure follow opposite patterns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times of economic growth, proportion of alcohol spending is decreasing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times of crisis, proportion of alcohol spending goes up 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2BDFE6-F9E6-9048-BA20-3BA363292FEF}"/>
              </a:ext>
            </a:extLst>
          </p:cNvPr>
          <p:cNvCxnSpPr>
            <a:cxnSpLocks/>
          </p:cNvCxnSpPr>
          <p:nvPr/>
        </p:nvCxnSpPr>
        <p:spPr>
          <a:xfrm>
            <a:off x="8161361" y="2183641"/>
            <a:ext cx="3070746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0CCD8AE-A3C7-9349-A656-6609B5380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1" t="2143" r="3030"/>
          <a:stretch/>
        </p:blipFill>
        <p:spPr>
          <a:xfrm>
            <a:off x="503668" y="1606842"/>
            <a:ext cx="7053943" cy="41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0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63A8-87EA-4DB5-B929-AB2982D8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Wine Consumption Growth</a:t>
            </a:r>
          </a:p>
          <a:p>
            <a:endParaRPr lang="en-US" dirty="0">
              <a:cs typeface="Arial"/>
            </a:endParaRPr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F63FC1C-A5FC-44D9-B766-C2175E54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1" y="955888"/>
            <a:ext cx="6796616" cy="5433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B9D5C0-E3B4-449C-8D33-7BC624C182E6}"/>
              </a:ext>
            </a:extLst>
          </p:cNvPr>
          <p:cNvSpPr txBox="1"/>
          <p:nvPr/>
        </p:nvSpPr>
        <p:spPr>
          <a:xfrm>
            <a:off x="8216901" y="1634067"/>
            <a:ext cx="3135312" cy="2792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Arial"/>
              </a:rPr>
              <a:t>Key Insights</a:t>
            </a:r>
            <a:r>
              <a:rPr lang="en-US" dirty="0">
                <a:cs typeface="Arial"/>
              </a:rPr>
              <a:t>​</a:t>
            </a:r>
          </a:p>
          <a:p>
            <a:r>
              <a:rPr lang="en-US" dirty="0">
                <a:cs typeface="Arial"/>
              </a:rPr>
              <a:t>​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Wine consumption grew by over 45% over the last 15 years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 time of the pandemic volume increased but total retail value of wine decreased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1DE2F2-3E96-4890-8E91-4B6BA030B7C7}"/>
              </a:ext>
            </a:extLst>
          </p:cNvPr>
          <p:cNvCxnSpPr>
            <a:cxnSpLocks/>
          </p:cNvCxnSpPr>
          <p:nvPr/>
        </p:nvCxnSpPr>
        <p:spPr>
          <a:xfrm>
            <a:off x="8214278" y="2130725"/>
            <a:ext cx="313793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391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ScV6WSfGBTKqUX0cH3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ScV6WSfGBTKqUX0cH3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ScV6WSfGBTKqUX0cH3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kzKxNrnf6og.ZTc1CD6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kzKxNrnf6og.ZTc1CD6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WrDdIkLLBxFBXsF5K8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sLwtHZquMF2cx0yYcOc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SK8vpyfYot9ZXAxq5Hx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hyCkdv6q_q2_yewOB8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ECicyFJu1299shvsuin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NYD24tgMSnXFBRaK5mI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jX8h7gQ8tJRqW_h8kFA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4pNzo2x4TxTDWpOy8D.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UBYN18I2CXWIXHwFOXS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HzbHPBXDMnuKg.MoQU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HzbHPBXDMnuKg.MoQUrQ"/>
</p:tagLst>
</file>

<file path=ppt/theme/theme1.xml><?xml version="1.0" encoding="utf-8"?>
<a:theme xmlns:a="http://schemas.openxmlformats.org/drawingml/2006/main" name="Office Theme">
  <a:themeElements>
    <a:clrScheme name="LBS PPT 2019 v11">
      <a:dk1>
        <a:srgbClr val="001E61"/>
      </a:dk1>
      <a:lt1>
        <a:srgbClr val="FFFFFF"/>
      </a:lt1>
      <a:dk2>
        <a:srgbClr val="001440"/>
      </a:dk2>
      <a:lt2>
        <a:srgbClr val="EBE8E5"/>
      </a:lt2>
      <a:accent1>
        <a:srgbClr val="1A2B53"/>
      </a:accent1>
      <a:accent2>
        <a:srgbClr val="D1D0D2"/>
      </a:accent2>
      <a:accent3>
        <a:srgbClr val="7F8EB0"/>
      </a:accent3>
      <a:accent4>
        <a:srgbClr val="D7D2CB"/>
      </a:accent4>
      <a:accent5>
        <a:srgbClr val="D7D2CB"/>
      </a:accent5>
      <a:accent6>
        <a:srgbClr val="D6D2CB"/>
      </a:accent6>
      <a:hlink>
        <a:srgbClr val="192B53"/>
      </a:hlink>
      <a:folHlink>
        <a:srgbClr val="7F8E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72000" tIns="72000" rIns="72000" bIns="7200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5343.27_PPT_16-9_v16_working file" id="{B35B2F27-7508-4DCB-A423-F209600C1617}" vid="{C233B007-C22A-4F55-BA3E-6D0F23A2B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 PPT_v17</Template>
  <TotalTime>1856</TotalTime>
  <Words>1308</Words>
  <Application>Microsoft Macintosh PowerPoint</Application>
  <PresentationFormat>Widescreen</PresentationFormat>
  <Paragraphs>154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think-cell Slide</vt:lpstr>
      <vt:lpstr>Wine consumption and consumer in the US</vt:lpstr>
      <vt:lpstr>Initial situation and background</vt:lpstr>
      <vt:lpstr>PowerPoint Presentation</vt:lpstr>
      <vt:lpstr>PowerPoint Presentation</vt:lpstr>
      <vt:lpstr>GDP and consumption expenditure </vt:lpstr>
      <vt:lpstr>GDP per capita and growth differs by region </vt:lpstr>
      <vt:lpstr>PowerPoint Presentation</vt:lpstr>
      <vt:lpstr>Alcohol spending tends to go up in times of crisis </vt:lpstr>
      <vt:lpstr>Wine Consumption Growth </vt:lpstr>
      <vt:lpstr>Demand for premium wine </vt:lpstr>
      <vt:lpstr>PowerPoint Presentation</vt:lpstr>
      <vt:lpstr>Wine as highest median spending category </vt:lpstr>
      <vt:lpstr>Characteristics influencing wine spending </vt:lpstr>
      <vt:lpstr>Consumer clusters </vt:lpstr>
      <vt:lpstr>PowerPoint Presentation</vt:lpstr>
      <vt:lpstr>Geographic focus on New England  </vt:lpstr>
      <vt:lpstr>Provide a price competitive product for middle-high income market  </vt:lpstr>
      <vt:lpstr>Thank you very much for your attention</vt:lpstr>
    </vt:vector>
  </TitlesOfParts>
  <Company>London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Vanessa Ruffett</dc:creator>
  <cp:lastModifiedBy>Sophia Kalusche</cp:lastModifiedBy>
  <cp:revision>10</cp:revision>
  <dcterms:created xsi:type="dcterms:W3CDTF">2019-04-15T07:50:06Z</dcterms:created>
  <dcterms:modified xsi:type="dcterms:W3CDTF">2021-12-01T00:21:38Z</dcterms:modified>
</cp:coreProperties>
</file>