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Average"/>
      <p:regular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swald-regular.fntdata"/><Relationship Id="rId27"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74b1d893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374b1d893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74b1d893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74b1d893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74b1d893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374b1d893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74b1d893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74b1d893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74b1d893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74b1d893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74b1d893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74b1d893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74b1d893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374b1d893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74b1d893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74b1d893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74b1d893a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374b1d893a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74b1d893a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74b1d893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74b1d893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74b1d893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374b1d893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374b1d893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74b1d893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374b1d893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374b1d893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374b1d893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74b1d893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374b1d893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74b1d893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74b1d893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74b1d893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74b1d893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74b1d893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74b1d893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74b1d893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374b1d893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74b1d893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374b1d893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Distribution of Private Schools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DSC530 - Sophia Weidner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Means (per Category)</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2"/>
          <p:cNvPicPr preferRelativeResize="0"/>
          <p:nvPr/>
        </p:nvPicPr>
        <p:blipFill rotWithShape="1">
          <a:blip r:embed="rId3">
            <a:alphaModFix/>
          </a:blip>
          <a:srcRect b="0" l="0" r="13103" t="0"/>
          <a:stretch/>
        </p:blipFill>
        <p:spPr>
          <a:xfrm>
            <a:off x="3071100" y="957025"/>
            <a:ext cx="3001801" cy="4125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Mode (per Category)</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3"/>
          <p:cNvPicPr preferRelativeResize="0"/>
          <p:nvPr/>
        </p:nvPicPr>
        <p:blipFill>
          <a:blip r:embed="rId3">
            <a:alphaModFix/>
          </a:blip>
          <a:stretch>
            <a:fillRect/>
          </a:stretch>
        </p:blipFill>
        <p:spPr>
          <a:xfrm>
            <a:off x="821551" y="1017725"/>
            <a:ext cx="7500899" cy="3764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Spread (per Category)</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4"/>
          <p:cNvPicPr preferRelativeResize="0"/>
          <p:nvPr/>
        </p:nvPicPr>
        <p:blipFill>
          <a:blip r:embed="rId3">
            <a:alphaModFix/>
          </a:blip>
          <a:stretch>
            <a:fillRect/>
          </a:stretch>
        </p:blipFill>
        <p:spPr>
          <a:xfrm>
            <a:off x="3092225" y="957050"/>
            <a:ext cx="2959550" cy="4125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Tails (per Category)</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1" name="Google Shape;141;p25"/>
          <p:cNvPicPr preferRelativeResize="0"/>
          <p:nvPr/>
        </p:nvPicPr>
        <p:blipFill>
          <a:blip r:embed="rId3">
            <a:alphaModFix/>
          </a:blip>
          <a:stretch>
            <a:fillRect/>
          </a:stretch>
        </p:blipFill>
        <p:spPr>
          <a:xfrm>
            <a:off x="1194775" y="930575"/>
            <a:ext cx="6754450" cy="42129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PMF for Rural Schools and Suburban Schools</a:t>
            </a:r>
            <a:endParaRPr/>
          </a:p>
        </p:txBody>
      </p:sp>
      <p:sp>
        <p:nvSpPr>
          <p:cNvPr id="147" name="Google Shape;14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6"/>
          <p:cNvPicPr preferRelativeResize="0"/>
          <p:nvPr/>
        </p:nvPicPr>
        <p:blipFill>
          <a:blip r:embed="rId3">
            <a:alphaModFix/>
          </a:blip>
          <a:stretch>
            <a:fillRect/>
          </a:stretch>
        </p:blipFill>
        <p:spPr>
          <a:xfrm>
            <a:off x="1818725" y="1020550"/>
            <a:ext cx="5506550" cy="3680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CDF of Rural Schools</a:t>
            </a:r>
            <a:endParaRPr/>
          </a:p>
        </p:txBody>
      </p:sp>
      <p:sp>
        <p:nvSpPr>
          <p:cNvPr id="154" name="Google Shape;154;p27"/>
          <p:cNvSpPr txBox="1"/>
          <p:nvPr>
            <p:ph idx="1" type="body"/>
          </p:nvPr>
        </p:nvSpPr>
        <p:spPr>
          <a:xfrm>
            <a:off x="311700" y="778850"/>
            <a:ext cx="8520600" cy="4713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According to this CDF, the chance that the percentage of students, teachers or schools is 12% falls within the 70% percentile. </a:t>
            </a:r>
            <a:endParaRPr/>
          </a:p>
          <a:p>
            <a:pPr indent="0" lvl="0" marL="0" rtl="0" algn="l">
              <a:spcBef>
                <a:spcPts val="1200"/>
              </a:spcBef>
              <a:spcAft>
                <a:spcPts val="1200"/>
              </a:spcAft>
              <a:buNone/>
            </a:pPr>
            <a:r>
              <a:t/>
            </a:r>
            <a:endParaRPr/>
          </a:p>
        </p:txBody>
      </p:sp>
      <p:pic>
        <p:nvPicPr>
          <p:cNvPr id="155" name="Google Shape;155;p27"/>
          <p:cNvPicPr preferRelativeResize="0"/>
          <p:nvPr/>
        </p:nvPicPr>
        <p:blipFill>
          <a:blip r:embed="rId3">
            <a:alphaModFix/>
          </a:blip>
          <a:stretch>
            <a:fillRect/>
          </a:stretch>
        </p:blipFill>
        <p:spPr>
          <a:xfrm>
            <a:off x="311697" y="895250"/>
            <a:ext cx="4939900" cy="3353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CDF Analysis</a:t>
            </a:r>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t>
            </a:r>
            <a:r>
              <a:rPr lang="en"/>
              <a:t>he CDF tells me that my dataset is small. It’s difficult to utilize CDF when the data set that I am working with is working in percentages. If I went back to my original data set and filtered it to the amount of teachers, students, etc. as opposed to the percentage, it would be more useful. </a:t>
            </a:r>
            <a:endParaRPr/>
          </a:p>
          <a:p>
            <a:pPr indent="0" lvl="0" marL="0" rtl="0" algn="l">
              <a:spcBef>
                <a:spcPts val="1200"/>
              </a:spcBef>
              <a:spcAft>
                <a:spcPts val="1200"/>
              </a:spcAft>
              <a:buNone/>
            </a:pPr>
            <a:r>
              <a:rPr lang="en"/>
              <a:t>When looking at the ‘Rural’ subset of my data, I have 3 data points: Percent of Rural Schools (19.35%), Percent of Students in Rural Schools (10.89%), and Percent of Teachers in Rural Schools (11.47%).</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Analysis</a:t>
            </a:r>
            <a:endParaRPr/>
          </a:p>
        </p:txBody>
      </p:sp>
      <p:sp>
        <p:nvSpPr>
          <p:cNvPr id="167" name="Google Shape;167;p29"/>
          <p:cNvSpPr txBox="1"/>
          <p:nvPr>
            <p:ph idx="1" type="body"/>
          </p:nvPr>
        </p:nvSpPr>
        <p:spPr>
          <a:xfrm>
            <a:off x="4005550" y="1152475"/>
            <a:ext cx="48267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a:t>I ended up reverting back to my original data set (before it was transposed) to look at the data through a different lens. The first thing I did was plot the histogram through the parameter “FTETeachers_Percent” which shows the percentage of teachers in each criteria. After using a Fitted function, it was determined that the best distribution for this dataset was the lognorm distribution. This simply means that the logarithms of the percentages of teachers present as normal on a graph. This makes sense because percentages and logarithms are inverses, and the histogram of the data appears normal but slightly skewed. I assume that if I were to do this with the other percentages, like percentages of students or schools, it would yield similar results.</a:t>
            </a:r>
            <a:endParaRPr/>
          </a:p>
        </p:txBody>
      </p:sp>
      <p:pic>
        <p:nvPicPr>
          <p:cNvPr id="168" name="Google Shape;168;p29"/>
          <p:cNvPicPr preferRelativeResize="0"/>
          <p:nvPr/>
        </p:nvPicPr>
        <p:blipFill>
          <a:blip r:embed="rId3">
            <a:alphaModFix/>
          </a:blip>
          <a:stretch>
            <a:fillRect/>
          </a:stretch>
        </p:blipFill>
        <p:spPr>
          <a:xfrm>
            <a:off x="175975" y="2134750"/>
            <a:ext cx="3736175" cy="2451247"/>
          </a:xfrm>
          <a:prstGeom prst="rect">
            <a:avLst/>
          </a:prstGeom>
          <a:noFill/>
          <a:ln>
            <a:noFill/>
          </a:ln>
        </p:spPr>
      </p:pic>
      <p:pic>
        <p:nvPicPr>
          <p:cNvPr id="169" name="Google Shape;169;p29"/>
          <p:cNvPicPr preferRelativeResize="0"/>
          <p:nvPr/>
        </p:nvPicPr>
        <p:blipFill>
          <a:blip r:embed="rId4">
            <a:alphaModFix/>
          </a:blip>
          <a:stretch>
            <a:fillRect/>
          </a:stretch>
        </p:blipFill>
        <p:spPr>
          <a:xfrm>
            <a:off x="175975" y="1091700"/>
            <a:ext cx="3736176" cy="921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Scatter Plot 1: Number of Teachers vs. Students</a:t>
            </a:r>
            <a:endParaRPr/>
          </a:p>
        </p:txBody>
      </p:sp>
      <p:sp>
        <p:nvSpPr>
          <p:cNvPr id="175" name="Google Shape;175;p30"/>
          <p:cNvSpPr txBox="1"/>
          <p:nvPr>
            <p:ph idx="1" type="body"/>
          </p:nvPr>
        </p:nvSpPr>
        <p:spPr>
          <a:xfrm>
            <a:off x="4694450" y="1152475"/>
            <a:ext cx="41379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T</a:t>
            </a:r>
            <a:r>
              <a:rPr lang="en"/>
              <a:t>he data has a strong, positive, linear relationship. When running the correlation test between number of Students and Teachers, the coefficient reads positive and close to 1 (.99 in Pearson R)  in all three tests. I believe that as a school gets more students, you will need more teachers; and this scatterplot is solid evidence for that. It may not be the sole cause, however, For example, more students means more schools that need to be built, which also means more teachers for new schools. There can always be an underlying factor.</a:t>
            </a:r>
            <a:endParaRPr/>
          </a:p>
        </p:txBody>
      </p:sp>
      <p:pic>
        <p:nvPicPr>
          <p:cNvPr id="176" name="Google Shape;176;p30"/>
          <p:cNvPicPr preferRelativeResize="0"/>
          <p:nvPr/>
        </p:nvPicPr>
        <p:blipFill>
          <a:blip r:embed="rId3">
            <a:alphaModFix/>
          </a:blip>
          <a:stretch>
            <a:fillRect/>
          </a:stretch>
        </p:blipFill>
        <p:spPr>
          <a:xfrm>
            <a:off x="227553" y="1213725"/>
            <a:ext cx="4466900" cy="3293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Test: </a:t>
            </a:r>
            <a:r>
              <a:rPr lang="en" sz="2222"/>
              <a:t>Number of Teachers compared to Number of Students</a:t>
            </a:r>
            <a:endParaRPr sz="2222"/>
          </a:p>
        </p:txBody>
      </p:sp>
      <p:sp>
        <p:nvSpPr>
          <p:cNvPr id="182" name="Google Shape;18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conducting the Spearman hypothesis test between the number of teachers compared to the number of students, the p-value comes out to be practically zero. This means that the effect we have seen when comparing amount of students to teachers is statistically significant. If we were to look at comparable data sets, they would more than likely have a similar pattern.</a:t>
            </a:r>
            <a:endParaRPr/>
          </a:p>
          <a:p>
            <a:pPr indent="0" lvl="0" marL="0" rtl="0" algn="l">
              <a:spcBef>
                <a:spcPts val="1200"/>
              </a:spcBef>
              <a:spcAft>
                <a:spcPts val="1200"/>
              </a:spcAft>
              <a:buNone/>
            </a:pPr>
            <a:r>
              <a:t/>
            </a:r>
            <a:endParaRPr/>
          </a:p>
        </p:txBody>
      </p:sp>
      <p:pic>
        <p:nvPicPr>
          <p:cNvPr id="183" name="Google Shape;183;p31"/>
          <p:cNvPicPr preferRelativeResize="0"/>
          <p:nvPr/>
        </p:nvPicPr>
        <p:blipFill>
          <a:blip r:embed="rId3">
            <a:alphaModFix/>
          </a:blip>
          <a:stretch>
            <a:fillRect/>
          </a:stretch>
        </p:blipFill>
        <p:spPr>
          <a:xfrm>
            <a:off x="311700" y="2940949"/>
            <a:ext cx="8051575" cy="947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Question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a previous high school teacher, who has taught both in private and public schools, I want to see:</a:t>
            </a:r>
            <a:endParaRPr/>
          </a:p>
          <a:p>
            <a:pPr indent="-342900" lvl="0" marL="457200" rtl="0" algn="l">
              <a:spcBef>
                <a:spcPts val="1200"/>
              </a:spcBef>
              <a:spcAft>
                <a:spcPts val="0"/>
              </a:spcAft>
              <a:buSzPts val="1800"/>
              <a:buAutoNum type="arabicParenR"/>
            </a:pPr>
            <a:r>
              <a:rPr lang="en"/>
              <a:t>How the type of school affects the amount of students and teachers. </a:t>
            </a:r>
            <a:endParaRPr/>
          </a:p>
          <a:p>
            <a:pPr indent="-342900" lvl="0" marL="457200" rtl="0" algn="l">
              <a:spcBef>
                <a:spcPts val="0"/>
              </a:spcBef>
              <a:spcAft>
                <a:spcPts val="0"/>
              </a:spcAft>
              <a:buSzPts val="1800"/>
              <a:buAutoNum type="arabicParenR"/>
            </a:pPr>
            <a:r>
              <a:rPr lang="en"/>
              <a:t>How the different types of schools compare to each other, based on location, population, and more.</a:t>
            </a:r>
            <a:endParaRPr/>
          </a:p>
          <a:p>
            <a:pPr indent="0" lvl="0" marL="0" rtl="0" algn="l">
              <a:spcBef>
                <a:spcPts val="1200"/>
              </a:spcBef>
              <a:spcAft>
                <a:spcPts val="1200"/>
              </a:spcAft>
              <a:buNone/>
            </a:pPr>
            <a:r>
              <a:rPr lang="en"/>
              <a:t>The data table used for this research analysis is described as: </a:t>
            </a:r>
            <a:r>
              <a:rPr i="1" lang="en"/>
              <a:t>“Table 1. Number and percentage distribution of private schools, students, and full-time equivalent (FTE) teachers, by selected characteristics: United States, 2019–20”</a:t>
            </a:r>
            <a:endParaRPr i="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Regression Analysis</a:t>
            </a:r>
            <a:endParaRPr/>
          </a:p>
        </p:txBody>
      </p:sp>
      <p:sp>
        <p:nvSpPr>
          <p:cNvPr id="189" name="Google Shape;18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0" name="Google Shape;190;p32"/>
          <p:cNvPicPr preferRelativeResize="0"/>
          <p:nvPr/>
        </p:nvPicPr>
        <p:blipFill>
          <a:blip r:embed="rId3">
            <a:alphaModFix/>
          </a:blip>
          <a:stretch>
            <a:fillRect/>
          </a:stretch>
        </p:blipFill>
        <p:spPr>
          <a:xfrm>
            <a:off x="2557250" y="1093201"/>
            <a:ext cx="4118700" cy="3818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96" name="Google Shape;19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b="1" lang="en"/>
              <a:t>Private school typology -</a:t>
            </a:r>
            <a:r>
              <a:rPr lang="en"/>
              <a:t> what type of school we’re examining; Catholic, Nonsectarian, etc… </a:t>
            </a:r>
            <a:endParaRPr/>
          </a:p>
          <a:p>
            <a:pPr indent="-310832" lvl="1" marL="914400" rtl="0" algn="l">
              <a:spcBef>
                <a:spcPts val="0"/>
              </a:spcBef>
              <a:spcAft>
                <a:spcPts val="0"/>
              </a:spcAft>
              <a:buSzPct val="100000"/>
              <a:buChar char="○"/>
            </a:pPr>
            <a:r>
              <a:rPr lang="en"/>
              <a:t>And then breakdowns within those categories - for example, Catholic is split into parochial, diocesan, etc.</a:t>
            </a:r>
            <a:endParaRPr/>
          </a:p>
          <a:p>
            <a:pPr indent="-334327" lvl="0" marL="457200" rtl="0" algn="l">
              <a:spcBef>
                <a:spcPts val="0"/>
              </a:spcBef>
              <a:spcAft>
                <a:spcPts val="0"/>
              </a:spcAft>
              <a:buSzPct val="100000"/>
              <a:buChar char="●"/>
            </a:pPr>
            <a:r>
              <a:rPr b="1" lang="en"/>
              <a:t>School Level</a:t>
            </a:r>
            <a:r>
              <a:rPr lang="en"/>
              <a:t> - Elementary/Middle, Secondary/High School, Combined/Other</a:t>
            </a:r>
            <a:endParaRPr/>
          </a:p>
          <a:p>
            <a:pPr indent="-334327" lvl="0" marL="457200" rtl="0" algn="l">
              <a:spcBef>
                <a:spcPts val="0"/>
              </a:spcBef>
              <a:spcAft>
                <a:spcPts val="0"/>
              </a:spcAft>
              <a:buSzPct val="100000"/>
              <a:buChar char="●"/>
            </a:pPr>
            <a:r>
              <a:rPr b="1" lang="en"/>
              <a:t>Size of School</a:t>
            </a:r>
            <a:r>
              <a:rPr lang="en"/>
              <a:t> - how many students are in each school</a:t>
            </a:r>
            <a:endParaRPr/>
          </a:p>
          <a:p>
            <a:pPr indent="-334327" lvl="0" marL="457200" rtl="0" algn="l">
              <a:spcBef>
                <a:spcPts val="0"/>
              </a:spcBef>
              <a:spcAft>
                <a:spcPts val="0"/>
              </a:spcAft>
              <a:buSzPct val="100000"/>
              <a:buChar char="●"/>
            </a:pPr>
            <a:r>
              <a:rPr b="1" lang="en"/>
              <a:t>Region</a:t>
            </a:r>
            <a:r>
              <a:rPr lang="en"/>
              <a:t> - which region in the U.S. each school is located in.</a:t>
            </a:r>
            <a:endParaRPr/>
          </a:p>
          <a:p>
            <a:pPr indent="-334327" lvl="0" marL="457200" rtl="0" algn="l">
              <a:spcBef>
                <a:spcPts val="0"/>
              </a:spcBef>
              <a:spcAft>
                <a:spcPts val="0"/>
              </a:spcAft>
              <a:buSzPct val="100000"/>
              <a:buChar char="●"/>
            </a:pPr>
            <a:r>
              <a:rPr b="1" lang="en"/>
              <a:t>Urbanicity type</a:t>
            </a:r>
            <a:r>
              <a:rPr lang="en"/>
              <a:t> - what type of area the school is located in (city, suburban, town, rural)</a:t>
            </a:r>
            <a:endParaRPr/>
          </a:p>
          <a:p>
            <a:pPr indent="0" lvl="0" marL="457200" rtl="0" algn="l">
              <a:spcBef>
                <a:spcPts val="1200"/>
              </a:spcBef>
              <a:spcAft>
                <a:spcPts val="0"/>
              </a:spcAft>
              <a:buNone/>
            </a:pPr>
            <a:r>
              <a:rPr lang="en"/>
              <a:t>All of these specific variables will be measured in percent or total number of Schools, Teachers, and Students.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Private School Typology Percentages - Histogram</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311712" y="1152475"/>
            <a:ext cx="5491125" cy="3727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School Level Percentages - Histogram</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7"/>
          <p:cNvPicPr preferRelativeResize="0"/>
          <p:nvPr/>
        </p:nvPicPr>
        <p:blipFill>
          <a:blip r:embed="rId3">
            <a:alphaModFix/>
          </a:blip>
          <a:stretch>
            <a:fillRect/>
          </a:stretch>
        </p:blipFill>
        <p:spPr>
          <a:xfrm>
            <a:off x="311700" y="1070602"/>
            <a:ext cx="6020325" cy="4023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Size of School Percentages</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8"/>
          <p:cNvPicPr preferRelativeResize="0"/>
          <p:nvPr/>
        </p:nvPicPr>
        <p:blipFill>
          <a:blip r:embed="rId3">
            <a:alphaModFix/>
          </a:blip>
          <a:stretch>
            <a:fillRect/>
          </a:stretch>
        </p:blipFill>
        <p:spPr>
          <a:xfrm>
            <a:off x="311700" y="1018125"/>
            <a:ext cx="6077822" cy="4125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Region Percentages</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9"/>
          <p:cNvPicPr preferRelativeResize="0"/>
          <p:nvPr/>
        </p:nvPicPr>
        <p:blipFill>
          <a:blip r:embed="rId3">
            <a:alphaModFix/>
          </a:blip>
          <a:stretch>
            <a:fillRect/>
          </a:stretch>
        </p:blipFill>
        <p:spPr>
          <a:xfrm>
            <a:off x="311700" y="1077075"/>
            <a:ext cx="6030425" cy="4020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Urbanicity Type Percentages </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20"/>
          <p:cNvPicPr preferRelativeResize="0"/>
          <p:nvPr/>
        </p:nvPicPr>
        <p:blipFill>
          <a:blip r:embed="rId3">
            <a:alphaModFix/>
          </a:blip>
          <a:stretch>
            <a:fillRect/>
          </a:stretch>
        </p:blipFill>
        <p:spPr>
          <a:xfrm>
            <a:off x="311700" y="965825"/>
            <a:ext cx="6066950" cy="3980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Histograms: Analysis</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my histograms, I decided to compare each variable in each category; for example, the Private school typology has different bars for each type of school, like Catholic, Diocesan, etc. I went through and did this for each category.</a:t>
            </a:r>
            <a:endParaRPr/>
          </a:p>
          <a:p>
            <a:pPr indent="0" lvl="0" marL="0" rtl="0" algn="l">
              <a:spcBef>
                <a:spcPts val="1200"/>
              </a:spcBef>
              <a:spcAft>
                <a:spcPts val="0"/>
              </a:spcAft>
              <a:buNone/>
            </a:pPr>
            <a:r>
              <a:rPr lang="en"/>
              <a:t>When I originally tried to do the histograms for this dataset, I had outliers in each graph due to the “Totals” being a row rather than a column. So, every time I graphed, I had a 100% in the set that was throwing off the values. Rather than remove the row altogether, I decided to transpose my dataset for easier graphing ability. However, to avoid running into issues in the future, I am going to remove the Total column.</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