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ophia Zhang"/>
  <p:cmAuthor clrIdx="1" id="1" initials="" lastIdx="1" name="Tian Zhe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CAFF1B-D6A1-4DA0-9CFB-56988180CB7C}">
  <a:tblStyle styleId="{A1CAFF1B-D6A1-4DA0-9CFB-56988180C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2T21:32:03.231">
    <p:pos x="196" y="725"/>
    <p:text>count breakdown
https://docs.google.com/document/d/11D3DTYXnM8NU-eIJkNbKXvHGvYi89aUtRZg9ZnwPs7o/edit?usp=sharing</p:text>
  </p:cm>
  <p:cm authorId="1" idx="1" dt="2025-04-22T20:58:16.174">
    <p:pos x="196" y="825"/>
    <p:text>@wz2619@columbia.edu fill this in.
_Reassigned to wz2619@columbia.edu_</p:text>
  </p:cm>
  <p:cm authorId="0" idx="2" dt="2025-04-22T20:58:16.174">
    <p:pos x="196" y="825"/>
    <p:text>done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~April 24 10am in-class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26c8c70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26c8c70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6c8c7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6c8c7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e51b775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e51b775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a simpler 2-way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Personalized vs Non-personalized (need to change for all plots-&gt;done)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out the numbers in-class, print out the worksheet?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51b775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51b775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51b77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51b77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ce1692c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ce1692c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ce1692c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ce1692c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ce1692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ce1692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update the personalized or not col with the same pic size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ce1692c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ce1692c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e51b775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e51b775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Walk students through x-y axis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1st circle: entertainment is the top category for both modes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2nd circle: effect of personalization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personalized&amp;non-personalized start from the same anchor video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e51b775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e51b775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a simpler 2-way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Personalized vs Non-personalized (need to change for all plots-&gt;done)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Fill out the numbers in-class, print out the worksheet?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dDA6vBdI_H_9z2-NGa4fki99Lz3shdZ5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kcpRrsUcyKGnFquavDDXWFDFBF-Fmw_P/view?usp=sharing" TargetMode="External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forms/d/1bJFQemColCBi_kE3RTBzqG8JjvTRd-hwfCbSYvtuPdo/edit?ts=67fd1232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3050" y="744575"/>
            <a:ext cx="8669100" cy="25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Understanding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YouTube </a:t>
            </a:r>
            <a:r>
              <a:rPr lang="en" sz="3000"/>
              <a:t>Recommended </a:t>
            </a:r>
            <a:r>
              <a:rPr lang="en" sz="3000"/>
              <a:t>Videos </a:t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978275" y="4625225"/>
            <a:ext cx="104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Data: https://docs.google.com/forms/d/e/1FAIpQLSe1mBIFe4mYNr23Hb8sF7hyDB5o1vmuWB5ffWiVkMgua4rLlw/viewform?usp=sharing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Code: </a:t>
            </a:r>
            <a:r>
              <a:rPr lang="en" sz="9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https://drive.google.com/drive/folders/1dDA6vBdI_H_9z2-NGa4fki99Lz3shdZ5?usp=drive_link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6850" y="1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</a:t>
            </a:r>
            <a:endParaRPr sz="20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-90150" y="918050"/>
            <a:ext cx="33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raw raw data: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row: each student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col: 10 personalized + 10 private + comments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6" name="Google Shape;126;p22" title="截屏2025-04-21 上午2.29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201" y="593899"/>
            <a:ext cx="5602924" cy="16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-90150" y="2571750"/>
            <a:ext cx="45720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raw data: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under personal or private mode: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row: each youtube video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col: video category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(Entertainment, Music, Comedy…) 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28" name="Google Shape;128;p22" title="截屏2025-04-21 上午2.33.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375" y="2571746"/>
            <a:ext cx="2579542" cy="166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截屏2025-04-21 上午2.33.5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200" y="2571750"/>
            <a:ext cx="2808327" cy="16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 title="AP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25" y="436850"/>
            <a:ext cx="4925102" cy="24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266850" y="13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Processing </a:t>
            </a:r>
            <a:endParaRPr sz="2000"/>
          </a:p>
        </p:txBody>
      </p:sp>
      <p:sp>
        <p:nvSpPr>
          <p:cNvPr id="136" name="Google Shape;136;p23"/>
          <p:cNvSpPr txBox="1"/>
          <p:nvPr/>
        </p:nvSpPr>
        <p:spPr>
          <a:xfrm>
            <a:off x="0" y="539825"/>
            <a:ext cx="4138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user-friendly-interface for API-calls and data processing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3 modules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</a:rPr>
              <a:t>scrape</a:t>
            </a:r>
            <a:r>
              <a:rPr lang="en" sz="1200">
                <a:solidFill>
                  <a:schemeClr val="dk1"/>
                </a:solidFill>
              </a:rPr>
              <a:t>: search youtube video for a given keywords(eg “duck song”) and record the first few recommended videos (up to max # that you specify)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</a:rPr>
              <a:t>fetch: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under a mode(personal/private/both), process the raw-raw data to obtain the raw data, extracts the video metadata(can be category, title, id…) through API-calls, and converts each video link to a category.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n" sz="1200">
                <a:solidFill>
                  <a:schemeClr val="dk1"/>
                </a:solidFill>
              </a:rPr>
              <a:t>analyze:</a:t>
            </a:r>
            <a:r>
              <a:rPr lang="en" sz="1200">
                <a:solidFill>
                  <a:schemeClr val="dk1"/>
                </a:solidFill>
              </a:rPr>
              <a:t> visualize the top categories of the raw data.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7" name="Google Shape;137;p23" title="combined_outpu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775" y="2951875"/>
            <a:ext cx="3656070" cy="21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27525" y="3576300"/>
            <a:ext cx="394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Next?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l</a:t>
            </a:r>
            <a:r>
              <a:rPr lang="en" sz="1200">
                <a:solidFill>
                  <a:schemeClr val="dk1"/>
                </a:solidFill>
              </a:rPr>
              <a:t>atest google-form data(~48 responses)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select which categories?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127525" y="31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Top-Category Analysis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two-way table</a:t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487875" y="111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{A1CAFF1B-D6A1-4DA0-9CFB-56988180CB7C}</a:tableStyleId>
              </a:tblPr>
              <a:tblGrid>
                <a:gridCol w="1344700"/>
                <a:gridCol w="1712100"/>
                <a:gridCol w="1722900"/>
                <a:gridCol w="2068350"/>
                <a:gridCol w="1496350"/>
              </a:tblGrid>
              <a:tr h="7355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Recommendation Type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735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Personalized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Non-personalized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Video category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Entertainment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77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124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Other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407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416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823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1475"/>
            <a:ext cx="8520600" cy="21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https://docs.google.com/forms/d/1bJFQemColCBi_kE3RTBzqG8JjvTRd-hwfCbSYvtuPdo/edit?ts=67fd1232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4" title="截屏2025-04-22 下午5.19.08.png"/>
          <p:cNvPicPr preferRelativeResize="0"/>
          <p:nvPr/>
        </p:nvPicPr>
        <p:blipFill rotWithShape="1">
          <a:blip r:embed="rId4">
            <a:alphaModFix/>
          </a:blip>
          <a:srcRect b="0" l="0" r="11371" t="0"/>
          <a:stretch/>
        </p:blipFill>
        <p:spPr>
          <a:xfrm>
            <a:off x="363725" y="2829250"/>
            <a:ext cx="8520600" cy="130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Personalized recommendations</a:t>
            </a:r>
            <a:endParaRPr/>
          </a:p>
        </p:txBody>
      </p:sp>
      <p:pic>
        <p:nvPicPr>
          <p:cNvPr descr="Forms response chart. Question title: Recommendation 1. Number of responses: 52 responses." id="67" name="Google Shape;67;p15" title="Recommendation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75" y="910750"/>
            <a:ext cx="8734648" cy="41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11 - Non-</a:t>
            </a:r>
            <a:r>
              <a:rPr lang="en"/>
              <a:t>Personalized recommendations</a:t>
            </a:r>
            <a:endParaRPr/>
          </a:p>
        </p:txBody>
      </p:sp>
      <p:pic>
        <p:nvPicPr>
          <p:cNvPr descr="Forms response chart. Question title: Recommendation 1. Number of responses: 52 responses." id="73" name="Google Shape;73;p16" title="Recommendation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00" y="983025"/>
            <a:ext cx="8477926" cy="40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 …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43 students in this class filled the survey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20 x 43 = 860 inputs of personalized or non-personalized recommendations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cleaning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21</a:t>
            </a:r>
            <a:r>
              <a:rPr lang="en" sz="2100"/>
              <a:t> entries were deleted because they were not valid links.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15</a:t>
            </a:r>
            <a:r>
              <a:rPr lang="en" sz="2100"/>
              <a:t> entries were deleted because they were playlists.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68600" y="255150"/>
            <a:ext cx="210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 Workflow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339900" y="2096225"/>
            <a:ext cx="1037400" cy="10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Inputs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804725" y="2096225"/>
            <a:ext cx="1037400" cy="10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6366800" y="2096225"/>
            <a:ext cx="1186200" cy="10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Statistics</a:t>
            </a:r>
            <a:endParaRPr/>
          </a:p>
        </p:txBody>
      </p:sp>
      <p:cxnSp>
        <p:nvCxnSpPr>
          <p:cNvPr id="88" name="Google Shape;88;p18"/>
          <p:cNvCxnSpPr>
            <a:stCxn id="85" idx="3"/>
            <a:endCxn id="86" idx="1"/>
          </p:cNvCxnSpPr>
          <p:nvPr/>
        </p:nvCxnSpPr>
        <p:spPr>
          <a:xfrm>
            <a:off x="2377300" y="2614925"/>
            <a:ext cx="14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8"/>
          <p:cNvCxnSpPr>
            <a:stCxn id="86" idx="3"/>
            <a:endCxn id="87" idx="1"/>
          </p:cNvCxnSpPr>
          <p:nvPr/>
        </p:nvCxnSpPr>
        <p:spPr>
          <a:xfrm>
            <a:off x="4842125" y="2614925"/>
            <a:ext cx="15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8"/>
          <p:cNvSpPr txBox="1"/>
          <p:nvPr/>
        </p:nvSpPr>
        <p:spPr>
          <a:xfrm>
            <a:off x="165100" y="3286050"/>
            <a:ext cx="258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One row is a survey input from the google form.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1" name="Google Shape;91;p18" title="截屏2025-04-21 上午2.29.18.png"/>
          <p:cNvPicPr preferRelativeResize="0"/>
          <p:nvPr/>
        </p:nvPicPr>
        <p:blipFill rotWithShape="1">
          <a:blip r:embed="rId3">
            <a:alphaModFix/>
          </a:blip>
          <a:srcRect b="62690" l="0" r="42742" t="0"/>
          <a:stretch/>
        </p:blipFill>
        <p:spPr>
          <a:xfrm>
            <a:off x="209902" y="4022700"/>
            <a:ext cx="3911700" cy="75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2" name="Google Shape;92;p18"/>
          <p:cNvSpPr txBox="1"/>
          <p:nvPr/>
        </p:nvSpPr>
        <p:spPr>
          <a:xfrm>
            <a:off x="3468600" y="3227963"/>
            <a:ext cx="30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One individual is a video link.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 are the v</a:t>
            </a:r>
            <a:r>
              <a:rPr lang="en" sz="1600">
                <a:solidFill>
                  <a:schemeClr val="dk2"/>
                </a:solidFill>
              </a:rPr>
              <a:t>ariables</a:t>
            </a:r>
            <a:r>
              <a:rPr lang="en" sz="1600">
                <a:solidFill>
                  <a:schemeClr val="dk2"/>
                </a:solidFill>
              </a:rPr>
              <a:t>?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93" name="Google Shape;93;p18"/>
          <p:cNvCxnSpPr>
            <a:stCxn id="85" idx="2"/>
            <a:endCxn id="91" idx="0"/>
          </p:cNvCxnSpPr>
          <p:nvPr/>
        </p:nvCxnSpPr>
        <p:spPr>
          <a:xfrm flipH="1" rot="-5400000">
            <a:off x="1567600" y="3424625"/>
            <a:ext cx="889200" cy="307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2420813" y="2096225"/>
            <a:ext cx="134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YouTube API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515775" y="3905075"/>
            <a:ext cx="39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Variable</a:t>
            </a:r>
            <a:r>
              <a:rPr lang="en">
                <a:solidFill>
                  <a:schemeClr val="dk2"/>
                </a:solidFill>
              </a:rPr>
              <a:t> 1: personalized or non-personalized;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Variable</a:t>
            </a:r>
            <a:r>
              <a:rPr lang="en">
                <a:solidFill>
                  <a:schemeClr val="dk2"/>
                </a:solidFill>
              </a:rPr>
              <a:t> 2: category of the video;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6" name="Google Shape;96;p18"/>
          <p:cNvCxnSpPr>
            <a:stCxn id="94" idx="0"/>
            <a:endCxn id="97" idx="2"/>
          </p:cNvCxnSpPr>
          <p:nvPr/>
        </p:nvCxnSpPr>
        <p:spPr>
          <a:xfrm rot="-5400000">
            <a:off x="4055663" y="602375"/>
            <a:ext cx="529200" cy="2458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8" title="raw_data.png"/>
          <p:cNvPicPr preferRelativeResize="0"/>
          <p:nvPr/>
        </p:nvPicPr>
        <p:blipFill rotWithShape="1">
          <a:blip r:embed="rId4">
            <a:alphaModFix/>
          </a:blip>
          <a:srcRect b="0" l="0" r="74817" t="0"/>
          <a:stretch/>
        </p:blipFill>
        <p:spPr>
          <a:xfrm>
            <a:off x="5641113" y="619475"/>
            <a:ext cx="2302674" cy="12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do it? </a:t>
            </a:r>
            <a:endParaRPr/>
          </a:p>
        </p:txBody>
      </p:sp>
      <p:pic>
        <p:nvPicPr>
          <p:cNvPr id="104" name="Google Shape;104;p19" title="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1118900"/>
            <a:ext cx="8209377" cy="35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analyze the data? → Statistics</a:t>
            </a:r>
            <a:endParaRPr/>
          </a:p>
        </p:txBody>
      </p:sp>
      <p:pic>
        <p:nvPicPr>
          <p:cNvPr id="110" name="Google Shape;110;p20" title="combined_output.png"/>
          <p:cNvPicPr preferRelativeResize="0"/>
          <p:nvPr/>
        </p:nvPicPr>
        <p:blipFill rotWithShape="1">
          <a:blip r:embed="rId3">
            <a:alphaModFix/>
          </a:blip>
          <a:srcRect b="2799" l="0" r="0" t="-2800"/>
          <a:stretch/>
        </p:blipFill>
        <p:spPr>
          <a:xfrm>
            <a:off x="1300525" y="960495"/>
            <a:ext cx="6716425" cy="4029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4655450" y="3087825"/>
            <a:ext cx="1944000" cy="14376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713950" y="1078450"/>
            <a:ext cx="626700" cy="3447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744650" y="1770975"/>
            <a:ext cx="209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Red: 407 videos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Blue: 416 videos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two-way table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487875" y="111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{A1CAFF1B-D6A1-4DA0-9CFB-56988180CB7C}</a:tableStyleId>
              </a:tblPr>
              <a:tblGrid>
                <a:gridCol w="1344700"/>
                <a:gridCol w="1712100"/>
                <a:gridCol w="1722900"/>
                <a:gridCol w="2068350"/>
                <a:gridCol w="1496350"/>
              </a:tblGrid>
              <a:tr h="7355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Recommendation Type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7355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Personalized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Non-personalized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Video category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Entertainment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Other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5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Total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