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389" r:id="rId2"/>
    <p:sldId id="379" r:id="rId3"/>
    <p:sldId id="386" r:id="rId4"/>
    <p:sldId id="384" r:id="rId5"/>
    <p:sldId id="388" r:id="rId6"/>
  </p:sldIdLst>
  <p:sldSz cx="9144000" cy="5715000" type="screen16x10"/>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158" userDrawn="1">
          <p15:clr>
            <a:srgbClr val="A4A3A4"/>
          </p15:clr>
        </p15:guide>
        <p15:guide id="4" pos="5602" userDrawn="1">
          <p15:clr>
            <a:srgbClr val="A4A3A4"/>
          </p15:clr>
        </p15:guide>
        <p15:guide id="6" orient="horz" pos="621" userDrawn="1">
          <p15:clr>
            <a:srgbClr val="A4A3A4"/>
          </p15:clr>
        </p15:guide>
        <p15:guide id="9" orient="horz" pos="3183" userDrawn="1">
          <p15:clr>
            <a:srgbClr val="A4A3A4"/>
          </p15:clr>
        </p15:guide>
        <p15:guide id="10" orient="horz" pos="1210" userDrawn="1">
          <p15:clr>
            <a:srgbClr val="A4A3A4"/>
          </p15:clr>
        </p15:guide>
        <p15:guide id="11" orient="horz" pos="212" userDrawn="1">
          <p15:clr>
            <a:srgbClr val="A4A3A4"/>
          </p15:clr>
        </p15:guide>
        <p15:guide id="12" orient="horz" pos="22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1"/>
    <a:srgbClr val="FEFCFF"/>
    <a:srgbClr val="F6F5F0"/>
    <a:srgbClr val="16B7C9"/>
    <a:srgbClr val="F92E9C"/>
    <a:srgbClr val="FAFAFA"/>
    <a:srgbClr val="FCFCFA"/>
    <a:srgbClr val="16C9BE"/>
    <a:srgbClr val="FE4614"/>
    <a:srgbClr val="FF98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5" autoAdjust="0"/>
    <p:restoredTop sz="98683" autoAdjust="0"/>
  </p:normalViewPr>
  <p:slideViewPr>
    <p:cSldViewPr snapToGrid="0" snapToObjects="1">
      <p:cViewPr varScale="1">
        <p:scale>
          <a:sx n="136" d="100"/>
          <a:sy n="136" d="100"/>
        </p:scale>
        <p:origin x="660" y="114"/>
      </p:cViewPr>
      <p:guideLst>
        <p:guide pos="158"/>
        <p:guide pos="5602"/>
        <p:guide orient="horz" pos="621"/>
        <p:guide orient="horz" pos="3183"/>
        <p:guide orient="horz" pos="1210"/>
        <p:guide orient="horz" pos="212"/>
        <p:guide orient="horz" pos="2208"/>
      </p:guideLst>
    </p:cSldViewPr>
  </p:slideViewPr>
  <p:notesTextViewPr>
    <p:cViewPr>
      <p:scale>
        <a:sx n="100" d="100"/>
        <a:sy n="100" d="100"/>
      </p:scale>
      <p:origin x="0" y="0"/>
    </p:cViewPr>
  </p:notesTextViewPr>
  <p:sorterViewPr>
    <p:cViewPr>
      <p:scale>
        <a:sx n="100" d="100"/>
        <a:sy n="100" d="100"/>
      </p:scale>
      <p:origin x="0" y="-12600"/>
    </p:cViewPr>
  </p:sorterViewPr>
  <p:notesViewPr>
    <p:cSldViewPr snapToGrid="0" snapToObjects="1" showGuides="1">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A76460-F826-304E-A151-76B987A83041}" type="datetimeFigureOut">
              <a:t>09.07.2020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938710-F856-2042-A9DE-4D7BA64F7689}" type="slidenum">
              <a:t>‹#›</a:t>
            </a:fld>
            <a:endParaRPr lang="de-DE"/>
          </a:p>
        </p:txBody>
      </p:sp>
    </p:spTree>
    <p:extLst>
      <p:ext uri="{BB962C8B-B14F-4D97-AF65-F5344CB8AC3E}">
        <p14:creationId xmlns:p14="http://schemas.microsoft.com/office/powerpoint/2010/main" val="3598053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F2379-50DC-4E28-BD5C-FFDEB093E4F5}" type="datetimeFigureOut">
              <a:rPr lang="de-DE" smtClean="0"/>
              <a:t>09.07.2020</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2C8E0-CD29-4121-86C9-0397C95C6A77}" type="slidenum">
              <a:rPr lang="de-DE" smtClean="0"/>
              <a:t>‹#›</a:t>
            </a:fld>
            <a:endParaRPr lang="de-DE"/>
          </a:p>
        </p:txBody>
      </p:sp>
    </p:spTree>
    <p:extLst>
      <p:ext uri="{BB962C8B-B14F-4D97-AF65-F5344CB8AC3E}">
        <p14:creationId xmlns:p14="http://schemas.microsoft.com/office/powerpoint/2010/main" val="24122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folie Bullets">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258025" y="1785200"/>
            <a:ext cx="7812088" cy="3275013"/>
          </a:xfrm>
        </p:spPr>
        <p:txBody>
          <a:bodyPr/>
          <a:lstStyle>
            <a:lvl1pPr>
              <a:defRPr/>
            </a:lvl1pPr>
          </a:lstStyle>
          <a:p>
            <a:pPr lvl="0"/>
            <a:r>
              <a:rPr lang="de-DE" dirty="0" err="1"/>
              <a:t>Bulletpoints</a:t>
            </a:r>
            <a:r>
              <a:rPr lang="de-DE" dirty="0"/>
              <a:t> einfügen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 1"/>
          <p:cNvSpPr>
            <a:spLocks noGrp="1"/>
          </p:cNvSpPr>
          <p:nvPr>
            <p:ph type="title"/>
          </p:nvPr>
        </p:nvSpPr>
        <p:spPr>
          <a:xfrm>
            <a:off x="258082" y="347436"/>
            <a:ext cx="7804831" cy="1175967"/>
          </a:xfrm>
        </p:spPr>
        <p:txBody>
          <a:bodyPr anchor="t">
            <a:normAutofit/>
          </a:bodyPr>
          <a:lstStyle>
            <a:lvl1pPr>
              <a:lnSpc>
                <a:spcPct val="90000"/>
              </a:lnSpc>
              <a:defRPr sz="3500"/>
            </a:lvl1pPr>
          </a:lstStyle>
          <a:p>
            <a:r>
              <a:rPr lang="de-DE" dirty="0"/>
              <a:t>Titelmasterformat durch Klicken bearbeiten</a:t>
            </a:r>
          </a:p>
        </p:txBody>
      </p:sp>
    </p:spTree>
    <p:extLst>
      <p:ext uri="{BB962C8B-B14F-4D97-AF65-F5344CB8AC3E}">
        <p14:creationId xmlns:p14="http://schemas.microsoft.com/office/powerpoint/2010/main" val="716748417"/>
      </p:ext>
    </p:extLst>
  </p:cSld>
  <p:clrMapOvr>
    <a:masterClrMapping/>
  </p:clrMapOvr>
  <p:extLst>
    <p:ext uri="{DCECCB84-F9BA-43D5-87BE-67443E8EF086}">
      <p15:sldGuideLst xmlns:p15="http://schemas.microsoft.com/office/powerpoint/2012/main">
        <p15:guide id="1" orient="horz" pos="212" userDrawn="1">
          <p15:clr>
            <a:srgbClr val="FBAE40"/>
          </p15:clr>
        </p15:guide>
        <p15:guide id="2" pos="15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e Folie mit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85847"/>
      </p:ext>
    </p:extLst>
  </p:cSld>
  <p:clrMapOvr>
    <a:masterClrMapping/>
  </p:clrMapOvr>
  <p:extLst>
    <p:ext uri="{DCECCB84-F9BA-43D5-87BE-67443E8EF086}">
      <p15:sldGuideLst xmlns:p15="http://schemas.microsoft.com/office/powerpoint/2012/main">
        <p15:guide id="1" orient="horz" pos="3183" userDrawn="1">
          <p15:clr>
            <a:srgbClr val="FBAE40"/>
          </p15:clr>
        </p15:guide>
        <p15:guide id="2" pos="50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Benutzerdefinierte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50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ndardfolie Bullets nummeriert">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258025" y="1785200"/>
            <a:ext cx="7812088" cy="3275014"/>
          </a:xfrm>
        </p:spPr>
        <p:txBody>
          <a:bodyPr/>
          <a:lstStyle>
            <a:lvl1pPr marL="342900" indent="-342900">
              <a:buFont typeface="+mj-lt"/>
              <a:buAutoNum type="arabicPeriod"/>
              <a:defRPr/>
            </a:lvl1pPr>
            <a:lvl2pPr marL="800100" indent="-342900">
              <a:buFont typeface="+mj-lt"/>
              <a:buAutoNum type="alphaLcParenR"/>
              <a:defRPr/>
            </a:lvl2pPr>
            <a:lvl3pPr marL="1257300" indent="-3429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de-DE" dirty="0"/>
              <a:t>Erste Ebene</a:t>
            </a:r>
          </a:p>
          <a:p>
            <a:pPr lvl="1"/>
            <a:r>
              <a:rPr lang="de-DE" dirty="0"/>
              <a:t>Zweite Ebene</a:t>
            </a:r>
          </a:p>
        </p:txBody>
      </p:sp>
      <p:sp>
        <p:nvSpPr>
          <p:cNvPr id="2" name="Titel 1"/>
          <p:cNvSpPr>
            <a:spLocks noGrp="1"/>
          </p:cNvSpPr>
          <p:nvPr>
            <p:ph type="title"/>
          </p:nvPr>
        </p:nvSpPr>
        <p:spPr>
          <a:xfrm>
            <a:off x="258083" y="347436"/>
            <a:ext cx="7806418" cy="1175967"/>
          </a:xfrm>
        </p:spPr>
        <p:txBody>
          <a:bodyPr anchor="t">
            <a:normAutofit/>
          </a:bodyPr>
          <a:lstStyle>
            <a:lvl1pPr>
              <a:defRPr sz="3500"/>
            </a:lvl1pPr>
          </a:lstStyle>
          <a:p>
            <a:r>
              <a:rPr lang="de-DE" dirty="0"/>
              <a:t>Titelmasterformat durch Klicken bearbeiten</a:t>
            </a:r>
          </a:p>
        </p:txBody>
      </p:sp>
    </p:spTree>
    <p:extLst>
      <p:ext uri="{BB962C8B-B14F-4D97-AF65-F5344CB8AC3E}">
        <p14:creationId xmlns:p14="http://schemas.microsoft.com/office/powerpoint/2010/main" val="3299925436"/>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folie Text">
    <p:spTree>
      <p:nvGrpSpPr>
        <p:cNvPr id="1" name=""/>
        <p:cNvGrpSpPr/>
        <p:nvPr/>
      </p:nvGrpSpPr>
      <p:grpSpPr>
        <a:xfrm>
          <a:off x="0" y="0"/>
          <a:ext cx="0" cy="0"/>
          <a:chOff x="0" y="0"/>
          <a:chExt cx="0" cy="0"/>
        </a:xfrm>
      </p:grpSpPr>
      <p:sp>
        <p:nvSpPr>
          <p:cNvPr id="7" name="Textplatzhalter 6"/>
          <p:cNvSpPr>
            <a:spLocks noGrp="1"/>
          </p:cNvSpPr>
          <p:nvPr>
            <p:ph type="body" sz="quarter" idx="10" hasCustomPrompt="1"/>
          </p:nvPr>
        </p:nvSpPr>
        <p:spPr>
          <a:xfrm>
            <a:off x="258081" y="1785200"/>
            <a:ext cx="7804831" cy="3275014"/>
          </a:xfrm>
        </p:spPr>
        <p:txBody>
          <a:bodyPr/>
          <a:lstStyle>
            <a:lvl1pPr marL="0" indent="0">
              <a:lnSpc>
                <a:spcPct val="130000"/>
              </a:lnSpc>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a:t>Text einfügen</a:t>
            </a:r>
          </a:p>
        </p:txBody>
      </p:sp>
      <p:sp>
        <p:nvSpPr>
          <p:cNvPr id="2" name="Titel 1"/>
          <p:cNvSpPr>
            <a:spLocks noGrp="1"/>
          </p:cNvSpPr>
          <p:nvPr>
            <p:ph type="title"/>
          </p:nvPr>
        </p:nvSpPr>
        <p:spPr>
          <a:xfrm>
            <a:off x="258083" y="347436"/>
            <a:ext cx="7806418" cy="1175967"/>
          </a:xfrm>
        </p:spPr>
        <p:txBody>
          <a:bodyPr anchor="t">
            <a:normAutofit/>
          </a:bodyPr>
          <a:lstStyle>
            <a:lvl1pPr>
              <a:defRPr sz="3500"/>
            </a:lvl1pPr>
          </a:lstStyle>
          <a:p>
            <a:r>
              <a:rPr lang="de-DE" dirty="0"/>
              <a:t>Titelmasterformat durch Klicken bearbeiten</a:t>
            </a:r>
          </a:p>
        </p:txBody>
      </p:sp>
    </p:spTree>
    <p:extLst>
      <p:ext uri="{BB962C8B-B14F-4D97-AF65-F5344CB8AC3E}">
        <p14:creationId xmlns:p14="http://schemas.microsoft.com/office/powerpoint/2010/main" val="392749127"/>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 ohne Logo">
    <p:spTree>
      <p:nvGrpSpPr>
        <p:cNvPr id="1" name=""/>
        <p:cNvGrpSpPr/>
        <p:nvPr/>
      </p:nvGrpSpPr>
      <p:grpSpPr>
        <a:xfrm>
          <a:off x="0" y="0"/>
          <a:ext cx="0" cy="0"/>
          <a:chOff x="0" y="0"/>
          <a:chExt cx="0" cy="0"/>
        </a:xfrm>
      </p:grpSpPr>
      <p:sp>
        <p:nvSpPr>
          <p:cNvPr id="4" name="Rechteck 3"/>
          <p:cNvSpPr/>
          <p:nvPr userDrawn="1"/>
        </p:nvSpPr>
        <p:spPr>
          <a:xfrm>
            <a:off x="0" y="0"/>
            <a:ext cx="9144000" cy="5715000"/>
          </a:xfrm>
          <a:prstGeom prst="rect">
            <a:avLst/>
          </a:prstGeom>
          <a:solidFill>
            <a:srgbClr val="F6F5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258083" y="347436"/>
            <a:ext cx="7806418" cy="1175967"/>
          </a:xfrm>
        </p:spPr>
        <p:txBody>
          <a:bodyPr anchor="t">
            <a:normAutofit/>
          </a:bodyPr>
          <a:lstStyle>
            <a:lvl1pPr>
              <a:defRPr sz="3500"/>
            </a:lvl1pPr>
          </a:lstStyle>
          <a:p>
            <a:r>
              <a:rPr lang="de-DE" dirty="0"/>
              <a:t>Titelmasterformat durch Klicken bearbeiten</a:t>
            </a:r>
          </a:p>
        </p:txBody>
      </p:sp>
      <p:sp>
        <p:nvSpPr>
          <p:cNvPr id="5" name="Bildplatzhalter 4"/>
          <p:cNvSpPr>
            <a:spLocks noGrp="1"/>
          </p:cNvSpPr>
          <p:nvPr>
            <p:ph type="pic" sz="quarter" idx="10" hasCustomPrompt="1"/>
          </p:nvPr>
        </p:nvSpPr>
        <p:spPr>
          <a:xfrm>
            <a:off x="0" y="1920875"/>
            <a:ext cx="9144000" cy="3794125"/>
          </a:xfrm>
        </p:spPr>
        <p:txBody>
          <a:bodyPr/>
          <a:lstStyle>
            <a:lvl1pPr>
              <a:defRPr/>
            </a:lvl1pPr>
          </a:lstStyle>
          <a:p>
            <a:r>
              <a:rPr lang="de-DE" dirty="0"/>
              <a:t>Bild/Screenshot</a:t>
            </a:r>
          </a:p>
        </p:txBody>
      </p:sp>
    </p:spTree>
    <p:extLst>
      <p:ext uri="{BB962C8B-B14F-4D97-AF65-F5344CB8AC3E}">
        <p14:creationId xmlns:p14="http://schemas.microsoft.com/office/powerpoint/2010/main" val="4000991439"/>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mit Titel">
    <p:spTree>
      <p:nvGrpSpPr>
        <p:cNvPr id="1" name=""/>
        <p:cNvGrpSpPr/>
        <p:nvPr/>
      </p:nvGrpSpPr>
      <p:grpSpPr>
        <a:xfrm>
          <a:off x="0" y="0"/>
          <a:ext cx="0" cy="0"/>
          <a:chOff x="0" y="0"/>
          <a:chExt cx="0" cy="0"/>
        </a:xfrm>
      </p:grpSpPr>
      <p:sp>
        <p:nvSpPr>
          <p:cNvPr id="2" name="Titel 1"/>
          <p:cNvSpPr>
            <a:spLocks noGrp="1"/>
          </p:cNvSpPr>
          <p:nvPr>
            <p:ph type="title"/>
          </p:nvPr>
        </p:nvSpPr>
        <p:spPr>
          <a:xfrm>
            <a:off x="258083" y="347436"/>
            <a:ext cx="7806418" cy="1175967"/>
          </a:xfrm>
        </p:spPr>
        <p:txBody>
          <a:bodyPr anchor="t">
            <a:normAutofit/>
          </a:bodyPr>
          <a:lstStyle>
            <a:lvl1pPr>
              <a:defRPr sz="3500"/>
            </a:lvl1pPr>
          </a:lstStyle>
          <a:p>
            <a:r>
              <a:rPr lang="de-DE" dirty="0"/>
              <a:t>Titelmasterformat durch Klicken bearbeiten</a:t>
            </a:r>
          </a:p>
        </p:txBody>
      </p:sp>
    </p:spTree>
    <p:extLst>
      <p:ext uri="{BB962C8B-B14F-4D97-AF65-F5344CB8AC3E}">
        <p14:creationId xmlns:p14="http://schemas.microsoft.com/office/powerpoint/2010/main" val="2195297199"/>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mit Bild rechts">
    <p:spTree>
      <p:nvGrpSpPr>
        <p:cNvPr id="1" name=""/>
        <p:cNvGrpSpPr/>
        <p:nvPr/>
      </p:nvGrpSpPr>
      <p:grpSpPr>
        <a:xfrm>
          <a:off x="0" y="0"/>
          <a:ext cx="0" cy="0"/>
          <a:chOff x="0" y="0"/>
          <a:chExt cx="0" cy="0"/>
        </a:xfrm>
      </p:grpSpPr>
      <p:sp>
        <p:nvSpPr>
          <p:cNvPr id="7" name="Textplatzhalter 6"/>
          <p:cNvSpPr>
            <a:spLocks noGrp="1"/>
          </p:cNvSpPr>
          <p:nvPr>
            <p:ph type="body" sz="quarter" idx="10"/>
          </p:nvPr>
        </p:nvSpPr>
        <p:spPr>
          <a:xfrm>
            <a:off x="258025" y="1785200"/>
            <a:ext cx="4304242" cy="3282213"/>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 1"/>
          <p:cNvSpPr>
            <a:spLocks noGrp="1"/>
          </p:cNvSpPr>
          <p:nvPr>
            <p:ph type="title" hasCustomPrompt="1"/>
          </p:nvPr>
        </p:nvSpPr>
        <p:spPr>
          <a:xfrm>
            <a:off x="258082" y="347436"/>
            <a:ext cx="4296985" cy="919389"/>
          </a:xfrm>
        </p:spPr>
        <p:txBody>
          <a:bodyPr anchor="t">
            <a:noAutofit/>
          </a:bodyPr>
          <a:lstStyle>
            <a:lvl1pPr>
              <a:defRPr sz="2800"/>
            </a:lvl1pPr>
          </a:lstStyle>
          <a:p>
            <a:r>
              <a:rPr lang="de-DE" dirty="0"/>
              <a:t>Durch Klicken bearbeiten</a:t>
            </a:r>
          </a:p>
        </p:txBody>
      </p:sp>
      <p:sp>
        <p:nvSpPr>
          <p:cNvPr id="6" name="Bildplatzhalter 17"/>
          <p:cNvSpPr>
            <a:spLocks noGrp="1"/>
          </p:cNvSpPr>
          <p:nvPr>
            <p:ph type="pic" sz="quarter" idx="11" hasCustomPrompt="1"/>
          </p:nvPr>
        </p:nvSpPr>
        <p:spPr>
          <a:xfrm>
            <a:off x="4555067" y="0"/>
            <a:ext cx="4588933" cy="5715000"/>
          </a:xfrm>
          <a:prstGeom prst="rect">
            <a:avLst/>
          </a:prstGeom>
        </p:spPr>
        <p:txBody>
          <a:bodyPr vert="horz"/>
          <a:lstStyle>
            <a:lvl1pPr marL="0" marR="0" indent="0" algn="l" defTabSz="457200" rtl="0" eaLnBrk="1" fontAlgn="auto" latinLnBrk="0" hangingPunct="1">
              <a:lnSpc>
                <a:spcPct val="100000"/>
              </a:lnSpc>
              <a:spcBef>
                <a:spcPts val="0"/>
              </a:spcBef>
              <a:spcAft>
                <a:spcPts val="300"/>
              </a:spcAft>
              <a:buClrTx/>
              <a:buSzTx/>
              <a:buFont typeface="Symbol" panose="05050102010706020507" pitchFamily="18" charset="2"/>
              <a:buNone/>
              <a:tabLst/>
              <a:defRPr/>
            </a:lvl1pPr>
          </a:lstStyle>
          <a:p>
            <a:pPr marL="342900" marR="0" lvl="0" indent="-342900" algn="l" defTabSz="457200" rtl="0" eaLnBrk="1" fontAlgn="auto" latinLnBrk="0" hangingPunct="1">
              <a:lnSpc>
                <a:spcPct val="100000"/>
              </a:lnSpc>
              <a:spcBef>
                <a:spcPts val="0"/>
              </a:spcBef>
              <a:spcAft>
                <a:spcPts val="300"/>
              </a:spcAft>
              <a:buClrTx/>
              <a:buSzTx/>
              <a:buFont typeface="Symbol" panose="05050102010706020507" pitchFamily="18" charset="2"/>
              <a:buChar char="¾"/>
              <a:tabLst/>
              <a:defRPr/>
            </a:pPr>
            <a:r>
              <a:rPr lang="de-DE" dirty="0"/>
              <a:t>Bild einfügen</a:t>
            </a:r>
          </a:p>
        </p:txBody>
      </p:sp>
    </p:spTree>
    <p:extLst>
      <p:ext uri="{BB962C8B-B14F-4D97-AF65-F5344CB8AC3E}">
        <p14:creationId xmlns:p14="http://schemas.microsoft.com/office/powerpoint/2010/main" val="1619899701"/>
      </p:ext>
    </p:extLst>
  </p:cSld>
  <p:clrMapOvr>
    <a:masterClrMapping/>
  </p:clrMapOvr>
  <p:extLst>
    <p:ext uri="{DCECCB84-F9BA-43D5-87BE-67443E8EF086}">
      <p15:sldGuideLst xmlns:p15="http://schemas.microsoft.com/office/powerpoint/2012/main">
        <p15:guide id="1" orient="horz" pos="212">
          <p15:clr>
            <a:srgbClr val="FBAE40"/>
          </p15:clr>
        </p15:guide>
        <p15:guide id="2" pos="15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ild-rechts-Logo-lang">
    <p:spTree>
      <p:nvGrpSpPr>
        <p:cNvPr id="1" name=""/>
        <p:cNvGrpSpPr/>
        <p:nvPr/>
      </p:nvGrpSpPr>
      <p:grpSpPr>
        <a:xfrm>
          <a:off x="0" y="0"/>
          <a:ext cx="0" cy="0"/>
          <a:chOff x="0" y="0"/>
          <a:chExt cx="0" cy="0"/>
        </a:xfrm>
      </p:grpSpPr>
      <p:sp>
        <p:nvSpPr>
          <p:cNvPr id="18" name="Bildplatzhalter 17"/>
          <p:cNvSpPr>
            <a:spLocks noGrp="1"/>
          </p:cNvSpPr>
          <p:nvPr>
            <p:ph type="pic" sz="quarter" idx="10"/>
          </p:nvPr>
        </p:nvSpPr>
        <p:spPr>
          <a:xfrm>
            <a:off x="4555067" y="0"/>
            <a:ext cx="4588932" cy="5715000"/>
          </a:xfrm>
          <a:prstGeom prst="rect">
            <a:avLst/>
          </a:prstGeom>
        </p:spPr>
        <p:txBody>
          <a:bodyPr vert="horz"/>
          <a:lstStyle/>
          <a:p>
            <a:endParaRPr lang="de-DE"/>
          </a:p>
        </p:txBody>
      </p:sp>
      <p:sp>
        <p:nvSpPr>
          <p:cNvPr id="3" name="Titel 1">
            <a:extLst>
              <a:ext uri="{FF2B5EF4-FFF2-40B4-BE49-F238E27FC236}">
                <a16:creationId xmlns:a16="http://schemas.microsoft.com/office/drawing/2014/main" id="{D8A7658D-B95F-4B0F-BBBB-5051D08EC845}"/>
              </a:ext>
            </a:extLst>
          </p:cNvPr>
          <p:cNvSpPr>
            <a:spLocks noGrp="1"/>
          </p:cNvSpPr>
          <p:nvPr>
            <p:ph type="title"/>
          </p:nvPr>
        </p:nvSpPr>
        <p:spPr>
          <a:xfrm>
            <a:off x="258025" y="343750"/>
            <a:ext cx="4299575" cy="1189038"/>
          </a:xfrm>
        </p:spPr>
        <p:txBody>
          <a:bodyPr>
            <a:noAutofit/>
          </a:bodyPr>
          <a:lstStyle>
            <a:lvl1pPr>
              <a:defRPr sz="2800"/>
            </a:lvl1pPr>
          </a:lstStyle>
          <a:p>
            <a:r>
              <a:rPr lang="de-DE" dirty="0"/>
              <a:t>Titelmasterformat durch Klicken bearbeiten</a:t>
            </a:r>
          </a:p>
        </p:txBody>
      </p:sp>
      <p:sp>
        <p:nvSpPr>
          <p:cNvPr id="4" name="Textplatzhalter 6">
            <a:extLst>
              <a:ext uri="{FF2B5EF4-FFF2-40B4-BE49-F238E27FC236}">
                <a16:creationId xmlns:a16="http://schemas.microsoft.com/office/drawing/2014/main" id="{FFEFDF6C-52DE-4CC6-B415-57EC645AA412}"/>
              </a:ext>
            </a:extLst>
          </p:cNvPr>
          <p:cNvSpPr>
            <a:spLocks noGrp="1"/>
          </p:cNvSpPr>
          <p:nvPr>
            <p:ph type="body" sz="quarter" idx="11" hasCustomPrompt="1"/>
          </p:nvPr>
        </p:nvSpPr>
        <p:spPr>
          <a:xfrm>
            <a:off x="258025" y="1785200"/>
            <a:ext cx="4304242" cy="3289413"/>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a:t>Formatvorlagen des Textmasters bearbeiten</a:t>
            </a:r>
          </a:p>
        </p:txBody>
      </p:sp>
    </p:spTree>
    <p:extLst>
      <p:ext uri="{BB962C8B-B14F-4D97-AF65-F5344CB8AC3E}">
        <p14:creationId xmlns:p14="http://schemas.microsoft.com/office/powerpoint/2010/main" val="211456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Bild-links-Logo-lang">
    <p:spTree>
      <p:nvGrpSpPr>
        <p:cNvPr id="1" name=""/>
        <p:cNvGrpSpPr/>
        <p:nvPr/>
      </p:nvGrpSpPr>
      <p:grpSpPr>
        <a:xfrm>
          <a:off x="0" y="0"/>
          <a:ext cx="0" cy="0"/>
          <a:chOff x="0" y="0"/>
          <a:chExt cx="0" cy="0"/>
        </a:xfrm>
      </p:grpSpPr>
      <p:sp>
        <p:nvSpPr>
          <p:cNvPr id="18" name="Bildplatzhalter 17"/>
          <p:cNvSpPr>
            <a:spLocks noGrp="1"/>
          </p:cNvSpPr>
          <p:nvPr>
            <p:ph type="pic" sz="quarter" idx="10"/>
          </p:nvPr>
        </p:nvSpPr>
        <p:spPr>
          <a:xfrm>
            <a:off x="0" y="0"/>
            <a:ext cx="4588932" cy="5715000"/>
          </a:xfrm>
          <a:prstGeom prst="rect">
            <a:avLst/>
          </a:prstGeom>
        </p:spPr>
        <p:txBody>
          <a:bodyPr vert="horz"/>
          <a:lstStyle/>
          <a:p>
            <a:endParaRPr lang="de-DE"/>
          </a:p>
        </p:txBody>
      </p:sp>
      <p:sp>
        <p:nvSpPr>
          <p:cNvPr id="3" name="Titel 1">
            <a:extLst>
              <a:ext uri="{FF2B5EF4-FFF2-40B4-BE49-F238E27FC236}">
                <a16:creationId xmlns:a16="http://schemas.microsoft.com/office/drawing/2014/main" id="{270C265A-AA91-4E72-AEBC-C8DB01838677}"/>
              </a:ext>
            </a:extLst>
          </p:cNvPr>
          <p:cNvSpPr>
            <a:spLocks noGrp="1"/>
          </p:cNvSpPr>
          <p:nvPr>
            <p:ph type="title" hasCustomPrompt="1"/>
          </p:nvPr>
        </p:nvSpPr>
        <p:spPr>
          <a:xfrm>
            <a:off x="4581733" y="349100"/>
            <a:ext cx="3475567" cy="1189038"/>
          </a:xfrm>
        </p:spPr>
        <p:txBody>
          <a:bodyPr>
            <a:noAutofit/>
          </a:bodyPr>
          <a:lstStyle>
            <a:lvl1pPr>
              <a:defRPr sz="2800"/>
            </a:lvl1pPr>
          </a:lstStyle>
          <a:p>
            <a:r>
              <a:rPr lang="de-DE" dirty="0"/>
              <a:t>Titelmaster-format</a:t>
            </a:r>
          </a:p>
        </p:txBody>
      </p:sp>
      <p:sp>
        <p:nvSpPr>
          <p:cNvPr id="5" name="Textplatzhalter 6">
            <a:extLst>
              <a:ext uri="{FF2B5EF4-FFF2-40B4-BE49-F238E27FC236}">
                <a16:creationId xmlns:a16="http://schemas.microsoft.com/office/drawing/2014/main" id="{956A0E9C-D8E8-43BE-AA1E-FCA1BDE6B8B8}"/>
              </a:ext>
            </a:extLst>
          </p:cNvPr>
          <p:cNvSpPr>
            <a:spLocks noGrp="1"/>
          </p:cNvSpPr>
          <p:nvPr>
            <p:ph type="body" sz="quarter" idx="11"/>
          </p:nvPr>
        </p:nvSpPr>
        <p:spPr>
          <a:xfrm>
            <a:off x="4588932" y="1785201"/>
            <a:ext cx="3475568" cy="3211600"/>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44939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ild-links-Logo-lang">
    <p:spTree>
      <p:nvGrpSpPr>
        <p:cNvPr id="1" name=""/>
        <p:cNvGrpSpPr/>
        <p:nvPr/>
      </p:nvGrpSpPr>
      <p:grpSpPr>
        <a:xfrm>
          <a:off x="0" y="0"/>
          <a:ext cx="0" cy="0"/>
          <a:chOff x="0" y="0"/>
          <a:chExt cx="0" cy="0"/>
        </a:xfrm>
      </p:grpSpPr>
      <p:sp>
        <p:nvSpPr>
          <p:cNvPr id="18" name="Bildplatzhalter 17"/>
          <p:cNvSpPr>
            <a:spLocks noGrp="1"/>
          </p:cNvSpPr>
          <p:nvPr>
            <p:ph type="pic" sz="quarter" idx="10"/>
          </p:nvPr>
        </p:nvSpPr>
        <p:spPr>
          <a:xfrm>
            <a:off x="0" y="0"/>
            <a:ext cx="4588932" cy="5715000"/>
          </a:xfrm>
          <a:prstGeom prst="rect">
            <a:avLst/>
          </a:prstGeom>
        </p:spPr>
        <p:txBody>
          <a:bodyPr vert="horz"/>
          <a:lstStyle/>
          <a:p>
            <a:endParaRPr lang="de-DE"/>
          </a:p>
        </p:txBody>
      </p:sp>
      <p:sp>
        <p:nvSpPr>
          <p:cNvPr id="3" name="Titel 1">
            <a:extLst>
              <a:ext uri="{FF2B5EF4-FFF2-40B4-BE49-F238E27FC236}">
                <a16:creationId xmlns:a16="http://schemas.microsoft.com/office/drawing/2014/main" id="{270C265A-AA91-4E72-AEBC-C8DB01838677}"/>
              </a:ext>
            </a:extLst>
          </p:cNvPr>
          <p:cNvSpPr>
            <a:spLocks noGrp="1"/>
          </p:cNvSpPr>
          <p:nvPr>
            <p:ph type="title" hasCustomPrompt="1"/>
          </p:nvPr>
        </p:nvSpPr>
        <p:spPr>
          <a:xfrm>
            <a:off x="4581733" y="349100"/>
            <a:ext cx="3475567" cy="1189038"/>
          </a:xfrm>
        </p:spPr>
        <p:txBody>
          <a:bodyPr>
            <a:noAutofit/>
          </a:bodyPr>
          <a:lstStyle>
            <a:lvl1pPr>
              <a:defRPr sz="2800"/>
            </a:lvl1pPr>
          </a:lstStyle>
          <a:p>
            <a:r>
              <a:rPr lang="de-DE" dirty="0"/>
              <a:t>Titelmaster-format</a:t>
            </a:r>
          </a:p>
        </p:txBody>
      </p:sp>
      <p:sp>
        <p:nvSpPr>
          <p:cNvPr id="4" name="Textplatzhalter 6">
            <a:extLst>
              <a:ext uri="{FF2B5EF4-FFF2-40B4-BE49-F238E27FC236}">
                <a16:creationId xmlns:a16="http://schemas.microsoft.com/office/drawing/2014/main" id="{7AD7B481-1E33-4E4C-A42D-F45D8C6F22DA}"/>
              </a:ext>
            </a:extLst>
          </p:cNvPr>
          <p:cNvSpPr>
            <a:spLocks noGrp="1"/>
          </p:cNvSpPr>
          <p:nvPr>
            <p:ph type="body" sz="quarter" idx="11" hasCustomPrompt="1"/>
          </p:nvPr>
        </p:nvSpPr>
        <p:spPr>
          <a:xfrm>
            <a:off x="4588932" y="1785200"/>
            <a:ext cx="3475568" cy="3289413"/>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a:t>Formatvorlagen des Textmasters bearbeiten</a:t>
            </a:r>
          </a:p>
        </p:txBody>
      </p:sp>
    </p:spTree>
    <p:extLst>
      <p:ext uri="{BB962C8B-B14F-4D97-AF65-F5344CB8AC3E}">
        <p14:creationId xmlns:p14="http://schemas.microsoft.com/office/powerpoint/2010/main" val="48873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5F0"/>
        </a:solidFill>
        <a:effectLst/>
      </p:bgPr>
    </p:bg>
    <p:spTree>
      <p:nvGrpSpPr>
        <p:cNvPr id="1" name=""/>
        <p:cNvGrpSpPr/>
        <p:nvPr/>
      </p:nvGrpSpPr>
      <p:grpSpPr>
        <a:xfrm>
          <a:off x="0" y="0"/>
          <a:ext cx="0" cy="0"/>
          <a:chOff x="0" y="0"/>
          <a:chExt cx="0" cy="0"/>
        </a:xfrm>
      </p:grpSpPr>
      <p:sp>
        <p:nvSpPr>
          <p:cNvPr id="7" name="Textplatzhalter 6"/>
          <p:cNvSpPr>
            <a:spLocks noGrp="1"/>
          </p:cNvSpPr>
          <p:nvPr>
            <p:ph type="body" idx="1"/>
          </p:nvPr>
        </p:nvSpPr>
        <p:spPr>
          <a:xfrm>
            <a:off x="258025" y="1785201"/>
            <a:ext cx="8633975" cy="329196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platzhalter 7"/>
          <p:cNvSpPr>
            <a:spLocks noGrp="1"/>
          </p:cNvSpPr>
          <p:nvPr>
            <p:ph type="title"/>
          </p:nvPr>
        </p:nvSpPr>
        <p:spPr>
          <a:xfrm>
            <a:off x="258025" y="343750"/>
            <a:ext cx="8633975" cy="1189038"/>
          </a:xfrm>
          <a:prstGeom prst="rect">
            <a:avLst/>
          </a:prstGeom>
        </p:spPr>
        <p:txBody>
          <a:bodyPr vert="horz" lIns="91440" tIns="45720" rIns="91440" bIns="45720" rtlCol="0" anchor="t">
            <a:normAutofit/>
          </a:bodyPr>
          <a:lstStyle/>
          <a:p>
            <a:r>
              <a:rPr lang="de-DE" dirty="0"/>
              <a:t>Mastertitelformat bearbeiten</a:t>
            </a:r>
          </a:p>
        </p:txBody>
      </p:sp>
      <p:pic>
        <p:nvPicPr>
          <p:cNvPr id="3" name="Grafik 2">
            <a:extLst>
              <a:ext uri="{FF2B5EF4-FFF2-40B4-BE49-F238E27FC236}">
                <a16:creationId xmlns:a16="http://schemas.microsoft.com/office/drawing/2014/main" id="{469FE250-17CC-4226-B2D8-BAC991DC49BD}"/>
              </a:ext>
            </a:extLst>
          </p:cNvPr>
          <p:cNvPicPr>
            <a:picLocks noChangeAspect="1"/>
          </p:cNvPicPr>
          <p:nvPr userDrawn="1"/>
        </p:nvPicPr>
        <p:blipFill>
          <a:blip r:embed="rId13" cstate="hqprint">
            <a:extLst>
              <a:ext uri="{28A0092B-C50C-407E-A947-70E740481C1C}">
                <a14:useLocalDpi xmlns:a14="http://schemas.microsoft.com/office/drawing/2010/main"/>
              </a:ext>
            </a:extLst>
          </a:blip>
          <a:stretch>
            <a:fillRect/>
          </a:stretch>
        </p:blipFill>
        <p:spPr>
          <a:xfrm>
            <a:off x="4263095" y="5371250"/>
            <a:ext cx="632209" cy="158186"/>
          </a:xfrm>
          <a:prstGeom prst="rect">
            <a:avLst/>
          </a:prstGeom>
        </p:spPr>
      </p:pic>
    </p:spTree>
    <p:extLst>
      <p:ext uri="{BB962C8B-B14F-4D97-AF65-F5344CB8AC3E}">
        <p14:creationId xmlns:p14="http://schemas.microsoft.com/office/powerpoint/2010/main" val="2869525912"/>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2" r:id="rId3"/>
    <p:sldLayoutId id="2147483666" r:id="rId4"/>
    <p:sldLayoutId id="2147483667" r:id="rId5"/>
    <p:sldLayoutId id="2147483663" r:id="rId6"/>
    <p:sldLayoutId id="2147483651" r:id="rId7"/>
    <p:sldLayoutId id="2147483678" r:id="rId8"/>
    <p:sldLayoutId id="2147483652" r:id="rId9"/>
    <p:sldLayoutId id="2147483650" r:id="rId10"/>
    <p:sldLayoutId id="2147483680" r:id="rId11"/>
  </p:sldLayoutIdLst>
  <p:txStyles>
    <p:titleStyle>
      <a:lvl1pPr algn="l" defTabSz="457200" rtl="0" eaLnBrk="1" latinLnBrk="0" hangingPunct="1">
        <a:lnSpc>
          <a:spcPct val="90000"/>
        </a:lnSpc>
        <a:spcBef>
          <a:spcPct val="0"/>
        </a:spcBef>
        <a:buNone/>
        <a:defRPr lang="en-US" sz="3500" b="0" i="0" u="none" strike="noStrike" kern="1200" spc="80" baseline="0" smtClean="0">
          <a:solidFill>
            <a:schemeClr val="tx1"/>
          </a:solidFill>
          <a:latin typeface="Poppins SemiBold"/>
          <a:ea typeface="+mj-ea"/>
          <a:cs typeface="Poppins"/>
        </a:defRPr>
      </a:lvl1pPr>
    </p:titleStyle>
    <p:bodyStyle>
      <a:lvl1pPr marL="342900" indent="-34290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1pPr>
      <a:lvl2pPr marL="742950" indent="-28575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2pPr>
      <a:lvl3pPr marL="1143000" indent="-22860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3pPr>
      <a:lvl4pPr marL="1600200" indent="-22860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4pPr>
      <a:lvl5pPr marL="2057400" indent="-228600" algn="l" defTabSz="457200" rtl="0" eaLnBrk="1" latinLnBrk="0" hangingPunct="1">
        <a:lnSpc>
          <a:spcPct val="90000"/>
        </a:lnSpc>
        <a:spcBef>
          <a:spcPts val="0"/>
        </a:spcBef>
        <a:spcAft>
          <a:spcPts val="300"/>
        </a:spcAft>
        <a:buFont typeface="Symbol" panose="05050102010706020507" pitchFamily="18" charset="2"/>
        <a:buChar char="¾"/>
        <a:defRPr sz="1600" kern="1200">
          <a:solidFill>
            <a:schemeClr val="tx1"/>
          </a:solidFill>
          <a:latin typeface="Poppins"/>
          <a:ea typeface="+mn-ea"/>
          <a:cs typeface="Poppi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2" userDrawn="1">
          <p15:clr>
            <a:srgbClr val="F26B43"/>
          </p15:clr>
        </p15:guide>
        <p15:guide id="2" pos="2880" userDrawn="1">
          <p15:clr>
            <a:srgbClr val="F26B43"/>
          </p15:clr>
        </p15:guide>
        <p15:guide id="3" orient="horz" pos="961" userDrawn="1">
          <p15:clr>
            <a:srgbClr val="F26B43"/>
          </p15:clr>
        </p15:guide>
        <p15:guide id="4" pos="5080" userDrawn="1">
          <p15:clr>
            <a:srgbClr val="F26B43"/>
          </p15:clr>
        </p15:guide>
        <p15:guide id="5" orient="horz" pos="3183" userDrawn="1">
          <p15:clr>
            <a:srgbClr val="F26B43"/>
          </p15:clr>
        </p15:guide>
        <p15:guide id="6" orient="horz" pos="1120" userDrawn="1">
          <p15:clr>
            <a:srgbClr val="F26B43"/>
          </p15:clr>
        </p15:guide>
        <p15:guide id="7" pos="1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etspirits.de/blog/personas-erstellen/"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D097A6-FCAD-4E2B-9AE8-C0DB1601198D}"/>
              </a:ext>
            </a:extLst>
          </p:cNvPr>
          <p:cNvSpPr>
            <a:spLocks noGrp="1"/>
          </p:cNvSpPr>
          <p:nvPr>
            <p:ph type="title"/>
          </p:nvPr>
        </p:nvSpPr>
        <p:spPr/>
        <p:txBody>
          <a:bodyPr/>
          <a:lstStyle/>
          <a:p>
            <a:endParaRPr lang="de-DE"/>
          </a:p>
        </p:txBody>
      </p:sp>
      <p:pic>
        <p:nvPicPr>
          <p:cNvPr id="4" name="Grafik 3">
            <a:extLst>
              <a:ext uri="{FF2B5EF4-FFF2-40B4-BE49-F238E27FC236}">
                <a16:creationId xmlns:a16="http://schemas.microsoft.com/office/drawing/2014/main" id="{A560CF4A-58FA-40DD-BE20-6F686204E68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0"/>
            <a:ext cx="9144000" cy="5723296"/>
          </a:xfrm>
          <a:prstGeom prst="rect">
            <a:avLst/>
          </a:prstGeom>
        </p:spPr>
      </p:pic>
    </p:spTree>
    <p:extLst>
      <p:ext uri="{BB962C8B-B14F-4D97-AF65-F5344CB8AC3E}">
        <p14:creationId xmlns:p14="http://schemas.microsoft.com/office/powerpoint/2010/main" val="227619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2"/>
          <p:cNvSpPr>
            <a:spLocks noGrp="1"/>
          </p:cNvSpPr>
          <p:nvPr>
            <p:ph type="title" idx="4294967295"/>
          </p:nvPr>
        </p:nvSpPr>
        <p:spPr>
          <a:xfrm>
            <a:off x="258082" y="343807"/>
            <a:ext cx="7813675" cy="428249"/>
          </a:xfrm>
          <a:prstGeom prst="rect">
            <a:avLst/>
          </a:prstGeom>
          <a:noFill/>
        </p:spPr>
        <p:txBody>
          <a:bodyPr vert="horz" lIns="91440" tIns="45720" rIns="91440" bIns="45720" rtlCol="0" anchor="t">
            <a:noAutofit/>
          </a:bodyPr>
          <a:lstStyle/>
          <a:p>
            <a:r>
              <a:rPr lang="de-DE" sz="2400" b="1" kern="0" dirty="0">
                <a:ln w="11430"/>
                <a:latin typeface="Tahoma" panose="020B0604030504040204" pitchFamily="34" charset="0"/>
                <a:ea typeface="Tahoma" panose="020B0604030504040204" pitchFamily="34" charset="0"/>
                <a:cs typeface="Tahoma" panose="020B0604030504040204" pitchFamily="34" charset="0"/>
              </a:rPr>
              <a:t>Vorlage: Persona-Profil [NAME + TYP]</a:t>
            </a:r>
            <a:endParaRPr lang="de-DE" sz="2400" b="1"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uppieren 4">
            <a:extLst>
              <a:ext uri="{FF2B5EF4-FFF2-40B4-BE49-F238E27FC236}">
                <a16:creationId xmlns:a16="http://schemas.microsoft.com/office/drawing/2014/main" id="{68A73E6E-4100-4207-9DB4-B55A4047ACEE}"/>
              </a:ext>
            </a:extLst>
          </p:cNvPr>
          <p:cNvGrpSpPr/>
          <p:nvPr/>
        </p:nvGrpSpPr>
        <p:grpSpPr>
          <a:xfrm>
            <a:off x="252288" y="990900"/>
            <a:ext cx="8640887" cy="4200527"/>
            <a:chOff x="252288" y="990900"/>
            <a:chExt cx="8640887" cy="4200527"/>
          </a:xfrm>
        </p:grpSpPr>
        <p:sp>
          <p:nvSpPr>
            <p:cNvPr id="3" name="Rechteck 2"/>
            <p:cNvSpPr/>
            <p:nvPr/>
          </p:nvSpPr>
          <p:spPr>
            <a:xfrm>
              <a:off x="7088341" y="990903"/>
              <a:ext cx="1800000" cy="188835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Foto: </a:t>
              </a:r>
            </a:p>
            <a:p>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sieht der/die typische/r Vertreter/in der Gruppe aus?</a:t>
              </a:r>
            </a:p>
          </p:txBody>
        </p:sp>
        <p:sp>
          <p:nvSpPr>
            <p:cNvPr id="9" name="Rechteck 8"/>
            <p:cNvSpPr/>
            <p:nvPr/>
          </p:nvSpPr>
          <p:spPr>
            <a:xfrm>
              <a:off x="252288" y="990904"/>
              <a:ext cx="4057015" cy="74559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Hintergrund zur Person: (Beruf, Karriere, Bildung, Familie)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sieht der/die typische/r Vertreter/in dieser Kundengruppe aus?</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Welchen Beruf übt der Vertreter aus?</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sind die familiären Verhältnisse?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ist der Person im Leben wichtig?</a:t>
              </a: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0" name="Rechteck 9"/>
            <p:cNvSpPr/>
            <p:nvPr/>
          </p:nvSpPr>
          <p:spPr>
            <a:xfrm>
              <a:off x="4376057" y="990900"/>
              <a:ext cx="2631016" cy="74559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Demographie: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Alter</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Geschlecht</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Wohnort</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Wohnverhältnis</a:t>
              </a:r>
            </a:p>
            <a:p>
              <a:pPr algn="ct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2" name="Rechteck 11"/>
            <p:cNvSpPr/>
            <p:nvPr/>
          </p:nvSpPr>
          <p:spPr>
            <a:xfrm>
              <a:off x="252289" y="1799256"/>
              <a:ext cx="6754784"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Identifikatoren: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macht die Persona aus (z. B.: Hobbys, Interessen)?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ist ihr Auftreten?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Welches sind ihre bevorzugten Kommunikationskanäle?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ist das Informationsverhalten (On-/Offline &amp; welche Kanäle)?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ist das Einkaufsverhalten (On-/Offline)?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Wer übt Einfluss auf die Persona aus (Freunde, Arbeitskollegen, Vorbilder etc.)?</a:t>
              </a:r>
            </a:p>
          </p:txBody>
        </p:sp>
        <p:sp>
          <p:nvSpPr>
            <p:cNvPr id="15" name="Rechteck 14"/>
            <p:cNvSpPr/>
            <p:nvPr/>
          </p:nvSpPr>
          <p:spPr>
            <a:xfrm>
              <a:off x="252290" y="2959436"/>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Erwartungen, Ziele &amp; Emotionen: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möchte diese Persona mit dem Kauf erreichen?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 Probleme will sie lösen?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Welchen Nutzen will sie erzielen?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Und welche Gefühle könnten dies alles begleiten?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 Ängste könnte sie haben?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Und was könnte sie ganz besonders begeistern?</a:t>
              </a:r>
            </a:p>
          </p:txBody>
        </p:sp>
        <p:sp>
          <p:nvSpPr>
            <p:cNvPr id="17" name="Rechteck 16"/>
            <p:cNvSpPr/>
            <p:nvPr/>
          </p:nvSpPr>
          <p:spPr>
            <a:xfrm>
              <a:off x="4027715" y="2964464"/>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Herausforderungen: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 Herausforderungen treten für die Persona bei der Kaufentscheidung bzw. Anbieter- &amp; Produktauswahl auf?</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Womit hat sie zu kämpfen?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fällt ihr schwer?</a:t>
              </a:r>
            </a:p>
          </p:txBody>
        </p:sp>
        <p:sp>
          <p:nvSpPr>
            <p:cNvPr id="19" name="Rechteck 18"/>
            <p:cNvSpPr/>
            <p:nvPr/>
          </p:nvSpPr>
          <p:spPr>
            <a:xfrm>
              <a:off x="254636" y="4111427"/>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Ideale Lösung:</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können wir der Persona helfen, die Herausforderung zu meistern?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können wir ihre Erwartungen übertreffen?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Mit welchen Emotionen können wir die Persona abholen?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Wie helfen wir, dass sie ihre Ziele erreicht?</a:t>
              </a:r>
            </a:p>
            <a:p>
              <a:pPr marL="171450" indent="-171450">
                <a:buFont typeface="Symbol" panose="05050102010706020507" pitchFamily="18" charset="2"/>
                <a:buChar char="¾"/>
              </a:pPr>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ct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21" name="Rechteck 20"/>
            <p:cNvSpPr/>
            <p:nvPr/>
          </p:nvSpPr>
          <p:spPr>
            <a:xfrm>
              <a:off x="5185175" y="4111427"/>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Häufige Einwände: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Warum würde die Persona unser/e Produkt/Dienstleistung nicht kaufen?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Welche Gegenargumente können aufkommen?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Was könnte sie stören oder verunsichern?</a:t>
              </a:r>
            </a:p>
          </p:txBody>
        </p:sp>
        <p:pic>
          <p:nvPicPr>
            <p:cNvPr id="6" name="Grafik 5">
              <a:extLst>
                <a:ext uri="{FF2B5EF4-FFF2-40B4-BE49-F238E27FC236}">
                  <a16:creationId xmlns:a16="http://schemas.microsoft.com/office/drawing/2014/main" id="{344D66ED-A728-4C4E-B858-37FA4AF22335}"/>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7364227" y="1525588"/>
              <a:ext cx="1234662" cy="1234662"/>
            </a:xfrm>
            <a:prstGeom prst="rect">
              <a:avLst/>
            </a:prstGeom>
          </p:spPr>
        </p:pic>
      </p:grpSp>
    </p:spTree>
    <p:extLst>
      <p:ext uri="{BB962C8B-B14F-4D97-AF65-F5344CB8AC3E}">
        <p14:creationId xmlns:p14="http://schemas.microsoft.com/office/powerpoint/2010/main" val="85595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2"/>
          <p:cNvSpPr>
            <a:spLocks noGrp="1"/>
          </p:cNvSpPr>
          <p:nvPr>
            <p:ph type="title" idx="4294967295"/>
          </p:nvPr>
        </p:nvSpPr>
        <p:spPr>
          <a:xfrm>
            <a:off x="258082" y="343807"/>
            <a:ext cx="8629633" cy="428249"/>
          </a:xfrm>
          <a:prstGeom prst="rect">
            <a:avLst/>
          </a:prstGeom>
          <a:noFill/>
        </p:spPr>
        <p:txBody>
          <a:bodyPr vert="horz" lIns="91440" tIns="45720" rIns="91440" bIns="45720" rtlCol="0" anchor="t">
            <a:noAutofit/>
          </a:bodyPr>
          <a:lstStyle/>
          <a:p>
            <a:r>
              <a:rPr lang="de-DE" sz="2400" b="1" kern="0" dirty="0">
                <a:ln w="11430"/>
                <a:latin typeface="Tahoma" panose="020B0604030504040204" pitchFamily="34" charset="0"/>
                <a:ea typeface="Tahoma" panose="020B0604030504040204" pitchFamily="34" charset="0"/>
                <a:cs typeface="Tahoma" panose="020B0604030504040204" pitchFamily="34" charset="0"/>
              </a:rPr>
              <a:t>Persona-Beispiel: Sophia, Marketingleiterin</a:t>
            </a:r>
            <a:endParaRPr lang="de-DE" sz="2400" b="1" dirty="0">
              <a:latin typeface="Tahoma" panose="020B0604030504040204" pitchFamily="34" charset="0"/>
              <a:ea typeface="Tahoma" panose="020B0604030504040204" pitchFamily="34" charset="0"/>
              <a:cs typeface="Tahoma" panose="020B0604030504040204" pitchFamily="34" charset="0"/>
            </a:endParaRPr>
          </a:p>
        </p:txBody>
      </p:sp>
      <p:sp>
        <p:nvSpPr>
          <p:cNvPr id="9" name="Rechteck 8"/>
          <p:cNvSpPr/>
          <p:nvPr/>
        </p:nvSpPr>
        <p:spPr>
          <a:xfrm>
            <a:off x="252288" y="990904"/>
            <a:ext cx="4057015" cy="74559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Hintergrund zur Person: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Sophia ist eine erfolgsorientiere Marketingleiterin.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hat BWL studiert und arbeitet nach diversen Stationen im Ausland seit zwei Jahren in der Firma.</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möchte erfolgreich im Beruf sein.</a:t>
            </a: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0" name="Rechteck 9"/>
          <p:cNvSpPr/>
          <p:nvPr/>
        </p:nvSpPr>
        <p:spPr>
          <a:xfrm>
            <a:off x="4376057" y="990900"/>
            <a:ext cx="2631016" cy="74559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Demographie: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Weiblich</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42 Jahre alt</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Vorort von Köln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Wohnung, sie lebt alleine</a:t>
            </a: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2" name="Rechteck 11"/>
          <p:cNvSpPr/>
          <p:nvPr/>
        </p:nvSpPr>
        <p:spPr>
          <a:xfrm>
            <a:off x="252289" y="1799256"/>
            <a:ext cx="6754784"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Identifikatoren: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Sophia geht neben der vielen Arbeit boxen. Außerdem geht sie für ihr Leben gern tanzen und singen.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achtet auf ihr Äußeres und geht gerne Markenklamotten shoppen.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informiert sich intensiv über das Internet, bevorzugt Käufe aber in Geschäften bzw. nur nach direktem Gespräch mit einem Berater im Geschäft / beim Anbieter.</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ist auf Facebook und Instagram aktiv.</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Große Kaufentscheidungen bespricht sie mit ihrer Familie und Freunden.</a:t>
            </a:r>
          </a:p>
        </p:txBody>
      </p:sp>
      <p:sp>
        <p:nvSpPr>
          <p:cNvPr id="15" name="Rechteck 14"/>
          <p:cNvSpPr/>
          <p:nvPr/>
        </p:nvSpPr>
        <p:spPr>
          <a:xfrm>
            <a:off x="252290" y="2959436"/>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Erwartungen, Ziele &amp; Emotionen: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braucht einen neuen Laptop für ihren Job. Ihre Firma lässt ihr bei der Auswahl freie Wahl.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Er soll schnell sein, eine leise Tastatur und eine gute Bildschirmauflösung haben.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Da es so eine große Auswahl im Markt gibt, ist sie ein bisschen verunsichert. </a:t>
            </a:r>
          </a:p>
        </p:txBody>
      </p:sp>
      <p:sp>
        <p:nvSpPr>
          <p:cNvPr id="17" name="Rechteck 16"/>
          <p:cNvSpPr/>
          <p:nvPr/>
        </p:nvSpPr>
        <p:spPr>
          <a:xfrm>
            <a:off x="4027715" y="2964464"/>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Herausforderungen:</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Es ist das nicht erste Mal, dass Sophia einen Laptop kauft. Allerdings ist es das erste Mal, dass ihr Arbeitgeber freie Hand lässt. Das Budget ist generös, gerade deswegen möchte sie keinen Fehlkauf machen.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weiß, was GBs und RAM ist, aber darüber hinaus sieht sie sich nicht als Computer-Freak. Am liebsten würde sie die Entscheidung jemand anders überlassen.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So bald wird sie keinen neuen bekommen, also muss dieser für die nächsten fünf Jahre halten. </a:t>
            </a:r>
            <a:b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br>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ctr"/>
            <a:endParaRPr lang="de-DE" dirty="0">
              <a:latin typeface="Tahoma" panose="020B0604030504040204" pitchFamily="34" charset="0"/>
              <a:ea typeface="Tahoma" panose="020B0604030504040204" pitchFamily="34" charset="0"/>
              <a:cs typeface="Tahoma" panose="020B0604030504040204" pitchFamily="34" charset="0"/>
            </a:endParaRPr>
          </a:p>
        </p:txBody>
      </p:sp>
      <p:sp>
        <p:nvSpPr>
          <p:cNvPr id="19" name="Rechteck 18"/>
          <p:cNvSpPr/>
          <p:nvPr/>
        </p:nvSpPr>
        <p:spPr>
          <a:xfrm>
            <a:off x="254636" y="4111427"/>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Ideale Lösung:</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Wir können Sophia die Sicherheit geben, dass unsere Produkte von guter Qualität sind. Allerdings sind sie auch preislich im gehobenerem Segment. Unsere guten Bewertungen auf unseren Produktseiten und allgemein im Netz werden sie hoffentlich überzeugen.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Unsere Produktentwickler haben lange an unserer Tastatur getüftelt, damit sie leise ist. Diese Info scheint aber noch nicht im Markt angekommen zu sein. Und wie bekommen wir Sophia in unser Ladengeschäft, damit sie es erfährt? </a:t>
            </a:r>
          </a:p>
          <a:p>
            <a:pPr marL="171450" indent="-171450">
              <a:buFont typeface="Symbol" panose="05050102010706020507" pitchFamily="18" charset="2"/>
              <a:buChar char="¾"/>
            </a:pP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21" name="Rechteck 20"/>
          <p:cNvSpPr/>
          <p:nvPr/>
        </p:nvSpPr>
        <p:spPr>
          <a:xfrm>
            <a:off x="5185175" y="4111427"/>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Häufige Einwände:</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Preis, Preis, Preis. Trotz großzügigem Budget möchte Sophia sich nicht über den Tisch ziehen lassen. Off- und online gibt es manchmal große Preisunterschiede. </a:t>
            </a:r>
          </a:p>
          <a:p>
            <a:pPr marL="171450" indent="-171450">
              <a:buFont typeface="Symbol" panose="05050102010706020507" pitchFamily="18" charset="2"/>
              <a:buChar char="¾"/>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Sie möchte an ihrem Feierabend nicht 20 Fachhändler besuchen, um ihre Wahl zu treffen. </a:t>
            </a:r>
          </a:p>
          <a:p>
            <a:pPr marL="171450" indent="-171450">
              <a:buFont typeface="Symbol" panose="05050102010706020507" pitchFamily="18" charset="2"/>
              <a:buChar char="¾"/>
            </a:pPr>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Grafik 3">
            <a:extLst>
              <a:ext uri="{FF2B5EF4-FFF2-40B4-BE49-F238E27FC236}">
                <a16:creationId xmlns:a16="http://schemas.microsoft.com/office/drawing/2014/main" id="{1D5F23F1-FA87-4E9A-9C59-E789B382BA2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7088342" y="998157"/>
            <a:ext cx="1802965" cy="1886400"/>
          </a:xfrm>
          <a:prstGeom prst="rect">
            <a:avLst/>
          </a:prstGeom>
          <a:ln>
            <a:solidFill>
              <a:schemeClr val="tx2"/>
            </a:solidFill>
          </a:ln>
        </p:spPr>
      </p:pic>
    </p:spTree>
    <p:extLst>
      <p:ext uri="{BB962C8B-B14F-4D97-AF65-F5344CB8AC3E}">
        <p14:creationId xmlns:p14="http://schemas.microsoft.com/office/powerpoint/2010/main" val="121720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2"/>
          <p:cNvSpPr>
            <a:spLocks noGrp="1"/>
          </p:cNvSpPr>
          <p:nvPr>
            <p:ph type="title" idx="4294967295"/>
          </p:nvPr>
        </p:nvSpPr>
        <p:spPr>
          <a:xfrm>
            <a:off x="258082" y="343807"/>
            <a:ext cx="7813675" cy="428249"/>
          </a:xfrm>
          <a:prstGeom prst="rect">
            <a:avLst/>
          </a:prstGeom>
          <a:noFill/>
        </p:spPr>
        <p:txBody>
          <a:bodyPr vert="horz" lIns="91440" tIns="45720" rIns="91440" bIns="45720" rtlCol="0" anchor="t">
            <a:noAutofit/>
          </a:bodyPr>
          <a:lstStyle/>
          <a:p>
            <a:r>
              <a:rPr lang="de-DE" sz="2400" b="1" kern="0" dirty="0">
                <a:ln w="11430"/>
                <a:latin typeface="Tahoma" panose="020B0604030504040204" pitchFamily="34" charset="0"/>
                <a:ea typeface="Tahoma" panose="020B0604030504040204" pitchFamily="34" charset="0"/>
                <a:cs typeface="Tahoma" panose="020B0604030504040204" pitchFamily="34" charset="0"/>
              </a:rPr>
              <a:t>Deine Persona:</a:t>
            </a:r>
            <a:endParaRPr lang="de-DE" sz="2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chteck 2"/>
          <p:cNvSpPr/>
          <p:nvPr/>
        </p:nvSpPr>
        <p:spPr>
          <a:xfrm>
            <a:off x="7088341" y="990903"/>
            <a:ext cx="1800000" cy="188835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Foto: </a:t>
            </a:r>
          </a:p>
        </p:txBody>
      </p:sp>
      <p:sp>
        <p:nvSpPr>
          <p:cNvPr id="9" name="Rechteck 8"/>
          <p:cNvSpPr/>
          <p:nvPr/>
        </p:nvSpPr>
        <p:spPr>
          <a:xfrm>
            <a:off x="252288" y="990904"/>
            <a:ext cx="4057015" cy="74559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Hintergrund zur Person:</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Bernd ist ein erfolgreicher Bauer in Landau in der Pfalz</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Er hat eine Frau und 2 Kinder. Da Gemüsebauern zur heutigen Zeit viel Konkurrenz von großen Firmen haben, arbeitet er sehr hart, um seiner Familie ein gutes Leben zu bieten.</a:t>
            </a: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0" name="Rechteck 9"/>
          <p:cNvSpPr/>
          <p:nvPr/>
        </p:nvSpPr>
        <p:spPr>
          <a:xfrm>
            <a:off x="4376057" y="990900"/>
            <a:ext cx="2631016" cy="745593"/>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Demographie:</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51 Jahre alt</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Landau in der Pfalz</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er hat einen Bauernhof und wohnt dort mit seiner Familie in einem Haus</a:t>
            </a: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12" name="Rechteck 11"/>
          <p:cNvSpPr/>
          <p:nvPr/>
        </p:nvSpPr>
        <p:spPr>
          <a:xfrm>
            <a:off x="252289" y="1799256"/>
            <a:ext cx="6754784"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Identifikatoren: </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Bernd hat nicht viel Ahnung von </a:t>
            </a:r>
            <a:r>
              <a:rPr lang="de-DE" sz="800" dirty="0" err="1">
                <a:solidFill>
                  <a:srgbClr val="000000"/>
                </a:solidFill>
                <a:latin typeface="Tahoma" panose="020B0604030504040204" pitchFamily="34" charset="0"/>
                <a:ea typeface="Tahoma" panose="020B0604030504040204" pitchFamily="34" charset="0"/>
                <a:cs typeface="Tahoma" panose="020B0604030504040204" pitchFamily="34" charset="0"/>
              </a:rPr>
              <a:t>Social</a:t>
            </a: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 Media </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Er bietet seine Waren über den Pfalzmarkt und seine bestehenden Kontakte im Einzelhandel an</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Er arbeitet sehr viel, neben seiner Arbeit auf dem Hof fällt auch viel buchhalterische und organisatorische Arbeit an</a:t>
            </a:r>
          </a:p>
          <a:p>
            <a:pPr marL="171450" indent="-171450">
              <a:buFontTx/>
              <a:buChar char="-"/>
            </a:pPr>
            <a:r>
              <a:rPr lang="de-DE" sz="800">
                <a:solidFill>
                  <a:srgbClr val="000000"/>
                </a:solidFill>
                <a:latin typeface="Tahoma" panose="020B0604030504040204" pitchFamily="34" charset="0"/>
                <a:ea typeface="Tahoma" panose="020B0604030504040204" pitchFamily="34" charset="0"/>
                <a:cs typeface="Tahoma" panose="020B0604030504040204" pitchFamily="34" charset="0"/>
              </a:rPr>
              <a:t>Er tauscht </a:t>
            </a: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sich mit anderen Bauern auf dem Markt über aktuelle Entwicklungen aus und bezieht vor allem daher Informationen zu technologischen Fortschritten und Fachwissen</a:t>
            </a:r>
          </a:p>
          <a:p>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171450" indent="-171450">
              <a:buFontTx/>
              <a:buChar char="-"/>
            </a:pPr>
            <a:endParaRPr lang="de-DE" sz="8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hteck 14"/>
          <p:cNvSpPr/>
          <p:nvPr/>
        </p:nvSpPr>
        <p:spPr>
          <a:xfrm>
            <a:off x="252288" y="2952405"/>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Erwartungen, Ziele &amp; Emotionen:</a:t>
            </a:r>
          </a:p>
          <a:p>
            <a:pPr marL="171450" indent="-171450">
              <a:buFontTx/>
              <a:buChar char="-"/>
            </a:pPr>
            <a:r>
              <a:rPr lang="de-DE" sz="700" dirty="0">
                <a:solidFill>
                  <a:srgbClr val="000000"/>
                </a:solidFill>
                <a:latin typeface="Tahoma" panose="020B0604030504040204" pitchFamily="34" charset="0"/>
                <a:ea typeface="Tahoma" panose="020B0604030504040204" pitchFamily="34" charset="0"/>
                <a:cs typeface="Tahoma" panose="020B0604030504040204" pitchFamily="34" charset="0"/>
              </a:rPr>
              <a:t>Bernd möchte eine App, die es ihm leichter macht, Entwicklungen über Wetter und Co. zu beobachten, sodass er mehr Zeit für andere Dinge hat</a:t>
            </a:r>
          </a:p>
          <a:p>
            <a:pPr marL="171450" indent="-171450">
              <a:buFontTx/>
              <a:buChar char="-"/>
            </a:pPr>
            <a:r>
              <a:rPr lang="de-DE" sz="700" dirty="0">
                <a:solidFill>
                  <a:srgbClr val="000000"/>
                </a:solidFill>
                <a:latin typeface="Tahoma" panose="020B0604030504040204" pitchFamily="34" charset="0"/>
                <a:ea typeface="Tahoma" panose="020B0604030504040204" pitchFamily="34" charset="0"/>
                <a:cs typeface="Tahoma" panose="020B0604030504040204" pitchFamily="34" charset="0"/>
              </a:rPr>
              <a:t>Außerdem fehlt ihm eine Informationsquelle, wo er sich mit anderen Bauern austauschen kann</a:t>
            </a:r>
          </a:p>
          <a:p>
            <a:pPr marL="171450" indent="-171450">
              <a:buFontTx/>
              <a:buChar char="-"/>
            </a:pPr>
            <a:r>
              <a:rPr lang="de-DE" sz="700" dirty="0">
                <a:solidFill>
                  <a:srgbClr val="000000"/>
                </a:solidFill>
                <a:latin typeface="Tahoma" panose="020B0604030504040204" pitchFamily="34" charset="0"/>
                <a:ea typeface="Tahoma" panose="020B0604030504040204" pitchFamily="34" charset="0"/>
                <a:cs typeface="Tahoma" panose="020B0604030504040204" pitchFamily="34" charset="0"/>
              </a:rPr>
              <a:t>Er erhofft sich eine größere Kundenbasis und einfache Bedienung der Funktion, sodass er wettbewerbsfähiger ist</a:t>
            </a:r>
          </a:p>
          <a:p>
            <a:pPr marL="171450" indent="-171450">
              <a:buFontTx/>
              <a:buChar char="-"/>
            </a:pPr>
            <a:r>
              <a:rPr lang="de-DE" sz="700" dirty="0">
                <a:solidFill>
                  <a:srgbClr val="000000"/>
                </a:solidFill>
                <a:latin typeface="Tahoma" panose="020B0604030504040204" pitchFamily="34" charset="0"/>
                <a:ea typeface="Tahoma" panose="020B0604030504040204" pitchFamily="34" charset="0"/>
                <a:cs typeface="Tahoma" panose="020B0604030504040204" pitchFamily="34" charset="0"/>
              </a:rPr>
              <a:t>Er möchte anderen Leuten zeigen, wie gut lokales Obst &amp; Gemüse ist und was an Arbeit dahinter steckt</a:t>
            </a:r>
          </a:p>
        </p:txBody>
      </p:sp>
      <p:sp>
        <p:nvSpPr>
          <p:cNvPr id="17" name="Rechteck 16"/>
          <p:cNvSpPr/>
          <p:nvPr/>
        </p:nvSpPr>
        <p:spPr>
          <a:xfrm>
            <a:off x="4027715" y="2964464"/>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Herausforderungen:</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Bernd fällt es sehr schwer mit den aktuellen technologischen Entwicklungen mitzuhalten. Es fehlt ihm das Kapital, große Investitionen zu tätigen und er weiß nicht, wie er das Image eines Bauern verbessern kann</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Zudem weiß er nicht, wie er seine Ware besser vermarkten kann, um mithalten zu können, da er doch sehr ländlich wohnt</a:t>
            </a:r>
          </a:p>
        </p:txBody>
      </p:sp>
      <p:sp>
        <p:nvSpPr>
          <p:cNvPr id="19" name="Rechteck 18"/>
          <p:cNvSpPr/>
          <p:nvPr/>
        </p:nvSpPr>
        <p:spPr>
          <a:xfrm>
            <a:off x="254636" y="4111427"/>
            <a:ext cx="4860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Ideale Lösung:</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Wir können Bernd eine Plattform bieten, wo er seine Ware an mehr Leute verkaufen kann</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Bernd kann sich außerdem mit anderen Bauern über Probleme und Lösungen unterhalten, wenn genug Bauern diese App nutzen</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Außerdem könnte er eine Anzeige auf dem Stellenmarkt erstellen, sodass er vielleicht mehr Hilfe bekommt und die Menschen für seine Arbeit begeistern kann</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Ihm kann durch die Analysefunktion ein großes Stück Arbeit abgenommen werden</a:t>
            </a:r>
          </a:p>
          <a:p>
            <a:pPr marL="171450" indent="-171450">
              <a:buFontTx/>
              <a:buChar char="-"/>
            </a:pPr>
            <a:endPar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ctr"/>
            <a:endParaRPr lang="de-DE" sz="800" dirty="0">
              <a:latin typeface="Tahoma" panose="020B0604030504040204" pitchFamily="34" charset="0"/>
              <a:ea typeface="Tahoma" panose="020B0604030504040204" pitchFamily="34" charset="0"/>
              <a:cs typeface="Tahoma" panose="020B0604030504040204" pitchFamily="34" charset="0"/>
            </a:endParaRPr>
          </a:p>
        </p:txBody>
      </p:sp>
      <p:sp>
        <p:nvSpPr>
          <p:cNvPr id="21" name="Rechteck 20"/>
          <p:cNvSpPr/>
          <p:nvPr/>
        </p:nvSpPr>
        <p:spPr>
          <a:xfrm>
            <a:off x="5185175" y="4111427"/>
            <a:ext cx="3708000" cy="10800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de-DE" sz="800" b="1" dirty="0">
                <a:solidFill>
                  <a:srgbClr val="000000"/>
                </a:solidFill>
                <a:latin typeface="Tahoma" panose="020B0604030504040204" pitchFamily="34" charset="0"/>
                <a:ea typeface="Tahoma" panose="020B0604030504040204" pitchFamily="34" charset="0"/>
                <a:cs typeface="Tahoma" panose="020B0604030504040204" pitchFamily="34" charset="0"/>
              </a:rPr>
              <a:t>Häufige Einwände:</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Die vielen technischen Funktionen verunsichern Bernd, da das für ihn alles neu ist</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Er fragt sich, wie sicher das Ganze ist</a:t>
            </a:r>
          </a:p>
          <a:p>
            <a:pPr marL="171450" indent="-171450">
              <a:buFontTx/>
              <a:buChar char="-"/>
            </a:pPr>
            <a:r>
              <a:rPr lang="de-DE" sz="800" dirty="0">
                <a:solidFill>
                  <a:srgbClr val="000000"/>
                </a:solidFill>
                <a:latin typeface="Tahoma" panose="020B0604030504040204" pitchFamily="34" charset="0"/>
                <a:ea typeface="Tahoma" panose="020B0604030504040204" pitchFamily="34" charset="0"/>
                <a:cs typeface="Tahoma" panose="020B0604030504040204" pitchFamily="34" charset="0"/>
              </a:rPr>
              <a:t>Er weiß nicht, ob er die App richtig bedienen kann</a:t>
            </a:r>
          </a:p>
        </p:txBody>
      </p:sp>
      <p:pic>
        <p:nvPicPr>
          <p:cNvPr id="2" name="Picture 1">
            <a:extLst>
              <a:ext uri="{FF2B5EF4-FFF2-40B4-BE49-F238E27FC236}">
                <a16:creationId xmlns:a16="http://schemas.microsoft.com/office/drawing/2014/main" id="{387717E4-C073-4BA3-BF6F-168219A137D5}"/>
              </a:ext>
            </a:extLst>
          </p:cNvPr>
          <p:cNvPicPr>
            <a:picLocks noChangeAspect="1"/>
          </p:cNvPicPr>
          <p:nvPr/>
        </p:nvPicPr>
        <p:blipFill>
          <a:blip r:embed="rId2"/>
          <a:stretch>
            <a:fillRect/>
          </a:stretch>
        </p:blipFill>
        <p:spPr>
          <a:xfrm>
            <a:off x="7236023" y="1473109"/>
            <a:ext cx="1387265" cy="923940"/>
          </a:xfrm>
          <a:prstGeom prst="rect">
            <a:avLst/>
          </a:prstGeom>
        </p:spPr>
      </p:pic>
    </p:spTree>
    <p:extLst>
      <p:ext uri="{BB962C8B-B14F-4D97-AF65-F5344CB8AC3E}">
        <p14:creationId xmlns:p14="http://schemas.microsoft.com/office/powerpoint/2010/main" val="268575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Flasche enthält.&#10;&#10;Automatisch generierte Beschreibung">
            <a:hlinkClick r:id="rId2"/>
            <a:extLst>
              <a:ext uri="{FF2B5EF4-FFF2-40B4-BE49-F238E27FC236}">
                <a16:creationId xmlns:a16="http://schemas.microsoft.com/office/drawing/2014/main" id="{8ECEF28F-9CCF-4BAA-83F6-C0E11D5D085E}"/>
              </a:ext>
            </a:extLst>
          </p:cNvPr>
          <p:cNvPicPr>
            <a:picLocks noChangeAspect="1"/>
          </p:cNvPicPr>
          <p:nvPr/>
        </p:nvPicPr>
        <p:blipFill>
          <a:blip r:embed="rId3"/>
          <a:stretch>
            <a:fillRect/>
          </a:stretch>
        </p:blipFill>
        <p:spPr>
          <a:xfrm>
            <a:off x="0" y="1524"/>
            <a:ext cx="9144000" cy="5711952"/>
          </a:xfrm>
          <a:prstGeom prst="rect">
            <a:avLst/>
          </a:prstGeom>
        </p:spPr>
      </p:pic>
    </p:spTree>
    <p:extLst>
      <p:ext uri="{BB962C8B-B14F-4D97-AF65-F5344CB8AC3E}">
        <p14:creationId xmlns:p14="http://schemas.microsoft.com/office/powerpoint/2010/main" val="4244143103"/>
      </p:ext>
    </p:extLst>
  </p:cSld>
  <p:clrMapOvr>
    <a:masterClrMapping/>
  </p:clrMapOvr>
</p:sld>
</file>

<file path=ppt/theme/theme1.xml><?xml version="1.0" encoding="utf-8"?>
<a:theme xmlns:a="http://schemas.openxmlformats.org/drawingml/2006/main" name="netspirits Master">
  <a:themeElements>
    <a:clrScheme name="netspirits CI">
      <a:dk1>
        <a:srgbClr val="000000"/>
      </a:dk1>
      <a:lt1>
        <a:srgbClr val="FCFCFA"/>
      </a:lt1>
      <a:dk2>
        <a:srgbClr val="000000"/>
      </a:dk2>
      <a:lt2>
        <a:srgbClr val="F7F6F1"/>
      </a:lt2>
      <a:accent1>
        <a:srgbClr val="FF9805"/>
      </a:accent1>
      <a:accent2>
        <a:srgbClr val="FF651B"/>
      </a:accent2>
      <a:accent3>
        <a:srgbClr val="FE4614"/>
      </a:accent3>
      <a:accent4>
        <a:srgbClr val="16B7C9"/>
      </a:accent4>
      <a:accent5>
        <a:srgbClr val="16C9BE"/>
      </a:accent5>
      <a:accent6>
        <a:srgbClr val="F92E9C"/>
      </a:accent6>
      <a:hlink>
        <a:srgbClr val="16B7C9"/>
      </a:hlink>
      <a:folHlink>
        <a:srgbClr val="16C9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600" dirty="0" smtClean="0">
            <a:latin typeface="Poppins SemiBold" panose="02000000000000000000" pitchFamily="2" charset="0"/>
            <a:cs typeface="Poppins SemiBold" panose="02000000000000000000" pitchFamily="2" charset="0"/>
          </a:defRPr>
        </a:defPPr>
      </a:lstStyle>
      <a:style>
        <a:lnRef idx="1">
          <a:schemeClr val="accent1"/>
        </a:lnRef>
        <a:fillRef idx="3">
          <a:schemeClr val="accent1"/>
        </a:fillRef>
        <a:effectRef idx="2">
          <a:schemeClr val="accent1"/>
        </a:effectRef>
        <a:fontRef idx="minor">
          <a:schemeClr val="lt1"/>
        </a:fontRef>
      </a:style>
    </a:spDef>
    <a:lnDef>
      <a:spPr>
        <a:ln w="22225">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400" dirty="0" smtClean="0">
            <a:latin typeface="Poppins"/>
            <a:cs typeface="Poppins"/>
          </a:defRPr>
        </a:defPPr>
      </a:lstStyle>
    </a:tx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1091</Words>
  <Application>Microsoft Office PowerPoint</Application>
  <PresentationFormat>On-screen Show (16:10)</PresentationFormat>
  <Paragraphs>101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Poppins</vt:lpstr>
      <vt:lpstr>Poppins SemiBold</vt:lpstr>
      <vt:lpstr>Arial</vt:lpstr>
      <vt:lpstr>Calibri</vt:lpstr>
      <vt:lpstr>Symbol</vt:lpstr>
      <vt:lpstr>Tahoma</vt:lpstr>
      <vt:lpstr>netspirits Master</vt:lpstr>
      <vt:lpstr>PowerPoint Presentation</vt:lpstr>
      <vt:lpstr>Vorlage: Persona-Profil [NAME + TYP]</vt:lpstr>
      <vt:lpstr>Persona-Beispiel: Sophia, Marketingleiterin</vt:lpstr>
      <vt:lpstr>Deine Persona: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Persona-Template deutsch</dc:title>
  <dc:subject>Persona-Vorlage zum Ausfüllen</dc:subject>
  <dc:creator>netspirits Online-Marketing</dc:creator>
  <cp:keywords>Persona-Template, Persona-Vorlage, Persona-Methode, Personas erstellen</cp:keywords>
  <cp:lastModifiedBy>Sophia Weisskopf</cp:lastModifiedBy>
  <cp:revision>396</cp:revision>
  <cp:lastPrinted>2018-06-06T12:39:51Z</cp:lastPrinted>
  <dcterms:created xsi:type="dcterms:W3CDTF">2017-01-11T10:01:11Z</dcterms:created>
  <dcterms:modified xsi:type="dcterms:W3CDTF">2020-07-09T12:45:31Z</dcterms:modified>
</cp:coreProperties>
</file>